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s/slide22.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notesSlides/notesSlide25.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Default Extension="package" ContentType="application/vnd.openxmlformats-officedocument.package"/>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1"/>
  </p:notesMasterIdLst>
  <p:handoutMasterIdLst>
    <p:handoutMasterId r:id="rId32"/>
  </p:handoutMasterIdLst>
  <p:sldIdLst>
    <p:sldId id="933" r:id="rId2"/>
    <p:sldId id="1020" r:id="rId3"/>
    <p:sldId id="1023" r:id="rId4"/>
    <p:sldId id="994" r:id="rId5"/>
    <p:sldId id="995" r:id="rId6"/>
    <p:sldId id="1024" r:id="rId7"/>
    <p:sldId id="997" r:id="rId8"/>
    <p:sldId id="1026" r:id="rId9"/>
    <p:sldId id="1025" r:id="rId10"/>
    <p:sldId id="999" r:id="rId11"/>
    <p:sldId id="1000" r:id="rId12"/>
    <p:sldId id="1002" r:id="rId13"/>
    <p:sldId id="1027" r:id="rId14"/>
    <p:sldId id="1003" r:id="rId15"/>
    <p:sldId id="1028" r:id="rId16"/>
    <p:sldId id="1004" r:id="rId17"/>
    <p:sldId id="1005" r:id="rId18"/>
    <p:sldId id="1006" r:id="rId19"/>
    <p:sldId id="1007" r:id="rId20"/>
    <p:sldId id="1008" r:id="rId21"/>
    <p:sldId id="1009" r:id="rId22"/>
    <p:sldId id="1010" r:id="rId23"/>
    <p:sldId id="1011" r:id="rId24"/>
    <p:sldId id="1012" r:id="rId25"/>
    <p:sldId id="1013" r:id="rId26"/>
    <p:sldId id="1014" r:id="rId27"/>
    <p:sldId id="1021" r:id="rId28"/>
    <p:sldId id="1022" r:id="rId29"/>
    <p:sldId id="1019" r:id="rId30"/>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clrMode="bw" frameSlides="1"/>
  <p:showPr showNarration="1" useTimings="0">
    <p:present/>
    <p:sldAll/>
    <p:penClr>
      <a:schemeClr val="tx1"/>
    </p:penClr>
  </p:showPr>
  <p:clrMru>
    <a:srgbClr val="94F0E4"/>
    <a:srgbClr val="5771A0"/>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snapVertSplitter="1" vertBarState="minimized" horzBarState="maximized">
    <p:restoredLeft sz="15620"/>
    <p:restoredTop sz="81191" autoAdjust="0"/>
  </p:normalViewPr>
  <p:slideViewPr>
    <p:cSldViewPr>
      <p:cViewPr varScale="1">
        <p:scale>
          <a:sx n="184" d="100"/>
          <a:sy n="184" d="100"/>
        </p:scale>
        <p:origin x="-2000" y="-96"/>
      </p:cViewPr>
      <p:guideLst>
        <p:guide orient="horz" pos="2160"/>
        <p:guide pos="28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package1.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83622828784119"/>
          <c:y val="0.0849056603773585"/>
          <c:w val="0.796526054590571"/>
          <c:h val="0.570754716981132"/>
        </c:manualLayout>
      </c:layout>
      <c:lineChart>
        <c:grouping val="standard"/>
        <c:ser>
          <c:idx val="0"/>
          <c:order val="0"/>
          <c:tx>
            <c:strRef>
              <c:f>Sheet1!$A$2</c:f>
              <c:strCache>
                <c:ptCount val="1"/>
                <c:pt idx="0">
                  <c:v>uProc</c:v>
                </c:pt>
              </c:strCache>
            </c:strRef>
          </c:tx>
          <c:spPr>
            <a:ln w="32941">
              <a:solidFill>
                <a:srgbClr val="DD0806"/>
              </a:solidFill>
              <a:prstDash val="solid"/>
            </a:ln>
          </c:spPr>
          <c:marker>
            <c:symbol val="diamond"/>
            <c:size val="9"/>
            <c:spPr>
              <a:solidFill>
                <a:srgbClr val="DD0806"/>
              </a:solidFill>
              <a:ln>
                <a:solidFill>
                  <a:srgbClr val="DD0806"/>
                </a:solidFill>
                <a:prstDash val="solid"/>
              </a:ln>
            </c:spPr>
          </c:marker>
          <c:cat>
            <c:numRef>
              <c:f>Sheet1!$B$1:$AA$1</c:f>
              <c:numCache>
                <c:formatCode>General</c:formatCode>
                <c:ptCount val="26"/>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numCache>
            </c:numRef>
          </c:cat>
          <c:val>
            <c:numRef>
              <c:f>Sheet1!$B$2:$AA$2</c:f>
              <c:numCache>
                <c:formatCode>General</c:formatCode>
                <c:ptCount val="26"/>
                <c:pt idx="0">
                  <c:v>1.0</c:v>
                </c:pt>
                <c:pt idx="1">
                  <c:v>1.35</c:v>
                </c:pt>
                <c:pt idx="2">
                  <c:v>1.82</c:v>
                </c:pt>
                <c:pt idx="3">
                  <c:v>2.46</c:v>
                </c:pt>
                <c:pt idx="4">
                  <c:v>3.32</c:v>
                </c:pt>
                <c:pt idx="5">
                  <c:v>4.48</c:v>
                </c:pt>
                <c:pt idx="6">
                  <c:v>6.05</c:v>
                </c:pt>
                <c:pt idx="7">
                  <c:v>8.17</c:v>
                </c:pt>
                <c:pt idx="8">
                  <c:v>12.67</c:v>
                </c:pt>
                <c:pt idx="9">
                  <c:v>19.63</c:v>
                </c:pt>
                <c:pt idx="10">
                  <c:v>30.43</c:v>
                </c:pt>
                <c:pt idx="11">
                  <c:v>47.17</c:v>
                </c:pt>
                <c:pt idx="12">
                  <c:v>73.11</c:v>
                </c:pt>
                <c:pt idx="13">
                  <c:v>113.32</c:v>
                </c:pt>
                <c:pt idx="14">
                  <c:v>175.65</c:v>
                </c:pt>
                <c:pt idx="15">
                  <c:v>272.26</c:v>
                </c:pt>
                <c:pt idx="16">
                  <c:v>422.01</c:v>
                </c:pt>
                <c:pt idx="17">
                  <c:v>654.11</c:v>
                </c:pt>
                <c:pt idx="18">
                  <c:v>1013.88</c:v>
                </c:pt>
                <c:pt idx="19">
                  <c:v>1571.51</c:v>
                </c:pt>
                <c:pt idx="20">
                  <c:v>2435.84</c:v>
                </c:pt>
                <c:pt idx="21">
                  <c:v>3775.55</c:v>
                </c:pt>
                <c:pt idx="22">
                  <c:v>5852.1</c:v>
                </c:pt>
                <c:pt idx="23">
                  <c:v>9070.75</c:v>
                </c:pt>
                <c:pt idx="24">
                  <c:v>9500.0</c:v>
                </c:pt>
                <c:pt idx="25">
                  <c:v>10000.0</c:v>
                </c:pt>
              </c:numCache>
            </c:numRef>
          </c:val>
          <c:smooth val="1"/>
        </c:ser>
        <c:ser>
          <c:idx val="1"/>
          <c:order val="1"/>
          <c:tx>
            <c:strRef>
              <c:f>Sheet1!$A$3</c:f>
              <c:strCache>
                <c:ptCount val="1"/>
                <c:pt idx="0">
                  <c:v>DRAM</c:v>
                </c:pt>
              </c:strCache>
            </c:strRef>
          </c:tx>
          <c:spPr>
            <a:ln w="32941">
              <a:solidFill>
                <a:srgbClr val="0000D4"/>
              </a:solidFill>
              <a:prstDash val="solid"/>
            </a:ln>
          </c:spPr>
          <c:marker>
            <c:symbol val="square"/>
            <c:size val="6"/>
            <c:spPr>
              <a:solidFill>
                <a:srgbClr val="0000D4"/>
              </a:solidFill>
              <a:ln>
                <a:solidFill>
                  <a:srgbClr val="0000D4"/>
                </a:solidFill>
                <a:prstDash val="solid"/>
              </a:ln>
            </c:spPr>
          </c:marker>
          <c:cat>
            <c:numRef>
              <c:f>Sheet1!$B$1:$AA$1</c:f>
              <c:numCache>
                <c:formatCode>General</c:formatCode>
                <c:ptCount val="26"/>
                <c:pt idx="0">
                  <c:v>1980.0</c:v>
                </c:pt>
                <c:pt idx="1">
                  <c:v>1981.0</c:v>
                </c:pt>
                <c:pt idx="2">
                  <c:v>1982.0</c:v>
                </c:pt>
                <c:pt idx="3">
                  <c:v>1983.0</c:v>
                </c:pt>
                <c:pt idx="4">
                  <c:v>1984.0</c:v>
                </c:pt>
                <c:pt idx="5">
                  <c:v>1985.0</c:v>
                </c:pt>
                <c:pt idx="6">
                  <c:v>1986.0</c:v>
                </c:pt>
                <c:pt idx="7">
                  <c:v>1987.0</c:v>
                </c:pt>
                <c:pt idx="8">
                  <c:v>1988.0</c:v>
                </c:pt>
                <c:pt idx="9">
                  <c:v>1989.0</c:v>
                </c:pt>
                <c:pt idx="10">
                  <c:v>1990.0</c:v>
                </c:pt>
                <c:pt idx="11">
                  <c:v>1991.0</c:v>
                </c:pt>
                <c:pt idx="12">
                  <c:v>1992.0</c:v>
                </c:pt>
                <c:pt idx="13">
                  <c:v>1993.0</c:v>
                </c:pt>
                <c:pt idx="14">
                  <c:v>1994.0</c:v>
                </c:pt>
                <c:pt idx="15">
                  <c:v>1995.0</c:v>
                </c:pt>
                <c:pt idx="16">
                  <c:v>1996.0</c:v>
                </c:pt>
                <c:pt idx="17">
                  <c:v>1997.0</c:v>
                </c:pt>
                <c:pt idx="18">
                  <c:v>1998.0</c:v>
                </c:pt>
                <c:pt idx="19">
                  <c:v>1999.0</c:v>
                </c:pt>
                <c:pt idx="20">
                  <c:v>2000.0</c:v>
                </c:pt>
                <c:pt idx="21">
                  <c:v>2001.0</c:v>
                </c:pt>
                <c:pt idx="22">
                  <c:v>2002.0</c:v>
                </c:pt>
                <c:pt idx="23">
                  <c:v>2003.0</c:v>
                </c:pt>
                <c:pt idx="24">
                  <c:v>2004.0</c:v>
                </c:pt>
                <c:pt idx="25">
                  <c:v>2005.0</c:v>
                </c:pt>
              </c:numCache>
            </c:numRef>
          </c:cat>
          <c:val>
            <c:numRef>
              <c:f>Sheet1!$B$3:$AA$3</c:f>
              <c:numCache>
                <c:formatCode>General</c:formatCode>
                <c:ptCount val="26"/>
                <c:pt idx="0">
                  <c:v>1.0</c:v>
                </c:pt>
                <c:pt idx="1">
                  <c:v>1.07</c:v>
                </c:pt>
                <c:pt idx="2">
                  <c:v>1.15</c:v>
                </c:pt>
                <c:pt idx="3">
                  <c:v>1.23</c:v>
                </c:pt>
                <c:pt idx="4">
                  <c:v>1.31</c:v>
                </c:pt>
                <c:pt idx="5">
                  <c:v>1.4</c:v>
                </c:pt>
                <c:pt idx="6">
                  <c:v>1.5</c:v>
                </c:pt>
                <c:pt idx="7">
                  <c:v>1.61</c:v>
                </c:pt>
                <c:pt idx="8">
                  <c:v>1.72</c:v>
                </c:pt>
                <c:pt idx="9">
                  <c:v>1.84</c:v>
                </c:pt>
                <c:pt idx="10">
                  <c:v>1.97</c:v>
                </c:pt>
                <c:pt idx="11">
                  <c:v>2.1</c:v>
                </c:pt>
                <c:pt idx="12">
                  <c:v>2.25</c:v>
                </c:pt>
                <c:pt idx="13">
                  <c:v>2.41</c:v>
                </c:pt>
                <c:pt idx="14">
                  <c:v>2.58</c:v>
                </c:pt>
                <c:pt idx="15">
                  <c:v>2.76</c:v>
                </c:pt>
                <c:pt idx="16">
                  <c:v>2.95</c:v>
                </c:pt>
                <c:pt idx="17">
                  <c:v>3.16</c:v>
                </c:pt>
                <c:pt idx="18">
                  <c:v>3.38</c:v>
                </c:pt>
                <c:pt idx="19">
                  <c:v>3.62</c:v>
                </c:pt>
                <c:pt idx="20">
                  <c:v>3.87</c:v>
                </c:pt>
                <c:pt idx="21">
                  <c:v>4.14</c:v>
                </c:pt>
                <c:pt idx="22">
                  <c:v>4.43</c:v>
                </c:pt>
                <c:pt idx="23">
                  <c:v>4.74</c:v>
                </c:pt>
                <c:pt idx="24">
                  <c:v>5.07</c:v>
                </c:pt>
                <c:pt idx="25">
                  <c:v>5.43</c:v>
                </c:pt>
              </c:numCache>
            </c:numRef>
          </c:val>
          <c:smooth val="1"/>
        </c:ser>
        <c:marker val="1"/>
        <c:axId val="373997256"/>
        <c:axId val="374011416"/>
      </c:lineChart>
      <c:catAx>
        <c:axId val="373997256"/>
        <c:scaling>
          <c:orientation val="minMax"/>
        </c:scaling>
        <c:axPos val="b"/>
        <c:title>
          <c:tx>
            <c:rich>
              <a:bodyPr/>
              <a:lstStyle/>
              <a:p>
                <a:pPr>
                  <a:defRPr sz="2000" b="1" i="0" u="none" strike="noStrike" baseline="0">
                    <a:solidFill>
                      <a:srgbClr val="FFFFFF"/>
                    </a:solidFill>
                    <a:latin typeface="Arial"/>
                    <a:ea typeface="Arial"/>
                    <a:cs typeface="Arial"/>
                  </a:defRPr>
                </a:pPr>
                <a:r>
                  <a:rPr lang="en-US" sz="2000">
                    <a:solidFill>
                      <a:srgbClr val="FFFFFF"/>
                    </a:solidFill>
                  </a:rPr>
                  <a:t>Year</a:t>
                </a:r>
              </a:p>
            </c:rich>
          </c:tx>
          <c:layout>
            <c:manualLayout>
              <c:xMode val="edge"/>
              <c:yMode val="edge"/>
              <c:x val="0.543424317617866"/>
              <c:y val="0.858490566037736"/>
            </c:manualLayout>
          </c:layout>
          <c:spPr>
            <a:noFill/>
            <a:ln w="32941">
              <a:noFill/>
            </a:ln>
          </c:spPr>
        </c:title>
        <c:numFmt formatCode="General" sourceLinked="1"/>
        <c:tickLblPos val="nextTo"/>
        <c:spPr>
          <a:ln w="4118">
            <a:solidFill>
              <a:srgbClr val="000000"/>
            </a:solidFill>
            <a:prstDash val="solid"/>
          </a:ln>
        </c:spPr>
        <c:txPr>
          <a:bodyPr rot="-2700000" vert="horz"/>
          <a:lstStyle/>
          <a:p>
            <a:pPr>
              <a:defRPr sz="1589" b="1" i="0" u="none" strike="noStrike" baseline="0">
                <a:solidFill>
                  <a:schemeClr val="tx1"/>
                </a:solidFill>
                <a:latin typeface="Arial"/>
                <a:ea typeface="Arial"/>
                <a:cs typeface="Arial"/>
              </a:defRPr>
            </a:pPr>
            <a:endParaRPr lang="en-US"/>
          </a:p>
        </c:txPr>
        <c:crossAx val="374011416"/>
        <c:crosses val="autoZero"/>
        <c:auto val="1"/>
        <c:lblAlgn val="ctr"/>
        <c:lblOffset val="100"/>
        <c:tickLblSkip val="2"/>
        <c:tickMarkSkip val="1"/>
      </c:catAx>
      <c:valAx>
        <c:axId val="374011416"/>
        <c:scaling>
          <c:logBase val="10.0"/>
          <c:orientation val="minMax"/>
        </c:scaling>
        <c:axPos val="l"/>
        <c:majorGridlines>
          <c:spPr>
            <a:ln w="4118">
              <a:solidFill>
                <a:srgbClr val="000000"/>
              </a:solidFill>
              <a:prstDash val="solid"/>
            </a:ln>
          </c:spPr>
        </c:majorGridlines>
        <c:title>
          <c:tx>
            <c:rich>
              <a:bodyPr/>
              <a:lstStyle/>
              <a:p>
                <a:pPr>
                  <a:defRPr sz="1589" b="1" i="0" u="none" strike="noStrike" baseline="0">
                    <a:solidFill>
                      <a:srgbClr val="FFFFFF"/>
                    </a:solidFill>
                    <a:latin typeface="Arial"/>
                    <a:ea typeface="Arial"/>
                    <a:cs typeface="Arial"/>
                  </a:defRPr>
                </a:pPr>
                <a:r>
                  <a:rPr lang="en-US">
                    <a:solidFill>
                      <a:srgbClr val="FFFFFF"/>
                    </a:solidFill>
                  </a:rPr>
                  <a:t>Performance</a:t>
                </a:r>
              </a:p>
            </c:rich>
          </c:tx>
          <c:layout>
            <c:manualLayout>
              <c:xMode val="edge"/>
              <c:yMode val="edge"/>
              <c:x val="0.0223325062034739"/>
              <c:y val="0.183962264150943"/>
            </c:manualLayout>
          </c:layout>
          <c:spPr>
            <a:noFill/>
            <a:ln w="32941">
              <a:noFill/>
            </a:ln>
          </c:spPr>
        </c:title>
        <c:numFmt formatCode="General" sourceLinked="1"/>
        <c:tickLblPos val="nextTo"/>
        <c:spPr>
          <a:ln w="4118">
            <a:solidFill>
              <a:srgbClr val="000000"/>
            </a:solidFill>
            <a:prstDash val="solid"/>
          </a:ln>
        </c:spPr>
        <c:txPr>
          <a:bodyPr rot="0" vert="horz"/>
          <a:lstStyle/>
          <a:p>
            <a:pPr>
              <a:defRPr sz="1589" b="1" i="0" u="none" strike="noStrike" baseline="0">
                <a:solidFill>
                  <a:srgbClr val="FFFFFF"/>
                </a:solidFill>
                <a:latin typeface="Arial"/>
                <a:ea typeface="Arial"/>
                <a:cs typeface="Arial"/>
              </a:defRPr>
            </a:pPr>
            <a:endParaRPr lang="en-US"/>
          </a:p>
        </c:txPr>
        <c:crossAx val="373997256"/>
        <c:crosses val="autoZero"/>
        <c:crossBetween val="between"/>
      </c:valAx>
      <c:spPr>
        <a:noFill/>
        <a:ln w="32941">
          <a:noFill/>
        </a:ln>
      </c:spPr>
    </c:plotArea>
    <c:plotVisOnly val="1"/>
    <c:dispBlanksAs val="gap"/>
  </c:chart>
  <c:spPr>
    <a:noFill/>
    <a:ln>
      <a:noFill/>
    </a:ln>
  </c:spPr>
  <c:txPr>
    <a:bodyPr/>
    <a:lstStyle/>
    <a:p>
      <a:pPr>
        <a:defRPr sz="1589" b="1"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6194" name="Rectangle 2"/>
          <p:cNvSpPr>
            <a:spLocks noGrp="1" noRot="1" noChangeAspect="1" noChangeArrowheads="1"/>
          </p:cNvSpPr>
          <p:nvPr>
            <p:ph type="sldImg"/>
          </p:nvPr>
        </p:nvSpPr>
        <p:spPr bwMode="auto">
          <a:xfrm>
            <a:off x="1200150" y="596900"/>
            <a:ext cx="4635500" cy="3478213"/>
          </a:xfrm>
          <a:prstGeom prst="rect">
            <a:avLst/>
          </a:prstGeom>
          <a:solidFill>
            <a:srgbClr val="FFFFFF"/>
          </a:solidFill>
          <a:ln>
            <a:solidFill>
              <a:srgbClr val="000000"/>
            </a:solidFill>
            <a:miter lim="800000"/>
            <a:headEnd/>
            <a:tailEnd/>
          </a:ln>
        </p:spPr>
      </p:sp>
      <p:sp>
        <p:nvSpPr>
          <p:cNvPr id="2056195" name="Rectangle 3"/>
          <p:cNvSpPr>
            <a:spLocks noGrp="1" noChangeArrowheads="1"/>
          </p:cNvSpPr>
          <p:nvPr>
            <p:ph type="body" idx="1"/>
          </p:nvPr>
        </p:nvSpPr>
        <p:spPr bwMode="auto">
          <a:xfrm>
            <a:off x="528638" y="4421188"/>
            <a:ext cx="6051550" cy="4189412"/>
          </a:xfrm>
          <a:prstGeom prst="rect">
            <a:avLst/>
          </a:prstGeom>
          <a:solidFill>
            <a:srgbClr val="FFFFFF"/>
          </a:solidFill>
          <a:ln>
            <a:solidFill>
              <a:srgbClr val="000000"/>
            </a:solidFill>
            <a:miter lim="800000"/>
            <a:headEnd/>
            <a:tailEnd/>
          </a:ln>
        </p:spPr>
        <p:txBody>
          <a:bodyPr lIns="93321" tIns="46660" rIns="93321" bIns="46660">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2450" name="Rectangle 2"/>
          <p:cNvSpPr>
            <a:spLocks noGrp="1" noChangeArrowheads="1"/>
          </p:cNvSpPr>
          <p:nvPr>
            <p:ph type="body" idx="1"/>
          </p:nvPr>
        </p:nvSpPr>
        <p:spPr>
          <a:xfrm>
            <a:off x="528867" y="4423670"/>
            <a:ext cx="6052241" cy="4186632"/>
          </a:xfrm>
          <a:noFill/>
          <a:ln>
            <a:noFill/>
          </a:ln>
        </p:spPr>
        <p:txBody>
          <a:bodyPr lIns="92334" tIns="45356" rIns="92334" bIns="45356"/>
          <a:lstStyle/>
          <a:p>
            <a:r>
              <a:rPr lang="en-US"/>
              <a:t>How does the memory hierarchy work?  Well it is rather simple, at least in principle.</a:t>
            </a:r>
          </a:p>
          <a:p>
            <a:r>
              <a:rPr lang="en-US"/>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t>In order to take advantage of the spatial locality, not ONLY do we move the item that has just been accessed to the upper level, but we ALSO move the data items that are adjacent to it.</a:t>
            </a:r>
          </a:p>
          <a:p>
            <a:endParaRPr lang="en-US"/>
          </a:p>
          <a:p>
            <a:r>
              <a:rPr lang="en-US"/>
              <a:t>+1 = 15 min. (X:55)</a:t>
            </a:r>
          </a:p>
        </p:txBody>
      </p:sp>
      <p:sp>
        <p:nvSpPr>
          <p:cNvPr id="1512451" name="Rectangle 3"/>
          <p:cNvSpPr>
            <a:spLocks noGrp="1" noRot="1" noChangeAspect="1" noChangeArrowheads="1" noTextEdit="1"/>
          </p:cNvSpPr>
          <p:nvPr>
            <p:ph type="sldImg"/>
          </p:nvPr>
        </p:nvSpPr>
        <p:spPr>
          <a:xfrm>
            <a:off x="1206500" y="600075"/>
            <a:ext cx="4632325" cy="3475038"/>
          </a:xfrm>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389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389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8706" name="Rectangle 2"/>
          <p:cNvSpPr>
            <a:spLocks noGrp="1" noRot="1" noChangeAspect="1" noChangeArrowheads="1" noTextEdit="1"/>
          </p:cNvSpPr>
          <p:nvPr>
            <p:ph type="sldImg"/>
          </p:nvPr>
        </p:nvSpPr>
        <p:spPr/>
      </p:sp>
      <p:sp>
        <p:nvSpPr>
          <p:cNvPr id="288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696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696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9010"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59011"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5634"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5635"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7682" name="Rectangle 2"/>
          <p:cNvSpPr>
            <a:spLocks noGrp="1" noChangeArrowheads="1"/>
          </p:cNvSpPr>
          <p:nvPr>
            <p:ph type="body" idx="1"/>
          </p:nvPr>
        </p:nvSpPr>
        <p:spPr bwMode="auto">
          <a:xfrm>
            <a:off x="1282700" y="4421188"/>
            <a:ext cx="4384675" cy="4191000"/>
          </a:xfrm>
          <a:prstGeom prst="rect">
            <a:avLst/>
          </a:prstGeom>
          <a:noFill/>
          <a:ln w="12700">
            <a:miter lim="800000"/>
            <a:headEnd/>
            <a:tailEnd/>
          </a:ln>
        </p:spPr>
        <p:txBody>
          <a:bodyPr lIns="92245" tIns="46124" rIns="92245" bIns="46124">
            <a:prstTxWarp prst="textNoShape">
              <a:avLst/>
            </a:prstTxWarp>
          </a:bodyPr>
          <a:lstStyle/>
          <a:p>
            <a:pPr defTabSz="877888"/>
            <a:r>
              <a:rPr lang="en-US"/>
              <a:t>Let’s look at the simplest cache one can build.  A direct mapped cache that only has 4 bytes.</a:t>
            </a:r>
          </a:p>
          <a:p>
            <a:pPr defTabSz="877888"/>
            <a:r>
              <a:rPr lang="en-US"/>
              <a:t>In this direct mapped cache with only 4 bytes, location 0 of the cache can be occupied by data form memory location 0, 4, 8, C, ... and so on.</a:t>
            </a:r>
          </a:p>
          <a:p>
            <a:pPr defTabSz="877888"/>
            <a:r>
              <a:rPr lang="en-US"/>
              <a:t>While location 1 of the cache can be occupied by data from memory location 1, 5, 9, ... etc.</a:t>
            </a:r>
          </a:p>
          <a:p>
            <a:pPr defTabSz="877888"/>
            <a:r>
              <a:rPr lang="en-US"/>
              <a:t>So in general, the cache location where a memory location can map to  is uniquely determined by the 2 least significant bits of the address (Cache Index).</a:t>
            </a:r>
          </a:p>
          <a:p>
            <a:pPr defTabSz="877888"/>
            <a:r>
              <a:rPr lang="en-US"/>
              <a:t>For example here, any memory location whose two least significant bits of the address are 0s can  go to cache location zero.</a:t>
            </a:r>
          </a:p>
          <a:p>
            <a:pPr defTabSz="877888"/>
            <a:r>
              <a:rPr lang="en-US"/>
              <a:t>With so many memory locations to chose from, which one should we place in the cache?</a:t>
            </a:r>
          </a:p>
          <a:p>
            <a:pPr defTabSz="877888"/>
            <a:r>
              <a:rPr lang="en-US"/>
              <a:t>Of course, the one we have read or write  most recently because by the principle of temporal locality, the one we just touch is most  likely to be the one we will need again soon.</a:t>
            </a:r>
          </a:p>
          <a:p>
            <a:pPr defTabSz="877888"/>
            <a:r>
              <a:rPr lang="en-US"/>
              <a:t>Of all the possible memory locations that can be placed in cache Location 0, how can we tell which one is in the cache?</a:t>
            </a:r>
          </a:p>
          <a:p>
            <a:pPr defTabSz="877888"/>
            <a:endParaRPr lang="en-US"/>
          </a:p>
          <a:p>
            <a:pPr defTabSz="877888"/>
            <a:r>
              <a:rPr lang="en-US"/>
              <a:t>+2 = 22 min. (Y:02)</a:t>
            </a:r>
          </a:p>
        </p:txBody>
      </p:sp>
      <p:sp>
        <p:nvSpPr>
          <p:cNvPr id="2887683" name="Rectangle 3"/>
          <p:cNvSpPr>
            <a:spLocks noGrp="1" noRot="1" noChangeAspect="1" noChangeArrowheads="1" noTextEdit="1"/>
          </p:cNvSpPr>
          <p:nvPr>
            <p:ph type="sldImg"/>
          </p:nvPr>
        </p:nvSpPr>
        <p:spPr bwMode="auto">
          <a:xfrm>
            <a:off x="1187450" y="696913"/>
            <a:ext cx="4654550" cy="3490912"/>
          </a:xfrm>
          <a:prstGeom prst="rect">
            <a:avLst/>
          </a:prstGeom>
          <a:noFill/>
          <a:ln w="12700" cap="flat">
            <a:solidFill>
              <a:schemeClr val="tx1"/>
            </a:solidFill>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10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10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31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31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5154"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5155"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5" tIns="45902" rIns="91805" bIns="45902">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545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545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202"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67203"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9250"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69251"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1298" name="Rectangle 2"/>
          <p:cNvSpPr>
            <a:spLocks noGrp="1" noRot="1" noChangeAspect="1" noChangeArrowheads="1" noTextEdit="1"/>
          </p:cNvSpPr>
          <p:nvPr>
            <p:ph type="sldImg"/>
          </p:nvPr>
        </p:nvSpPr>
        <p:spPr bwMode="auto">
          <a:xfrm>
            <a:off x="1200150" y="598488"/>
            <a:ext cx="4635500" cy="3476625"/>
          </a:xfrm>
          <a:prstGeom prst="rect">
            <a:avLst/>
          </a:prstGeom>
          <a:solidFill>
            <a:srgbClr val="FFFFFF"/>
          </a:solidFill>
          <a:ln>
            <a:solidFill>
              <a:srgbClr val="000000"/>
            </a:solidFill>
            <a:miter lim="800000"/>
            <a:headEnd/>
            <a:tailEnd/>
          </a:ln>
        </p:spPr>
      </p:sp>
      <p:sp>
        <p:nvSpPr>
          <p:cNvPr id="2871299" name="Rectangle 3"/>
          <p:cNvSpPr>
            <a:spLocks noGrp="1" noChangeArrowheads="1"/>
          </p:cNvSpPr>
          <p:nvPr>
            <p:ph type="body" idx="1"/>
          </p:nvPr>
        </p:nvSpPr>
        <p:spPr bwMode="auto">
          <a:xfrm>
            <a:off x="527050" y="4421188"/>
            <a:ext cx="6053138" cy="4191000"/>
          </a:xfrm>
          <a:prstGeom prst="rect">
            <a:avLst/>
          </a:prstGeom>
          <a:solidFill>
            <a:srgbClr val="FFFFFF"/>
          </a:solidFill>
          <a:ln>
            <a:solidFill>
              <a:srgbClr val="000000"/>
            </a:solidFill>
            <a:miter lim="800000"/>
            <a:headEnd/>
            <a:tailEnd/>
          </a:ln>
        </p:spPr>
        <p:txBody>
          <a:bodyPr lIns="92975" tIns="46489" rIns="92975" bIns="46489">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1170"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951171" name="Rectangle 3"/>
          <p:cNvSpPr>
            <a:spLocks noGrp="1" noChangeArrowheads="1"/>
          </p:cNvSpPr>
          <p:nvPr>
            <p:ph type="body" idx="1"/>
          </p:nvPr>
        </p:nvSpPr>
        <p:spPr bwMode="auto">
          <a:xfrm>
            <a:off x="935038" y="6389689"/>
            <a:ext cx="5532437" cy="252412"/>
          </a:xfrm>
          <a:prstGeom prst="rect">
            <a:avLst/>
          </a:prstGeom>
          <a:solidFill>
            <a:srgbClr val="FFFFFF"/>
          </a:solidFill>
          <a:ln>
            <a:solidFill>
              <a:srgbClr val="000000"/>
            </a:solidFill>
            <a:miter lim="800000"/>
            <a:headEnd/>
            <a:tailEnd/>
          </a:ln>
        </p:spPr>
        <p:txBody>
          <a:bodyPr lIns="88259" tIns="44130" rIns="88259" bIns="44130">
            <a:prstTxWarp prst="textNoShape">
              <a:avLst/>
            </a:prstTxWarp>
          </a:bodyPr>
          <a:lstStyle/>
          <a:p>
            <a:pPr marL="228573" indent="-228573"/>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3218" name="Rectangle 2"/>
          <p:cNvSpPr>
            <a:spLocks noGrp="1" noRot="1" noChangeAspect="1" noChangeArrowheads="1" noTextEdit="1"/>
          </p:cNvSpPr>
          <p:nvPr>
            <p:ph type="sldImg"/>
          </p:nvPr>
        </p:nvSpPr>
        <p:spPr bwMode="auto">
          <a:xfrm>
            <a:off x="3511550" y="2441575"/>
            <a:ext cx="0" cy="0"/>
          </a:xfrm>
          <a:prstGeom prst="rect">
            <a:avLst/>
          </a:prstGeom>
          <a:solidFill>
            <a:srgbClr val="FFFFFF"/>
          </a:solidFill>
          <a:ln>
            <a:solidFill>
              <a:srgbClr val="000000"/>
            </a:solidFill>
            <a:miter lim="800000"/>
            <a:headEnd/>
            <a:tailEnd/>
          </a:ln>
        </p:spPr>
      </p:sp>
      <p:sp>
        <p:nvSpPr>
          <p:cNvPr id="2953219" name="Rectangle 3"/>
          <p:cNvSpPr>
            <a:spLocks noGrp="1" noChangeArrowheads="1"/>
          </p:cNvSpPr>
          <p:nvPr>
            <p:ph type="body" idx="1"/>
          </p:nvPr>
        </p:nvSpPr>
        <p:spPr bwMode="auto">
          <a:xfrm>
            <a:off x="935038" y="6389689"/>
            <a:ext cx="5532437" cy="252412"/>
          </a:xfrm>
          <a:prstGeom prst="rect">
            <a:avLst/>
          </a:prstGeom>
          <a:solidFill>
            <a:srgbClr val="FFFFFF"/>
          </a:solidFill>
          <a:ln>
            <a:solidFill>
              <a:srgbClr val="000000"/>
            </a:solidFill>
            <a:miter lim="800000"/>
            <a:headEnd/>
            <a:tailEnd/>
          </a:ln>
        </p:spPr>
        <p:txBody>
          <a:bodyPr lIns="88259" tIns="44130" rIns="88259" bIns="44130">
            <a:prstTxWarp prst="textNoShape">
              <a:avLst/>
            </a:prstTxWarp>
          </a:bodyPr>
          <a:lstStyle/>
          <a:p>
            <a:pPr marL="228573" indent="-228573"/>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358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8358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750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3750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160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160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0946" name="Rectangle 2"/>
          <p:cNvSpPr>
            <a:spLocks noGrp="1" noChangeArrowheads="1"/>
          </p:cNvSpPr>
          <p:nvPr>
            <p:ph type="body" idx="1"/>
          </p:nvPr>
        </p:nvSpPr>
        <p:spPr>
          <a:xfrm>
            <a:off x="936414" y="4423439"/>
            <a:ext cx="5150273" cy="4187478"/>
          </a:xfrm>
          <a:ln>
            <a:noFill/>
          </a:ln>
        </p:spPr>
        <p:txBody>
          <a:bodyPr lIns="92334" tIns="45356" rIns="92334" bIns="45356"/>
          <a:lstStyle/>
          <a:p>
            <a:r>
              <a:rPr lang="en-US" dirty="0" smtClean="0"/>
              <a:t>Because the upper level is smaller and built using</a:t>
            </a:r>
            <a:r>
              <a:rPr lang="en-US" baseline="0" dirty="0" smtClean="0"/>
              <a:t> faster memory parts, its hit time will be much smaller than the time to access the next level in the hierarchy (which is the major component of the miss penalty).</a:t>
            </a:r>
            <a:endParaRPr lang="en-US" dirty="0"/>
          </a:p>
        </p:txBody>
      </p:sp>
      <p:sp>
        <p:nvSpPr>
          <p:cNvPr id="1490947" name="Rectangle 3"/>
          <p:cNvSpPr>
            <a:spLocks noGrp="1" noRot="1" noChangeAspect="1" noChangeArrowheads="1" noTextEdit="1"/>
          </p:cNvSpPr>
          <p:nvPr>
            <p:ph type="sldImg"/>
          </p:nvPr>
        </p:nvSpPr>
        <p:spPr>
          <a:xfrm>
            <a:off x="1198563" y="704850"/>
            <a:ext cx="4635500" cy="3476625"/>
          </a:xfrm>
          <a:ln cap="flat">
            <a:solidFill>
              <a:schemeClr val="tx1"/>
            </a:solid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8898" name="Rectangle 2"/>
          <p:cNvSpPr>
            <a:spLocks noGrp="1" noRot="1" noChangeAspect="1" noChangeArrowheads="1" noTextEdit="1"/>
          </p:cNvSpPr>
          <p:nvPr>
            <p:ph type="sldImg"/>
          </p:nvPr>
        </p:nvSpPr>
        <p:spPr>
          <a:xfrm>
            <a:off x="1201738" y="598488"/>
            <a:ext cx="4637087" cy="3478212"/>
          </a:xfrm>
        </p:spPr>
      </p:sp>
      <p:sp>
        <p:nvSpPr>
          <p:cNvPr id="1488899" name="Rectangle 3"/>
          <p:cNvSpPr>
            <a:spLocks noGrp="1" noChangeArrowheads="1"/>
          </p:cNvSpPr>
          <p:nvPr>
            <p:ph type="body" idx="1"/>
          </p:nvPr>
        </p:nvSpPr>
        <p:spPr>
          <a:xfrm>
            <a:off x="528359" y="4421823"/>
            <a:ext cx="6052546" cy="4187479"/>
          </a:xfrm>
          <a:ln/>
        </p:spPr>
        <p:txBody>
          <a:bodyPr lIns="93305" tIns="46653" rIns="93305" bIns="46653"/>
          <a:lstStyle/>
          <a:p>
            <a:r>
              <a:rPr lang="en-US" dirty="0"/>
              <a:t>Instead, the memory system of a modern computer consists of a series of black boxes ranging from the fastest to the slowest.</a:t>
            </a:r>
          </a:p>
          <a:p>
            <a:r>
              <a:rPr lang="en-US" dirty="0"/>
              <a:t>Besides variation in speed, these boxes also varies in size (smallest to biggest) and cost.</a:t>
            </a:r>
          </a:p>
          <a:p>
            <a:r>
              <a:rPr lang="en-US" dirty="0"/>
              <a:t>What makes this kind of arrangement work is one of the most important  principle in computer design.  The principle of locality. </a:t>
            </a:r>
            <a:r>
              <a:rPr lang="en-US" dirty="0">
                <a:cs typeface="Arial" charset="0"/>
              </a:rPr>
              <a:t>The principle of locality states that programs access a relatively small portion of the address space at  any instant of time.</a:t>
            </a:r>
            <a:endParaRPr lang="en-US" dirty="0"/>
          </a:p>
          <a:p>
            <a:endParaRPr lang="en-US" dirty="0"/>
          </a:p>
          <a:p>
            <a:r>
              <a:rPr lang="en-US" dirty="0"/>
              <a:t>The design goal is to present the user with as much memory as is available in the cheapest technology (points to the disk).</a:t>
            </a:r>
          </a:p>
          <a:p>
            <a:r>
              <a:rPr lang="en-US" dirty="0"/>
              <a:t>While by taking advantage of the principle of locality, we like to provide the user an average access speed that is very close to the speed that is offered by the fastest technology.</a:t>
            </a:r>
          </a:p>
          <a:p>
            <a:r>
              <a:rPr lang="en-US" dirty="0"/>
              <a:t>(We will go over this slide in detail in the next lectures on caches).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5698"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5699"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7746"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47747"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1842" name="Rectangle 2"/>
          <p:cNvSpPr>
            <a:spLocks noGrp="1" noRot="1" noChangeAspect="1" noChangeArrowheads="1"/>
          </p:cNvSpPr>
          <p:nvPr>
            <p:ph type="sldImg"/>
          </p:nvPr>
        </p:nvSpPr>
        <p:spPr bwMode="auto">
          <a:xfrm>
            <a:off x="1204913" y="596900"/>
            <a:ext cx="4637087" cy="3478213"/>
          </a:xfrm>
          <a:prstGeom prst="rect">
            <a:avLst/>
          </a:prstGeom>
          <a:solidFill>
            <a:srgbClr val="FFFFFF"/>
          </a:solidFill>
          <a:ln>
            <a:solidFill>
              <a:srgbClr val="000000"/>
            </a:solidFill>
            <a:miter lim="800000"/>
            <a:headEnd/>
            <a:tailEnd/>
          </a:ln>
        </p:spPr>
      </p:sp>
      <p:sp>
        <p:nvSpPr>
          <p:cNvPr id="2851843" name="Rectangle 3"/>
          <p:cNvSpPr>
            <a:spLocks noGrp="1" noChangeArrowheads="1"/>
          </p:cNvSpPr>
          <p:nvPr>
            <p:ph type="body" idx="1"/>
          </p:nvPr>
        </p:nvSpPr>
        <p:spPr bwMode="auto">
          <a:xfrm>
            <a:off x="528638" y="4424363"/>
            <a:ext cx="6049962" cy="4186237"/>
          </a:xfrm>
          <a:prstGeom prst="rect">
            <a:avLst/>
          </a:prstGeom>
          <a:solidFill>
            <a:srgbClr val="FFFFFF"/>
          </a:solidFill>
          <a:ln>
            <a:solidFill>
              <a:srgbClr val="000000"/>
            </a:solidFill>
            <a:miter lim="800000"/>
            <a:headEnd/>
            <a:tailEnd/>
          </a:ln>
        </p:spPr>
        <p:txBody>
          <a:bodyPr lIns="91800" tIns="45900" rIns="91800" bIns="45900">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8E3342FC-85AC-0141-B4E7-B626C592947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767D12C-1D62-DB44-B351-8710E9C41DB2}"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EB5093A4-CC93-424A-94EB-96D0AD625C4C}"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01C1680E-D985-8A48-BA9E-A9F7CF2082B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F08356AB-6050-C54D-8146-0D0927CCFB8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344601BE-1874-5548-A792-BFB77CD508AE}"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50361CD5-B477-9E43-A365-B6CBAABDE15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CD69752C-0324-1C40-9504-CBF4C9360C20}"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44F050E0-6EC7-2D45-8299-7B7E99CE3E4C}"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a:lstStyle>
            <a:lvl1pPr>
              <a:defRPr>
                <a:latin typeface="Helvetica" pitchFamily="-65" charset="0"/>
              </a:defRPr>
            </a:lvl1pPr>
          </a:lstStyle>
          <a:p>
            <a:pPr>
              <a:defRPr/>
            </a:pPr>
            <a:endParaRPr/>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a:lstStyle>
            <a:lvl1pPr>
              <a:defRPr>
                <a:latin typeface="Helvetica" pitchFamily="-65" charset="0"/>
              </a:defRPr>
            </a:lvl1pPr>
          </a:lstStyle>
          <a:p>
            <a:pPr>
              <a:defRPr/>
            </a:pPr>
            <a:fld id="{9956C743-C58C-B546-AEA2-8065E3DEDFB6}"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96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1299" y="1395381"/>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06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9692"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1298" y="1395380"/>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061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a:lstStyle>
            <a:lvl1pPr>
              <a:defRPr>
                <a:latin typeface="Helvetica" pitchFamily="-65" charset="0"/>
              </a:defRPr>
            </a:lvl1pPr>
          </a:lstStyle>
          <a:p>
            <a:pPr>
              <a:defRPr/>
            </a:pPr>
            <a:endParaRPr/>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smtClean="0">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a:lstStyle>
            <a:lvl1pPr>
              <a:defRPr>
                <a:latin typeface="Helvetica" pitchFamily="-65" charset="0"/>
              </a:defRPr>
            </a:lvl1pPr>
          </a:lstStyle>
          <a:p>
            <a:pPr>
              <a:defRPr/>
            </a:pPr>
            <a:fld id="{458E6A8A-592E-AF43-B50A-9BAEEB4055E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600"/>
            <a:ext cx="8229600" cy="685800"/>
          </a:xfrm>
          <a:prstGeom prst="rect">
            <a:avLst/>
          </a:prstGeom>
        </p:spPr>
        <p:txBody>
          <a:bodyPr vert="horz" anchor="t">
            <a:noAutofit/>
          </a:bodyPr>
          <a:lstStyle/>
          <a:p>
            <a:r>
              <a:rPr lang="en-US" dirty="0" smtClean="0"/>
              <a:t>Click to edit Master title style</a:t>
            </a:r>
            <a:endParaRPr lang="en-US" dirty="0"/>
          </a:p>
        </p:txBody>
      </p:sp>
      <p:sp>
        <p:nvSpPr>
          <p:cNvPr id="1031" name="Text Placeholder 12"/>
          <p:cNvSpPr>
            <a:spLocks noGrp="1"/>
          </p:cNvSpPr>
          <p:nvPr>
            <p:ph type="body" idx="1"/>
          </p:nvPr>
        </p:nvSpPr>
        <p:spPr bwMode="auto">
          <a:xfrm>
            <a:off x="457200" y="914400"/>
            <a:ext cx="8229600" cy="544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dirty="0">
                <a:solidFill>
                  <a:schemeClr val="tx1"/>
                </a:solidFill>
                <a:latin typeface="18 VAG Rounded Black   09390"/>
              </a:rPr>
              <a:t>CS61C</a:t>
            </a:r>
            <a:r>
              <a:rPr lang="en-US" sz="1000" b="1" dirty="0" smtClean="0">
                <a:solidFill>
                  <a:schemeClr val="tx1"/>
                </a:solidFill>
                <a:latin typeface="18 VAG Rounded Black   09390"/>
              </a:rPr>
              <a:t> </a:t>
            </a:r>
            <a:r>
              <a:rPr lang="en-US" sz="1000" b="1" dirty="0" smtClean="0">
                <a:solidFill>
                  <a:srgbClr val="FFFF00"/>
                </a:solidFill>
                <a:latin typeface="18 VAG Rounded Black   09390"/>
              </a:rPr>
              <a:t>L12 Caches I </a:t>
            </a:r>
            <a:r>
              <a:rPr lang="en-US" sz="1000" b="1" dirty="0" smtClean="0">
                <a:solidFill>
                  <a:schemeClr val="tx1"/>
                </a:solidFill>
                <a:latin typeface="18 VAG Rounded Black   09390"/>
              </a:rPr>
              <a:t>(</a:t>
            </a:r>
            <a:fld id="{0382F9D6-1C8F-9447-89CA-9F506CE985D4}" type="slidenum">
              <a:rPr lang="en-US" sz="1000" b="1">
                <a:solidFill>
                  <a:schemeClr val="tx1"/>
                </a:solidFill>
                <a:latin typeface="18 VAG Rounded Black   09390"/>
              </a:rPr>
              <a:pPr>
                <a:defRPr/>
              </a:pPr>
              <a:t>‹#›</a:t>
            </a:fld>
            <a:r>
              <a:rPr lang="en-US" sz="1000" b="1" dirty="0">
                <a:solidFill>
                  <a:schemeClr val="tx1"/>
                </a:solidFill>
                <a:latin typeface="18 VAG Rounded Black   09390"/>
              </a:rPr>
              <a:t>)</a:t>
            </a:r>
          </a:p>
        </p:txBody>
      </p:sp>
      <p:sp>
        <p:nvSpPr>
          <p:cNvPr id="19"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lack   09390"/>
              </a:rPr>
              <a:t>Garcia, Spring 2013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cxnSp>
        <p:nvCxnSpPr>
          <p:cNvPr id="13" name="Straight Connector 12"/>
          <p:cNvCxnSpPr/>
          <p:nvPr userDrawn="1"/>
        </p:nvCxnSpPr>
        <p:spPr>
          <a:xfrm>
            <a:off x="457200" y="914400"/>
            <a:ext cx="8229600" cy="1588"/>
          </a:xfrm>
          <a:prstGeom prst="line">
            <a:avLst/>
          </a:prstGeom>
          <a:ln>
            <a:solidFill>
              <a:schemeClr val="tx2"/>
            </a:solidFill>
          </a:ln>
          <a:effectLst>
            <a:glow rad="101600">
              <a:schemeClr val="tx2">
                <a:alpha val="75000"/>
              </a:schemeClr>
            </a:glow>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b="0" i="0" kern="1200" spc="-100">
          <a:solidFill>
            <a:srgbClr val="C1EEFF"/>
          </a:solidFill>
          <a:latin typeface="18 VAG Rounded Bold   07390"/>
          <a:ea typeface="ＭＳ Ｐゴシック" charset="-128"/>
          <a:cs typeface="AppleGaramond Bd"/>
        </a:defRPr>
      </a:lvl1pPr>
      <a:lvl2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Corbel"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Bold   07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1" kern="1200">
          <a:solidFill>
            <a:schemeClr val="accent3">
              <a:lumMod val="40000"/>
              <a:lumOff val="60000"/>
            </a:schemeClr>
          </a:solidFill>
          <a:latin typeface="18 VAG Rounded Bold   07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1" kern="1200">
          <a:solidFill>
            <a:schemeClr val="tx2">
              <a:lumMod val="90000"/>
            </a:schemeClr>
          </a:solidFill>
          <a:latin typeface="18 VAG Rounded Bold   07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1" kern="1200">
          <a:solidFill>
            <a:srgbClr val="F273AF"/>
          </a:solidFill>
          <a:latin typeface="18 VAG Rounded Bold   07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1" kern="1200">
          <a:solidFill>
            <a:schemeClr val="tx1"/>
          </a:solidFill>
          <a:latin typeface="18 VAG Rounded Bold   07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ect">
            <a:avLst/>
          </a:prstGeom>
          <a:noFill/>
          <a:ln w="9525">
            <a:noFill/>
            <a:miter lim="800000"/>
            <a:headEnd/>
            <a:tailEnd/>
          </a:ln>
        </p:spPr>
      </p:pic>
      <p:sp>
        <p:nvSpPr>
          <p:cNvPr id="15363" name="Rectangle 4"/>
          <p:cNvSpPr>
            <a:spLocks noChangeArrowheads="1"/>
          </p:cNvSpPr>
          <p:nvPr/>
        </p:nvSpPr>
        <p:spPr bwMode="auto">
          <a:xfrm>
            <a:off x="1981200" y="327078"/>
            <a:ext cx="7162800" cy="2013474"/>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dirty="0">
                <a:solidFill>
                  <a:schemeClr val="bg2"/>
                </a:solidFill>
                <a:latin typeface="Courier"/>
              </a:rPr>
              <a:t>inst.eecs.berkeley.edu/~cs61c</a:t>
            </a:r>
            <a:r>
              <a:rPr lang="en-US" sz="3200" b="1" dirty="0">
                <a:solidFill>
                  <a:schemeClr val="bg2"/>
                </a:solidFill>
              </a:rPr>
              <a:t> </a:t>
            </a:r>
            <a:r>
              <a:rPr lang="en-US" sz="3200" b="1" dirty="0">
                <a:solidFill>
                  <a:schemeClr val="accent2"/>
                </a:solidFill>
              </a:rPr>
              <a:t/>
            </a:r>
            <a:br>
              <a:rPr lang="en-US" sz="3200" b="1" dirty="0">
                <a:solidFill>
                  <a:schemeClr val="accent2"/>
                </a:solidFill>
              </a:rPr>
            </a:br>
            <a:r>
              <a:rPr lang="en-US" sz="3600" b="1" dirty="0">
                <a:solidFill>
                  <a:schemeClr val="tx2"/>
                </a:solidFill>
                <a:latin typeface="18 VAG Rounded Bold   07390"/>
                <a:cs typeface=""/>
              </a:rPr>
              <a:t>UCB CS61C : Machine Structures</a:t>
            </a: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r>
            <a:br>
              <a:rPr lang="en-US" sz="3200" b="1" dirty="0">
                <a:solidFill>
                  <a:schemeClr val="tx2"/>
                </a:solidFill>
                <a:latin typeface="18 VAG Rounded Bold   07390"/>
                <a:cs typeface=""/>
              </a:rPr>
            </a:br>
            <a:r>
              <a:rPr lang="en-US" sz="3200" b="1" dirty="0">
                <a:solidFill>
                  <a:schemeClr val="tx2"/>
                </a:solidFill>
                <a:latin typeface="18 VAG Rounded Bold   07390"/>
                <a:cs typeface=""/>
              </a:rPr>
              <a:t> </a:t>
            </a:r>
            <a:r>
              <a:rPr lang="en-US" sz="3200" b="1" dirty="0">
                <a:latin typeface="18 VAG Rounded Bold   07390"/>
                <a:cs typeface=""/>
              </a:rPr>
              <a:t>Lecture</a:t>
            </a:r>
            <a:r>
              <a:rPr lang="en-US" sz="3200" b="1" dirty="0" smtClean="0">
                <a:latin typeface="18 VAG Rounded Bold   07390"/>
                <a:cs typeface=""/>
              </a:rPr>
              <a:t> 12 – Caches I</a:t>
            </a:r>
            <a:endParaRPr lang="en-US" sz="3200" b="1" dirty="0" smtClean="0">
              <a:solidFill>
                <a:schemeClr val="tx2"/>
              </a:solidFill>
              <a:latin typeface="18 VAG Rounded Bold   07390"/>
              <a:cs typeface=""/>
            </a:endParaRPr>
          </a:p>
          <a:p>
            <a:pPr algn="ctr">
              <a:lnSpc>
                <a:spcPct val="77000"/>
              </a:lnSpc>
            </a:pPr>
            <a:r>
              <a:rPr lang="en-US" sz="3200" b="1" dirty="0">
                <a:solidFill>
                  <a:schemeClr val="tx1"/>
                </a:solidFill>
                <a:latin typeface="18 VAG Rounded Bold   07390"/>
                <a:cs typeface=""/>
              </a:rPr>
              <a:t>2013-02-20</a:t>
            </a:r>
          </a:p>
        </p:txBody>
      </p:sp>
      <p:sp>
        <p:nvSpPr>
          <p:cNvPr id="48" name="Title 47"/>
          <p:cNvSpPr>
            <a:spLocks noGrp="1"/>
          </p:cNvSpPr>
          <p:nvPr>
            <p:ph type="ctrTitle"/>
          </p:nvPr>
        </p:nvSpPr>
        <p:spPr>
          <a:xfrm>
            <a:off x="609600" y="3200400"/>
            <a:ext cx="8229600" cy="685800"/>
          </a:xfrm>
        </p:spPr>
        <p:txBody>
          <a:bodyPr/>
          <a:lstStyle/>
          <a:p>
            <a:pPr eaLnBrk="1" fontAlgn="auto" hangingPunct="1">
              <a:spcAft>
                <a:spcPts val="0"/>
              </a:spcAft>
              <a:defRPr/>
            </a:pPr>
            <a:r>
              <a:rPr lang="en-US" dirty="0" smtClean="0">
                <a:solidFill>
                  <a:srgbClr val="FFFF00"/>
                </a:solidFill>
              </a:rPr>
              <a:t>Bitcasa offers infinite storage!</a:t>
            </a:r>
            <a:endParaRPr lang="en-US" dirty="0">
              <a:solidFill>
                <a:srgbClr val="FFFF00"/>
              </a:solidFill>
              <a:ea typeface="+mj-ea"/>
              <a:cs typeface="+mj-cs"/>
            </a:endParaRPr>
          </a:p>
        </p:txBody>
      </p:sp>
      <p:sp>
        <p:nvSpPr>
          <p:cNvPr id="15365" name="Subtitle 48"/>
          <p:cNvSpPr>
            <a:spLocks noGrp="1"/>
          </p:cNvSpPr>
          <p:nvPr>
            <p:ph type="subTitle" idx="1"/>
          </p:nvPr>
        </p:nvSpPr>
        <p:spPr>
          <a:xfrm>
            <a:off x="609599" y="3962400"/>
            <a:ext cx="6096001" cy="2362200"/>
          </a:xfrm>
        </p:spPr>
        <p:txBody>
          <a:bodyPr anchor="t"/>
          <a:lstStyle/>
          <a:p>
            <a:pPr eaLnBrk="1" hangingPunct="1">
              <a:spcBef>
                <a:spcPct val="0"/>
              </a:spcBef>
            </a:pPr>
            <a:r>
              <a:rPr lang="en-US" sz="2400" dirty="0" smtClean="0">
                <a:ea typeface="ＭＳ Ｐゴシック" pitchFamily="-65" charset="-128"/>
                <a:cs typeface="ＭＳ Ｐゴシック" pitchFamily="-65" charset="-128"/>
              </a:rPr>
              <a:t>A Mountain View startup promises to do Dropbox one better. 10GB free storage, and (pause for effect) they are offering INFINITE storage for only $10/month ($99/yr, $69/yr if you sign up before March).  Data available anytime, everywhere. Game changer?</a:t>
            </a:r>
            <a:endParaRPr lang="en-US" sz="2400" i="1" dirty="0" smtClean="0">
              <a:ea typeface="ＭＳ Ｐゴシック" pitchFamily="-65" charset="-128"/>
              <a:cs typeface="ＭＳ Ｐゴシック" pitchFamily="-65" charset="-128"/>
            </a:endParaRPr>
          </a:p>
        </p:txBody>
      </p:sp>
      <p:sp>
        <p:nvSpPr>
          <p:cNvPr id="51" name="TextBox 50"/>
          <p:cNvSpPr txBox="1"/>
          <p:nvPr/>
        </p:nvSpPr>
        <p:spPr>
          <a:xfrm>
            <a:off x="304800" y="2438400"/>
            <a:ext cx="1752600" cy="708025"/>
          </a:xfrm>
          <a:prstGeom prst="rect">
            <a:avLst/>
          </a:prstGeom>
          <a:noFill/>
        </p:spPr>
        <p:txBody>
          <a:bodyPr>
            <a:spAutoFit/>
          </a:bodyPr>
          <a:lstStyle/>
          <a:p>
            <a:pPr algn="ctr">
              <a:defRPr/>
            </a:pPr>
            <a:r>
              <a:rPr lang="en-US" sz="2000" b="1" dirty="0">
                <a:solidFill>
                  <a:schemeClr val="bg2"/>
                </a:solidFill>
                <a:latin typeface="18 VAG Rounded Bold   07390"/>
              </a:rPr>
              <a:t>Lecturer SOE Dan Garcia</a:t>
            </a:r>
          </a:p>
          <a:p>
            <a:pPr algn="ctr">
              <a:defRPr/>
            </a:pPr>
            <a:endParaRPr lang="en-US" sz="2000" b="1" dirty="0">
              <a:solidFill>
                <a:schemeClr val="bg2"/>
              </a:solidFill>
              <a:latin typeface="18 VAG Rounded Bold   07390"/>
            </a:endParaRPr>
          </a:p>
        </p:txBody>
      </p:sp>
      <p:sp>
        <p:nvSpPr>
          <p:cNvPr id="15367" name="Subtitle 48"/>
          <p:cNvSpPr txBox="1">
            <a:spLocks/>
          </p:cNvSpPr>
          <p:nvPr/>
        </p:nvSpPr>
        <p:spPr bwMode="auto">
          <a:xfrm>
            <a:off x="609600" y="6324600"/>
            <a:ext cx="8077200" cy="5334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3200" b="1" dirty="0" smtClean="0">
                <a:latin typeface="Courier"/>
                <a:ea typeface="Courier"/>
                <a:cs typeface="Courier"/>
              </a:rPr>
              <a:t>bitcasa.com</a:t>
            </a:r>
            <a:endParaRPr lang="en-US" sz="3200" b="1" dirty="0">
              <a:latin typeface="Courier"/>
              <a:ea typeface="Courier"/>
              <a:cs typeface="Courier"/>
            </a:endParaRPr>
          </a:p>
        </p:txBody>
      </p:sp>
      <p:sp>
        <p:nvSpPr>
          <p:cNvPr id="54" name="Oval 53"/>
          <p:cNvSpPr/>
          <p:nvPr/>
        </p:nvSpPr>
        <p:spPr>
          <a:xfrm>
            <a:off x="6781800" y="5700252"/>
            <a:ext cx="2057400" cy="471948"/>
          </a:xfrm>
          <a:prstGeom prst="ellipse">
            <a:avLst/>
          </a:prstGeom>
          <a:solidFill>
            <a:schemeClr val="bg1">
              <a:alpha val="17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14" name="TextBox 13"/>
          <p:cNvSpPr txBox="1"/>
          <p:nvPr/>
        </p:nvSpPr>
        <p:spPr>
          <a:xfrm>
            <a:off x="3962400" y="2667000"/>
            <a:ext cx="3200400"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2000" dirty="0" smtClean="0">
                <a:solidFill>
                  <a:schemeClr val="bg1"/>
                </a:solidFill>
                <a:latin typeface="18 VAG Rounded Bold   07390"/>
                <a:cs typeface="B VAG Rounded Bold"/>
              </a:rPr>
              <a:t>Midterm exam in 12 days!</a:t>
            </a:r>
            <a:endParaRPr lang="en-US" sz="2000" dirty="0">
              <a:solidFill>
                <a:schemeClr val="bg1"/>
              </a:solidFill>
              <a:latin typeface="18 VAG Rounded Bold   07390"/>
              <a:cs typeface="B VAG Rounded Bold"/>
            </a:endParaRPr>
          </a:p>
        </p:txBody>
      </p:sp>
      <p:pic>
        <p:nvPicPr>
          <p:cNvPr id="12" name="Picture 11"/>
          <p:cNvPicPr>
            <a:picLocks noChangeAspect="1"/>
          </p:cNvPicPr>
          <p:nvPr/>
        </p:nvPicPr>
        <p:blipFill>
          <a:blip r:embed="rId3"/>
          <a:stretch>
            <a:fillRect/>
          </a:stretch>
        </p:blipFill>
        <p:spPr>
          <a:xfrm>
            <a:off x="6858000" y="4191000"/>
            <a:ext cx="1906302" cy="1509397"/>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4674" name="Rectangle 2"/>
          <p:cNvSpPr>
            <a:spLocks noGrp="1" noChangeArrowheads="1"/>
          </p:cNvSpPr>
          <p:nvPr>
            <p:ph type="title"/>
          </p:nvPr>
        </p:nvSpPr>
        <p:spPr/>
        <p:txBody>
          <a:bodyPr/>
          <a:lstStyle/>
          <a:p>
            <a:r>
              <a:rPr lang="en-US" smtClean="0"/>
              <a:t>Memory Hierarchy</a:t>
            </a:r>
            <a:endParaRPr lang="en-US"/>
          </a:p>
        </p:txBody>
      </p:sp>
      <p:sp>
        <p:nvSpPr>
          <p:cNvPr id="2844675" name="Rectangle 3"/>
          <p:cNvSpPr>
            <a:spLocks noGrp="1" noChangeArrowheads="1"/>
          </p:cNvSpPr>
          <p:nvPr>
            <p:ph type="body" idx="1"/>
          </p:nvPr>
        </p:nvSpPr>
        <p:spPr/>
        <p:txBody>
          <a:bodyPr/>
          <a:lstStyle/>
          <a:p>
            <a:r>
              <a:rPr lang="en-US" dirty="0" smtClean="0"/>
              <a:t>If level closer to Processor, it is:</a:t>
            </a:r>
          </a:p>
          <a:p>
            <a:pPr lvl="1"/>
            <a:r>
              <a:rPr lang="en-US" dirty="0" smtClean="0"/>
              <a:t>Smaller</a:t>
            </a:r>
          </a:p>
          <a:p>
            <a:pPr lvl="1"/>
            <a:r>
              <a:rPr lang="en-US" dirty="0" smtClean="0"/>
              <a:t>Faster</a:t>
            </a:r>
          </a:p>
          <a:p>
            <a:pPr lvl="1"/>
            <a:r>
              <a:rPr lang="en-US" dirty="0" smtClean="0"/>
              <a:t>More expensive</a:t>
            </a:r>
          </a:p>
          <a:p>
            <a:pPr lvl="1"/>
            <a:r>
              <a:rPr lang="en-US" dirty="0" smtClean="0"/>
              <a:t>subset of lower levels (contains most recently used data)</a:t>
            </a:r>
          </a:p>
          <a:p>
            <a:r>
              <a:rPr lang="en-US" dirty="0" smtClean="0"/>
              <a:t>Lowest Level (usually disk) contains all available data (does it go beyond the disk?)</a:t>
            </a:r>
          </a:p>
          <a:p>
            <a:r>
              <a:rPr lang="en-US" dirty="0" smtClean="0"/>
              <a:t>Memory Hierarchy presents the processor with the illusion of a very large &amp; fast memory</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6722" name="Rectangle 2"/>
          <p:cNvSpPr>
            <a:spLocks noGrp="1" noChangeArrowheads="1"/>
          </p:cNvSpPr>
          <p:nvPr>
            <p:ph type="title"/>
          </p:nvPr>
        </p:nvSpPr>
        <p:spPr/>
        <p:txBody>
          <a:bodyPr/>
          <a:lstStyle/>
          <a:p>
            <a:r>
              <a:rPr lang="en-US" sz="3600" dirty="0" smtClean="0"/>
              <a:t>Memory Hierarchy Analogy: Library</a:t>
            </a:r>
            <a:endParaRPr lang="en-US" sz="3600" dirty="0"/>
          </a:p>
        </p:txBody>
      </p:sp>
      <p:sp>
        <p:nvSpPr>
          <p:cNvPr id="2846723" name="Rectangle 3"/>
          <p:cNvSpPr>
            <a:spLocks noGrp="1" noChangeArrowheads="1"/>
          </p:cNvSpPr>
          <p:nvPr>
            <p:ph type="body" idx="1"/>
          </p:nvPr>
        </p:nvSpPr>
        <p:spPr/>
        <p:txBody>
          <a:bodyPr/>
          <a:lstStyle/>
          <a:p>
            <a:r>
              <a:rPr lang="en-US" sz="2000" dirty="0" smtClean="0"/>
              <a:t>You’re writing a term paper (Processor) at a </a:t>
            </a:r>
            <a:r>
              <a:rPr lang="en-US" sz="2000" dirty="0" smtClean="0">
                <a:solidFill>
                  <a:schemeClr val="accent1"/>
                </a:solidFill>
              </a:rPr>
              <a:t>table </a:t>
            </a:r>
            <a:r>
              <a:rPr lang="en-US" sz="2000" dirty="0" smtClean="0"/>
              <a:t>in </a:t>
            </a:r>
            <a:r>
              <a:rPr lang="en-US" sz="2000" dirty="0" smtClean="0">
                <a:solidFill>
                  <a:schemeClr val="accent4"/>
                </a:solidFill>
              </a:rPr>
              <a:t>Doe</a:t>
            </a:r>
          </a:p>
          <a:p>
            <a:r>
              <a:rPr lang="en-US" sz="2000" dirty="0" smtClean="0">
                <a:solidFill>
                  <a:schemeClr val="accent4"/>
                </a:solidFill>
              </a:rPr>
              <a:t>Doe </a:t>
            </a:r>
            <a:r>
              <a:rPr lang="en-US" sz="2000" dirty="0" smtClean="0"/>
              <a:t>Library is equivalent to </a:t>
            </a:r>
            <a:r>
              <a:rPr lang="en-US" sz="2000" dirty="0" smtClean="0">
                <a:solidFill>
                  <a:schemeClr val="accent4"/>
                </a:solidFill>
              </a:rPr>
              <a:t>disk</a:t>
            </a:r>
          </a:p>
          <a:p>
            <a:pPr lvl="1"/>
            <a:r>
              <a:rPr lang="en-US" sz="1800" dirty="0" smtClean="0"/>
              <a:t>essentially limitless capacity, very slow to retrieve a book</a:t>
            </a:r>
          </a:p>
          <a:p>
            <a:r>
              <a:rPr lang="en-US" sz="2000" dirty="0" smtClean="0">
                <a:solidFill>
                  <a:schemeClr val="accent1"/>
                </a:solidFill>
              </a:rPr>
              <a:t>Table </a:t>
            </a:r>
            <a:r>
              <a:rPr lang="en-US" sz="2000" dirty="0" smtClean="0"/>
              <a:t>is </a:t>
            </a:r>
            <a:r>
              <a:rPr lang="en-US" sz="2000" dirty="0" smtClean="0">
                <a:solidFill>
                  <a:schemeClr val="accent1"/>
                </a:solidFill>
              </a:rPr>
              <a:t>main memory</a:t>
            </a:r>
          </a:p>
          <a:p>
            <a:pPr lvl="1"/>
            <a:r>
              <a:rPr lang="en-US" sz="1800" dirty="0" smtClean="0"/>
              <a:t>smaller capacity: means you must return book when table fills up</a:t>
            </a:r>
          </a:p>
          <a:p>
            <a:pPr lvl="1"/>
            <a:r>
              <a:rPr lang="en-US" sz="1800" dirty="0" smtClean="0"/>
              <a:t>easier and faster to find a book there once you’ve already retrieved it</a:t>
            </a:r>
          </a:p>
          <a:p>
            <a:r>
              <a:rPr lang="en-US" sz="2000" dirty="0" smtClean="0"/>
              <a:t>Open books on table are </a:t>
            </a:r>
            <a:r>
              <a:rPr lang="en-US" sz="2000" dirty="0" smtClean="0">
                <a:solidFill>
                  <a:schemeClr val="accent2"/>
                </a:solidFill>
              </a:rPr>
              <a:t>cache</a:t>
            </a:r>
          </a:p>
          <a:p>
            <a:pPr lvl="1"/>
            <a:r>
              <a:rPr lang="en-US" sz="1800" dirty="0" smtClean="0"/>
              <a:t>smaller capacity: can have very few open books fit on table; again, when table fills up, you must close a book</a:t>
            </a:r>
          </a:p>
          <a:p>
            <a:pPr lvl="1"/>
            <a:r>
              <a:rPr lang="en-US" sz="1800" dirty="0" smtClean="0"/>
              <a:t>much, much faster to retrieve data</a:t>
            </a:r>
          </a:p>
          <a:p>
            <a:r>
              <a:rPr lang="en-US" sz="2000" dirty="0" smtClean="0"/>
              <a:t>Illusion created: </a:t>
            </a:r>
            <a:r>
              <a:rPr lang="en-US" sz="2000" u="sng" dirty="0" smtClean="0"/>
              <a:t>whole library open on the tabletop</a:t>
            </a:r>
            <a:r>
              <a:rPr lang="en-US" sz="2000" dirty="0" smtClean="0"/>
              <a:t> </a:t>
            </a:r>
          </a:p>
          <a:p>
            <a:pPr lvl="1"/>
            <a:r>
              <a:rPr lang="en-US" sz="1800" dirty="0" smtClean="0"/>
              <a:t>Keep as many recently used books open on table as possible since likely to use again</a:t>
            </a:r>
          </a:p>
          <a:p>
            <a:pPr lvl="1"/>
            <a:r>
              <a:rPr lang="en-US" sz="1800" dirty="0" smtClean="0"/>
              <a:t>Also keep as many books on table as possible, since faster than going to library</a:t>
            </a:r>
            <a:endParaRPr lang="en-US" sz="18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0818" name="Rectangle 2"/>
          <p:cNvSpPr>
            <a:spLocks noGrp="1" noChangeArrowheads="1"/>
          </p:cNvSpPr>
          <p:nvPr>
            <p:ph type="title"/>
          </p:nvPr>
        </p:nvSpPr>
        <p:spPr/>
        <p:txBody>
          <a:bodyPr/>
          <a:lstStyle/>
          <a:p>
            <a:r>
              <a:rPr lang="en-US" smtClean="0"/>
              <a:t>Memory Hierarchy Basis</a:t>
            </a:r>
            <a:endParaRPr lang="en-US" dirty="0"/>
          </a:p>
        </p:txBody>
      </p:sp>
      <p:sp>
        <p:nvSpPr>
          <p:cNvPr id="2850819" name="Rectangle 3"/>
          <p:cNvSpPr>
            <a:spLocks noGrp="1" noChangeArrowheads="1"/>
          </p:cNvSpPr>
          <p:nvPr>
            <p:ph type="body" idx="1"/>
          </p:nvPr>
        </p:nvSpPr>
        <p:spPr/>
        <p:txBody>
          <a:bodyPr/>
          <a:lstStyle/>
          <a:p>
            <a:r>
              <a:rPr lang="en-US" dirty="0" smtClean="0"/>
              <a:t>Cache contains copies of data in memory that are being used.</a:t>
            </a:r>
          </a:p>
          <a:p>
            <a:r>
              <a:rPr lang="en-US" dirty="0" smtClean="0"/>
              <a:t>Memory contains copies of data on disk that are being used.</a:t>
            </a:r>
          </a:p>
          <a:p>
            <a:r>
              <a:rPr lang="en-US" dirty="0" smtClean="0"/>
              <a:t>Caches work on the principles of </a:t>
            </a:r>
            <a:r>
              <a:rPr lang="en-US" dirty="0" smtClean="0">
                <a:solidFill>
                  <a:schemeClr val="accent1"/>
                </a:solidFill>
              </a:rPr>
              <a:t>temporal and spatial locality</a:t>
            </a:r>
            <a:r>
              <a:rPr lang="en-US" dirty="0" smtClean="0"/>
              <a:t>.</a:t>
            </a:r>
          </a:p>
          <a:p>
            <a:pPr lvl="1"/>
            <a:r>
              <a:rPr lang="en-US" dirty="0" smtClean="0"/>
              <a:t>Temporal Locality: if we use it now, chances are we’ll want to use it again soon.</a:t>
            </a:r>
          </a:p>
          <a:p>
            <a:pPr lvl="1"/>
            <a:r>
              <a:rPr lang="en-US" dirty="0" smtClean="0"/>
              <a:t>Spatial Locality: if we use a piece of memory, chances are we’ll use the neighboring pieces soon.</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1426" name="Rectangle 2"/>
          <p:cNvSpPr>
            <a:spLocks noGrp="1" noChangeArrowheads="1"/>
          </p:cNvSpPr>
          <p:nvPr>
            <p:ph type="title"/>
          </p:nvPr>
        </p:nvSpPr>
        <p:spPr/>
        <p:txBody>
          <a:bodyPr>
            <a:normAutofit fontScale="90000"/>
          </a:bodyPr>
          <a:lstStyle/>
          <a:p>
            <a:r>
              <a:rPr lang="en-US" dirty="0" smtClean="0"/>
              <a:t>Two Types of Locality</a:t>
            </a:r>
            <a:endParaRPr lang="en-US" dirty="0"/>
          </a:p>
        </p:txBody>
      </p:sp>
      <p:sp>
        <p:nvSpPr>
          <p:cNvPr id="1511427" name="Rectangle 3"/>
          <p:cNvSpPr>
            <a:spLocks noGrp="1" noChangeArrowheads="1"/>
          </p:cNvSpPr>
          <p:nvPr>
            <p:ph type="body" idx="1"/>
          </p:nvPr>
        </p:nvSpPr>
        <p:spPr/>
        <p:txBody>
          <a:bodyPr>
            <a:normAutofit lnSpcReduction="10000"/>
          </a:bodyPr>
          <a:lstStyle/>
          <a:p>
            <a:r>
              <a:rPr lang="en-US" i="1" dirty="0" smtClean="0"/>
              <a:t>Temporal Locality </a:t>
            </a:r>
            <a:r>
              <a:rPr lang="en-US" dirty="0" smtClean="0"/>
              <a:t>(locality in time)</a:t>
            </a:r>
          </a:p>
          <a:p>
            <a:pPr lvl="1"/>
            <a:r>
              <a:rPr lang="en-US" dirty="0" smtClean="0"/>
              <a:t>If a memory location is referenced then it will tend to be referenced again soon</a:t>
            </a:r>
          </a:p>
          <a:p>
            <a:pPr lvl="1">
              <a:buNone/>
            </a:pPr>
            <a:r>
              <a:rPr lang="en-US" dirty="0" err="1" smtClean="0">
                <a:sym typeface="Symbol" pitchFamily="18" charset="2"/>
              </a:rPr>
              <a:t></a:t>
            </a:r>
            <a:r>
              <a:rPr lang="en-US" dirty="0" smtClean="0"/>
              <a:t> Keep most recently accessed data items closer to the processor</a:t>
            </a:r>
          </a:p>
          <a:p>
            <a:pPr lvl="1"/>
            <a:endParaRPr lang="en-US" dirty="0" smtClean="0"/>
          </a:p>
          <a:p>
            <a:r>
              <a:rPr lang="en-US" i="1" dirty="0" smtClean="0"/>
              <a:t>Spatial Locality</a:t>
            </a:r>
            <a:r>
              <a:rPr lang="en-US" dirty="0" smtClean="0"/>
              <a:t> (locality in space)</a:t>
            </a:r>
          </a:p>
          <a:p>
            <a:pPr lvl="1"/>
            <a:r>
              <a:rPr lang="en-US" dirty="0" smtClean="0"/>
              <a:t>If a memory location is referenced, the locations with nearby addresses will tend to be referenced soon</a:t>
            </a:r>
          </a:p>
          <a:p>
            <a:pPr lvl="1">
              <a:buNone/>
            </a:pPr>
            <a:r>
              <a:rPr lang="en-US" dirty="0" err="1" smtClean="0">
                <a:sym typeface="Symbol" pitchFamily="18" charset="2"/>
              </a:rPr>
              <a:t></a:t>
            </a:r>
            <a:r>
              <a:rPr lang="en-US" dirty="0" smtClean="0"/>
              <a:t> Move blocks consisting of contiguous words closer to the processor </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3440228"/>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2866" name="Rectangle 2"/>
          <p:cNvSpPr>
            <a:spLocks noGrp="1" noChangeArrowheads="1"/>
          </p:cNvSpPr>
          <p:nvPr>
            <p:ph type="title"/>
          </p:nvPr>
        </p:nvSpPr>
        <p:spPr/>
        <p:txBody>
          <a:bodyPr/>
          <a:lstStyle/>
          <a:p>
            <a:r>
              <a:rPr lang="en-US" smtClean="0"/>
              <a:t>Cache Design (for ANY cache)</a:t>
            </a:r>
            <a:endParaRPr lang="en-US"/>
          </a:p>
        </p:txBody>
      </p:sp>
      <p:sp>
        <p:nvSpPr>
          <p:cNvPr id="2852867" name="Rectangle 3"/>
          <p:cNvSpPr>
            <a:spLocks noGrp="1" noChangeArrowheads="1"/>
          </p:cNvSpPr>
          <p:nvPr>
            <p:ph type="body" idx="1"/>
          </p:nvPr>
        </p:nvSpPr>
        <p:spPr/>
        <p:txBody>
          <a:bodyPr/>
          <a:lstStyle/>
          <a:p>
            <a:r>
              <a:rPr lang="en-US" smtClean="0"/>
              <a:t>How do we organize cache?</a:t>
            </a:r>
          </a:p>
          <a:p>
            <a:r>
              <a:rPr lang="en-US" smtClean="0"/>
              <a:t>Where does each memory address map to?</a:t>
            </a:r>
          </a:p>
          <a:p>
            <a:pPr lvl="1"/>
            <a:r>
              <a:rPr lang="en-US" smtClean="0"/>
              <a:t>(Remember that cache is subset of memory, so multiple memory addresses map to the same cache location.)</a:t>
            </a:r>
          </a:p>
          <a:p>
            <a:r>
              <a:rPr lang="en-US" smtClean="0"/>
              <a:t>How do we know which elements are in cache?</a:t>
            </a:r>
          </a:p>
          <a:p>
            <a:r>
              <a:rPr lang="en-US" smtClean="0"/>
              <a:t>How do we quickly locate them?</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5522" name="Rectangle 2"/>
          <p:cNvSpPr>
            <a:spLocks noGrp="1" noChangeArrowheads="1"/>
          </p:cNvSpPr>
          <p:nvPr>
            <p:ph type="title"/>
          </p:nvPr>
        </p:nvSpPr>
        <p:spPr/>
        <p:txBody>
          <a:bodyPr/>
          <a:lstStyle/>
          <a:p>
            <a:r>
              <a:rPr lang="en-US" smtClean="0"/>
              <a:t>How is the Hierarchy Managed?</a:t>
            </a:r>
            <a:endParaRPr lang="en-US"/>
          </a:p>
        </p:txBody>
      </p:sp>
      <p:sp>
        <p:nvSpPr>
          <p:cNvPr id="1515523" name="Rectangle 3"/>
          <p:cNvSpPr>
            <a:spLocks noGrp="1" noChangeArrowheads="1"/>
          </p:cNvSpPr>
          <p:nvPr>
            <p:ph type="body" idx="1"/>
          </p:nvPr>
        </p:nvSpPr>
        <p:spPr/>
        <p:txBody>
          <a:bodyPr>
            <a:normAutofit/>
          </a:bodyPr>
          <a:lstStyle/>
          <a:p>
            <a:r>
              <a:rPr lang="en-US" dirty="0" smtClean="0"/>
              <a:t>registers </a:t>
            </a:r>
            <a:r>
              <a:rPr lang="en-US" dirty="0" err="1" smtClean="0">
                <a:sym typeface="Symbol" pitchFamily="18" charset="2"/>
              </a:rPr>
              <a:t></a:t>
            </a:r>
            <a:r>
              <a:rPr lang="en-US" dirty="0" smtClean="0"/>
              <a:t> memory</a:t>
            </a:r>
          </a:p>
          <a:p>
            <a:pPr lvl="1"/>
            <a:r>
              <a:rPr lang="en-US" dirty="0" smtClean="0"/>
              <a:t>By compiler (or assembly level programmer)</a:t>
            </a:r>
          </a:p>
          <a:p>
            <a:r>
              <a:rPr lang="en-US" dirty="0" smtClean="0"/>
              <a:t>cache </a:t>
            </a:r>
            <a:r>
              <a:rPr lang="en-US" dirty="0" err="1" smtClean="0">
                <a:sym typeface="Symbol" pitchFamily="18" charset="2"/>
              </a:rPr>
              <a:t></a:t>
            </a:r>
            <a:r>
              <a:rPr lang="en-US" dirty="0" smtClean="0"/>
              <a:t> main memory</a:t>
            </a:r>
          </a:p>
          <a:p>
            <a:pPr lvl="1"/>
            <a:r>
              <a:rPr lang="en-US" dirty="0" smtClean="0"/>
              <a:t>By the cache controller hardware</a:t>
            </a:r>
          </a:p>
          <a:p>
            <a:r>
              <a:rPr lang="en-US" dirty="0" smtClean="0"/>
              <a:t>main memory </a:t>
            </a:r>
            <a:r>
              <a:rPr lang="en-US" dirty="0" err="1" smtClean="0">
                <a:sym typeface="Symbol" pitchFamily="18" charset="2"/>
              </a:rPr>
              <a:t></a:t>
            </a:r>
            <a:r>
              <a:rPr lang="en-US" dirty="0" smtClean="0"/>
              <a:t> disks (secondary storage)</a:t>
            </a:r>
          </a:p>
          <a:p>
            <a:pPr lvl="1"/>
            <a:r>
              <a:rPr lang="en-US" dirty="0" smtClean="0"/>
              <a:t>By the operating system (virtual memory)</a:t>
            </a:r>
          </a:p>
          <a:p>
            <a:pPr lvl="1"/>
            <a:r>
              <a:rPr lang="en-US" dirty="0" smtClean="0"/>
              <a:t>Virtual to physical address mapping assisted by the hardware (TLB)</a:t>
            </a:r>
          </a:p>
          <a:p>
            <a:pPr lvl="1"/>
            <a:r>
              <a:rPr lang="en-US" dirty="0" smtClean="0"/>
              <a:t>By the programmer (files)</a:t>
            </a:r>
            <a:endParaRPr lang="en-US" dirty="0"/>
          </a:p>
        </p:txBody>
      </p:sp>
      <p:sp>
        <p:nvSpPr>
          <p:cNvPr id="4" name="Rectangle 4"/>
          <p:cNvSpPr>
            <a:spLocks noChangeArrowheads="1"/>
          </p:cNvSpPr>
          <p:nvPr/>
        </p:nvSpPr>
        <p:spPr bwMode="auto">
          <a:xfrm>
            <a:off x="533400" y="2057400"/>
            <a:ext cx="6019800" cy="914400"/>
          </a:xfrm>
          <a:prstGeom prst="rect">
            <a:avLst/>
          </a:prstGeom>
          <a:noFill/>
          <a:ln w="38100">
            <a:solidFill>
              <a:srgbClr val="FF0000"/>
            </a:solidFill>
            <a:miter lim="800000"/>
            <a:headEnd/>
            <a:tailEnd/>
          </a:ln>
          <a:effectLst/>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9159511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155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155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155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155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155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1552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1552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1552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23" grpId="0" build="p"/>
      <p:bldP spid="4"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4916" name="Rectangle 4"/>
          <p:cNvSpPr>
            <a:spLocks noGrp="1" noChangeArrowheads="1"/>
          </p:cNvSpPr>
          <p:nvPr>
            <p:ph type="title"/>
          </p:nvPr>
        </p:nvSpPr>
        <p:spPr/>
        <p:txBody>
          <a:bodyPr/>
          <a:lstStyle/>
          <a:p>
            <a:r>
              <a:rPr lang="en-US" smtClean="0"/>
              <a:t>Administrivia</a:t>
            </a:r>
            <a:endParaRPr lang="en-US"/>
          </a:p>
        </p:txBody>
      </p:sp>
      <p:sp>
        <p:nvSpPr>
          <p:cNvPr id="2854917" name="Rectangle 5"/>
          <p:cNvSpPr>
            <a:spLocks noGrp="1" noChangeArrowheads="1"/>
          </p:cNvSpPr>
          <p:nvPr>
            <p:ph type="body" idx="1"/>
          </p:nvPr>
        </p:nvSpPr>
        <p:spPr/>
        <p:txBody>
          <a:bodyPr/>
          <a:lstStyle/>
          <a:p>
            <a:r>
              <a:rPr lang="en-US" dirty="0" smtClean="0"/>
              <a:t>How many hours h on Project 1 part a?</a:t>
            </a:r>
          </a:p>
          <a:p>
            <a:pPr lvl="1"/>
            <a:r>
              <a:rPr lang="en-US" dirty="0" smtClean="0"/>
              <a:t>A) 0 ≤ h &lt; 5</a:t>
            </a:r>
          </a:p>
          <a:p>
            <a:pPr lvl="1"/>
            <a:r>
              <a:rPr lang="en-US" dirty="0" smtClean="0"/>
              <a:t>B) 5 ≤ h &lt; 10</a:t>
            </a:r>
          </a:p>
          <a:p>
            <a:pPr lvl="1"/>
            <a:r>
              <a:rPr lang="en-US" dirty="0" smtClean="0"/>
              <a:t>C) 10 ≤ h &lt; 15</a:t>
            </a:r>
          </a:p>
          <a:p>
            <a:pPr lvl="1"/>
            <a:r>
              <a:rPr lang="en-US" dirty="0" smtClean="0"/>
              <a:t>D) 15 ≤ h &lt; 20</a:t>
            </a:r>
          </a:p>
          <a:p>
            <a:pPr lvl="1"/>
            <a:r>
              <a:rPr lang="en-US" dirty="0" smtClean="0"/>
              <a:t>E) 20 ≤ h</a:t>
            </a:r>
          </a:p>
          <a:p>
            <a:r>
              <a:rPr lang="en-US" dirty="0" smtClean="0"/>
              <a:t>Project part b due </a:t>
            </a:r>
            <a:r>
              <a:rPr lang="en-US" dirty="0" err="1" smtClean="0"/>
              <a:t>sunday</a:t>
            </a:r>
            <a:r>
              <a:rPr lang="en-US" dirty="0" smtClean="0"/>
              <a:t>!</a:t>
            </a:r>
          </a:p>
          <a:p>
            <a:pPr lvl="1"/>
            <a:r>
              <a:rPr lang="en-US" dirty="0" smtClean="0"/>
              <a:t>It’s 75% of your grade.</a:t>
            </a:r>
          </a:p>
          <a:p>
            <a:r>
              <a:rPr lang="en-US" dirty="0" smtClean="0"/>
              <a:t>Midterm in 12 days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5938" name="Rectangle 2"/>
          <p:cNvSpPr>
            <a:spLocks noGrp="1" noChangeArrowheads="1"/>
          </p:cNvSpPr>
          <p:nvPr>
            <p:ph type="title"/>
          </p:nvPr>
        </p:nvSpPr>
        <p:spPr/>
        <p:txBody>
          <a:bodyPr/>
          <a:lstStyle/>
          <a:p>
            <a:r>
              <a:rPr lang="en-US" smtClean="0"/>
              <a:t>Direct-Mapped Cache (1/4)</a:t>
            </a:r>
            <a:endParaRPr lang="en-US"/>
          </a:p>
        </p:txBody>
      </p:sp>
      <p:sp>
        <p:nvSpPr>
          <p:cNvPr id="2855939" name="Rectangle 3"/>
          <p:cNvSpPr>
            <a:spLocks noGrp="1" noChangeArrowheads="1"/>
          </p:cNvSpPr>
          <p:nvPr>
            <p:ph type="body" idx="1"/>
          </p:nvPr>
        </p:nvSpPr>
        <p:spPr/>
        <p:txBody>
          <a:bodyPr/>
          <a:lstStyle/>
          <a:p>
            <a:r>
              <a:rPr lang="en-US" dirty="0" smtClean="0"/>
              <a:t>In a </a:t>
            </a:r>
            <a:r>
              <a:rPr lang="en-US" dirty="0" smtClean="0">
                <a:solidFill>
                  <a:schemeClr val="accent1"/>
                </a:solidFill>
              </a:rPr>
              <a:t>direct-mapped cache</a:t>
            </a:r>
            <a:r>
              <a:rPr lang="en-US" dirty="0" smtClean="0"/>
              <a:t>, each memory address is associated with one possible </a:t>
            </a:r>
            <a:r>
              <a:rPr lang="en-US" dirty="0" smtClean="0">
                <a:solidFill>
                  <a:schemeClr val="accent1"/>
                </a:solidFill>
              </a:rPr>
              <a:t>block </a:t>
            </a:r>
            <a:r>
              <a:rPr lang="en-US" dirty="0" smtClean="0"/>
              <a:t>within the cache</a:t>
            </a:r>
          </a:p>
          <a:p>
            <a:pPr lvl="1"/>
            <a:r>
              <a:rPr lang="en-US" dirty="0" smtClean="0"/>
              <a:t>Therefore, we only need to look in a single location in the cache for the data if it exists in the cache</a:t>
            </a:r>
          </a:p>
          <a:p>
            <a:pPr lvl="1"/>
            <a:r>
              <a:rPr lang="en-US" dirty="0" smtClean="0"/>
              <a:t>Block is the unit of transfer between cache and memory</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57986"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(2/4)</a:t>
            </a:r>
          </a:p>
        </p:txBody>
      </p:sp>
      <p:sp>
        <p:nvSpPr>
          <p:cNvPr id="2857987" name="Rectangle 3"/>
          <p:cNvSpPr>
            <a:spLocks noGrp="1" noChangeArrowheads="1"/>
          </p:cNvSpPr>
          <p:nvPr>
            <p:ph type="body" idx="1"/>
          </p:nvPr>
        </p:nvSpPr>
        <p:spPr>
          <a:xfrm>
            <a:off x="3451225" y="3352800"/>
            <a:ext cx="5692775" cy="2603500"/>
          </a:xfrm>
          <a:noFill/>
          <a:ln/>
        </p:spPr>
        <p:txBody>
          <a:bodyPr lIns="90488" tIns="44450" rIns="90488" bIns="44450"/>
          <a:lstStyle/>
          <a:p>
            <a:pPr marL="285750" indent="-285750">
              <a:buFont typeface="Times" pitchFamily="-65" charset="0"/>
              <a:buNone/>
            </a:pPr>
            <a:r>
              <a:rPr lang="en-US"/>
              <a:t>      Cache Location 0 can be</a:t>
            </a:r>
            <a:br>
              <a:rPr lang="en-US"/>
            </a:br>
            <a:r>
              <a:rPr lang="en-US"/>
              <a:t>    occupied by data from:</a:t>
            </a:r>
          </a:p>
          <a:p>
            <a:pPr lvl="1" indent="-228600"/>
            <a:r>
              <a:rPr lang="en-US"/>
              <a:t>Memory location 0, 4, 8, ... </a:t>
            </a:r>
          </a:p>
          <a:p>
            <a:pPr lvl="1" indent="-228600"/>
            <a:r>
              <a:rPr lang="en-US"/>
              <a:t>4 blocks </a:t>
            </a:r>
            <a:r>
              <a:rPr lang="en-US">
                <a:solidFill>
                  <a:schemeClr val="tx2"/>
                </a:solidFill>
                <a:latin typeface="Symbol" pitchFamily="-65" charset="2"/>
                <a:cs typeface="ＭＳ Ｐゴシック" pitchFamily="-65" charset="-128"/>
                <a:sym typeface="Symbol" pitchFamily="-65" charset="2"/>
              </a:rPr>
              <a:t></a:t>
            </a:r>
            <a:r>
              <a:rPr lang="en-US"/>
              <a:t>any memory location that is multiple of 4</a:t>
            </a:r>
          </a:p>
        </p:txBody>
      </p:sp>
      <p:grpSp>
        <p:nvGrpSpPr>
          <p:cNvPr id="2" name="Group 4"/>
          <p:cNvGrpSpPr>
            <a:grpSpLocks/>
          </p:cNvGrpSpPr>
          <p:nvPr/>
        </p:nvGrpSpPr>
        <p:grpSpPr bwMode="auto">
          <a:xfrm>
            <a:off x="2978150" y="1708150"/>
            <a:ext cx="1758950" cy="3879850"/>
            <a:chOff x="1876" y="1076"/>
            <a:chExt cx="1108" cy="2444"/>
          </a:xfrm>
        </p:grpSpPr>
        <p:sp>
          <p:nvSpPr>
            <p:cNvPr id="2857989"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0"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1"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57992"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57994" name="Rectangle 10"/>
          <p:cNvSpPr>
            <a:spLocks noChangeArrowheads="1"/>
          </p:cNvSpPr>
          <p:nvPr/>
        </p:nvSpPr>
        <p:spPr bwMode="auto">
          <a:xfrm>
            <a:off x="1312863" y="12065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57995"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chemeClr val="tx1"/>
                </a:solidFill>
                <a:latin typeface="Times" pitchFamily="-65" charset="0"/>
              </a:rPr>
              <a:t>Memory </a:t>
            </a:r>
            <a:br>
              <a:rPr lang="en-US" sz="2400" b="1" dirty="0">
                <a:solidFill>
                  <a:schemeClr val="tx1"/>
                </a:solidFill>
                <a:latin typeface="Times" pitchFamily="-65" charset="0"/>
              </a:rPr>
            </a:br>
            <a:r>
              <a:rPr lang="en-US" sz="2400" b="1" dirty="0">
                <a:solidFill>
                  <a:schemeClr val="tx1"/>
                </a:solidFill>
                <a:latin typeface="Times" pitchFamily="-65" charset="0"/>
              </a:rPr>
              <a:t>Address</a:t>
            </a:r>
          </a:p>
        </p:txBody>
      </p:sp>
      <p:sp>
        <p:nvSpPr>
          <p:cNvPr id="2857996"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7997"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8"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7999"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0"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1"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2"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3"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4"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5"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6"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7"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08"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58009"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0"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1"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12"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13"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14"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15"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16"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58017" name="Rectangle 33"/>
          <p:cNvSpPr>
            <a:spLocks noChangeArrowheads="1"/>
          </p:cNvSpPr>
          <p:nvPr/>
        </p:nvSpPr>
        <p:spPr bwMode="auto">
          <a:xfrm>
            <a:off x="560388" y="3198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58018" name="Rectangle 34"/>
          <p:cNvSpPr>
            <a:spLocks noChangeArrowheads="1"/>
          </p:cNvSpPr>
          <p:nvPr/>
        </p:nvSpPr>
        <p:spPr bwMode="auto">
          <a:xfrm>
            <a:off x="560388" y="3503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58019" name="Rectangle 35"/>
          <p:cNvSpPr>
            <a:spLocks noChangeArrowheads="1"/>
          </p:cNvSpPr>
          <p:nvPr/>
        </p:nvSpPr>
        <p:spPr bwMode="auto">
          <a:xfrm>
            <a:off x="560388" y="3808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58020" name="Rectangle 36"/>
          <p:cNvSpPr>
            <a:spLocks noChangeArrowheads="1"/>
          </p:cNvSpPr>
          <p:nvPr/>
        </p:nvSpPr>
        <p:spPr bwMode="auto">
          <a:xfrm>
            <a:off x="560388" y="4113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58021" name="Rectangle 37"/>
          <p:cNvSpPr>
            <a:spLocks noChangeArrowheads="1"/>
          </p:cNvSpPr>
          <p:nvPr/>
        </p:nvSpPr>
        <p:spPr bwMode="auto">
          <a:xfrm>
            <a:off x="560388" y="4418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58022" name="Rectangle 38"/>
          <p:cNvSpPr>
            <a:spLocks noChangeArrowheads="1"/>
          </p:cNvSpPr>
          <p:nvPr/>
        </p:nvSpPr>
        <p:spPr bwMode="auto">
          <a:xfrm>
            <a:off x="560388" y="4722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58023" name="Rectangle 39"/>
          <p:cNvSpPr>
            <a:spLocks noChangeArrowheads="1"/>
          </p:cNvSpPr>
          <p:nvPr/>
        </p:nvSpPr>
        <p:spPr bwMode="auto">
          <a:xfrm>
            <a:off x="560388" y="50276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B</a:t>
            </a:r>
          </a:p>
        </p:txBody>
      </p:sp>
      <p:sp>
        <p:nvSpPr>
          <p:cNvPr id="2858024" name="Rectangle 40"/>
          <p:cNvSpPr>
            <a:spLocks noChangeArrowheads="1"/>
          </p:cNvSpPr>
          <p:nvPr/>
        </p:nvSpPr>
        <p:spPr bwMode="auto">
          <a:xfrm>
            <a:off x="560388" y="53324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58025" name="Rectangle 41"/>
          <p:cNvSpPr>
            <a:spLocks noChangeArrowheads="1"/>
          </p:cNvSpPr>
          <p:nvPr/>
        </p:nvSpPr>
        <p:spPr bwMode="auto">
          <a:xfrm>
            <a:off x="560388" y="56372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D</a:t>
            </a:r>
          </a:p>
        </p:txBody>
      </p:sp>
      <p:sp>
        <p:nvSpPr>
          <p:cNvPr id="2858026" name="Rectangle 42"/>
          <p:cNvSpPr>
            <a:spLocks noChangeArrowheads="1"/>
          </p:cNvSpPr>
          <p:nvPr/>
        </p:nvSpPr>
        <p:spPr bwMode="auto">
          <a:xfrm>
            <a:off x="560388" y="59420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58027" name="Rectangle 43"/>
          <p:cNvSpPr>
            <a:spLocks noChangeArrowheads="1"/>
          </p:cNvSpPr>
          <p:nvPr/>
        </p:nvSpPr>
        <p:spPr bwMode="auto">
          <a:xfrm>
            <a:off x="555625" y="6256338"/>
            <a:ext cx="39846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F</a:t>
            </a:r>
          </a:p>
        </p:txBody>
      </p:sp>
      <p:sp>
        <p:nvSpPr>
          <p:cNvPr id="2858028"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29" name="Rectangle 45"/>
          <p:cNvSpPr>
            <a:spLocks noChangeArrowheads="1"/>
          </p:cNvSpPr>
          <p:nvPr/>
        </p:nvSpPr>
        <p:spPr bwMode="auto">
          <a:xfrm>
            <a:off x="933450" y="29718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0"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1"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2"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3"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4"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5"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6"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7"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8"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39"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0" name="Rectangle 56"/>
          <p:cNvSpPr>
            <a:spLocks noChangeArrowheads="1"/>
          </p:cNvSpPr>
          <p:nvPr/>
        </p:nvSpPr>
        <p:spPr bwMode="auto">
          <a:xfrm>
            <a:off x="933450" y="265271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1"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2"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3"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45"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  Byte Direct </a:t>
            </a:r>
          </a:p>
          <a:p>
            <a:r>
              <a:rPr lang="en-US" sz="2800" b="1">
                <a:solidFill>
                  <a:schemeClr val="tx1"/>
                </a:solidFill>
                <a:latin typeface="Times" pitchFamily="-65" charset="0"/>
              </a:rPr>
              <a:t>Mapped Cache</a:t>
            </a:r>
          </a:p>
        </p:txBody>
      </p:sp>
      <p:sp>
        <p:nvSpPr>
          <p:cNvPr id="2858047"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8"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49"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58050"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58051" name="Rectangle 67"/>
          <p:cNvSpPr>
            <a:spLocks noChangeArrowheads="1"/>
          </p:cNvSpPr>
          <p:nvPr/>
        </p:nvSpPr>
        <p:spPr bwMode="auto">
          <a:xfrm>
            <a:off x="4646613" y="1485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58052" name="Rectangle 68"/>
          <p:cNvSpPr>
            <a:spLocks noChangeArrowheads="1"/>
          </p:cNvSpPr>
          <p:nvPr/>
        </p:nvSpPr>
        <p:spPr bwMode="auto">
          <a:xfrm>
            <a:off x="4646613" y="1790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58053" name="Rectangle 69"/>
          <p:cNvSpPr>
            <a:spLocks noChangeArrowheads="1"/>
          </p:cNvSpPr>
          <p:nvPr/>
        </p:nvSpPr>
        <p:spPr bwMode="auto">
          <a:xfrm>
            <a:off x="4646613" y="2095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58054" name="Rectangle 70"/>
          <p:cNvSpPr>
            <a:spLocks noChangeArrowheads="1"/>
          </p:cNvSpPr>
          <p:nvPr/>
        </p:nvSpPr>
        <p:spPr bwMode="auto">
          <a:xfrm>
            <a:off x="4646613" y="2400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58055"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6"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7"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8" name="Rectangle 74"/>
          <p:cNvSpPr>
            <a:spLocks noChangeArrowheads="1"/>
          </p:cNvSpPr>
          <p:nvPr/>
        </p:nvSpPr>
        <p:spPr bwMode="auto">
          <a:xfrm>
            <a:off x="49720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58059" name="Rectangle 75"/>
          <p:cNvSpPr>
            <a:spLocks noChangeArrowheads="1"/>
          </p:cNvSpPr>
          <p:nvPr/>
        </p:nvSpPr>
        <p:spPr bwMode="auto">
          <a:xfrm>
            <a:off x="3429000" y="5562600"/>
            <a:ext cx="5173211" cy="1077218"/>
          </a:xfrm>
          <a:prstGeom prst="rect">
            <a:avLst/>
          </a:prstGeom>
          <a:noFill/>
          <a:ln w="12700">
            <a:noFill/>
            <a:miter lim="800000"/>
            <a:headEnd/>
            <a:tailEnd/>
          </a:ln>
          <a:effectLst/>
        </p:spPr>
        <p:txBody>
          <a:bodyPr wrap="none">
            <a:prstTxWarp prst="textNoShape">
              <a:avLst/>
            </a:prstTxWarp>
            <a:spAutoFit/>
          </a:bodyPr>
          <a:lstStyle/>
          <a:p>
            <a:r>
              <a:rPr lang="en-US" sz="3200" b="1" dirty="0">
                <a:latin typeface="18 VAG Rounded Bold   07390"/>
              </a:rPr>
              <a:t>What if we wanted a block</a:t>
            </a:r>
            <a:br>
              <a:rPr lang="en-US" sz="3200" b="1" dirty="0">
                <a:latin typeface="18 VAG Rounded Bold   07390"/>
              </a:rPr>
            </a:br>
            <a:r>
              <a:rPr lang="en-US" sz="3200" b="1" dirty="0">
                <a:latin typeface="18 VAG Rounded Bold   07390"/>
              </a:rPr>
              <a:t>to be bigger than one byte?</a:t>
            </a:r>
          </a:p>
        </p:txBody>
      </p:sp>
      <p:sp>
        <p:nvSpPr>
          <p:cNvPr id="2858060" name="Rectangle 76"/>
          <p:cNvSpPr>
            <a:spLocks noChangeArrowheads="1"/>
          </p:cNvSpPr>
          <p:nvPr/>
        </p:nvSpPr>
        <p:spPr bwMode="auto">
          <a:xfrm>
            <a:off x="4876800" y="2743200"/>
            <a:ext cx="2994025"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1 byte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57987">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57987">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57987">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580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987" grpId="0" build="p" bldLvl="2" autoUpdateAnimBg="0"/>
      <p:bldP spid="2858059" grpId="0" build="p" autoUpdateAnimBg="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4610"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(3/4)</a:t>
            </a:r>
          </a:p>
        </p:txBody>
      </p:sp>
      <p:sp>
        <p:nvSpPr>
          <p:cNvPr id="2884611" name="Rectangle 3"/>
          <p:cNvSpPr>
            <a:spLocks noGrp="1" noChangeArrowheads="1"/>
          </p:cNvSpPr>
          <p:nvPr>
            <p:ph type="body" idx="1"/>
          </p:nvPr>
        </p:nvSpPr>
        <p:spPr>
          <a:xfrm>
            <a:off x="3657600" y="3657600"/>
            <a:ext cx="5311775" cy="2603500"/>
          </a:xfrm>
          <a:noFill/>
          <a:ln/>
        </p:spPr>
        <p:txBody>
          <a:bodyPr lIns="90488" tIns="44450" rIns="90488" bIns="44450"/>
          <a:lstStyle/>
          <a:p>
            <a:pPr marL="285750" indent="-285750">
              <a:lnSpc>
                <a:spcPct val="65000"/>
              </a:lnSpc>
            </a:pPr>
            <a:r>
              <a:rPr lang="en-US" sz="2400"/>
              <a:t>When we ask for a byte, the system finds out the right block, and loads it all!</a:t>
            </a:r>
          </a:p>
          <a:p>
            <a:pPr lvl="1" indent="-228600">
              <a:lnSpc>
                <a:spcPct val="75000"/>
              </a:lnSpc>
            </a:pPr>
            <a:r>
              <a:rPr lang="en-US" sz="2000"/>
              <a:t>How does it know right block?</a:t>
            </a:r>
          </a:p>
          <a:p>
            <a:pPr lvl="1" indent="-228600">
              <a:lnSpc>
                <a:spcPct val="75000"/>
              </a:lnSpc>
            </a:pPr>
            <a:r>
              <a:rPr lang="en-US" sz="2000"/>
              <a:t>How do we select the byte?</a:t>
            </a:r>
          </a:p>
          <a:p>
            <a:pPr marL="285750" indent="-285750">
              <a:lnSpc>
                <a:spcPct val="65000"/>
              </a:lnSpc>
            </a:pPr>
            <a:r>
              <a:rPr lang="en-US" sz="2400"/>
              <a:t>E.g., Mem address 11101?</a:t>
            </a:r>
          </a:p>
          <a:p>
            <a:pPr marL="285750" indent="-285750">
              <a:lnSpc>
                <a:spcPct val="65000"/>
              </a:lnSpc>
            </a:pPr>
            <a:r>
              <a:rPr lang="en-US" sz="2400"/>
              <a:t>How does it know WHICH colored block it originated from?</a:t>
            </a:r>
          </a:p>
          <a:p>
            <a:pPr lvl="1" indent="-228600">
              <a:lnSpc>
                <a:spcPct val="75000"/>
              </a:lnSpc>
            </a:pPr>
            <a:r>
              <a:rPr lang="en-US" sz="2000"/>
              <a:t>What do you do at baggage claim?</a:t>
            </a:r>
          </a:p>
        </p:txBody>
      </p:sp>
      <p:grpSp>
        <p:nvGrpSpPr>
          <p:cNvPr id="2" name="Group 4"/>
          <p:cNvGrpSpPr>
            <a:grpSpLocks/>
          </p:cNvGrpSpPr>
          <p:nvPr/>
        </p:nvGrpSpPr>
        <p:grpSpPr bwMode="auto">
          <a:xfrm>
            <a:off x="2978150" y="1708150"/>
            <a:ext cx="1758950" cy="3879850"/>
            <a:chOff x="1876" y="1076"/>
            <a:chExt cx="1108" cy="2444"/>
          </a:xfrm>
        </p:grpSpPr>
        <p:sp>
          <p:nvSpPr>
            <p:cNvPr id="2884613"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4"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5"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4616"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4618" name="Rectangle 10"/>
          <p:cNvSpPr>
            <a:spLocks noChangeArrowheads="1"/>
          </p:cNvSpPr>
          <p:nvPr/>
        </p:nvSpPr>
        <p:spPr bwMode="auto">
          <a:xfrm>
            <a:off x="1312863" y="990600"/>
            <a:ext cx="1484312"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p:txBody>
      </p:sp>
      <p:sp>
        <p:nvSpPr>
          <p:cNvPr id="2884619" name="Rectangle 11"/>
          <p:cNvSpPr>
            <a:spLocks noChangeArrowheads="1"/>
          </p:cNvSpPr>
          <p:nvPr/>
        </p:nvSpPr>
        <p:spPr bwMode="auto">
          <a:xfrm>
            <a:off x="0" y="869950"/>
            <a:ext cx="1374775" cy="819150"/>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t>
            </a:r>
            <a:br>
              <a:rPr lang="en-US" sz="2400" b="1">
                <a:solidFill>
                  <a:schemeClr val="tx1"/>
                </a:solidFill>
                <a:latin typeface="Times" pitchFamily="-65" charset="0"/>
              </a:rPr>
            </a:br>
            <a:r>
              <a:rPr lang="en-US" sz="2400" b="1">
                <a:solidFill>
                  <a:schemeClr val="tx1"/>
                </a:solidFill>
                <a:latin typeface="Times" pitchFamily="-65" charset="0"/>
              </a:rPr>
              <a:t>Address</a:t>
            </a:r>
          </a:p>
        </p:txBody>
      </p:sp>
      <p:sp>
        <p:nvSpPr>
          <p:cNvPr id="2884620" name="Rectangle 12"/>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1" name="Line 13"/>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2" name="Line 14"/>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3" name="Line 15"/>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4" name="Rectangle 16"/>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5" name="Line 17"/>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6" name="Line 18"/>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7" name="Line 19"/>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28" name="Rectangle 20"/>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29" name="Line 21"/>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0" name="Line 22"/>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1" name="Line 23"/>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2" name="Rectangle 24"/>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4633" name="Line 25"/>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4" name="Line 26"/>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5" name="Line 27"/>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36" name="Rectangle 28"/>
          <p:cNvSpPr>
            <a:spLocks noChangeArrowheads="1"/>
          </p:cNvSpPr>
          <p:nvPr/>
        </p:nvSpPr>
        <p:spPr bwMode="auto">
          <a:xfrm>
            <a:off x="541338"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37" name="Rectangle 29"/>
          <p:cNvSpPr>
            <a:spLocks noChangeArrowheads="1"/>
          </p:cNvSpPr>
          <p:nvPr/>
        </p:nvSpPr>
        <p:spPr bwMode="auto">
          <a:xfrm>
            <a:off x="560388"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38" name="Rectangle 30"/>
          <p:cNvSpPr>
            <a:spLocks noChangeArrowheads="1"/>
          </p:cNvSpPr>
          <p:nvPr/>
        </p:nvSpPr>
        <p:spPr bwMode="auto">
          <a:xfrm>
            <a:off x="560388"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39" name="Rectangle 31"/>
          <p:cNvSpPr>
            <a:spLocks noChangeArrowheads="1"/>
          </p:cNvSpPr>
          <p:nvPr/>
        </p:nvSpPr>
        <p:spPr bwMode="auto">
          <a:xfrm>
            <a:off x="560388"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40" name="Rectangle 32"/>
          <p:cNvSpPr>
            <a:spLocks noChangeArrowheads="1"/>
          </p:cNvSpPr>
          <p:nvPr/>
        </p:nvSpPr>
        <p:spPr bwMode="auto">
          <a:xfrm>
            <a:off x="560388"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41" name="Rectangle 33"/>
          <p:cNvSpPr>
            <a:spLocks noChangeArrowheads="1"/>
          </p:cNvSpPr>
          <p:nvPr/>
        </p:nvSpPr>
        <p:spPr bwMode="auto">
          <a:xfrm>
            <a:off x="560388"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4642" name="Rectangle 34"/>
          <p:cNvSpPr>
            <a:spLocks noChangeArrowheads="1"/>
          </p:cNvSpPr>
          <p:nvPr/>
        </p:nvSpPr>
        <p:spPr bwMode="auto">
          <a:xfrm>
            <a:off x="560388"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4643" name="Rectangle 35"/>
          <p:cNvSpPr>
            <a:spLocks noChangeArrowheads="1"/>
          </p:cNvSpPr>
          <p:nvPr/>
        </p:nvSpPr>
        <p:spPr bwMode="auto">
          <a:xfrm>
            <a:off x="560388" y="3808413"/>
            <a:ext cx="417512"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4644" name="Rectangle 36"/>
          <p:cNvSpPr>
            <a:spLocks noChangeArrowheads="1"/>
          </p:cNvSpPr>
          <p:nvPr/>
        </p:nvSpPr>
        <p:spPr bwMode="auto">
          <a:xfrm>
            <a:off x="454025"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4645" name="Rectangle 37"/>
          <p:cNvSpPr>
            <a:spLocks noChangeArrowheads="1"/>
          </p:cNvSpPr>
          <p:nvPr/>
        </p:nvSpPr>
        <p:spPr bwMode="auto">
          <a:xfrm>
            <a:off x="450850"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4646" name="Rectangle 38"/>
          <p:cNvSpPr>
            <a:spLocks noChangeArrowheads="1"/>
          </p:cNvSpPr>
          <p:nvPr/>
        </p:nvSpPr>
        <p:spPr bwMode="auto">
          <a:xfrm>
            <a:off x="454025"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4647" name="Rectangle 39"/>
          <p:cNvSpPr>
            <a:spLocks noChangeArrowheads="1"/>
          </p:cNvSpPr>
          <p:nvPr/>
        </p:nvSpPr>
        <p:spPr bwMode="auto">
          <a:xfrm>
            <a:off x="427038"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4648" name="Rectangle 40"/>
          <p:cNvSpPr>
            <a:spLocks noChangeArrowheads="1"/>
          </p:cNvSpPr>
          <p:nvPr/>
        </p:nvSpPr>
        <p:spPr bwMode="auto">
          <a:xfrm>
            <a:off x="425450"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4649" name="Rectangle 41"/>
          <p:cNvSpPr>
            <a:spLocks noChangeArrowheads="1"/>
          </p:cNvSpPr>
          <p:nvPr/>
        </p:nvSpPr>
        <p:spPr bwMode="auto">
          <a:xfrm>
            <a:off x="422275" y="56372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4650" name="Rectangle 42"/>
          <p:cNvSpPr>
            <a:spLocks noChangeArrowheads="1"/>
          </p:cNvSpPr>
          <p:nvPr/>
        </p:nvSpPr>
        <p:spPr bwMode="auto">
          <a:xfrm>
            <a:off x="395288"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4651" name="Rectangle 43"/>
          <p:cNvSpPr>
            <a:spLocks noChangeArrowheads="1"/>
          </p:cNvSpPr>
          <p:nvPr/>
        </p:nvSpPr>
        <p:spPr bwMode="auto">
          <a:xfrm>
            <a:off x="395287"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dirty="0">
                <a:solidFill>
                  <a:schemeClr val="tx1"/>
                </a:solidFill>
                <a:latin typeface="Times" pitchFamily="-65" charset="0"/>
              </a:rPr>
              <a:t>1E</a:t>
            </a:r>
          </a:p>
        </p:txBody>
      </p:sp>
      <p:sp>
        <p:nvSpPr>
          <p:cNvPr id="2884652" name="Rectangle 44"/>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3" name="Rectangle 45"/>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4" name="Rectangle 46"/>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5" name="Rectangle 47"/>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56" name="Rectangle 48"/>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7" name="Rectangle 49"/>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8" name="Rectangle 50"/>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59" name="Rectangle 51"/>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60" name="Rectangle 52"/>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1" name="Rectangle 53"/>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2" name="Rectangle 54"/>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3" name="Rectangle 55"/>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4" name="Rectangle 56"/>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5" name="Rectangle 57"/>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6" name="Rectangle 58"/>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7" name="Rectangle 59"/>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69" name="Rectangle 61"/>
          <p:cNvSpPr>
            <a:spLocks noChangeArrowheads="1"/>
          </p:cNvSpPr>
          <p:nvPr/>
        </p:nvSpPr>
        <p:spPr bwMode="auto">
          <a:xfrm>
            <a:off x="5386388" y="711200"/>
            <a:ext cx="24828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a:t>
            </a:r>
          </a:p>
        </p:txBody>
      </p:sp>
      <p:sp>
        <p:nvSpPr>
          <p:cNvPr id="2884671" name="Line 63"/>
          <p:cNvSpPr>
            <a:spLocks noChangeShapeType="1"/>
          </p:cNvSpPr>
          <p:nvPr/>
        </p:nvSpPr>
        <p:spPr bwMode="auto">
          <a:xfrm>
            <a:off x="49657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2" name="Line 64"/>
          <p:cNvSpPr>
            <a:spLocks noChangeShapeType="1"/>
          </p:cNvSpPr>
          <p:nvPr/>
        </p:nvSpPr>
        <p:spPr bwMode="auto">
          <a:xfrm>
            <a:off x="49657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3" name="Line 65"/>
          <p:cNvSpPr>
            <a:spLocks noChangeShapeType="1"/>
          </p:cNvSpPr>
          <p:nvPr/>
        </p:nvSpPr>
        <p:spPr bwMode="auto">
          <a:xfrm>
            <a:off x="4965700" y="25146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4674" name="Rectangle 66"/>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4675" name="Rectangle 67"/>
          <p:cNvSpPr>
            <a:spLocks noChangeArrowheads="1"/>
          </p:cNvSpPr>
          <p:nvPr/>
        </p:nvSpPr>
        <p:spPr bwMode="auto">
          <a:xfrm>
            <a:off x="4641850" y="14843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76" name="Rectangle 68"/>
          <p:cNvSpPr>
            <a:spLocks noChangeArrowheads="1"/>
          </p:cNvSpPr>
          <p:nvPr/>
        </p:nvSpPr>
        <p:spPr bwMode="auto">
          <a:xfrm>
            <a:off x="4641850" y="17891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77" name="Rectangle 69"/>
          <p:cNvSpPr>
            <a:spLocks noChangeArrowheads="1"/>
          </p:cNvSpPr>
          <p:nvPr/>
        </p:nvSpPr>
        <p:spPr bwMode="auto">
          <a:xfrm>
            <a:off x="4641850" y="20939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78" name="Rectangle 70"/>
          <p:cNvSpPr>
            <a:spLocks noChangeArrowheads="1"/>
          </p:cNvSpPr>
          <p:nvPr/>
        </p:nvSpPr>
        <p:spPr bwMode="auto">
          <a:xfrm>
            <a:off x="4641850" y="23987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79" name="Rectangle 71"/>
          <p:cNvSpPr>
            <a:spLocks noChangeArrowheads="1"/>
          </p:cNvSpPr>
          <p:nvPr/>
        </p:nvSpPr>
        <p:spPr bwMode="auto">
          <a:xfrm>
            <a:off x="49720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0" name="Rectangle 72"/>
          <p:cNvSpPr>
            <a:spLocks noChangeArrowheads="1"/>
          </p:cNvSpPr>
          <p:nvPr/>
        </p:nvSpPr>
        <p:spPr bwMode="auto">
          <a:xfrm>
            <a:off x="49720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solidFill>
                <a:schemeClr val="accent4"/>
              </a:solidFill>
            </a:endParaRPr>
          </a:p>
        </p:txBody>
      </p:sp>
      <p:sp>
        <p:nvSpPr>
          <p:cNvPr id="2884681" name="Rectangle 73"/>
          <p:cNvSpPr>
            <a:spLocks noChangeArrowheads="1"/>
          </p:cNvSpPr>
          <p:nvPr/>
        </p:nvSpPr>
        <p:spPr bwMode="auto">
          <a:xfrm>
            <a:off x="49720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2" name="Rectangle 74"/>
          <p:cNvSpPr>
            <a:spLocks noChangeArrowheads="1"/>
          </p:cNvSpPr>
          <p:nvPr/>
        </p:nvSpPr>
        <p:spPr bwMode="auto">
          <a:xfrm>
            <a:off x="4972050" y="2481263"/>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4683" name="Line 75"/>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4" name="Line 76"/>
          <p:cNvSpPr>
            <a:spLocks noChangeShapeType="1"/>
          </p:cNvSpPr>
          <p:nvPr/>
        </p:nvSpPr>
        <p:spPr bwMode="auto">
          <a:xfrm>
            <a:off x="5994400" y="1600200"/>
            <a:ext cx="0" cy="1182688"/>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4685" name="Rectangle 77"/>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4686" name="Rectangle 78"/>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4687" name="Rectangle 79"/>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4688" name="Rectangle 80"/>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4689" name="Rectangle 81"/>
          <p:cNvSpPr>
            <a:spLocks noChangeArrowheads="1"/>
          </p:cNvSpPr>
          <p:nvPr/>
        </p:nvSpPr>
        <p:spPr bwMode="auto">
          <a:xfrm>
            <a:off x="2133600" y="31242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etc</a:t>
            </a:r>
          </a:p>
        </p:txBody>
      </p:sp>
      <p:sp>
        <p:nvSpPr>
          <p:cNvPr id="2884691" name="Rectangle 83"/>
          <p:cNvSpPr>
            <a:spLocks noChangeArrowheads="1"/>
          </p:cNvSpPr>
          <p:nvPr/>
        </p:nvSpPr>
        <p:spPr bwMode="auto">
          <a:xfrm>
            <a:off x="4876800" y="2743200"/>
            <a:ext cx="3132138" cy="519113"/>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Block size = 2 bytes</a:t>
            </a:r>
          </a:p>
        </p:txBody>
      </p:sp>
      <p:sp>
        <p:nvSpPr>
          <p:cNvPr id="2884692" name="Rectangle 84"/>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4693" name="Rectangle 85"/>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4694" name="Rectangle 86"/>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4695" name="Rectangle 87"/>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4696" name="Rectangle 88"/>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4697" name="Rectangle 89"/>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461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2884611">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4611">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2884611">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2884611">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28846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4611" grpId="0" build="p" bldLvl="2"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5171" name="Rectangle 3"/>
          <p:cNvSpPr>
            <a:spLocks noGrp="1" noChangeArrowheads="1"/>
          </p:cNvSpPr>
          <p:nvPr>
            <p:ph type="body" idx="1"/>
          </p:nvPr>
        </p:nvSpPr>
        <p:spPr>
          <a:xfrm>
            <a:off x="457200" y="1066800"/>
            <a:ext cx="7848600" cy="5418138"/>
          </a:xfrm>
        </p:spPr>
        <p:txBody>
          <a:bodyPr/>
          <a:lstStyle/>
          <a:p>
            <a:pPr>
              <a:lnSpc>
                <a:spcPct val="65000"/>
              </a:lnSpc>
            </a:pPr>
            <a:r>
              <a:rPr lang="en-US" sz="2800" dirty="0">
                <a:solidFill>
                  <a:schemeClr val="accent1"/>
                </a:solidFill>
              </a:rPr>
              <a:t>Register Conventions</a:t>
            </a:r>
            <a:r>
              <a:rPr lang="en-US" sz="2800" dirty="0"/>
              <a:t>: Each register has a purpose and limits to its usage.  Learn these and follow them, even if you’re writing all the code yourself.</a:t>
            </a:r>
          </a:p>
          <a:p>
            <a:pPr>
              <a:lnSpc>
                <a:spcPct val="85000"/>
              </a:lnSpc>
            </a:pPr>
            <a:r>
              <a:rPr lang="en-US" sz="2800" dirty="0"/>
              <a:t>Logical and Shift Instructions</a:t>
            </a:r>
          </a:p>
          <a:p>
            <a:pPr lvl="1">
              <a:lnSpc>
                <a:spcPct val="75000"/>
              </a:lnSpc>
            </a:pPr>
            <a:r>
              <a:rPr lang="en-US" sz="2400" dirty="0"/>
              <a:t>Operate on bits individually, unlike arithmetic, which operate on entire word.</a:t>
            </a:r>
          </a:p>
          <a:p>
            <a:pPr lvl="1">
              <a:lnSpc>
                <a:spcPct val="75000"/>
              </a:lnSpc>
            </a:pPr>
            <a:r>
              <a:rPr lang="en-US" sz="2400" dirty="0"/>
              <a:t>Use to isolate fields, either by masking or by shifting back and forth.</a:t>
            </a:r>
          </a:p>
          <a:p>
            <a:pPr lvl="1">
              <a:lnSpc>
                <a:spcPct val="75000"/>
              </a:lnSpc>
            </a:pPr>
            <a:r>
              <a:rPr lang="en-US" sz="2400" dirty="0"/>
              <a:t>Use </a:t>
            </a:r>
            <a:r>
              <a:rPr lang="en-US" sz="2400" u="sng" dirty="0">
                <a:solidFill>
                  <a:schemeClr val="accent1"/>
                </a:solidFill>
              </a:rPr>
              <a:t>shift left logical</a:t>
            </a:r>
            <a:r>
              <a:rPr lang="en-US" sz="2400" i="1" dirty="0"/>
              <a:t>,</a:t>
            </a:r>
            <a:r>
              <a:rPr lang="en-US" sz="2400" dirty="0"/>
              <a:t> </a:t>
            </a:r>
            <a:r>
              <a:rPr lang="en-US" sz="2400" b="1" dirty="0" err="1">
                <a:solidFill>
                  <a:schemeClr val="accent2"/>
                </a:solidFill>
                <a:latin typeface="Courier"/>
              </a:rPr>
              <a:t>sll</a:t>
            </a:r>
            <a:r>
              <a:rPr lang="en-US" sz="2400" dirty="0" err="1">
                <a:latin typeface="Courier"/>
              </a:rPr>
              <a:t>,</a:t>
            </a:r>
            <a:r>
              <a:rPr lang="en-US" sz="2400" dirty="0" err="1"/>
              <a:t>for</a:t>
            </a:r>
            <a:r>
              <a:rPr lang="en-US" sz="2400" dirty="0"/>
              <a:t> multiplication by powers of 2</a:t>
            </a:r>
          </a:p>
          <a:p>
            <a:pPr lvl="1">
              <a:lnSpc>
                <a:spcPct val="75000"/>
              </a:lnSpc>
            </a:pPr>
            <a:r>
              <a:rPr lang="en-US" sz="2400" dirty="0"/>
              <a:t>Use </a:t>
            </a:r>
            <a:r>
              <a:rPr lang="en-US" sz="2400" u="sng" dirty="0">
                <a:solidFill>
                  <a:schemeClr val="accent1"/>
                </a:solidFill>
              </a:rPr>
              <a:t>shift right logical</a:t>
            </a:r>
            <a:r>
              <a:rPr lang="en-US" sz="2400" i="1" dirty="0"/>
              <a:t>,</a:t>
            </a:r>
            <a:r>
              <a:rPr lang="en-US" sz="2400" dirty="0"/>
              <a:t> </a:t>
            </a:r>
            <a:r>
              <a:rPr lang="en-US" sz="2400" b="1" dirty="0" err="1">
                <a:solidFill>
                  <a:schemeClr val="accent2"/>
                </a:solidFill>
                <a:latin typeface="Courier"/>
              </a:rPr>
              <a:t>srl</a:t>
            </a:r>
            <a:r>
              <a:rPr lang="en-US" sz="2400" dirty="0" err="1">
                <a:latin typeface="Courier"/>
              </a:rPr>
              <a:t>,</a:t>
            </a:r>
            <a:r>
              <a:rPr lang="en-US" sz="2400" dirty="0" err="1"/>
              <a:t>for</a:t>
            </a:r>
            <a:r>
              <a:rPr lang="en-US" sz="2400" dirty="0"/>
              <a:t> division by powers of 2 of unsigned numbers (</a:t>
            </a:r>
            <a:r>
              <a:rPr lang="en-US" sz="2400" b="1" dirty="0">
                <a:latin typeface="Courier"/>
                <a:cs typeface="Courier"/>
              </a:rPr>
              <a:t>unsigned int</a:t>
            </a:r>
            <a:r>
              <a:rPr lang="en-US" sz="2400" dirty="0"/>
              <a:t>)</a:t>
            </a:r>
          </a:p>
          <a:p>
            <a:pPr lvl="1">
              <a:lnSpc>
                <a:spcPct val="75000"/>
              </a:lnSpc>
            </a:pPr>
            <a:r>
              <a:rPr lang="en-US" sz="2400" dirty="0"/>
              <a:t>Use </a:t>
            </a:r>
            <a:r>
              <a:rPr lang="en-US" sz="2400" u="sng" dirty="0">
                <a:solidFill>
                  <a:srgbClr val="7FD13B"/>
                </a:solidFill>
              </a:rPr>
              <a:t>shift right arithmetic</a:t>
            </a:r>
            <a:r>
              <a:rPr lang="en-US" sz="2400" i="1" dirty="0"/>
              <a:t>,</a:t>
            </a:r>
            <a:r>
              <a:rPr lang="en-US" sz="2400" dirty="0"/>
              <a:t> </a:t>
            </a:r>
            <a:r>
              <a:rPr lang="en-US" sz="2400" b="1" dirty="0" err="1">
                <a:solidFill>
                  <a:schemeClr val="accent2"/>
                </a:solidFill>
                <a:latin typeface="Courier"/>
              </a:rPr>
              <a:t>sra</a:t>
            </a:r>
            <a:r>
              <a:rPr lang="en-US" sz="2400" dirty="0" err="1">
                <a:latin typeface="Courier"/>
              </a:rPr>
              <a:t>,</a:t>
            </a:r>
            <a:r>
              <a:rPr lang="en-US" sz="2400" dirty="0" err="1"/>
              <a:t>for</a:t>
            </a:r>
            <a:r>
              <a:rPr lang="en-US" sz="2400" dirty="0"/>
              <a:t> division by powers of 2 of signed numbers (</a:t>
            </a:r>
            <a:r>
              <a:rPr lang="en-US" sz="2400" b="1" dirty="0">
                <a:latin typeface="Courier"/>
                <a:cs typeface="Courier"/>
              </a:rPr>
              <a:t>int</a:t>
            </a:r>
            <a:r>
              <a:rPr lang="en-US" sz="2400" dirty="0"/>
              <a:t>)</a:t>
            </a:r>
          </a:p>
          <a:p>
            <a:pPr>
              <a:lnSpc>
                <a:spcPct val="65000"/>
              </a:lnSpc>
            </a:pPr>
            <a:r>
              <a:rPr lang="en-US" sz="2800" dirty="0"/>
              <a:t>New Instructions:</a:t>
            </a:r>
            <a:br>
              <a:rPr lang="en-US" sz="2800" dirty="0"/>
            </a:br>
            <a:r>
              <a:rPr lang="en-US" sz="2800" b="1" dirty="0">
                <a:solidFill>
                  <a:schemeClr val="accent2"/>
                </a:solidFill>
                <a:latin typeface="Courier"/>
              </a:rPr>
              <a:t>and</a:t>
            </a:r>
            <a:r>
              <a:rPr lang="en-US" sz="2800" b="1" dirty="0" smtClean="0">
                <a:solidFill>
                  <a:schemeClr val="accent2"/>
                </a:solidFill>
                <a:latin typeface="Courier"/>
              </a:rPr>
              <a:t>, </a:t>
            </a:r>
            <a:r>
              <a:rPr lang="en-US" sz="2800" b="1" dirty="0" err="1" smtClean="0">
                <a:solidFill>
                  <a:schemeClr val="accent2"/>
                </a:solidFill>
                <a:latin typeface="Courier"/>
              </a:rPr>
              <a:t>andi</a:t>
            </a:r>
            <a:r>
              <a:rPr lang="en-US" sz="2800" b="1" dirty="0">
                <a:solidFill>
                  <a:schemeClr val="accent2"/>
                </a:solidFill>
                <a:latin typeface="Courier"/>
              </a:rPr>
              <a:t>, or</a:t>
            </a:r>
            <a:r>
              <a:rPr lang="en-US" sz="2800" b="1" dirty="0" smtClean="0">
                <a:solidFill>
                  <a:schemeClr val="accent2"/>
                </a:solidFill>
                <a:latin typeface="Courier"/>
              </a:rPr>
              <a:t>, </a:t>
            </a:r>
            <a:r>
              <a:rPr lang="en-US" sz="2800" b="1" dirty="0" err="1" smtClean="0">
                <a:solidFill>
                  <a:schemeClr val="accent2"/>
                </a:solidFill>
                <a:latin typeface="Courier"/>
              </a:rPr>
              <a:t>ori</a:t>
            </a:r>
            <a:r>
              <a:rPr lang="en-US" sz="2800" b="1" dirty="0">
                <a:solidFill>
                  <a:schemeClr val="accent2"/>
                </a:solidFill>
                <a:latin typeface="Courier"/>
              </a:rPr>
              <a:t>, </a:t>
            </a:r>
            <a:r>
              <a:rPr lang="en-US" sz="2800" b="1" dirty="0" err="1">
                <a:solidFill>
                  <a:schemeClr val="accent2"/>
                </a:solidFill>
                <a:latin typeface="Courier"/>
              </a:rPr>
              <a:t>sll</a:t>
            </a:r>
            <a:r>
              <a:rPr lang="en-US" sz="2800" b="1" dirty="0" smtClean="0">
                <a:solidFill>
                  <a:schemeClr val="accent2"/>
                </a:solidFill>
                <a:latin typeface="Courier"/>
              </a:rPr>
              <a:t>, </a:t>
            </a:r>
            <a:r>
              <a:rPr lang="en-US" sz="2800" b="1" dirty="0" err="1" smtClean="0">
                <a:solidFill>
                  <a:schemeClr val="accent2"/>
                </a:solidFill>
                <a:latin typeface="Courier"/>
              </a:rPr>
              <a:t>srl</a:t>
            </a:r>
            <a:r>
              <a:rPr lang="en-US" sz="2800" b="1" dirty="0" smtClean="0">
                <a:solidFill>
                  <a:schemeClr val="accent2"/>
                </a:solidFill>
                <a:latin typeface="Courier"/>
              </a:rPr>
              <a:t>, </a:t>
            </a:r>
            <a:r>
              <a:rPr lang="en-US" sz="2800" b="1" dirty="0" err="1" smtClean="0">
                <a:solidFill>
                  <a:schemeClr val="accent2"/>
                </a:solidFill>
                <a:latin typeface="Courier"/>
              </a:rPr>
              <a:t>sra</a:t>
            </a:r>
            <a:endParaRPr lang="en-US" sz="2800" b="1" dirty="0">
              <a:solidFill>
                <a:schemeClr val="accent2"/>
              </a:solidFill>
              <a:latin typeface="Courier"/>
            </a:endParaRPr>
          </a:p>
        </p:txBody>
      </p:sp>
      <p:sp>
        <p:nvSpPr>
          <p:cNvPr id="4" name="Title 3"/>
          <p:cNvSpPr>
            <a:spLocks noGrp="1"/>
          </p:cNvSpPr>
          <p:nvPr>
            <p:ph type="title"/>
          </p:nvPr>
        </p:nvSpPr>
        <p:spPr/>
        <p:txBody>
          <a:bodyPr/>
          <a:lstStyle/>
          <a:p>
            <a:r>
              <a:rPr lang="en-US" dirty="0" smtClean="0"/>
              <a:t>Review</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86658" name="Rectangle 2"/>
          <p:cNvSpPr>
            <a:spLocks noGrp="1" noChangeArrowheads="1"/>
          </p:cNvSpPr>
          <p:nvPr>
            <p:ph type="title"/>
          </p:nvPr>
        </p:nvSpPr>
        <p:spPr>
          <a:xfrm>
            <a:off x="584200" y="277813"/>
            <a:ext cx="6394450" cy="409575"/>
          </a:xfrm>
          <a:noFill/>
          <a:ln/>
        </p:spPr>
        <p:txBody>
          <a:bodyPr wrap="square" lIns="90488" tIns="44450" rIns="90488" bIns="44450" anchor="ctr"/>
          <a:lstStyle/>
          <a:p>
            <a:r>
              <a:rPr lang="en-US"/>
              <a:t>Direct-Mapped Cache (4/4)</a:t>
            </a:r>
          </a:p>
        </p:txBody>
      </p:sp>
      <p:sp>
        <p:nvSpPr>
          <p:cNvPr id="2886659" name="Rectangle 3"/>
          <p:cNvSpPr>
            <a:spLocks noGrp="1" noChangeArrowheads="1"/>
          </p:cNvSpPr>
          <p:nvPr>
            <p:ph type="body" idx="1"/>
          </p:nvPr>
        </p:nvSpPr>
        <p:spPr>
          <a:xfrm>
            <a:off x="3505200" y="3657600"/>
            <a:ext cx="5464175" cy="2603500"/>
          </a:xfrm>
          <a:noFill/>
          <a:ln/>
        </p:spPr>
        <p:txBody>
          <a:bodyPr lIns="90488" tIns="44450" rIns="90488" bIns="44450"/>
          <a:lstStyle/>
          <a:p>
            <a:pPr marL="285750" indent="-285750">
              <a:lnSpc>
                <a:spcPct val="65000"/>
              </a:lnSpc>
            </a:pPr>
            <a:r>
              <a:rPr lang="en-US" sz="2400" dirty="0"/>
              <a:t>What should go in the tag?</a:t>
            </a:r>
          </a:p>
          <a:p>
            <a:pPr lvl="1" indent="-228600">
              <a:lnSpc>
                <a:spcPct val="75000"/>
              </a:lnSpc>
            </a:pPr>
            <a:r>
              <a:rPr lang="en-US" sz="2000" dirty="0"/>
              <a:t>Do we need the entire address?</a:t>
            </a:r>
          </a:p>
          <a:p>
            <a:pPr marL="1143000" lvl="2" indent="-228600">
              <a:lnSpc>
                <a:spcPct val="75000"/>
              </a:lnSpc>
            </a:pPr>
            <a:r>
              <a:rPr lang="en-US" sz="1800" dirty="0"/>
              <a:t>What do all these tags have in common?</a:t>
            </a:r>
          </a:p>
          <a:p>
            <a:pPr lvl="1" indent="-228600">
              <a:lnSpc>
                <a:spcPct val="75000"/>
              </a:lnSpc>
            </a:pPr>
            <a:r>
              <a:rPr lang="en-US" sz="2000" dirty="0"/>
              <a:t>What did we do with the immediate when we were branch addressing, always count by  bytes?</a:t>
            </a:r>
          </a:p>
          <a:p>
            <a:pPr marL="285750" indent="-285750">
              <a:lnSpc>
                <a:spcPct val="65000"/>
              </a:lnSpc>
            </a:pPr>
            <a:r>
              <a:rPr lang="en-US" sz="2400" dirty="0"/>
              <a:t>Why not count by </a:t>
            </a:r>
            <a:r>
              <a:rPr lang="en-US" sz="2400" dirty="0">
                <a:solidFill>
                  <a:srgbClr val="FFFF00"/>
                </a:solidFill>
              </a:rPr>
              <a:t>cache #</a:t>
            </a:r>
            <a:r>
              <a:rPr lang="en-US" sz="2400" dirty="0"/>
              <a:t>?</a:t>
            </a:r>
          </a:p>
          <a:p>
            <a:pPr lvl="1" indent="-228600">
              <a:lnSpc>
                <a:spcPct val="75000"/>
              </a:lnSpc>
            </a:pPr>
            <a:r>
              <a:rPr lang="en-US" sz="2000" dirty="0"/>
              <a:t>It’s useful to draw memory with the same width as the block size</a:t>
            </a:r>
          </a:p>
        </p:txBody>
      </p:sp>
      <p:grpSp>
        <p:nvGrpSpPr>
          <p:cNvPr id="2" name="Group 4"/>
          <p:cNvGrpSpPr>
            <a:grpSpLocks/>
          </p:cNvGrpSpPr>
          <p:nvPr/>
        </p:nvGrpSpPr>
        <p:grpSpPr bwMode="auto">
          <a:xfrm>
            <a:off x="2978150" y="1708150"/>
            <a:ext cx="1758950" cy="3879850"/>
            <a:chOff x="1876" y="1076"/>
            <a:chExt cx="1108" cy="2444"/>
          </a:xfrm>
        </p:grpSpPr>
        <p:sp>
          <p:nvSpPr>
            <p:cNvPr id="2886661" name="Line 5"/>
            <p:cNvSpPr>
              <a:spLocks noChangeShapeType="1"/>
            </p:cNvSpPr>
            <p:nvPr/>
          </p:nvSpPr>
          <p:spPr bwMode="auto">
            <a:xfrm flipV="1">
              <a:off x="1876" y="1076"/>
              <a:ext cx="1060" cy="152"/>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2" name="Line 6"/>
            <p:cNvSpPr>
              <a:spLocks noChangeShapeType="1"/>
            </p:cNvSpPr>
            <p:nvPr/>
          </p:nvSpPr>
          <p:spPr bwMode="auto">
            <a:xfrm flipV="1">
              <a:off x="1912" y="1100"/>
              <a:ext cx="1048" cy="788"/>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3" name="Line 7"/>
            <p:cNvSpPr>
              <a:spLocks noChangeShapeType="1"/>
            </p:cNvSpPr>
            <p:nvPr/>
          </p:nvSpPr>
          <p:spPr bwMode="auto">
            <a:xfrm flipV="1">
              <a:off x="1876" y="1124"/>
              <a:ext cx="1060" cy="1604"/>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2886664" name="Line 8"/>
            <p:cNvSpPr>
              <a:spLocks noChangeShapeType="1"/>
            </p:cNvSpPr>
            <p:nvPr/>
          </p:nvSpPr>
          <p:spPr bwMode="auto">
            <a:xfrm flipV="1">
              <a:off x="1876" y="1184"/>
              <a:ext cx="1108" cy="2336"/>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86665" name="Rectangle 9"/>
          <p:cNvSpPr>
            <a:spLocks noChangeArrowheads="1"/>
          </p:cNvSpPr>
          <p:nvPr/>
        </p:nvSpPr>
        <p:spPr bwMode="auto">
          <a:xfrm>
            <a:off x="1254125" y="1008063"/>
            <a:ext cx="2149475" cy="8207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Memory</a:t>
            </a:r>
          </a:p>
          <a:p>
            <a:r>
              <a:rPr lang="en-US" sz="2000" b="1">
                <a:solidFill>
                  <a:schemeClr val="tx1"/>
                </a:solidFill>
                <a:latin typeface="Times" pitchFamily="-65" charset="0"/>
              </a:rPr>
              <a:t>(addresses shown)</a:t>
            </a:r>
            <a:endParaRPr lang="en-US" sz="2800" b="1">
              <a:solidFill>
                <a:schemeClr val="tx1"/>
              </a:solidFill>
              <a:latin typeface="Times" pitchFamily="-65" charset="0"/>
            </a:endParaRPr>
          </a:p>
        </p:txBody>
      </p:sp>
      <p:sp>
        <p:nvSpPr>
          <p:cNvPr id="2886666" name="Rectangle 10"/>
          <p:cNvSpPr>
            <a:spLocks noChangeArrowheads="1"/>
          </p:cNvSpPr>
          <p:nvPr/>
        </p:nvSpPr>
        <p:spPr bwMode="auto">
          <a:xfrm>
            <a:off x="990600" y="685800"/>
            <a:ext cx="2441575" cy="4540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chemeClr val="tx1"/>
                </a:solidFill>
                <a:latin typeface="Times" pitchFamily="-65" charset="0"/>
              </a:rPr>
              <a:t>Memory Address</a:t>
            </a:r>
          </a:p>
        </p:txBody>
      </p:sp>
      <p:sp>
        <p:nvSpPr>
          <p:cNvPr id="2886667" name="Rectangle 11"/>
          <p:cNvSpPr>
            <a:spLocks noChangeArrowheads="1"/>
          </p:cNvSpPr>
          <p:nvPr/>
        </p:nvSpPr>
        <p:spPr bwMode="auto">
          <a:xfrm>
            <a:off x="927100" y="17891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68" name="Line 12"/>
          <p:cNvSpPr>
            <a:spLocks noChangeShapeType="1"/>
          </p:cNvSpPr>
          <p:nvPr/>
        </p:nvSpPr>
        <p:spPr bwMode="auto">
          <a:xfrm>
            <a:off x="927100" y="2081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69" name="Line 13"/>
          <p:cNvSpPr>
            <a:spLocks noChangeShapeType="1"/>
          </p:cNvSpPr>
          <p:nvPr/>
        </p:nvSpPr>
        <p:spPr bwMode="auto">
          <a:xfrm>
            <a:off x="927100" y="2386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0" name="Line 14"/>
          <p:cNvSpPr>
            <a:spLocks noChangeShapeType="1"/>
          </p:cNvSpPr>
          <p:nvPr/>
        </p:nvSpPr>
        <p:spPr bwMode="auto">
          <a:xfrm>
            <a:off x="927100" y="2690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1" name="Rectangle 15"/>
          <p:cNvSpPr>
            <a:spLocks noChangeArrowheads="1"/>
          </p:cNvSpPr>
          <p:nvPr/>
        </p:nvSpPr>
        <p:spPr bwMode="auto">
          <a:xfrm>
            <a:off x="927100" y="30083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2" name="Line 16"/>
          <p:cNvSpPr>
            <a:spLocks noChangeShapeType="1"/>
          </p:cNvSpPr>
          <p:nvPr/>
        </p:nvSpPr>
        <p:spPr bwMode="auto">
          <a:xfrm>
            <a:off x="927100" y="3300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3" name="Line 17"/>
          <p:cNvSpPr>
            <a:spLocks noChangeShapeType="1"/>
          </p:cNvSpPr>
          <p:nvPr/>
        </p:nvSpPr>
        <p:spPr bwMode="auto">
          <a:xfrm>
            <a:off x="927100" y="3605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4" name="Line 18"/>
          <p:cNvSpPr>
            <a:spLocks noChangeShapeType="1"/>
          </p:cNvSpPr>
          <p:nvPr/>
        </p:nvSpPr>
        <p:spPr bwMode="auto">
          <a:xfrm>
            <a:off x="927100" y="39100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5" name="Rectangle 19"/>
          <p:cNvSpPr>
            <a:spLocks noChangeArrowheads="1"/>
          </p:cNvSpPr>
          <p:nvPr/>
        </p:nvSpPr>
        <p:spPr bwMode="auto">
          <a:xfrm>
            <a:off x="927100" y="42275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76" name="Line 20"/>
          <p:cNvSpPr>
            <a:spLocks noChangeShapeType="1"/>
          </p:cNvSpPr>
          <p:nvPr/>
        </p:nvSpPr>
        <p:spPr bwMode="auto">
          <a:xfrm>
            <a:off x="927100" y="4519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7" name="Line 21"/>
          <p:cNvSpPr>
            <a:spLocks noChangeShapeType="1"/>
          </p:cNvSpPr>
          <p:nvPr/>
        </p:nvSpPr>
        <p:spPr bwMode="auto">
          <a:xfrm>
            <a:off x="927100" y="4824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8" name="Line 22"/>
          <p:cNvSpPr>
            <a:spLocks noChangeShapeType="1"/>
          </p:cNvSpPr>
          <p:nvPr/>
        </p:nvSpPr>
        <p:spPr bwMode="auto">
          <a:xfrm>
            <a:off x="927100" y="51292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79" name="Rectangle 23"/>
          <p:cNvSpPr>
            <a:spLocks noChangeArrowheads="1"/>
          </p:cNvSpPr>
          <p:nvPr/>
        </p:nvSpPr>
        <p:spPr bwMode="auto">
          <a:xfrm>
            <a:off x="927100" y="5446713"/>
            <a:ext cx="2032000" cy="1193800"/>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86680" name="Line 24"/>
          <p:cNvSpPr>
            <a:spLocks noChangeShapeType="1"/>
          </p:cNvSpPr>
          <p:nvPr/>
        </p:nvSpPr>
        <p:spPr bwMode="auto">
          <a:xfrm>
            <a:off x="927100" y="57388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1" name="Line 25"/>
          <p:cNvSpPr>
            <a:spLocks noChangeShapeType="1"/>
          </p:cNvSpPr>
          <p:nvPr/>
        </p:nvSpPr>
        <p:spPr bwMode="auto">
          <a:xfrm>
            <a:off x="927100" y="60436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2" name="Line 26"/>
          <p:cNvSpPr>
            <a:spLocks noChangeShapeType="1"/>
          </p:cNvSpPr>
          <p:nvPr/>
        </p:nvSpPr>
        <p:spPr bwMode="auto">
          <a:xfrm>
            <a:off x="927100" y="6348413"/>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683" name="Rectangle 27"/>
          <p:cNvSpPr>
            <a:spLocks noChangeArrowheads="1"/>
          </p:cNvSpPr>
          <p:nvPr/>
        </p:nvSpPr>
        <p:spPr bwMode="auto">
          <a:xfrm>
            <a:off x="492125"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684" name="Rectangle 28"/>
          <p:cNvSpPr>
            <a:spLocks noChangeArrowheads="1"/>
          </p:cNvSpPr>
          <p:nvPr/>
        </p:nvSpPr>
        <p:spPr bwMode="auto">
          <a:xfrm>
            <a:off x="511175" y="19796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685" name="Rectangle 29"/>
          <p:cNvSpPr>
            <a:spLocks noChangeArrowheads="1"/>
          </p:cNvSpPr>
          <p:nvPr/>
        </p:nvSpPr>
        <p:spPr bwMode="auto">
          <a:xfrm>
            <a:off x="511175" y="22844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686" name="Rectangle 30"/>
          <p:cNvSpPr>
            <a:spLocks noChangeArrowheads="1"/>
          </p:cNvSpPr>
          <p:nvPr/>
        </p:nvSpPr>
        <p:spPr bwMode="auto">
          <a:xfrm>
            <a:off x="511175" y="25892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687" name="Rectangle 31"/>
          <p:cNvSpPr>
            <a:spLocks noChangeArrowheads="1"/>
          </p:cNvSpPr>
          <p:nvPr/>
        </p:nvSpPr>
        <p:spPr bwMode="auto">
          <a:xfrm>
            <a:off x="511175" y="28940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688" name="Rectangle 32"/>
          <p:cNvSpPr>
            <a:spLocks noChangeArrowheads="1"/>
          </p:cNvSpPr>
          <p:nvPr/>
        </p:nvSpPr>
        <p:spPr bwMode="auto">
          <a:xfrm>
            <a:off x="511175" y="31988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A</a:t>
            </a:r>
          </a:p>
        </p:txBody>
      </p:sp>
      <p:sp>
        <p:nvSpPr>
          <p:cNvPr id="2886689" name="Rectangle 33"/>
          <p:cNvSpPr>
            <a:spLocks noChangeArrowheads="1"/>
          </p:cNvSpPr>
          <p:nvPr/>
        </p:nvSpPr>
        <p:spPr bwMode="auto">
          <a:xfrm>
            <a:off x="511175" y="3503613"/>
            <a:ext cx="4381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t>
            </a:r>
          </a:p>
        </p:txBody>
      </p:sp>
      <p:sp>
        <p:nvSpPr>
          <p:cNvPr id="2886690" name="Rectangle 34"/>
          <p:cNvSpPr>
            <a:spLocks noChangeArrowheads="1"/>
          </p:cNvSpPr>
          <p:nvPr/>
        </p:nvSpPr>
        <p:spPr bwMode="auto">
          <a:xfrm>
            <a:off x="511175" y="3808413"/>
            <a:ext cx="4175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a:t>
            </a:r>
          </a:p>
        </p:txBody>
      </p:sp>
      <p:sp>
        <p:nvSpPr>
          <p:cNvPr id="2886691" name="Rectangle 35"/>
          <p:cNvSpPr>
            <a:spLocks noChangeArrowheads="1"/>
          </p:cNvSpPr>
          <p:nvPr/>
        </p:nvSpPr>
        <p:spPr bwMode="auto">
          <a:xfrm>
            <a:off x="404813" y="41132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10</a:t>
            </a:r>
          </a:p>
        </p:txBody>
      </p:sp>
      <p:sp>
        <p:nvSpPr>
          <p:cNvPr id="2886692" name="Rectangle 36"/>
          <p:cNvSpPr>
            <a:spLocks noChangeArrowheads="1"/>
          </p:cNvSpPr>
          <p:nvPr/>
        </p:nvSpPr>
        <p:spPr bwMode="auto">
          <a:xfrm>
            <a:off x="461963" y="44180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12</a:t>
            </a:r>
          </a:p>
        </p:txBody>
      </p:sp>
      <p:sp>
        <p:nvSpPr>
          <p:cNvPr id="2886693" name="Rectangle 37"/>
          <p:cNvSpPr>
            <a:spLocks noChangeArrowheads="1"/>
          </p:cNvSpPr>
          <p:nvPr/>
        </p:nvSpPr>
        <p:spPr bwMode="auto">
          <a:xfrm>
            <a:off x="465138" y="47228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14</a:t>
            </a:r>
          </a:p>
        </p:txBody>
      </p:sp>
      <p:sp>
        <p:nvSpPr>
          <p:cNvPr id="2886694" name="Rectangle 38"/>
          <p:cNvSpPr>
            <a:spLocks noChangeArrowheads="1"/>
          </p:cNvSpPr>
          <p:nvPr/>
        </p:nvSpPr>
        <p:spPr bwMode="auto">
          <a:xfrm>
            <a:off x="438150" y="50276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16</a:t>
            </a:r>
          </a:p>
        </p:txBody>
      </p:sp>
      <p:sp>
        <p:nvSpPr>
          <p:cNvPr id="2886695" name="Rectangle 39"/>
          <p:cNvSpPr>
            <a:spLocks noChangeArrowheads="1"/>
          </p:cNvSpPr>
          <p:nvPr/>
        </p:nvSpPr>
        <p:spPr bwMode="auto">
          <a:xfrm>
            <a:off x="465138" y="5332413"/>
            <a:ext cx="5365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18</a:t>
            </a:r>
          </a:p>
        </p:txBody>
      </p:sp>
      <p:sp>
        <p:nvSpPr>
          <p:cNvPr id="2886696" name="Rectangle 40"/>
          <p:cNvSpPr>
            <a:spLocks noChangeArrowheads="1"/>
          </p:cNvSpPr>
          <p:nvPr/>
        </p:nvSpPr>
        <p:spPr bwMode="auto">
          <a:xfrm>
            <a:off x="431800" y="5638800"/>
            <a:ext cx="615950"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1A</a:t>
            </a:r>
          </a:p>
        </p:txBody>
      </p:sp>
      <p:sp>
        <p:nvSpPr>
          <p:cNvPr id="2886697" name="Rectangle 41"/>
          <p:cNvSpPr>
            <a:spLocks noChangeArrowheads="1"/>
          </p:cNvSpPr>
          <p:nvPr/>
        </p:nvSpPr>
        <p:spPr bwMode="auto">
          <a:xfrm>
            <a:off x="457200" y="5942013"/>
            <a:ext cx="615950"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1C</a:t>
            </a:r>
          </a:p>
        </p:txBody>
      </p:sp>
      <p:sp>
        <p:nvSpPr>
          <p:cNvPr id="2886698" name="Rectangle 42"/>
          <p:cNvSpPr>
            <a:spLocks noChangeArrowheads="1"/>
          </p:cNvSpPr>
          <p:nvPr/>
        </p:nvSpPr>
        <p:spPr bwMode="auto">
          <a:xfrm>
            <a:off x="304800" y="6256338"/>
            <a:ext cx="595313"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pPr algn="r"/>
            <a:r>
              <a:rPr lang="en-US" sz="2800" b="1">
                <a:solidFill>
                  <a:schemeClr val="tx1"/>
                </a:solidFill>
                <a:latin typeface="Times" pitchFamily="-65" charset="0"/>
              </a:rPr>
              <a:t>1E</a:t>
            </a:r>
          </a:p>
        </p:txBody>
      </p:sp>
      <p:sp>
        <p:nvSpPr>
          <p:cNvPr id="2886699" name="Rectangle 43"/>
          <p:cNvSpPr>
            <a:spLocks noChangeArrowheads="1"/>
          </p:cNvSpPr>
          <p:nvPr/>
        </p:nvSpPr>
        <p:spPr bwMode="auto">
          <a:xfrm>
            <a:off x="933450" y="17907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0" name="Rectangle 44"/>
          <p:cNvSpPr>
            <a:spLocks noChangeArrowheads="1"/>
          </p:cNvSpPr>
          <p:nvPr/>
        </p:nvSpPr>
        <p:spPr bwMode="auto">
          <a:xfrm>
            <a:off x="933450" y="30099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1" name="Rectangle 45"/>
          <p:cNvSpPr>
            <a:spLocks noChangeArrowheads="1"/>
          </p:cNvSpPr>
          <p:nvPr/>
        </p:nvSpPr>
        <p:spPr bwMode="auto">
          <a:xfrm>
            <a:off x="933450" y="42291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2" name="Rectangle 46"/>
          <p:cNvSpPr>
            <a:spLocks noChangeArrowheads="1"/>
          </p:cNvSpPr>
          <p:nvPr/>
        </p:nvSpPr>
        <p:spPr bwMode="auto">
          <a:xfrm>
            <a:off x="933450" y="544830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3" name="Rectangle 47"/>
          <p:cNvSpPr>
            <a:spLocks noChangeArrowheads="1"/>
          </p:cNvSpPr>
          <p:nvPr/>
        </p:nvSpPr>
        <p:spPr bwMode="auto">
          <a:xfrm>
            <a:off x="933450" y="20764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4" name="Rectangle 48"/>
          <p:cNvSpPr>
            <a:spLocks noChangeArrowheads="1"/>
          </p:cNvSpPr>
          <p:nvPr/>
        </p:nvSpPr>
        <p:spPr bwMode="auto">
          <a:xfrm>
            <a:off x="933450" y="32956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5" name="Rectangle 49"/>
          <p:cNvSpPr>
            <a:spLocks noChangeArrowheads="1"/>
          </p:cNvSpPr>
          <p:nvPr/>
        </p:nvSpPr>
        <p:spPr bwMode="auto">
          <a:xfrm>
            <a:off x="933450" y="45148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6" name="Rectangle 50"/>
          <p:cNvSpPr>
            <a:spLocks noChangeArrowheads="1"/>
          </p:cNvSpPr>
          <p:nvPr/>
        </p:nvSpPr>
        <p:spPr bwMode="auto">
          <a:xfrm>
            <a:off x="933450" y="573405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7" name="Rectangle 51"/>
          <p:cNvSpPr>
            <a:spLocks noChangeArrowheads="1"/>
          </p:cNvSpPr>
          <p:nvPr/>
        </p:nvSpPr>
        <p:spPr bwMode="auto">
          <a:xfrm>
            <a:off x="933450" y="23622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8" name="Rectangle 52"/>
          <p:cNvSpPr>
            <a:spLocks noChangeArrowheads="1"/>
          </p:cNvSpPr>
          <p:nvPr/>
        </p:nvSpPr>
        <p:spPr bwMode="auto">
          <a:xfrm>
            <a:off x="933450" y="35814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09" name="Rectangle 53"/>
          <p:cNvSpPr>
            <a:spLocks noChangeArrowheads="1"/>
          </p:cNvSpPr>
          <p:nvPr/>
        </p:nvSpPr>
        <p:spPr bwMode="auto">
          <a:xfrm>
            <a:off x="933450" y="48006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0" name="Rectangle 54"/>
          <p:cNvSpPr>
            <a:spLocks noChangeArrowheads="1"/>
          </p:cNvSpPr>
          <p:nvPr/>
        </p:nvSpPr>
        <p:spPr bwMode="auto">
          <a:xfrm>
            <a:off x="933450" y="601980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1" name="Rectangle 55"/>
          <p:cNvSpPr>
            <a:spLocks noChangeArrowheads="1"/>
          </p:cNvSpPr>
          <p:nvPr/>
        </p:nvSpPr>
        <p:spPr bwMode="auto">
          <a:xfrm>
            <a:off x="933450" y="26860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2" name="Rectangle 56"/>
          <p:cNvSpPr>
            <a:spLocks noChangeArrowheads="1"/>
          </p:cNvSpPr>
          <p:nvPr/>
        </p:nvSpPr>
        <p:spPr bwMode="auto">
          <a:xfrm>
            <a:off x="933450" y="39052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3" name="Rectangle 57"/>
          <p:cNvSpPr>
            <a:spLocks noChangeArrowheads="1"/>
          </p:cNvSpPr>
          <p:nvPr/>
        </p:nvSpPr>
        <p:spPr bwMode="auto">
          <a:xfrm>
            <a:off x="933450" y="51244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4" name="Rectangle 58"/>
          <p:cNvSpPr>
            <a:spLocks noChangeArrowheads="1"/>
          </p:cNvSpPr>
          <p:nvPr/>
        </p:nvSpPr>
        <p:spPr bwMode="auto">
          <a:xfrm>
            <a:off x="933450" y="634365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16" name="Rectangle 60"/>
          <p:cNvSpPr>
            <a:spLocks noChangeArrowheads="1"/>
          </p:cNvSpPr>
          <p:nvPr/>
        </p:nvSpPr>
        <p:spPr bwMode="auto">
          <a:xfrm>
            <a:off x="5386388" y="711200"/>
            <a:ext cx="3638550"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  Byte Direct </a:t>
            </a:r>
          </a:p>
          <a:p>
            <a:r>
              <a:rPr lang="en-US" sz="2800" b="1">
                <a:solidFill>
                  <a:schemeClr val="tx1"/>
                </a:solidFill>
                <a:latin typeface="Times" pitchFamily="-65" charset="0"/>
              </a:rPr>
              <a:t>Mapped Cache w/Tag!</a:t>
            </a:r>
          </a:p>
        </p:txBody>
      </p:sp>
      <p:sp>
        <p:nvSpPr>
          <p:cNvPr id="2886718" name="Line 62"/>
          <p:cNvSpPr>
            <a:spLocks noChangeShapeType="1"/>
          </p:cNvSpPr>
          <p:nvPr/>
        </p:nvSpPr>
        <p:spPr bwMode="auto">
          <a:xfrm>
            <a:off x="6731000" y="19050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19" name="Line 63"/>
          <p:cNvSpPr>
            <a:spLocks noChangeShapeType="1"/>
          </p:cNvSpPr>
          <p:nvPr/>
        </p:nvSpPr>
        <p:spPr bwMode="auto">
          <a:xfrm>
            <a:off x="6731000" y="2209800"/>
            <a:ext cx="2032000" cy="0"/>
          </a:xfrm>
          <a:prstGeom prst="line">
            <a:avLst/>
          </a:prstGeom>
          <a:noFill/>
          <a:ln w="38100">
            <a:solidFill>
              <a:schemeClr val="tx1"/>
            </a:solidFill>
            <a:round/>
            <a:headEnd/>
            <a:tailEnd/>
          </a:ln>
          <a:effectLst/>
        </p:spPr>
        <p:txBody>
          <a:bodyPr wrap="none" anchor="ctr">
            <a:prstTxWarp prst="textNoShape">
              <a:avLst/>
            </a:prstTxWarp>
          </a:bodyPr>
          <a:lstStyle/>
          <a:p>
            <a:endParaRPr lang="en-US"/>
          </a:p>
        </p:txBody>
      </p:sp>
      <p:sp>
        <p:nvSpPr>
          <p:cNvPr id="2886721" name="Rectangle 65"/>
          <p:cNvSpPr>
            <a:spLocks noChangeArrowheads="1"/>
          </p:cNvSpPr>
          <p:nvPr/>
        </p:nvSpPr>
        <p:spPr bwMode="auto">
          <a:xfrm>
            <a:off x="4075113" y="717550"/>
            <a:ext cx="1217612" cy="94297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Cache </a:t>
            </a:r>
          </a:p>
          <a:p>
            <a:r>
              <a:rPr lang="en-US" sz="2800" b="1">
                <a:solidFill>
                  <a:schemeClr val="tx1"/>
                </a:solidFill>
                <a:latin typeface="Times" pitchFamily="-65" charset="0"/>
              </a:rPr>
              <a:t>Index</a:t>
            </a:r>
          </a:p>
        </p:txBody>
      </p:sp>
      <p:sp>
        <p:nvSpPr>
          <p:cNvPr id="2886722" name="Rectangle 66"/>
          <p:cNvSpPr>
            <a:spLocks noChangeArrowheads="1"/>
          </p:cNvSpPr>
          <p:nvPr/>
        </p:nvSpPr>
        <p:spPr bwMode="auto">
          <a:xfrm>
            <a:off x="4608513" y="15367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23" name="Rectangle 67"/>
          <p:cNvSpPr>
            <a:spLocks noChangeArrowheads="1"/>
          </p:cNvSpPr>
          <p:nvPr/>
        </p:nvSpPr>
        <p:spPr bwMode="auto">
          <a:xfrm>
            <a:off x="4608513" y="18415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24" name="Rectangle 68"/>
          <p:cNvSpPr>
            <a:spLocks noChangeArrowheads="1"/>
          </p:cNvSpPr>
          <p:nvPr/>
        </p:nvSpPr>
        <p:spPr bwMode="auto">
          <a:xfrm>
            <a:off x="4608513" y="21463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25" name="Rectangle 69"/>
          <p:cNvSpPr>
            <a:spLocks noChangeArrowheads="1"/>
          </p:cNvSpPr>
          <p:nvPr/>
        </p:nvSpPr>
        <p:spPr bwMode="auto">
          <a:xfrm>
            <a:off x="4608513" y="24511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26" name="Rectangle 70"/>
          <p:cNvSpPr>
            <a:spLocks noChangeArrowheads="1"/>
          </p:cNvSpPr>
          <p:nvPr/>
        </p:nvSpPr>
        <p:spPr bwMode="auto">
          <a:xfrm>
            <a:off x="6737350" y="1619250"/>
            <a:ext cx="2019300" cy="285750"/>
          </a:xfrm>
          <a:prstGeom prst="rect">
            <a:avLst/>
          </a:prstGeom>
          <a:solidFill>
            <a:srgbClr val="FF8000"/>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7" name="Rectangle 71"/>
          <p:cNvSpPr>
            <a:spLocks noChangeArrowheads="1"/>
          </p:cNvSpPr>
          <p:nvPr/>
        </p:nvSpPr>
        <p:spPr bwMode="auto">
          <a:xfrm>
            <a:off x="6737350" y="1905000"/>
            <a:ext cx="2019300" cy="285750"/>
          </a:xfrm>
          <a:prstGeom prst="rect">
            <a:avLst/>
          </a:prstGeom>
          <a:solidFill>
            <a:schemeClr val="accent4"/>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8" name="Rectangle 72"/>
          <p:cNvSpPr>
            <a:spLocks noChangeArrowheads="1"/>
          </p:cNvSpPr>
          <p:nvPr/>
        </p:nvSpPr>
        <p:spPr bwMode="auto">
          <a:xfrm>
            <a:off x="6737350" y="2190750"/>
            <a:ext cx="2019300" cy="285750"/>
          </a:xfrm>
          <a:prstGeom prst="rect">
            <a:avLst/>
          </a:prstGeom>
          <a:solidFill>
            <a:srgbClr val="FF66FF"/>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29" name="Rectangle 73"/>
          <p:cNvSpPr>
            <a:spLocks noChangeArrowheads="1"/>
          </p:cNvSpPr>
          <p:nvPr/>
        </p:nvSpPr>
        <p:spPr bwMode="auto">
          <a:xfrm>
            <a:off x="6737350" y="2476500"/>
            <a:ext cx="2019300" cy="285750"/>
          </a:xfrm>
          <a:prstGeom prst="rect">
            <a:avLst/>
          </a:prstGeom>
          <a:solidFill>
            <a:schemeClr val="accent1"/>
          </a:solidFill>
          <a:ln w="38100">
            <a:solidFill>
              <a:schemeClr val="tx1"/>
            </a:solidFill>
            <a:miter lim="800000"/>
            <a:headEnd/>
            <a:tailEnd/>
          </a:ln>
          <a:effectLst/>
        </p:spPr>
        <p:txBody>
          <a:bodyPr wrap="none" anchor="ctr">
            <a:prstTxWarp prst="textNoShape">
              <a:avLst/>
            </a:prstTxWarp>
          </a:bodyPr>
          <a:lstStyle/>
          <a:p>
            <a:endParaRPr lang="en-US"/>
          </a:p>
        </p:txBody>
      </p:sp>
      <p:sp>
        <p:nvSpPr>
          <p:cNvPr id="2886730" name="Line 74"/>
          <p:cNvSpPr>
            <a:spLocks noChangeShapeType="1"/>
          </p:cNvSpPr>
          <p:nvPr/>
        </p:nvSpPr>
        <p:spPr bwMode="auto">
          <a:xfrm>
            <a:off x="1930400" y="1784350"/>
            <a:ext cx="0" cy="485775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1" name="Line 75"/>
          <p:cNvSpPr>
            <a:spLocks noChangeShapeType="1"/>
          </p:cNvSpPr>
          <p:nvPr/>
        </p:nvSpPr>
        <p:spPr bwMode="auto">
          <a:xfrm>
            <a:off x="7759700" y="1600200"/>
            <a:ext cx="0" cy="1173163"/>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32" name="Rectangle 76"/>
          <p:cNvSpPr>
            <a:spLocks noChangeArrowheads="1"/>
          </p:cNvSpPr>
          <p:nvPr/>
        </p:nvSpPr>
        <p:spPr bwMode="auto">
          <a:xfrm>
            <a:off x="22860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0</a:t>
            </a:r>
          </a:p>
        </p:txBody>
      </p:sp>
      <p:sp>
        <p:nvSpPr>
          <p:cNvPr id="2886733" name="Rectangle 77"/>
          <p:cNvSpPr>
            <a:spLocks noChangeArrowheads="1"/>
          </p:cNvSpPr>
          <p:nvPr/>
        </p:nvSpPr>
        <p:spPr bwMode="auto">
          <a:xfrm>
            <a:off x="1295400" y="1674813"/>
            <a:ext cx="358775" cy="515937"/>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1</a:t>
            </a:r>
          </a:p>
        </p:txBody>
      </p:sp>
      <p:sp>
        <p:nvSpPr>
          <p:cNvPr id="2886734" name="Rectangle 78"/>
          <p:cNvSpPr>
            <a:spLocks noChangeArrowheads="1"/>
          </p:cNvSpPr>
          <p:nvPr/>
        </p:nvSpPr>
        <p:spPr bwMode="auto">
          <a:xfrm>
            <a:off x="22860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2</a:t>
            </a:r>
          </a:p>
        </p:txBody>
      </p:sp>
      <p:sp>
        <p:nvSpPr>
          <p:cNvPr id="2886735" name="Rectangle 79"/>
          <p:cNvSpPr>
            <a:spLocks noChangeArrowheads="1"/>
          </p:cNvSpPr>
          <p:nvPr/>
        </p:nvSpPr>
        <p:spPr bwMode="auto">
          <a:xfrm>
            <a:off x="1295400" y="19621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3</a:t>
            </a:r>
          </a:p>
        </p:txBody>
      </p:sp>
      <p:sp>
        <p:nvSpPr>
          <p:cNvPr id="2886736" name="Rectangle 80"/>
          <p:cNvSpPr>
            <a:spLocks noChangeArrowheads="1"/>
          </p:cNvSpPr>
          <p:nvPr/>
        </p:nvSpPr>
        <p:spPr bwMode="auto">
          <a:xfrm>
            <a:off x="2133600" y="3200400"/>
            <a:ext cx="614363"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etc</a:t>
            </a:r>
          </a:p>
        </p:txBody>
      </p:sp>
      <p:sp>
        <p:nvSpPr>
          <p:cNvPr id="2886737" name="Rectangle 81"/>
          <p:cNvSpPr>
            <a:spLocks noChangeArrowheads="1"/>
          </p:cNvSpPr>
          <p:nvPr/>
        </p:nvSpPr>
        <p:spPr bwMode="auto">
          <a:xfrm>
            <a:off x="4876800" y="2743200"/>
            <a:ext cx="2914650" cy="884238"/>
          </a:xfrm>
          <a:prstGeom prst="rect">
            <a:avLst/>
          </a:prstGeom>
          <a:noFill/>
          <a:ln w="12700">
            <a:noFill/>
            <a:miter lim="800000"/>
            <a:headEnd/>
            <a:tailEnd/>
          </a:ln>
          <a:effectLst/>
        </p:spPr>
        <p:txBody>
          <a:bodyPr wrap="none">
            <a:prstTxWarp prst="textNoShape">
              <a:avLst/>
            </a:prstTxWarp>
            <a:spAutoFit/>
          </a:bodyPr>
          <a:lstStyle/>
          <a:p>
            <a:r>
              <a:rPr lang="en-US" sz="2800" b="1">
                <a:solidFill>
                  <a:schemeClr val="tx1"/>
                </a:solidFill>
                <a:latin typeface="Times" pitchFamily="-65" charset="0"/>
              </a:rPr>
              <a:t>    Tag          Data</a:t>
            </a:r>
          </a:p>
          <a:p>
            <a:r>
              <a:rPr lang="en-US" sz="2400" b="1">
                <a:solidFill>
                  <a:schemeClr val="tx1"/>
                </a:solidFill>
                <a:latin typeface="Times" pitchFamily="-65" charset="0"/>
              </a:rPr>
              <a:t>(Block size = 2 bytes)</a:t>
            </a:r>
            <a:endParaRPr lang="en-US" sz="2800" b="1">
              <a:solidFill>
                <a:schemeClr val="tx1"/>
              </a:solidFill>
              <a:latin typeface="Times" pitchFamily="-65" charset="0"/>
            </a:endParaRPr>
          </a:p>
        </p:txBody>
      </p:sp>
      <p:sp>
        <p:nvSpPr>
          <p:cNvPr id="2886738" name="Rectangle 82"/>
          <p:cNvSpPr>
            <a:spLocks noChangeArrowheads="1"/>
          </p:cNvSpPr>
          <p:nvPr/>
        </p:nvSpPr>
        <p:spPr bwMode="auto">
          <a:xfrm>
            <a:off x="22860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4</a:t>
            </a:r>
          </a:p>
        </p:txBody>
      </p:sp>
      <p:sp>
        <p:nvSpPr>
          <p:cNvPr id="2886739" name="Rectangle 83"/>
          <p:cNvSpPr>
            <a:spLocks noChangeArrowheads="1"/>
          </p:cNvSpPr>
          <p:nvPr/>
        </p:nvSpPr>
        <p:spPr bwMode="auto">
          <a:xfrm>
            <a:off x="1295400" y="22479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5</a:t>
            </a:r>
          </a:p>
        </p:txBody>
      </p:sp>
      <p:sp>
        <p:nvSpPr>
          <p:cNvPr id="2886740" name="Rectangle 84"/>
          <p:cNvSpPr>
            <a:spLocks noChangeArrowheads="1"/>
          </p:cNvSpPr>
          <p:nvPr/>
        </p:nvSpPr>
        <p:spPr bwMode="auto">
          <a:xfrm>
            <a:off x="22860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6</a:t>
            </a:r>
          </a:p>
        </p:txBody>
      </p:sp>
      <p:sp>
        <p:nvSpPr>
          <p:cNvPr id="2886741" name="Rectangle 85"/>
          <p:cNvSpPr>
            <a:spLocks noChangeArrowheads="1"/>
          </p:cNvSpPr>
          <p:nvPr/>
        </p:nvSpPr>
        <p:spPr bwMode="auto">
          <a:xfrm>
            <a:off x="1295400" y="257175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7</a:t>
            </a:r>
          </a:p>
        </p:txBody>
      </p:sp>
      <p:sp>
        <p:nvSpPr>
          <p:cNvPr id="2886742" name="Rectangle 86"/>
          <p:cNvSpPr>
            <a:spLocks noChangeArrowheads="1"/>
          </p:cNvSpPr>
          <p:nvPr/>
        </p:nvSpPr>
        <p:spPr bwMode="auto">
          <a:xfrm>
            <a:off x="22860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8</a:t>
            </a:r>
          </a:p>
        </p:txBody>
      </p:sp>
      <p:sp>
        <p:nvSpPr>
          <p:cNvPr id="2886743" name="Rectangle 87"/>
          <p:cNvSpPr>
            <a:spLocks noChangeArrowheads="1"/>
          </p:cNvSpPr>
          <p:nvPr/>
        </p:nvSpPr>
        <p:spPr bwMode="auto">
          <a:xfrm>
            <a:off x="1295400" y="2895600"/>
            <a:ext cx="358775" cy="51593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chemeClr val="tx1"/>
                </a:solidFill>
                <a:latin typeface="Times" pitchFamily="-65" charset="0"/>
              </a:rPr>
              <a:t>9</a:t>
            </a:r>
          </a:p>
        </p:txBody>
      </p:sp>
      <p:sp>
        <p:nvSpPr>
          <p:cNvPr id="2886744" name="Rectangle 88"/>
          <p:cNvSpPr>
            <a:spLocks noChangeArrowheads="1"/>
          </p:cNvSpPr>
          <p:nvPr/>
        </p:nvSpPr>
        <p:spPr bwMode="auto">
          <a:xfrm>
            <a:off x="5207000" y="1619250"/>
            <a:ext cx="1522413" cy="1146175"/>
          </a:xfrm>
          <a:prstGeom prst="rect">
            <a:avLst/>
          </a:prstGeom>
          <a:noFill/>
          <a:ln w="38100">
            <a:solidFill>
              <a:schemeClr val="tx1"/>
            </a:solidFill>
            <a:miter lim="800000"/>
            <a:headEnd/>
            <a:tailEnd/>
          </a:ln>
          <a:effectLst/>
        </p:spPr>
        <p:txBody>
          <a:bodyPr anchor="ctr">
            <a:prstTxWarp prst="textNoShape">
              <a:avLst/>
            </a:prstTxWarp>
            <a:spAutoFit/>
          </a:bodyPr>
          <a:lstStyle/>
          <a:p>
            <a:endParaRPr lang="en-US"/>
          </a:p>
        </p:txBody>
      </p:sp>
      <p:sp>
        <p:nvSpPr>
          <p:cNvPr id="2886745" name="Line 89"/>
          <p:cNvSpPr>
            <a:spLocks noChangeShapeType="1"/>
          </p:cNvSpPr>
          <p:nvPr/>
        </p:nvSpPr>
        <p:spPr bwMode="auto">
          <a:xfrm flipH="1">
            <a:off x="5200650" y="19050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6" name="Line 90"/>
          <p:cNvSpPr>
            <a:spLocks noChangeShapeType="1"/>
          </p:cNvSpPr>
          <p:nvPr/>
        </p:nvSpPr>
        <p:spPr bwMode="auto">
          <a:xfrm flipH="1">
            <a:off x="5200650" y="21971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sp>
        <p:nvSpPr>
          <p:cNvPr id="2886747" name="Line 91"/>
          <p:cNvSpPr>
            <a:spLocks noChangeShapeType="1"/>
          </p:cNvSpPr>
          <p:nvPr/>
        </p:nvSpPr>
        <p:spPr bwMode="auto">
          <a:xfrm flipH="1">
            <a:off x="5200650" y="2476500"/>
            <a:ext cx="1581150" cy="0"/>
          </a:xfrm>
          <a:prstGeom prst="line">
            <a:avLst/>
          </a:prstGeom>
          <a:noFill/>
          <a:ln w="38100">
            <a:solidFill>
              <a:schemeClr val="tx1"/>
            </a:solidFill>
            <a:round/>
            <a:headEnd/>
            <a:tailEnd/>
          </a:ln>
          <a:effectLst/>
        </p:spPr>
        <p:txBody>
          <a:bodyPr anchor="ctr">
            <a:prstTxWarp prst="textNoShape">
              <a:avLst/>
            </a:prstTxWarp>
            <a:spAutoFit/>
          </a:bodyPr>
          <a:lstStyle/>
          <a:p>
            <a:endParaRPr lang="en-US"/>
          </a:p>
        </p:txBody>
      </p:sp>
      <p:grpSp>
        <p:nvGrpSpPr>
          <p:cNvPr id="3" name="Group 156"/>
          <p:cNvGrpSpPr>
            <a:grpSpLocks/>
          </p:cNvGrpSpPr>
          <p:nvPr/>
        </p:nvGrpSpPr>
        <p:grpSpPr bwMode="auto">
          <a:xfrm>
            <a:off x="5175250" y="1492251"/>
            <a:ext cx="595313" cy="1366838"/>
            <a:chOff x="3260" y="940"/>
            <a:chExt cx="375" cy="861"/>
          </a:xfrm>
        </p:grpSpPr>
        <p:sp>
          <p:nvSpPr>
            <p:cNvPr id="2886748" name="Rectangle 92"/>
            <p:cNvSpPr>
              <a:spLocks noChangeArrowheads="1"/>
            </p:cNvSpPr>
            <p:nvPr/>
          </p:nvSpPr>
          <p:spPr bwMode="auto">
            <a:xfrm>
              <a:off x="3334" y="940"/>
              <a:ext cx="226" cy="325"/>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chemeClr val="tx1"/>
                  </a:solidFill>
                  <a:latin typeface="Times" pitchFamily="-65" charset="0"/>
                </a:rPr>
                <a:t>8</a:t>
              </a:r>
            </a:p>
          </p:txBody>
        </p:sp>
        <p:sp>
          <p:nvSpPr>
            <p:cNvPr id="2886749" name="Rectangle 93"/>
            <p:cNvSpPr>
              <a:spLocks noChangeArrowheads="1"/>
            </p:cNvSpPr>
            <p:nvPr/>
          </p:nvSpPr>
          <p:spPr bwMode="auto">
            <a:xfrm>
              <a:off x="3334" y="112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smtClean="0">
                  <a:solidFill>
                    <a:schemeClr val="tx1"/>
                  </a:solidFill>
                  <a:latin typeface="Times" pitchFamily="-65" charset="0"/>
                </a:rPr>
                <a:t>2</a:t>
              </a:r>
              <a:endParaRPr lang="en-US" sz="2800" b="1" dirty="0">
                <a:solidFill>
                  <a:schemeClr val="tx1"/>
                </a:solidFill>
                <a:latin typeface="Times" pitchFamily="-65" charset="0"/>
              </a:endParaRPr>
            </a:p>
          </p:txBody>
        </p:sp>
        <p:sp>
          <p:nvSpPr>
            <p:cNvPr id="2886750" name="Rectangle 94"/>
            <p:cNvSpPr>
              <a:spLocks noChangeArrowheads="1"/>
            </p:cNvSpPr>
            <p:nvPr/>
          </p:nvSpPr>
          <p:spPr bwMode="auto">
            <a:xfrm>
              <a:off x="3260" y="1476"/>
              <a:ext cx="375"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1E</a:t>
              </a:r>
            </a:p>
          </p:txBody>
        </p:sp>
        <p:sp>
          <p:nvSpPr>
            <p:cNvPr id="2886751" name="Rectangle 95"/>
            <p:cNvSpPr>
              <a:spLocks noChangeArrowheads="1"/>
            </p:cNvSpPr>
            <p:nvPr/>
          </p:nvSpPr>
          <p:spPr bwMode="auto">
            <a:xfrm>
              <a:off x="3278" y="1292"/>
              <a:ext cx="338" cy="325"/>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800" b="1">
                  <a:solidFill>
                    <a:schemeClr val="tx1"/>
                  </a:solidFill>
                  <a:latin typeface="Times" pitchFamily="-65" charset="0"/>
                </a:rPr>
                <a:t>14</a:t>
              </a:r>
            </a:p>
          </p:txBody>
        </p:sp>
      </p:grpSp>
      <p:sp>
        <p:nvSpPr>
          <p:cNvPr id="2886770" name="Line 114"/>
          <p:cNvSpPr>
            <a:spLocks noChangeShapeType="1"/>
          </p:cNvSpPr>
          <p:nvPr/>
        </p:nvSpPr>
        <p:spPr bwMode="auto">
          <a:xfrm flipH="1">
            <a:off x="838200" y="1066800"/>
            <a:ext cx="304800" cy="685800"/>
          </a:xfrm>
          <a:prstGeom prst="line">
            <a:avLst/>
          </a:prstGeom>
          <a:noFill/>
          <a:ln w="12700">
            <a:solidFill>
              <a:schemeClr val="tx1"/>
            </a:solidFill>
            <a:round/>
            <a:headEnd/>
            <a:tailEnd/>
          </a:ln>
          <a:effectLst/>
        </p:spPr>
        <p:txBody>
          <a:bodyPr wrap="none" anchor="ctr">
            <a:prstTxWarp prst="textNoShape">
              <a:avLst/>
            </a:prstTxWarp>
            <a:spAutoFit/>
          </a:bodyPr>
          <a:lstStyle/>
          <a:p>
            <a:endParaRPr lang="en-US"/>
          </a:p>
        </p:txBody>
      </p:sp>
      <p:grpSp>
        <p:nvGrpSpPr>
          <p:cNvPr id="4" name="Group 154"/>
          <p:cNvGrpSpPr>
            <a:grpSpLocks/>
          </p:cNvGrpSpPr>
          <p:nvPr/>
        </p:nvGrpSpPr>
        <p:grpSpPr bwMode="auto">
          <a:xfrm>
            <a:off x="914400" y="1752600"/>
            <a:ext cx="3214688" cy="5030788"/>
            <a:chOff x="624" y="1104"/>
            <a:chExt cx="2025" cy="3169"/>
          </a:xfrm>
        </p:grpSpPr>
        <p:sp>
          <p:nvSpPr>
            <p:cNvPr id="2886783" name="Rectangle 127"/>
            <p:cNvSpPr>
              <a:spLocks noChangeArrowheads="1"/>
            </p:cNvSpPr>
            <p:nvPr/>
          </p:nvSpPr>
          <p:spPr bwMode="auto">
            <a:xfrm>
              <a:off x="1932" y="134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dirty="0">
                  <a:solidFill>
                    <a:srgbClr val="FFFF00"/>
                  </a:solidFill>
                  <a:latin typeface="Times" pitchFamily="-65" charset="0"/>
                </a:rPr>
                <a:t>0</a:t>
              </a:r>
            </a:p>
          </p:txBody>
        </p:sp>
        <p:sp>
          <p:nvSpPr>
            <p:cNvPr id="2886787" name="Rectangle 131"/>
            <p:cNvSpPr>
              <a:spLocks noChangeArrowheads="1"/>
            </p:cNvSpPr>
            <p:nvPr/>
          </p:nvSpPr>
          <p:spPr bwMode="auto">
            <a:xfrm>
              <a:off x="1932" y="2064"/>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1</a:t>
              </a:r>
            </a:p>
          </p:txBody>
        </p:sp>
        <p:sp>
          <p:nvSpPr>
            <p:cNvPr id="2886791" name="Rectangle 135"/>
            <p:cNvSpPr>
              <a:spLocks noChangeArrowheads="1"/>
            </p:cNvSpPr>
            <p:nvPr/>
          </p:nvSpPr>
          <p:spPr bwMode="auto">
            <a:xfrm>
              <a:off x="1932" y="2832"/>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2</a:t>
              </a:r>
            </a:p>
          </p:txBody>
        </p:sp>
        <p:sp>
          <p:nvSpPr>
            <p:cNvPr id="2886796" name="Rectangle 140"/>
            <p:cNvSpPr>
              <a:spLocks noChangeArrowheads="1"/>
            </p:cNvSpPr>
            <p:nvPr/>
          </p:nvSpPr>
          <p:spPr bwMode="auto">
            <a:xfrm>
              <a:off x="1929" y="3600"/>
              <a:ext cx="228" cy="328"/>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800" b="1">
                  <a:solidFill>
                    <a:srgbClr val="FFFF00"/>
                  </a:solidFill>
                  <a:latin typeface="Times" pitchFamily="-65" charset="0"/>
                </a:rPr>
                <a:t>3</a:t>
              </a:r>
            </a:p>
          </p:txBody>
        </p:sp>
        <p:sp>
          <p:nvSpPr>
            <p:cNvPr id="2886797" name="Rectangle 141"/>
            <p:cNvSpPr>
              <a:spLocks noChangeArrowheads="1"/>
            </p:cNvSpPr>
            <p:nvPr/>
          </p:nvSpPr>
          <p:spPr bwMode="auto">
            <a:xfrm>
              <a:off x="1920" y="3984"/>
              <a:ext cx="729"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Cache#</a:t>
              </a:r>
            </a:p>
          </p:txBody>
        </p:sp>
        <p:sp>
          <p:nvSpPr>
            <p:cNvPr id="2886802" name="AutoShape 146"/>
            <p:cNvSpPr>
              <a:spLocks noChangeArrowheads="1"/>
            </p:cNvSpPr>
            <p:nvPr/>
          </p:nvSpPr>
          <p:spPr bwMode="auto">
            <a:xfrm>
              <a:off x="624" y="1104"/>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3" name="AutoShape 147"/>
            <p:cNvSpPr>
              <a:spLocks noChangeArrowheads="1"/>
            </p:cNvSpPr>
            <p:nvPr/>
          </p:nvSpPr>
          <p:spPr bwMode="auto">
            <a:xfrm>
              <a:off x="624" y="1872"/>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4" name="AutoShape 148"/>
            <p:cNvSpPr>
              <a:spLocks noChangeArrowheads="1"/>
            </p:cNvSpPr>
            <p:nvPr/>
          </p:nvSpPr>
          <p:spPr bwMode="auto">
            <a:xfrm>
              <a:off x="624" y="2640"/>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sp>
          <p:nvSpPr>
            <p:cNvPr id="2886805" name="AutoShape 149"/>
            <p:cNvSpPr>
              <a:spLocks noChangeArrowheads="1"/>
            </p:cNvSpPr>
            <p:nvPr/>
          </p:nvSpPr>
          <p:spPr bwMode="auto">
            <a:xfrm>
              <a:off x="624" y="3408"/>
              <a:ext cx="1296" cy="768"/>
            </a:xfrm>
            <a:prstGeom prst="roundRect">
              <a:avLst>
                <a:gd name="adj" fmla="val 16667"/>
              </a:avLst>
            </a:prstGeom>
            <a:noFill/>
            <a:ln w="57150">
              <a:solidFill>
                <a:srgbClr val="FFFF00"/>
              </a:solidFill>
              <a:round/>
              <a:headEnd/>
              <a:tailEnd/>
            </a:ln>
            <a:effectLst/>
          </p:spPr>
          <p:txBody>
            <a:bodyPr anchor="ctr">
              <a:prstTxWarp prst="textNoShape">
                <a:avLst/>
              </a:prstTxWarp>
              <a:spAutoFit/>
            </a:bodyPr>
            <a:lstStyle/>
            <a:p>
              <a:endParaRPr lang="en-US"/>
            </a:p>
          </p:txBody>
        </p:sp>
      </p:grpSp>
      <p:grpSp>
        <p:nvGrpSpPr>
          <p:cNvPr id="5" name="Group 155"/>
          <p:cNvGrpSpPr>
            <a:grpSpLocks/>
          </p:cNvGrpSpPr>
          <p:nvPr/>
        </p:nvGrpSpPr>
        <p:grpSpPr bwMode="auto">
          <a:xfrm>
            <a:off x="5334000" y="1524001"/>
            <a:ext cx="811213" cy="1328738"/>
            <a:chOff x="3360" y="960"/>
            <a:chExt cx="511" cy="837"/>
          </a:xfrm>
        </p:grpSpPr>
        <p:sp>
          <p:nvSpPr>
            <p:cNvPr id="2886798" name="Rectangle 142"/>
            <p:cNvSpPr>
              <a:spLocks noChangeArrowheads="1"/>
            </p:cNvSpPr>
            <p:nvPr/>
          </p:nvSpPr>
          <p:spPr bwMode="auto">
            <a:xfrm>
              <a:off x="3650" y="960"/>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dirty="0">
                  <a:solidFill>
                    <a:srgbClr val="FFFF00"/>
                  </a:solidFill>
                  <a:latin typeface="Times" pitchFamily="-65" charset="0"/>
                </a:rPr>
                <a:t>1</a:t>
              </a:r>
            </a:p>
          </p:txBody>
        </p:sp>
        <p:sp>
          <p:nvSpPr>
            <p:cNvPr id="2886799" name="Rectangle 143"/>
            <p:cNvSpPr>
              <a:spLocks noChangeArrowheads="1"/>
            </p:cNvSpPr>
            <p:nvPr/>
          </p:nvSpPr>
          <p:spPr bwMode="auto">
            <a:xfrm>
              <a:off x="3650" y="1152"/>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r>
                <a:rPr lang="en-US" sz="2400" b="1">
                  <a:solidFill>
                    <a:srgbClr val="FFFF00"/>
                  </a:solidFill>
                  <a:latin typeface="Times" pitchFamily="-65" charset="0"/>
                </a:rPr>
                <a:t>0</a:t>
              </a:r>
            </a:p>
          </p:txBody>
        </p:sp>
        <p:sp>
          <p:nvSpPr>
            <p:cNvPr id="2886800" name="Rectangle 144"/>
            <p:cNvSpPr>
              <a:spLocks noChangeArrowheads="1"/>
            </p:cNvSpPr>
            <p:nvPr/>
          </p:nvSpPr>
          <p:spPr bwMode="auto">
            <a:xfrm>
              <a:off x="3659" y="1508"/>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3</a:t>
              </a:r>
            </a:p>
          </p:txBody>
        </p:sp>
        <p:sp>
          <p:nvSpPr>
            <p:cNvPr id="2886801" name="Rectangle 145"/>
            <p:cNvSpPr>
              <a:spLocks noChangeArrowheads="1"/>
            </p:cNvSpPr>
            <p:nvPr/>
          </p:nvSpPr>
          <p:spPr bwMode="auto">
            <a:xfrm>
              <a:off x="3659" y="1324"/>
              <a:ext cx="212" cy="289"/>
            </a:xfrm>
            <a:prstGeom prst="rect">
              <a:avLst/>
            </a:prstGeom>
            <a:noFill/>
            <a:ln w="12700">
              <a:noFill/>
              <a:miter lim="800000"/>
              <a:headEnd/>
              <a:tailEnd/>
            </a:ln>
            <a:effectLst/>
          </p:spPr>
          <p:txBody>
            <a:bodyPr wrap="none" lIns="90488" tIns="44450" rIns="90488" bIns="44450">
              <a:prstTxWarp prst="textNoShape">
                <a:avLst/>
              </a:prstTxWarp>
              <a:spAutoFit/>
            </a:bodyPr>
            <a:lstStyle/>
            <a:p>
              <a:pPr algn="ctr"/>
              <a:r>
                <a:rPr lang="en-US" sz="2400" b="1">
                  <a:solidFill>
                    <a:srgbClr val="FFFF00"/>
                  </a:solidFill>
                  <a:latin typeface="Times" pitchFamily="-65" charset="0"/>
                </a:rPr>
                <a:t>2</a:t>
              </a:r>
            </a:p>
          </p:txBody>
        </p:sp>
        <p:sp>
          <p:nvSpPr>
            <p:cNvPr id="2886806" name="Line 150"/>
            <p:cNvSpPr>
              <a:spLocks noChangeShapeType="1"/>
            </p:cNvSpPr>
            <p:nvPr/>
          </p:nvSpPr>
          <p:spPr bwMode="auto">
            <a:xfrm>
              <a:off x="3360" y="1104"/>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7" name="Line 151"/>
            <p:cNvSpPr>
              <a:spLocks noChangeShapeType="1"/>
            </p:cNvSpPr>
            <p:nvPr/>
          </p:nvSpPr>
          <p:spPr bwMode="auto">
            <a:xfrm>
              <a:off x="3360" y="1296"/>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8" name="Line 152"/>
            <p:cNvSpPr>
              <a:spLocks noChangeShapeType="1"/>
            </p:cNvSpPr>
            <p:nvPr/>
          </p:nvSpPr>
          <p:spPr bwMode="auto">
            <a:xfrm>
              <a:off x="3360" y="1460"/>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sp>
          <p:nvSpPr>
            <p:cNvPr id="2886809" name="Line 153"/>
            <p:cNvSpPr>
              <a:spLocks noChangeShapeType="1"/>
            </p:cNvSpPr>
            <p:nvPr/>
          </p:nvSpPr>
          <p:spPr bwMode="auto">
            <a:xfrm>
              <a:off x="3360" y="1632"/>
              <a:ext cx="192" cy="0"/>
            </a:xfrm>
            <a:prstGeom prst="line">
              <a:avLst/>
            </a:prstGeom>
            <a:noFill/>
            <a:ln w="28575">
              <a:solidFill>
                <a:srgbClr val="FFFF00"/>
              </a:solidFill>
              <a:round/>
              <a:headEnd/>
              <a:tailEnd/>
            </a:ln>
            <a:effectLst/>
          </p:spPr>
          <p:txBody>
            <a:bodyPr wrap="none" anchor="ctr">
              <a:prstTxWarp prst="textNoShape">
                <a:avLst/>
              </a:prstTxWarp>
              <a:spAutoFit/>
            </a:bodyPr>
            <a:lstStyle/>
            <a:p>
              <a:endParaRPr lang="en-US">
                <a:solidFill>
                  <a:srgbClr val="FFFF00"/>
                </a:solidFill>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288665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2886659">
                                            <p:txEl>
                                              <p:pRg st="1" end="1"/>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499"/>
                                          </p:stCondLst>
                                        </p:cTn>
                                        <p:tgtEl>
                                          <p:spTgt spid="2886659">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499"/>
                                          </p:stCondLst>
                                        </p:cTn>
                                        <p:tgtEl>
                                          <p:spTgt spid="2886659">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886659">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886659">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499"/>
                                          </p:stCondLst>
                                        </p:cTn>
                                        <p:tgtEl>
                                          <p:spTgt spid="4"/>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6659" grpId="0" build="p" bldLvl="2" autoUpdateAnimBg="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0035" name="Rectangle 3"/>
          <p:cNvSpPr>
            <a:spLocks noGrp="1" noChangeArrowheads="1"/>
          </p:cNvSpPr>
          <p:nvPr>
            <p:ph type="body" idx="1"/>
          </p:nvPr>
        </p:nvSpPr>
        <p:spPr>
          <a:xfrm>
            <a:off x="457200" y="1143000"/>
            <a:ext cx="8229600" cy="2876550"/>
          </a:xfrm>
        </p:spPr>
        <p:txBody>
          <a:bodyPr/>
          <a:lstStyle/>
          <a:p>
            <a:r>
              <a:rPr lang="en-US" dirty="0"/>
              <a:t>Since multiple memory addresses map to same cache index, how do we tell which one is in there?</a:t>
            </a:r>
          </a:p>
          <a:p>
            <a:r>
              <a:rPr lang="en-US" dirty="0"/>
              <a:t>What if we have a block size &gt; 1 byte?</a:t>
            </a:r>
          </a:p>
          <a:p>
            <a:r>
              <a:rPr lang="en-US" dirty="0"/>
              <a:t>Answer: divide memory address into three fields</a:t>
            </a:r>
          </a:p>
        </p:txBody>
      </p:sp>
      <p:grpSp>
        <p:nvGrpSpPr>
          <p:cNvPr id="2" name="Group 4"/>
          <p:cNvGrpSpPr>
            <a:grpSpLocks/>
          </p:cNvGrpSpPr>
          <p:nvPr/>
        </p:nvGrpSpPr>
        <p:grpSpPr bwMode="auto">
          <a:xfrm>
            <a:off x="669925" y="4267200"/>
            <a:ext cx="7848600" cy="2235200"/>
            <a:chOff x="422" y="2688"/>
            <a:chExt cx="4944" cy="1408"/>
          </a:xfrm>
        </p:grpSpPr>
        <p:grpSp>
          <p:nvGrpSpPr>
            <p:cNvPr id="3" name="Group 5"/>
            <p:cNvGrpSpPr>
              <a:grpSpLocks/>
            </p:cNvGrpSpPr>
            <p:nvPr/>
          </p:nvGrpSpPr>
          <p:grpSpPr bwMode="auto">
            <a:xfrm>
              <a:off x="488" y="2688"/>
              <a:ext cx="4632" cy="384"/>
              <a:chOff x="384" y="2256"/>
              <a:chExt cx="4632" cy="384"/>
            </a:xfrm>
          </p:grpSpPr>
          <p:sp>
            <p:nvSpPr>
              <p:cNvPr id="2860038" name="Text Box 6"/>
              <p:cNvSpPr txBox="1">
                <a:spLocks noChangeArrowheads="1"/>
              </p:cNvSpPr>
              <p:nvPr/>
            </p:nvSpPr>
            <p:spPr bwMode="auto">
              <a:xfrm>
                <a:off x="458" y="2281"/>
                <a:ext cx="4552" cy="327"/>
              </a:xfrm>
              <a:prstGeom prst="rect">
                <a:avLst/>
              </a:prstGeom>
              <a:noFill/>
              <a:ln w="12700">
                <a:noFill/>
                <a:miter lim="800000"/>
                <a:headEnd/>
                <a:tailEnd/>
              </a:ln>
              <a:effectLst/>
            </p:spPr>
            <p:txBody>
              <a:bodyPr wrap="none">
                <a:prstTxWarp prst="textNoShape">
                  <a:avLst/>
                </a:prstTxWarp>
                <a:spAutoFit/>
              </a:bodyPr>
              <a:lstStyle/>
              <a:p>
                <a:r>
                  <a:rPr lang="en-US" sz="2800" b="1" dirty="0" err="1">
                    <a:solidFill>
                      <a:schemeClr val="accent2"/>
                    </a:solidFill>
                    <a:latin typeface="Courier"/>
                  </a:rPr>
                  <a:t>ttttttttttttttttt</a:t>
                </a:r>
                <a:r>
                  <a:rPr lang="en-US" sz="2800" b="1" dirty="0">
                    <a:solidFill>
                      <a:schemeClr val="tx1"/>
                    </a:solidFill>
                    <a:latin typeface="Courier"/>
                  </a:rPr>
                  <a:t> </a:t>
                </a:r>
                <a:r>
                  <a:rPr lang="en-US" sz="2800" b="1" dirty="0" err="1">
                    <a:latin typeface="Courier"/>
                  </a:rPr>
                  <a:t>iiiiiiiiii</a:t>
                </a:r>
                <a:r>
                  <a:rPr lang="en-US" sz="2800" b="1" dirty="0">
                    <a:solidFill>
                      <a:schemeClr val="tx1"/>
                    </a:solidFill>
                    <a:latin typeface="Courier"/>
                  </a:rPr>
                  <a:t> </a:t>
                </a:r>
                <a:r>
                  <a:rPr lang="en-US" sz="2800" b="1" dirty="0" err="1">
                    <a:solidFill>
                      <a:schemeClr val="accent4"/>
                    </a:solidFill>
                    <a:latin typeface="Courier"/>
                  </a:rPr>
                  <a:t>oooo</a:t>
                </a:r>
                <a:endParaRPr lang="en-US" sz="1800" b="1" dirty="0">
                  <a:solidFill>
                    <a:schemeClr val="accent4"/>
                  </a:solidFill>
                  <a:latin typeface="Courier"/>
                </a:endParaRPr>
              </a:p>
            </p:txBody>
          </p:sp>
          <p:sp>
            <p:nvSpPr>
              <p:cNvPr id="2860039" name="Rectangle 7"/>
              <p:cNvSpPr>
                <a:spLocks noChangeArrowheads="1"/>
              </p:cNvSpPr>
              <p:nvPr/>
            </p:nvSpPr>
            <p:spPr bwMode="auto">
              <a:xfrm>
                <a:off x="384" y="2256"/>
                <a:ext cx="2448"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0" name="Rectangle 8"/>
              <p:cNvSpPr>
                <a:spLocks noChangeArrowheads="1"/>
              </p:cNvSpPr>
              <p:nvPr/>
            </p:nvSpPr>
            <p:spPr bwMode="auto">
              <a:xfrm>
                <a:off x="2820" y="2256"/>
                <a:ext cx="150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2860041" name="Rectangle 9"/>
              <p:cNvSpPr>
                <a:spLocks noChangeArrowheads="1"/>
              </p:cNvSpPr>
              <p:nvPr/>
            </p:nvSpPr>
            <p:spPr bwMode="auto">
              <a:xfrm>
                <a:off x="4296" y="2256"/>
                <a:ext cx="720" cy="384"/>
              </a:xfrm>
              <a:prstGeom prst="rect">
                <a:avLst/>
              </a:prstGeom>
              <a:noFill/>
              <a:ln w="38100">
                <a:solidFill>
                  <a:schemeClr val="tx1"/>
                </a:solidFill>
                <a:miter lim="800000"/>
                <a:headEnd/>
                <a:tailEnd/>
              </a:ln>
              <a:effectLst/>
            </p:spPr>
            <p:txBody>
              <a:bodyPr wrap="none" anchor="ctr">
                <a:prstTxWarp prst="textNoShape">
                  <a:avLst/>
                </a:prstTxWarp>
              </a:bodyPr>
              <a:lstStyle/>
              <a:p>
                <a:endParaRPr lang="en-US"/>
              </a:p>
            </p:txBody>
          </p:sp>
        </p:grpSp>
        <p:sp>
          <p:nvSpPr>
            <p:cNvPr id="2860042" name="Rectangle 10"/>
            <p:cNvSpPr>
              <a:spLocks noChangeArrowheads="1"/>
            </p:cNvSpPr>
            <p:nvPr/>
          </p:nvSpPr>
          <p:spPr bwMode="auto">
            <a:xfrm>
              <a:off x="422" y="3120"/>
              <a:ext cx="4944" cy="976"/>
            </a:xfrm>
            <a:prstGeom prst="rect">
              <a:avLst/>
            </a:prstGeom>
            <a:noFill/>
            <a:ln w="12700">
              <a:noFill/>
              <a:miter lim="800000"/>
              <a:headEnd/>
              <a:tailEnd/>
            </a:ln>
            <a:effectLst/>
          </p:spPr>
          <p:txBody>
            <a:bodyPr lIns="63500" tIns="25400" rIns="63500" bIns="25400">
              <a:prstTxWarp prst="textNoShape">
                <a:avLst/>
              </a:prstTxWarp>
              <a:spAutoFit/>
            </a:bodyPr>
            <a:lstStyle/>
            <a:p>
              <a:pPr marL="203200" indent="-203200">
                <a:lnSpc>
                  <a:spcPct val="75000"/>
                </a:lnSpc>
                <a:spcBef>
                  <a:spcPct val="65000"/>
                </a:spcBef>
                <a:buSzPct val="100000"/>
                <a:buFont typeface="Times" pitchFamily="-65" charset="0"/>
                <a:buNone/>
                <a:tabLst>
                  <a:tab pos="4114800" algn="l"/>
                  <a:tab pos="6289675" algn="l"/>
                </a:tabLst>
              </a:pPr>
              <a:r>
                <a:rPr lang="en-US" sz="3200" b="1" dirty="0">
                  <a:solidFill>
                    <a:schemeClr val="tx1"/>
                  </a:solidFill>
                  <a:latin typeface="18 VAG Rounded Bold   07390"/>
                </a:rPr>
                <a:t>	</a:t>
              </a:r>
              <a:r>
                <a:rPr lang="en-US" sz="3200" b="1" dirty="0">
                  <a:solidFill>
                    <a:schemeClr val="accent2"/>
                  </a:solidFill>
                  <a:latin typeface="18 VAG Rounded Bold   07390"/>
                </a:rPr>
                <a:t>tag</a:t>
              </a:r>
              <a:r>
                <a:rPr lang="en-US" sz="3200" b="1" dirty="0">
                  <a:solidFill>
                    <a:schemeClr val="tx1"/>
                  </a:solidFill>
                  <a:latin typeface="18 VAG Rounded Bold   07390"/>
                </a:rPr>
                <a:t>	</a:t>
              </a:r>
              <a:r>
                <a:rPr lang="en-US" sz="3200" b="1" dirty="0">
                  <a:latin typeface="18 VAG Rounded Bold   07390"/>
                </a:rPr>
                <a:t>index</a:t>
              </a:r>
              <a:r>
                <a:rPr lang="en-US" sz="3200" b="1" dirty="0">
                  <a:solidFill>
                    <a:schemeClr val="tx1"/>
                  </a:solidFill>
                  <a:latin typeface="18 VAG Rounded Bold   07390"/>
                </a:rPr>
                <a:t>	</a:t>
              </a:r>
              <a:r>
                <a:rPr lang="en-US" sz="3200" b="1" dirty="0">
                  <a:solidFill>
                    <a:schemeClr val="accent4"/>
                  </a:solidFill>
                  <a:latin typeface="18 VAG Rounded Bold   07390"/>
                </a:rPr>
                <a:t>byte</a:t>
              </a:r>
              <a:r>
                <a:rPr lang="en-US" sz="3200" b="1" dirty="0">
                  <a:solidFill>
                    <a:srgbClr val="00FF00"/>
                  </a:solidFill>
                  <a:latin typeface="18 VAG Rounded Bold   07390"/>
                </a:rPr>
                <a:t/>
              </a:r>
              <a:br>
                <a:rPr lang="en-US" sz="3200" b="1" dirty="0">
                  <a:solidFill>
                    <a:srgbClr val="00FF00"/>
                  </a:solidFill>
                  <a:latin typeface="18 VAG Rounded Bold   07390"/>
                </a:rPr>
              </a:br>
              <a:r>
                <a:rPr lang="en-US" sz="3200" b="1" dirty="0">
                  <a:solidFill>
                    <a:schemeClr val="accent2"/>
                  </a:solidFill>
                  <a:latin typeface="18 VAG Rounded Bold   07390"/>
                </a:rPr>
                <a:t>to check</a:t>
              </a:r>
              <a:r>
                <a:rPr lang="en-US" sz="3200" b="1" dirty="0">
                  <a:solidFill>
                    <a:srgbClr val="005400"/>
                  </a:solidFill>
                  <a:latin typeface="18 VAG Rounded Bold   07390"/>
                </a:rPr>
                <a:t>	</a:t>
              </a:r>
              <a:r>
                <a:rPr lang="en-US" sz="3200" b="1" dirty="0">
                  <a:latin typeface="18 VAG Rounded Bold   07390"/>
                </a:rPr>
                <a:t>to</a:t>
              </a:r>
              <a:r>
                <a:rPr lang="en-US" sz="3200" b="1" dirty="0">
                  <a:solidFill>
                    <a:srgbClr val="005400"/>
                  </a:solidFill>
                  <a:latin typeface="18 VAG Rounded Bold   07390"/>
                </a:rPr>
                <a:t> 	</a:t>
              </a:r>
              <a:r>
                <a:rPr lang="en-US" sz="3200" b="1" dirty="0">
                  <a:solidFill>
                    <a:schemeClr val="accent4"/>
                  </a:solidFill>
                  <a:latin typeface="18 VAG Rounded Bold   07390"/>
                </a:rPr>
                <a:t>offset</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if have</a:t>
              </a:r>
              <a:r>
                <a:rPr lang="en-US" sz="3200" b="1" dirty="0">
                  <a:solidFill>
                    <a:srgbClr val="005400"/>
                  </a:solidFill>
                  <a:latin typeface="18 VAG Rounded Bold   07390"/>
                </a:rPr>
                <a:t> 	</a:t>
              </a:r>
              <a:r>
                <a:rPr lang="en-US" sz="3200" b="1" dirty="0">
                  <a:latin typeface="18 VAG Rounded Bold   07390"/>
                </a:rPr>
                <a:t>select	</a:t>
              </a:r>
              <a:r>
                <a:rPr lang="en-US" sz="3200" b="1" dirty="0">
                  <a:solidFill>
                    <a:schemeClr val="accent4"/>
                  </a:solidFill>
                  <a:latin typeface="18 VAG Rounded Bold   07390"/>
                </a:rPr>
                <a:t>within</a:t>
              </a:r>
              <a:r>
                <a:rPr lang="en-US" sz="3200" b="1" dirty="0">
                  <a:solidFill>
                    <a:srgbClr val="005400"/>
                  </a:solidFill>
                  <a:latin typeface="18 VAG Rounded Bold   07390"/>
                </a:rPr>
                <a:t/>
              </a:r>
              <a:br>
                <a:rPr lang="en-US" sz="3200" b="1" dirty="0">
                  <a:solidFill>
                    <a:srgbClr val="005400"/>
                  </a:solidFill>
                  <a:latin typeface="18 VAG Rounded Bold   07390"/>
                </a:rPr>
              </a:br>
              <a:r>
                <a:rPr lang="en-US" sz="3200" b="1" dirty="0">
                  <a:solidFill>
                    <a:schemeClr val="accent2"/>
                  </a:solidFill>
                  <a:latin typeface="18 VAG Rounded Bold   07390"/>
                </a:rPr>
                <a:t>correct block</a:t>
              </a:r>
              <a:r>
                <a:rPr lang="en-US" sz="3200" b="1" dirty="0">
                  <a:solidFill>
                    <a:srgbClr val="005400"/>
                  </a:solidFill>
                  <a:latin typeface="18 VAG Rounded Bold   07390"/>
                </a:rPr>
                <a:t>	</a:t>
              </a:r>
              <a:r>
                <a:rPr lang="en-US" sz="3200" b="1" dirty="0">
                  <a:latin typeface="18 VAG Rounded Bold   07390"/>
                </a:rPr>
                <a:t>block</a:t>
              </a:r>
              <a:r>
                <a:rPr lang="en-US" sz="3200" b="1" dirty="0">
                  <a:solidFill>
                    <a:srgbClr val="005400"/>
                  </a:solidFill>
                  <a:latin typeface="18 VAG Rounded Bold   07390"/>
                </a:rPr>
                <a:t>	</a:t>
              </a:r>
              <a:r>
                <a:rPr lang="en-US" sz="3200" b="1" dirty="0">
                  <a:solidFill>
                    <a:schemeClr val="accent4"/>
                  </a:solidFill>
                  <a:latin typeface="18 VAG Rounded Bold   07390"/>
                </a:rPr>
                <a:t>block</a:t>
              </a:r>
            </a:p>
          </p:txBody>
        </p:sp>
      </p:grpSp>
      <p:sp>
        <p:nvSpPr>
          <p:cNvPr id="11" name="Title 10"/>
          <p:cNvSpPr>
            <a:spLocks noGrp="1"/>
          </p:cNvSpPr>
          <p:nvPr>
            <p:ph type="title"/>
          </p:nvPr>
        </p:nvSpPr>
        <p:spPr/>
        <p:txBody>
          <a:bodyPr/>
          <a:lstStyle/>
          <a:p>
            <a:r>
              <a:rPr lang="en-US" dirty="0" smtClean="0"/>
              <a:t>Issues with Direct-Mapped</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2082" name="Rectangle 2"/>
          <p:cNvSpPr>
            <a:spLocks noGrp="1" noChangeArrowheads="1"/>
          </p:cNvSpPr>
          <p:nvPr>
            <p:ph type="title"/>
          </p:nvPr>
        </p:nvSpPr>
        <p:spPr/>
        <p:txBody>
          <a:bodyPr/>
          <a:lstStyle/>
          <a:p>
            <a:r>
              <a:rPr lang="en-US" smtClean="0"/>
              <a:t>Direct-Mapped Cache Terminology</a:t>
            </a:r>
            <a:endParaRPr lang="en-US"/>
          </a:p>
        </p:txBody>
      </p:sp>
      <p:sp>
        <p:nvSpPr>
          <p:cNvPr id="2862083" name="Rectangle 3"/>
          <p:cNvSpPr>
            <a:spLocks noGrp="1" noChangeArrowheads="1"/>
          </p:cNvSpPr>
          <p:nvPr>
            <p:ph type="body" idx="1"/>
          </p:nvPr>
        </p:nvSpPr>
        <p:spPr/>
        <p:txBody>
          <a:bodyPr/>
          <a:lstStyle/>
          <a:p>
            <a:r>
              <a:rPr lang="en-US" dirty="0" smtClean="0"/>
              <a:t>All fields are read as </a:t>
            </a:r>
            <a:r>
              <a:rPr lang="en-US" u="sng" dirty="0" smtClean="0"/>
              <a:t>unsigned</a:t>
            </a:r>
            <a:r>
              <a:rPr lang="en-US" dirty="0" smtClean="0"/>
              <a:t> integers.</a:t>
            </a:r>
          </a:p>
          <a:p>
            <a:r>
              <a:rPr lang="en-US" dirty="0" smtClean="0">
                <a:solidFill>
                  <a:schemeClr val="accent1"/>
                </a:solidFill>
              </a:rPr>
              <a:t>Index</a:t>
            </a:r>
          </a:p>
          <a:p>
            <a:pPr lvl="1"/>
            <a:r>
              <a:rPr lang="en-US" dirty="0" smtClean="0"/>
              <a:t>specifies the cache index (which “row”/block of the cache we should look in)</a:t>
            </a:r>
          </a:p>
          <a:p>
            <a:r>
              <a:rPr lang="en-US" dirty="0" smtClean="0">
                <a:solidFill>
                  <a:schemeClr val="accent4"/>
                </a:solidFill>
              </a:rPr>
              <a:t>Offset</a:t>
            </a:r>
          </a:p>
          <a:p>
            <a:pPr lvl="1"/>
            <a:r>
              <a:rPr lang="en-US" dirty="0" smtClean="0"/>
              <a:t>once we’ve found correct block, specifies which byte within the block we want</a:t>
            </a:r>
          </a:p>
          <a:p>
            <a:r>
              <a:rPr lang="en-US" dirty="0" smtClean="0">
                <a:solidFill>
                  <a:schemeClr val="accent2"/>
                </a:solidFill>
              </a:rPr>
              <a:t>Tag</a:t>
            </a:r>
          </a:p>
          <a:p>
            <a:pPr lvl="1"/>
            <a:r>
              <a:rPr lang="en-US" dirty="0" smtClean="0"/>
              <a:t>the remaining bits after offset and index are determined; these are used to distinguish between all the memory addresses that map to the same location</a:t>
            </a: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4131" name="Rectangle 3"/>
          <p:cNvSpPr>
            <a:spLocks noGrp="1" noChangeArrowheads="1"/>
          </p:cNvSpPr>
          <p:nvPr>
            <p:ph type="body" idx="1"/>
          </p:nvPr>
        </p:nvSpPr>
        <p:spPr>
          <a:xfrm>
            <a:off x="685800" y="1143000"/>
            <a:ext cx="7848600" cy="1146175"/>
          </a:xfrm>
        </p:spPr>
        <p:txBody>
          <a:bodyPr/>
          <a:lstStyle/>
          <a:p>
            <a:pPr>
              <a:buFont typeface="Times" pitchFamily="-65" charset="0"/>
              <a:buNone/>
            </a:pPr>
            <a:r>
              <a:rPr lang="en-US" dirty="0"/>
              <a:t>AREA (cache size, B)</a:t>
            </a:r>
            <a:br>
              <a:rPr lang="en-US" dirty="0"/>
            </a:br>
            <a:r>
              <a:rPr lang="en-US" dirty="0"/>
              <a:t>= </a:t>
            </a:r>
            <a:r>
              <a:rPr lang="en-US" dirty="0">
                <a:solidFill>
                  <a:schemeClr val="accent1"/>
                </a:solidFill>
              </a:rPr>
              <a:t>HEIGHT (# of blocks)</a:t>
            </a:r>
            <a:r>
              <a:rPr lang="en-US" dirty="0"/>
              <a:t> </a:t>
            </a:r>
            <a:br>
              <a:rPr lang="en-US" dirty="0"/>
            </a:br>
            <a:r>
              <a:rPr lang="en-US" dirty="0"/>
              <a:t>   * </a:t>
            </a:r>
            <a:r>
              <a:rPr lang="en-US" dirty="0">
                <a:solidFill>
                  <a:schemeClr val="accent4"/>
                </a:solidFill>
              </a:rPr>
              <a:t>WIDTH (size of one block, B/block)</a:t>
            </a:r>
          </a:p>
        </p:txBody>
      </p:sp>
      <p:sp>
        <p:nvSpPr>
          <p:cNvPr id="2864132" name="Rectangle 4"/>
          <p:cNvSpPr>
            <a:spLocks noChangeArrowheads="1"/>
          </p:cNvSpPr>
          <p:nvPr/>
        </p:nvSpPr>
        <p:spPr bwMode="auto">
          <a:xfrm>
            <a:off x="4265613" y="3733800"/>
            <a:ext cx="4114800" cy="2895600"/>
          </a:xfrm>
          <a:prstGeom prst="rect">
            <a:avLst/>
          </a:prstGeom>
          <a:noFill/>
          <a:ln w="38100">
            <a:solidFill>
              <a:schemeClr val="tx1"/>
            </a:solidFill>
            <a:miter lim="800000"/>
            <a:headEnd/>
            <a:tailEnd/>
          </a:ln>
          <a:effectLst/>
        </p:spPr>
        <p:txBody>
          <a:bodyPr wrap="none" anchor="ctr">
            <a:prstTxWarp prst="textNoShape">
              <a:avLst/>
            </a:prstTxWarp>
            <a:spAutoFit/>
          </a:bodyPr>
          <a:lstStyle/>
          <a:p>
            <a:endParaRPr lang="en-US"/>
          </a:p>
        </p:txBody>
      </p:sp>
      <p:sp>
        <p:nvSpPr>
          <p:cNvPr id="2864133" name="Line 5"/>
          <p:cNvSpPr>
            <a:spLocks noChangeShapeType="1"/>
          </p:cNvSpPr>
          <p:nvPr/>
        </p:nvSpPr>
        <p:spPr bwMode="auto">
          <a:xfrm>
            <a:off x="4265613" y="3505200"/>
            <a:ext cx="4114800" cy="0"/>
          </a:xfrm>
          <a:prstGeom prst="line">
            <a:avLst/>
          </a:prstGeom>
          <a:noFill/>
          <a:ln w="12700">
            <a:solidFill>
              <a:schemeClr val="accent4"/>
            </a:solidFill>
            <a:round/>
            <a:headEnd type="triangle" w="med" len="med"/>
            <a:tailEnd type="triangle" w="med" len="med"/>
          </a:ln>
          <a:effectLst/>
        </p:spPr>
        <p:txBody>
          <a:bodyPr wrap="none" anchor="ctr">
            <a:prstTxWarp prst="textNoShape">
              <a:avLst/>
            </a:prstTxWarp>
            <a:spAutoFit/>
          </a:bodyPr>
          <a:lstStyle/>
          <a:p>
            <a:endParaRPr lang="en-US"/>
          </a:p>
        </p:txBody>
      </p:sp>
      <p:sp>
        <p:nvSpPr>
          <p:cNvPr id="2864134" name="Line 6"/>
          <p:cNvSpPr>
            <a:spLocks noChangeShapeType="1"/>
          </p:cNvSpPr>
          <p:nvPr/>
        </p:nvSpPr>
        <p:spPr bwMode="auto">
          <a:xfrm>
            <a:off x="3960813" y="3733800"/>
            <a:ext cx="0" cy="2895600"/>
          </a:xfrm>
          <a:prstGeom prst="line">
            <a:avLst/>
          </a:prstGeom>
          <a:noFill/>
          <a:ln w="12700">
            <a:solidFill>
              <a:schemeClr val="accent1"/>
            </a:solidFill>
            <a:round/>
            <a:headEnd type="triangle" w="med" len="med"/>
            <a:tailEnd type="triangle" w="med" len="med"/>
          </a:ln>
          <a:effectLst/>
        </p:spPr>
        <p:txBody>
          <a:bodyPr anchor="ctr">
            <a:prstTxWarp prst="textNoShape">
              <a:avLst/>
            </a:prstTxWarp>
            <a:spAutoFit/>
          </a:bodyPr>
          <a:lstStyle/>
          <a:p>
            <a:endParaRPr lang="en-US"/>
          </a:p>
        </p:txBody>
      </p:sp>
      <p:sp>
        <p:nvSpPr>
          <p:cNvPr id="2864135" name="Rectangle 7"/>
          <p:cNvSpPr>
            <a:spLocks noChangeArrowheads="1"/>
          </p:cNvSpPr>
          <p:nvPr/>
        </p:nvSpPr>
        <p:spPr bwMode="auto">
          <a:xfrm>
            <a:off x="4267200" y="2590800"/>
            <a:ext cx="4114800" cy="830997"/>
          </a:xfrm>
          <a:prstGeom prst="rect">
            <a:avLst/>
          </a:prstGeom>
          <a:noFill/>
          <a:ln w="12700">
            <a:noFill/>
            <a:miter lim="800000"/>
            <a:headEnd/>
            <a:tailEnd/>
          </a:ln>
          <a:effectLst/>
        </p:spPr>
        <p:txBody>
          <a:bodyPr wrap="square">
            <a:prstTxWarp prst="textNoShape">
              <a:avLst/>
            </a:prstTxWarp>
            <a:spAutoFit/>
          </a:bodyPr>
          <a:lstStyle/>
          <a:p>
            <a:pPr algn="ctr"/>
            <a:r>
              <a:rPr lang="en-US" sz="2400" b="1" dirty="0">
                <a:solidFill>
                  <a:schemeClr val="accent4"/>
                </a:solidFill>
                <a:latin typeface="18 VAG Rounded Bold   07390"/>
              </a:rPr>
              <a:t>WIDTH </a:t>
            </a:r>
            <a:br>
              <a:rPr lang="en-US" sz="2400" b="1" dirty="0">
                <a:solidFill>
                  <a:schemeClr val="accent4"/>
                </a:solidFill>
                <a:latin typeface="18 VAG Rounded Bold   07390"/>
              </a:rPr>
            </a:br>
            <a:r>
              <a:rPr lang="en-US" sz="2400" b="1" dirty="0">
                <a:solidFill>
                  <a:schemeClr val="accent4"/>
                </a:solidFill>
                <a:latin typeface="18 VAG Rounded Bold   07390"/>
              </a:rPr>
              <a:t>(size of one block, B/block)</a:t>
            </a:r>
          </a:p>
        </p:txBody>
      </p:sp>
      <p:sp>
        <p:nvSpPr>
          <p:cNvPr id="2864136" name="Rectangle 8"/>
          <p:cNvSpPr>
            <a:spLocks noChangeArrowheads="1"/>
          </p:cNvSpPr>
          <p:nvPr/>
        </p:nvSpPr>
        <p:spPr bwMode="auto">
          <a:xfrm>
            <a:off x="2007921" y="4572000"/>
            <a:ext cx="1800493" cy="830997"/>
          </a:xfrm>
          <a:prstGeom prst="rect">
            <a:avLst/>
          </a:prstGeom>
          <a:noFill/>
          <a:ln w="12700">
            <a:noFill/>
            <a:miter lim="800000"/>
            <a:headEnd/>
            <a:tailEnd/>
          </a:ln>
          <a:effectLst/>
        </p:spPr>
        <p:txBody>
          <a:bodyPr wrap="none">
            <a:prstTxWarp prst="textNoShape">
              <a:avLst/>
            </a:prstTxWarp>
            <a:spAutoFit/>
          </a:bodyPr>
          <a:lstStyle/>
          <a:p>
            <a:pPr algn="r"/>
            <a:r>
              <a:rPr lang="en-US" sz="2400" b="1" dirty="0">
                <a:latin typeface="18 VAG Rounded Bold   07390"/>
              </a:rPr>
              <a:t>HEIGHT</a:t>
            </a:r>
            <a:br>
              <a:rPr lang="en-US" sz="2400" b="1" dirty="0">
                <a:latin typeface="18 VAG Rounded Bold   07390"/>
              </a:rPr>
            </a:br>
            <a:r>
              <a:rPr lang="en-US" sz="2400" b="1" dirty="0">
                <a:latin typeface="18 VAG Rounded Bold   07390"/>
              </a:rPr>
              <a:t>(# of blocks)</a:t>
            </a:r>
          </a:p>
        </p:txBody>
      </p:sp>
      <p:sp>
        <p:nvSpPr>
          <p:cNvPr id="2864137" name="Line 9"/>
          <p:cNvSpPr>
            <a:spLocks noChangeShapeType="1"/>
          </p:cNvSpPr>
          <p:nvPr/>
        </p:nvSpPr>
        <p:spPr bwMode="auto">
          <a:xfrm>
            <a:off x="6323012" y="3733800"/>
            <a:ext cx="1587" cy="9144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8" name="Line 10"/>
          <p:cNvSpPr>
            <a:spLocks noChangeShapeType="1"/>
          </p:cNvSpPr>
          <p:nvPr/>
        </p:nvSpPr>
        <p:spPr bwMode="auto">
          <a:xfrm>
            <a:off x="7389812" y="3733800"/>
            <a:ext cx="1587"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39" name="Line 11"/>
          <p:cNvSpPr>
            <a:spLocks noChangeShapeType="1"/>
          </p:cNvSpPr>
          <p:nvPr/>
        </p:nvSpPr>
        <p:spPr bwMode="auto">
          <a:xfrm flipH="1">
            <a:off x="5256212" y="5638800"/>
            <a:ext cx="1587"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864140" name="Rectangle 12"/>
          <p:cNvSpPr>
            <a:spLocks noChangeArrowheads="1"/>
          </p:cNvSpPr>
          <p:nvPr/>
        </p:nvSpPr>
        <p:spPr bwMode="auto">
          <a:xfrm>
            <a:off x="4876800" y="4572000"/>
            <a:ext cx="2895600" cy="1077218"/>
          </a:xfrm>
          <a:prstGeom prst="rect">
            <a:avLst/>
          </a:prstGeom>
          <a:noFill/>
          <a:ln w="12700">
            <a:noFill/>
            <a:miter lim="800000"/>
            <a:headEnd/>
            <a:tailEnd/>
          </a:ln>
          <a:effectLst/>
        </p:spPr>
        <p:txBody>
          <a:bodyPr wrap="square">
            <a:prstTxWarp prst="textNoShape">
              <a:avLst/>
            </a:prstTxWarp>
            <a:spAutoFit/>
          </a:bodyPr>
          <a:lstStyle/>
          <a:p>
            <a:pPr algn="ctr"/>
            <a:r>
              <a:rPr lang="en-US" sz="3200" b="1" dirty="0">
                <a:solidFill>
                  <a:schemeClr val="tx1"/>
                </a:solidFill>
                <a:latin typeface="18 VAG Rounded Bold   07390"/>
              </a:rPr>
              <a:t>AREA</a:t>
            </a:r>
            <a:br>
              <a:rPr lang="en-US" sz="3200" b="1" dirty="0">
                <a:solidFill>
                  <a:schemeClr val="tx1"/>
                </a:solidFill>
                <a:latin typeface="18 VAG Rounded Bold   07390"/>
              </a:rPr>
            </a:br>
            <a:r>
              <a:rPr lang="en-US" sz="3200" b="1" dirty="0">
                <a:solidFill>
                  <a:schemeClr val="tx1"/>
                </a:solidFill>
                <a:latin typeface="18 VAG Rounded Bold   07390"/>
              </a:rPr>
              <a:t>(cache size, B)</a:t>
            </a:r>
          </a:p>
        </p:txBody>
      </p:sp>
      <p:sp>
        <p:nvSpPr>
          <p:cNvPr id="2864141" name="Rectangle 13"/>
          <p:cNvSpPr>
            <a:spLocks noChangeArrowheads="1"/>
          </p:cNvSpPr>
          <p:nvPr/>
        </p:nvSpPr>
        <p:spPr bwMode="auto">
          <a:xfrm>
            <a:off x="5410200" y="1382713"/>
            <a:ext cx="2951162" cy="598487"/>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3200" b="1" dirty="0">
                <a:solidFill>
                  <a:schemeClr val="tx1"/>
                </a:solidFill>
                <a:latin typeface="18 VAG Rounded Bold   07390"/>
              </a:rPr>
              <a:t>2</a:t>
            </a:r>
            <a:r>
              <a:rPr lang="en-US" sz="3200" b="1" baseline="30000" dirty="0">
                <a:solidFill>
                  <a:schemeClr val="tx1"/>
                </a:solidFill>
                <a:latin typeface="18 VAG Rounded Bold   07390"/>
              </a:rPr>
              <a:t>(H+W)</a:t>
            </a:r>
            <a:r>
              <a:rPr lang="en-US" sz="3200" b="1" dirty="0">
                <a:solidFill>
                  <a:schemeClr val="tx1"/>
                </a:solidFill>
                <a:latin typeface="18 VAG Rounded Bold   07390"/>
              </a:rPr>
              <a:t> = </a:t>
            </a:r>
            <a:r>
              <a:rPr lang="en-US" sz="3200" b="1" dirty="0">
                <a:latin typeface="18 VAG Rounded Bold   07390"/>
              </a:rPr>
              <a:t>2</a:t>
            </a:r>
            <a:r>
              <a:rPr lang="en-US" sz="3200" b="1" baseline="30000" dirty="0">
                <a:latin typeface="18 VAG Rounded Bold   07390"/>
              </a:rPr>
              <a:t>H</a:t>
            </a:r>
            <a:r>
              <a:rPr lang="en-US" sz="3200" b="1" dirty="0">
                <a:solidFill>
                  <a:schemeClr val="tx1"/>
                </a:solidFill>
                <a:latin typeface="18 VAG Rounded Bold   07390"/>
              </a:rPr>
              <a:t> * </a:t>
            </a:r>
            <a:r>
              <a:rPr lang="en-US" sz="3200" b="1" dirty="0">
                <a:solidFill>
                  <a:schemeClr val="accent4"/>
                </a:solidFill>
                <a:latin typeface="18 VAG Rounded Bold   07390"/>
              </a:rPr>
              <a:t>2</a:t>
            </a:r>
            <a:r>
              <a:rPr lang="en-US" sz="3200" b="1" baseline="30000" dirty="0">
                <a:solidFill>
                  <a:schemeClr val="accent4"/>
                </a:solidFill>
                <a:latin typeface="18 VAG Rounded Bold   07390"/>
              </a:rPr>
              <a:t>W</a:t>
            </a:r>
          </a:p>
        </p:txBody>
      </p:sp>
      <p:grpSp>
        <p:nvGrpSpPr>
          <p:cNvPr id="2" name="Group 14"/>
          <p:cNvGrpSpPr>
            <a:grpSpLocks/>
          </p:cNvGrpSpPr>
          <p:nvPr/>
        </p:nvGrpSpPr>
        <p:grpSpPr bwMode="auto">
          <a:xfrm>
            <a:off x="685800" y="2971800"/>
            <a:ext cx="2646363" cy="476250"/>
            <a:chOff x="3840" y="288"/>
            <a:chExt cx="1667" cy="300"/>
          </a:xfrm>
        </p:grpSpPr>
        <p:sp>
          <p:nvSpPr>
            <p:cNvPr id="2864143" name="Rectangle 15"/>
            <p:cNvSpPr>
              <a:spLocks noChangeArrowheads="1"/>
            </p:cNvSpPr>
            <p:nvPr/>
          </p:nvSpPr>
          <p:spPr bwMode="auto">
            <a:xfrm>
              <a:off x="3840" y="288"/>
              <a:ext cx="1667" cy="291"/>
            </a:xfrm>
            <a:prstGeom prst="rect">
              <a:avLst/>
            </a:prstGeom>
            <a:solidFill>
              <a:schemeClr val="bg1">
                <a:lumMod val="85000"/>
                <a:lumOff val="15000"/>
              </a:schemeClr>
            </a:solidFill>
            <a:ln w="19050">
              <a:solidFill>
                <a:srgbClr val="800080"/>
              </a:solidFill>
              <a:miter lim="800000"/>
              <a:headEnd/>
              <a:tailEnd/>
            </a:ln>
            <a:effectLst/>
          </p:spPr>
          <p:txBody>
            <a:bodyPr wrap="none">
              <a:prstTxWarp prst="textNoShape">
                <a:avLst/>
              </a:prstTxWarp>
              <a:spAutoFit/>
            </a:bodyPr>
            <a:lstStyle/>
            <a:p>
              <a:r>
                <a:rPr lang="en-US" sz="2400" b="1" u="sng" dirty="0">
                  <a:solidFill>
                    <a:schemeClr val="accent2"/>
                  </a:solidFill>
                  <a:latin typeface="18 VAG Rounded Bold   07390"/>
                </a:rPr>
                <a:t>T</a:t>
              </a:r>
              <a:r>
                <a:rPr lang="en-US" sz="2400" b="1" dirty="0">
                  <a:solidFill>
                    <a:schemeClr val="accent2"/>
                  </a:solidFill>
                  <a:latin typeface="18 VAG Rounded Bold   07390"/>
                </a:rPr>
                <a:t>ag</a:t>
              </a:r>
              <a:r>
                <a:rPr lang="en-US" sz="2400" b="1" dirty="0">
                  <a:solidFill>
                    <a:schemeClr val="tx1"/>
                  </a:solidFill>
                  <a:latin typeface="18 VAG Rounded Bold   07390"/>
                </a:rPr>
                <a:t>  </a:t>
              </a:r>
              <a:r>
                <a:rPr lang="en-US" sz="2400" b="1" u="sng" dirty="0">
                  <a:latin typeface="18 VAG Rounded Bold   07390"/>
                </a:rPr>
                <a:t>I</a:t>
              </a:r>
              <a:r>
                <a:rPr lang="en-US" sz="2400" b="1" dirty="0">
                  <a:latin typeface="18 VAG Rounded Bold   07390"/>
                </a:rPr>
                <a:t>ndex</a:t>
              </a:r>
              <a:r>
                <a:rPr lang="en-US" sz="2400" b="1" dirty="0">
                  <a:solidFill>
                    <a:schemeClr val="tx1"/>
                  </a:solidFill>
                  <a:latin typeface="18 VAG Rounded Bold   07390"/>
                </a:rPr>
                <a:t> </a:t>
              </a:r>
              <a:r>
                <a:rPr lang="en-US" sz="2400" b="1" dirty="0" smtClean="0">
                  <a:solidFill>
                    <a:schemeClr val="tx1"/>
                  </a:solidFill>
                  <a:latin typeface="18 VAG Rounded Bold   07390"/>
                </a:rPr>
                <a:t>  </a:t>
              </a:r>
              <a:r>
                <a:rPr lang="en-US" sz="2400" b="1" u="sng" dirty="0" smtClean="0">
                  <a:solidFill>
                    <a:schemeClr val="accent4"/>
                  </a:solidFill>
                  <a:latin typeface="18 VAG Rounded Bold   07390"/>
                </a:rPr>
                <a:t>O</a:t>
              </a:r>
              <a:r>
                <a:rPr lang="en-US" sz="2400" b="1" dirty="0" smtClean="0">
                  <a:solidFill>
                    <a:schemeClr val="accent4"/>
                  </a:solidFill>
                  <a:latin typeface="18 VAG Rounded Bold   07390"/>
                </a:rPr>
                <a:t>ffset</a:t>
              </a:r>
              <a:endParaRPr lang="en-US" sz="2400" b="1" baseline="30000" dirty="0">
                <a:solidFill>
                  <a:schemeClr val="accent4"/>
                </a:solidFill>
                <a:latin typeface="18 VAG Rounded Bold   07390"/>
              </a:endParaRPr>
            </a:p>
          </p:txBody>
        </p:sp>
        <p:sp>
          <p:nvSpPr>
            <p:cNvPr id="2864144" name="Line 16"/>
            <p:cNvSpPr>
              <a:spLocks noChangeShapeType="1"/>
            </p:cNvSpPr>
            <p:nvPr/>
          </p:nvSpPr>
          <p:spPr bwMode="auto">
            <a:xfrm>
              <a:off x="4239" y="288"/>
              <a:ext cx="0" cy="294"/>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sp>
          <p:nvSpPr>
            <p:cNvPr id="2864145" name="Line 17"/>
            <p:cNvSpPr>
              <a:spLocks noChangeShapeType="1"/>
            </p:cNvSpPr>
            <p:nvPr/>
          </p:nvSpPr>
          <p:spPr bwMode="auto">
            <a:xfrm>
              <a:off x="4816" y="288"/>
              <a:ext cx="0" cy="300"/>
            </a:xfrm>
            <a:prstGeom prst="line">
              <a:avLst/>
            </a:prstGeom>
            <a:noFill/>
            <a:ln w="19050">
              <a:solidFill>
                <a:srgbClr val="800080"/>
              </a:solidFill>
              <a:round/>
              <a:headEnd/>
              <a:tailEnd/>
            </a:ln>
            <a:effectLst/>
          </p:spPr>
          <p:txBody>
            <a:bodyPr anchor="ctr">
              <a:prstTxWarp prst="textNoShape">
                <a:avLst/>
              </a:prstTxWarp>
              <a:spAutoFit/>
            </a:bodyPr>
            <a:lstStyle/>
            <a:p>
              <a:endParaRPr lang="en-US">
                <a:latin typeface="18 VAG Rounded Bold   07390"/>
              </a:endParaRPr>
            </a:p>
          </p:txBody>
        </p:sp>
      </p:grpSp>
      <p:sp>
        <p:nvSpPr>
          <p:cNvPr id="18" name="Title 17"/>
          <p:cNvSpPr>
            <a:spLocks noGrp="1"/>
          </p:cNvSpPr>
          <p:nvPr>
            <p:ph type="title"/>
          </p:nvPr>
        </p:nvSpPr>
        <p:spPr/>
        <p:txBody>
          <a:bodyPr/>
          <a:lstStyle/>
          <a:p>
            <a:r>
              <a:rPr lang="en-US" u="sng" dirty="0" smtClean="0">
                <a:solidFill>
                  <a:schemeClr val="accent2"/>
                </a:solidFill>
              </a:rPr>
              <a:t>T</a:t>
            </a:r>
            <a:r>
              <a:rPr lang="en-US" u="sng" dirty="0" smtClean="0">
                <a:solidFill>
                  <a:schemeClr val="accent1"/>
                </a:solidFill>
              </a:rPr>
              <a:t>I</a:t>
            </a:r>
            <a:r>
              <a:rPr lang="en-US" u="sng" dirty="0" smtClean="0">
                <a:solidFill>
                  <a:schemeClr val="accent4"/>
                </a:solidFill>
              </a:rPr>
              <a:t>O</a:t>
            </a:r>
            <a:r>
              <a:rPr lang="en-US" dirty="0" smtClean="0"/>
              <a:t> </a:t>
            </a:r>
            <a:r>
              <a:rPr lang="en-US" dirty="0" smtClean="0">
                <a:solidFill>
                  <a:schemeClr val="tx1"/>
                </a:solidFill>
              </a:rPr>
              <a:t>Dan’s great cache mnemonic</a:t>
            </a:r>
            <a:endParaRPr lang="en-US" dirty="0"/>
          </a:p>
        </p:txBody>
      </p:sp>
      <p:sp>
        <p:nvSpPr>
          <p:cNvPr id="19" name="Line 11"/>
          <p:cNvSpPr>
            <a:spLocks noChangeShapeType="1"/>
          </p:cNvSpPr>
          <p:nvPr/>
        </p:nvSpPr>
        <p:spPr bwMode="auto">
          <a:xfrm>
            <a:off x="5257800" y="3733800"/>
            <a:ext cx="0" cy="1371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0" name="Line 9"/>
          <p:cNvSpPr>
            <a:spLocks noChangeShapeType="1"/>
          </p:cNvSpPr>
          <p:nvPr/>
        </p:nvSpPr>
        <p:spPr bwMode="auto">
          <a:xfrm>
            <a:off x="63246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
        <p:nvSpPr>
          <p:cNvPr id="21" name="Line 10"/>
          <p:cNvSpPr>
            <a:spLocks noChangeShapeType="1"/>
          </p:cNvSpPr>
          <p:nvPr/>
        </p:nvSpPr>
        <p:spPr bwMode="auto">
          <a:xfrm>
            <a:off x="7391400" y="5638800"/>
            <a:ext cx="0" cy="990600"/>
          </a:xfrm>
          <a:prstGeom prst="line">
            <a:avLst/>
          </a:prstGeom>
          <a:noFill/>
          <a:ln w="12700">
            <a:solidFill>
              <a:schemeClr val="tx1"/>
            </a:solidFill>
            <a:round/>
            <a:headEnd/>
            <a:tailEnd/>
          </a:ln>
          <a:effectLst/>
        </p:spPr>
        <p:txBody>
          <a:bodyPr wrap="square" anchor="ctr">
            <a:prstTxWarp prst="textNoShape">
              <a:avLst/>
            </a:prstTxWarp>
            <a:spAutoFit/>
          </a:bodyPr>
          <a:lstStyle/>
          <a:p>
            <a:endParaRPr lang="en-US"/>
          </a:p>
        </p:txBody>
      </p:sp>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6178" name="Rectangle 2"/>
          <p:cNvSpPr>
            <a:spLocks noGrp="1" noChangeArrowheads="1"/>
          </p:cNvSpPr>
          <p:nvPr>
            <p:ph type="title"/>
          </p:nvPr>
        </p:nvSpPr>
        <p:spPr/>
        <p:txBody>
          <a:bodyPr/>
          <a:lstStyle/>
          <a:p>
            <a:r>
              <a:rPr lang="en-US" smtClean="0"/>
              <a:t>Direct-Mapped Cache Example (1/3)</a:t>
            </a:r>
            <a:endParaRPr lang="en-US"/>
          </a:p>
        </p:txBody>
      </p:sp>
      <p:sp>
        <p:nvSpPr>
          <p:cNvPr id="2866179" name="Rectangle 3"/>
          <p:cNvSpPr>
            <a:spLocks noGrp="1" noChangeArrowheads="1"/>
          </p:cNvSpPr>
          <p:nvPr>
            <p:ph type="body" idx="1"/>
          </p:nvPr>
        </p:nvSpPr>
        <p:spPr/>
        <p:txBody>
          <a:bodyPr/>
          <a:lstStyle/>
          <a:p>
            <a:r>
              <a:rPr lang="en-US" dirty="0" smtClean="0"/>
              <a:t>Suppose we have a 8B of data in a direct-mapped cache with 2 byte blocks</a:t>
            </a:r>
          </a:p>
          <a:p>
            <a:pPr lvl="1"/>
            <a:r>
              <a:rPr lang="en-US" dirty="0" smtClean="0"/>
              <a:t>Sound familiar?</a:t>
            </a:r>
          </a:p>
          <a:p>
            <a:r>
              <a:rPr lang="en-US" dirty="0" smtClean="0"/>
              <a:t>Determine the size of the tag, index and offset fields if we’re using a 32-bit architecture</a:t>
            </a:r>
          </a:p>
          <a:p>
            <a:r>
              <a:rPr lang="en-US" dirty="0" smtClean="0"/>
              <a:t>Offset</a:t>
            </a:r>
          </a:p>
          <a:p>
            <a:pPr lvl="1"/>
            <a:r>
              <a:rPr lang="en-US" dirty="0" smtClean="0"/>
              <a:t>need to specify correct byte within a block</a:t>
            </a:r>
          </a:p>
          <a:p>
            <a:pPr lvl="1"/>
            <a:r>
              <a:rPr lang="en-US" dirty="0" smtClean="0"/>
              <a:t>block contains 2 bytes</a:t>
            </a:r>
          </a:p>
          <a:p>
            <a:pPr lvl="2">
              <a:buNone/>
            </a:pPr>
            <a:r>
              <a:rPr lang="en-US" dirty="0" smtClean="0"/>
              <a:t>			      = 2</a:t>
            </a:r>
            <a:r>
              <a:rPr lang="en-US" baseline="30000" dirty="0" smtClean="0"/>
              <a:t>1</a:t>
            </a:r>
            <a:r>
              <a:rPr lang="en-US" dirty="0" smtClean="0"/>
              <a:t> bytes</a:t>
            </a:r>
          </a:p>
          <a:p>
            <a:pPr lvl="1"/>
            <a:r>
              <a:rPr lang="en-US" dirty="0" smtClean="0"/>
              <a:t>need </a:t>
            </a:r>
            <a:r>
              <a:rPr lang="en-US" dirty="0" smtClean="0">
                <a:solidFill>
                  <a:schemeClr val="accent2"/>
                </a:solidFill>
              </a:rPr>
              <a:t>1 bit </a:t>
            </a:r>
            <a:r>
              <a:rPr lang="en-US" dirty="0" smtClean="0"/>
              <a:t>to specify correct byte</a:t>
            </a: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8226" name="Rectangle 2"/>
          <p:cNvSpPr>
            <a:spLocks noGrp="1" noChangeArrowheads="1"/>
          </p:cNvSpPr>
          <p:nvPr>
            <p:ph type="title"/>
          </p:nvPr>
        </p:nvSpPr>
        <p:spPr/>
        <p:txBody>
          <a:bodyPr/>
          <a:lstStyle/>
          <a:p>
            <a:r>
              <a:rPr lang="en-US" smtClean="0"/>
              <a:t>Direct-Mapped Cache Example (2/3)</a:t>
            </a:r>
            <a:endParaRPr lang="en-US"/>
          </a:p>
        </p:txBody>
      </p:sp>
      <p:sp>
        <p:nvSpPr>
          <p:cNvPr id="2868227" name="Rectangle 3"/>
          <p:cNvSpPr>
            <a:spLocks noGrp="1" noChangeArrowheads="1"/>
          </p:cNvSpPr>
          <p:nvPr>
            <p:ph type="body" idx="1"/>
          </p:nvPr>
        </p:nvSpPr>
        <p:spPr/>
        <p:txBody>
          <a:bodyPr/>
          <a:lstStyle/>
          <a:p>
            <a:r>
              <a:rPr lang="en-US" dirty="0" smtClean="0"/>
              <a:t>Index: (~index into an “array of blocks”)</a:t>
            </a:r>
          </a:p>
          <a:p>
            <a:pPr lvl="1"/>
            <a:r>
              <a:rPr lang="en-US" dirty="0" smtClean="0"/>
              <a:t>need to specify correct block in cache</a:t>
            </a:r>
          </a:p>
          <a:p>
            <a:pPr lvl="1"/>
            <a:r>
              <a:rPr lang="en-US" dirty="0" smtClean="0"/>
              <a:t>cache contains 8 B = 2</a:t>
            </a:r>
            <a:r>
              <a:rPr lang="en-US" baseline="30000" dirty="0" smtClean="0"/>
              <a:t>3</a:t>
            </a:r>
            <a:r>
              <a:rPr lang="en-US" dirty="0" smtClean="0"/>
              <a:t> bytes</a:t>
            </a:r>
          </a:p>
          <a:p>
            <a:pPr lvl="1"/>
            <a:r>
              <a:rPr lang="en-US" dirty="0" smtClean="0"/>
              <a:t>block contains 2 B = 2</a:t>
            </a:r>
            <a:r>
              <a:rPr lang="en-US" baseline="30000" dirty="0" smtClean="0"/>
              <a:t>1</a:t>
            </a:r>
            <a:r>
              <a:rPr lang="en-US" dirty="0" smtClean="0"/>
              <a:t> bytes</a:t>
            </a:r>
          </a:p>
          <a:p>
            <a:pPr lvl="1"/>
            <a:r>
              <a:rPr lang="en-US" dirty="0" smtClean="0"/>
              <a:t># blocks/cache</a:t>
            </a:r>
          </a:p>
          <a:p>
            <a:pPr lvl="2">
              <a:buNone/>
            </a:pPr>
            <a:r>
              <a:rPr lang="en-US" dirty="0" smtClean="0"/>
              <a:t>		   =	</a:t>
            </a:r>
            <a:r>
              <a:rPr lang="en-US" u="sng" dirty="0" smtClean="0"/>
              <a:t>bytes/cache</a:t>
            </a:r>
            <a:r>
              <a:rPr lang="en-US" dirty="0" smtClean="0"/>
              <a:t/>
            </a:r>
            <a:br>
              <a:rPr lang="en-US" dirty="0" smtClean="0"/>
            </a:br>
            <a:r>
              <a:rPr lang="en-US" dirty="0" smtClean="0"/>
              <a:t>		bytes/block</a:t>
            </a:r>
          </a:p>
          <a:p>
            <a:pPr lvl="2">
              <a:buNone/>
            </a:pPr>
            <a:r>
              <a:rPr lang="en-US" dirty="0" smtClean="0"/>
              <a:t>		   =	</a:t>
            </a:r>
            <a:r>
              <a:rPr lang="en-US" u="sng" dirty="0" smtClean="0"/>
              <a:t>2</a:t>
            </a:r>
            <a:r>
              <a:rPr lang="en-US" u="sng" baseline="30000" dirty="0" smtClean="0"/>
              <a:t>3</a:t>
            </a:r>
            <a:r>
              <a:rPr lang="en-US" u="sng" dirty="0" smtClean="0"/>
              <a:t> bytes/cache</a:t>
            </a:r>
            <a:r>
              <a:rPr lang="en-US" dirty="0" smtClean="0"/>
              <a:t/>
            </a:r>
            <a:br>
              <a:rPr lang="en-US" dirty="0" smtClean="0"/>
            </a:br>
            <a:r>
              <a:rPr lang="en-US" dirty="0" smtClean="0"/>
              <a:t>		2</a:t>
            </a:r>
            <a:r>
              <a:rPr lang="en-US" baseline="30000" dirty="0" smtClean="0"/>
              <a:t>1</a:t>
            </a:r>
            <a:r>
              <a:rPr lang="en-US" dirty="0" smtClean="0"/>
              <a:t> bytes/block</a:t>
            </a:r>
          </a:p>
          <a:p>
            <a:pPr lvl="2">
              <a:buNone/>
            </a:pPr>
            <a:r>
              <a:rPr lang="en-US" dirty="0" smtClean="0"/>
              <a:t>		   =	2</a:t>
            </a:r>
            <a:r>
              <a:rPr lang="en-US" baseline="30000" dirty="0" smtClean="0"/>
              <a:t>2</a:t>
            </a:r>
            <a:r>
              <a:rPr lang="en-US" dirty="0" smtClean="0"/>
              <a:t> blocks/cache</a:t>
            </a:r>
          </a:p>
          <a:p>
            <a:pPr lvl="1"/>
            <a:r>
              <a:rPr lang="en-US" dirty="0" smtClean="0"/>
              <a:t>need </a:t>
            </a:r>
            <a:r>
              <a:rPr lang="en-US" dirty="0" smtClean="0">
                <a:solidFill>
                  <a:schemeClr val="accent2"/>
                </a:solidFill>
              </a:rPr>
              <a:t>2 bits </a:t>
            </a:r>
            <a:r>
              <a:rPr lang="en-US" dirty="0" smtClean="0"/>
              <a:t>to specify this many blocks</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70274" name="Rectangle 2"/>
          <p:cNvSpPr>
            <a:spLocks noGrp="1" noChangeArrowheads="1"/>
          </p:cNvSpPr>
          <p:nvPr>
            <p:ph type="title"/>
          </p:nvPr>
        </p:nvSpPr>
        <p:spPr/>
        <p:txBody>
          <a:bodyPr/>
          <a:lstStyle/>
          <a:p>
            <a:r>
              <a:rPr lang="en-US" smtClean="0"/>
              <a:t>Direct-Mapped Cache Example (3/3)</a:t>
            </a:r>
            <a:endParaRPr lang="en-US"/>
          </a:p>
        </p:txBody>
      </p:sp>
      <p:sp>
        <p:nvSpPr>
          <p:cNvPr id="2870275" name="Rectangle 3"/>
          <p:cNvSpPr>
            <a:spLocks noGrp="1" noChangeArrowheads="1"/>
          </p:cNvSpPr>
          <p:nvPr>
            <p:ph type="body" idx="1"/>
          </p:nvPr>
        </p:nvSpPr>
        <p:spPr/>
        <p:txBody>
          <a:bodyPr/>
          <a:lstStyle/>
          <a:p>
            <a:r>
              <a:rPr lang="en-US" dirty="0" smtClean="0"/>
              <a:t>Tag: use remaining bits as tag</a:t>
            </a:r>
          </a:p>
          <a:p>
            <a:pPr lvl="1"/>
            <a:r>
              <a:rPr lang="en-US" dirty="0" smtClean="0"/>
              <a:t>tag length = </a:t>
            </a:r>
            <a:r>
              <a:rPr lang="en-US" dirty="0" err="1" smtClean="0"/>
              <a:t>addr</a:t>
            </a:r>
            <a:r>
              <a:rPr lang="en-US" dirty="0" smtClean="0"/>
              <a:t> length – offset - index	</a:t>
            </a:r>
            <a:br>
              <a:rPr lang="en-US" dirty="0" smtClean="0"/>
            </a:br>
            <a:r>
              <a:rPr lang="en-US" dirty="0" smtClean="0"/>
              <a:t>	     	       = 32 - 1 - 2 bits</a:t>
            </a:r>
            <a:br>
              <a:rPr lang="en-US" dirty="0" smtClean="0"/>
            </a:br>
            <a:r>
              <a:rPr lang="en-US" dirty="0" smtClean="0"/>
              <a:t>		       = 29 bits	</a:t>
            </a:r>
          </a:p>
          <a:p>
            <a:pPr lvl="1"/>
            <a:r>
              <a:rPr lang="en-US" dirty="0" smtClean="0"/>
              <a:t>so tag is leftmost </a:t>
            </a:r>
            <a:r>
              <a:rPr lang="en-US" dirty="0" smtClean="0">
                <a:solidFill>
                  <a:schemeClr val="accent2"/>
                </a:solidFill>
              </a:rPr>
              <a:t>29 bits </a:t>
            </a:r>
            <a:r>
              <a:rPr lang="en-US" dirty="0" smtClean="0"/>
              <a:t>of memory address</a:t>
            </a:r>
          </a:p>
          <a:p>
            <a:r>
              <a:rPr lang="en-US" dirty="0" smtClean="0"/>
              <a:t>Why not full 32 bit address as tag?</a:t>
            </a:r>
          </a:p>
          <a:p>
            <a:pPr lvl="1"/>
            <a:r>
              <a:rPr lang="en-US" dirty="0" smtClean="0"/>
              <a:t>All bytes within block need same address (4b)</a:t>
            </a:r>
          </a:p>
          <a:p>
            <a:pPr lvl="1"/>
            <a:r>
              <a:rPr lang="en-US" dirty="0" smtClean="0"/>
              <a:t>Index must be same for every address within a block, so it’s redundant in tag check, thus can leave off to save memory (here 10 bits)</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0146" name="Rectangle 2"/>
          <p:cNvSpPr>
            <a:spLocks noGrp="1" noChangeArrowheads="1"/>
          </p:cNvSpPr>
          <p:nvPr>
            <p:ph type="title"/>
          </p:nvPr>
        </p:nvSpPr>
        <p:spPr>
          <a:xfrm>
            <a:off x="762000" y="152400"/>
            <a:ext cx="6019800" cy="474663"/>
          </a:xfrm>
        </p:spPr>
        <p:txBody>
          <a:bodyPr>
            <a:normAutofit fontScale="90000"/>
          </a:bodyPr>
          <a:lstStyle/>
          <a:p>
            <a:r>
              <a:rPr lang="en-US" dirty="0"/>
              <a:t>Peer Instruction</a:t>
            </a:r>
          </a:p>
        </p:txBody>
      </p:sp>
      <p:sp>
        <p:nvSpPr>
          <p:cNvPr id="2950147" name="Rectangle 3"/>
          <p:cNvSpPr>
            <a:spLocks noGrp="1" noChangeArrowheads="1"/>
          </p:cNvSpPr>
          <p:nvPr>
            <p:ph type="body" idx="1"/>
          </p:nvPr>
        </p:nvSpPr>
        <p:spPr>
          <a:xfrm>
            <a:off x="76200" y="3733800"/>
            <a:ext cx="7391400" cy="2355850"/>
          </a:xfrm>
          <a:noFill/>
        </p:spPr>
        <p:txBody>
          <a:bodyPr/>
          <a:lstStyle/>
          <a:p>
            <a:pPr marL="803275" lvl="1" indent="-688975">
              <a:lnSpc>
                <a:spcPct val="75000"/>
              </a:lnSpc>
              <a:buFont typeface="Times" pitchFamily="-65" charset="0"/>
              <a:buAutoNum type="alphaUcPeriod"/>
              <a:tabLst>
                <a:tab pos="738188" algn="l"/>
              </a:tabLst>
            </a:pPr>
            <a:r>
              <a:rPr lang="en-US" sz="2500" dirty="0" smtClean="0"/>
              <a:t>For a given cache size: a larger block size can cause a lower hit rate than a smaller one.</a:t>
            </a:r>
            <a:endParaRPr lang="en-US" sz="2500" dirty="0"/>
          </a:p>
          <a:p>
            <a:pPr marL="803275" lvl="1" indent="-688975">
              <a:lnSpc>
                <a:spcPct val="75000"/>
              </a:lnSpc>
              <a:buFont typeface="Times" pitchFamily="-65" charset="0"/>
              <a:buAutoNum type="alphaUcPeriod"/>
              <a:tabLst>
                <a:tab pos="738188" algn="l"/>
              </a:tabLst>
            </a:pPr>
            <a:r>
              <a:rPr lang="en-US" sz="2500" dirty="0"/>
              <a:t>If you know your computer’s cache size, you can often </a:t>
            </a:r>
            <a:r>
              <a:rPr lang="en-US" sz="2500" dirty="0">
                <a:solidFill>
                  <a:schemeClr val="accent2"/>
                </a:solidFill>
              </a:rPr>
              <a:t>make your code run faster</a:t>
            </a:r>
            <a:r>
              <a:rPr lang="en-US" sz="2500" dirty="0"/>
              <a:t>.</a:t>
            </a:r>
          </a:p>
          <a:p>
            <a:pPr marL="803275" lvl="1" indent="-688975">
              <a:lnSpc>
                <a:spcPct val="75000"/>
              </a:lnSpc>
              <a:buFont typeface="Times" pitchFamily="-65" charset="0"/>
              <a:buAutoNum type="alphaUcPeriod"/>
              <a:tabLst>
                <a:tab pos="738188" algn="l"/>
              </a:tabLst>
            </a:pPr>
            <a:r>
              <a:rPr lang="en-US" sz="2500" dirty="0"/>
              <a:t>Memory hierarchies take advantage of </a:t>
            </a:r>
            <a:r>
              <a:rPr lang="en-US" sz="2500" dirty="0">
                <a:solidFill>
                  <a:schemeClr val="accent2"/>
                </a:solidFill>
              </a:rPr>
              <a:t>spatial locality </a:t>
            </a:r>
            <a:r>
              <a:rPr lang="en-US" sz="2500" dirty="0"/>
              <a:t>by keeping the most recent data items </a:t>
            </a:r>
            <a:r>
              <a:rPr lang="en-US" sz="2500" dirty="0">
                <a:solidFill>
                  <a:schemeClr val="accent2"/>
                </a:solidFill>
              </a:rPr>
              <a:t>closer </a:t>
            </a:r>
            <a:r>
              <a:rPr lang="en-US" sz="2500" dirty="0"/>
              <a:t>to the processor.</a:t>
            </a:r>
          </a:p>
        </p:txBody>
      </p:sp>
      <p:sp>
        <p:nvSpPr>
          <p:cNvPr id="2950148"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a:cs typeface="Courier"/>
              </a:rPr>
              <a:t>   ABC</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1: </a:t>
            </a:r>
            <a:r>
              <a:rPr lang="en-US" sz="2400" b="1" dirty="0">
                <a:latin typeface="Courier"/>
                <a:cs typeface="Courier"/>
              </a:rPr>
              <a:t>FFF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1: </a:t>
            </a:r>
            <a:r>
              <a:rPr lang="en-US" sz="2400" b="1" dirty="0">
                <a:latin typeface="Courier"/>
                <a:cs typeface="Courier"/>
              </a:rPr>
              <a:t>FF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a:solidFill>
                  <a:schemeClr val="tx1"/>
                </a:solidFill>
                <a:latin typeface="Courier"/>
                <a:cs typeface="Courier"/>
              </a:rPr>
              <a:t>2: </a:t>
            </a:r>
            <a:r>
              <a:rPr lang="en-US" sz="2400" b="1" dirty="0">
                <a:latin typeface="Courier"/>
                <a:cs typeface="Courier"/>
              </a:rPr>
              <a:t>F</a:t>
            </a:r>
            <a:r>
              <a:rPr lang="en-US" sz="2400" b="1" dirty="0">
                <a:solidFill>
                  <a:schemeClr val="tx1"/>
                </a:solidFill>
                <a:latin typeface="Courier"/>
                <a:cs typeface="Courier"/>
              </a:rPr>
              <a: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2</a:t>
            </a:r>
            <a:r>
              <a:rPr lang="en-US" sz="2400" b="1" dirty="0" smtClean="0">
                <a:solidFill>
                  <a:schemeClr val="tx1"/>
                </a:solidFill>
                <a:latin typeface="Courier"/>
                <a:cs typeface="Courier"/>
              </a:rPr>
              <a:t>: </a:t>
            </a:r>
            <a:r>
              <a:rPr lang="en-US" sz="2400" b="1" dirty="0">
                <a:latin typeface="Courier"/>
                <a:cs typeface="Courier"/>
              </a:rPr>
              <a:t>F</a:t>
            </a:r>
            <a:r>
              <a:rPr lang="en-US" sz="2400" b="1" dirty="0">
                <a:solidFill>
                  <a:schemeClr val="tx1"/>
                </a:solidFill>
                <a:latin typeface="Courier"/>
                <a:cs typeface="Courier"/>
              </a:rPr>
              <a:t>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3: </a:t>
            </a:r>
            <a:r>
              <a:rPr lang="en-US" sz="2400" b="1" dirty="0">
                <a:solidFill>
                  <a:schemeClr val="tx1"/>
                </a:solidFill>
                <a:latin typeface="Courier"/>
                <a:cs typeface="Courier"/>
              </a:rPr>
              <a:t>T</a:t>
            </a:r>
            <a:r>
              <a:rPr lang="en-US" sz="2400" b="1" dirty="0">
                <a:latin typeface="Courier"/>
                <a:cs typeface="Courier"/>
              </a:rPr>
              <a:t>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3</a:t>
            </a:r>
            <a:r>
              <a:rPr lang="en-US" sz="2400" b="1" dirty="0" smtClean="0">
                <a:solidFill>
                  <a:schemeClr val="tx1"/>
                </a:solidFill>
                <a:latin typeface="Courier"/>
                <a:cs typeface="Courier"/>
              </a:rPr>
              <a:t>: </a:t>
            </a:r>
            <a:r>
              <a:rPr lang="en-US" sz="2400" b="1" dirty="0">
                <a:solidFill>
                  <a:schemeClr val="tx1"/>
                </a:solidFill>
                <a:latin typeface="Courier"/>
                <a:cs typeface="Courier"/>
              </a:rPr>
              <a:t>T</a:t>
            </a:r>
            <a:r>
              <a:rPr lang="en-US" sz="2400" b="1" dirty="0">
                <a:latin typeface="Courier"/>
                <a:cs typeface="Courier"/>
              </a:rPr>
              <a:t>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4: </a:t>
            </a:r>
            <a:r>
              <a:rPr lang="en-US" sz="2400" b="1" dirty="0">
                <a:solidFill>
                  <a:schemeClr val="tx1"/>
                </a:solidFill>
                <a:latin typeface="Courier"/>
                <a:cs typeface="Courier"/>
              </a:rPr>
              <a:t>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smtClean="0">
                <a:solidFill>
                  <a:schemeClr val="tx1"/>
                </a:solidFill>
                <a:latin typeface="Courier"/>
                <a:cs typeface="Courier"/>
              </a:rPr>
              <a:t>5: </a:t>
            </a:r>
            <a:r>
              <a:rPr lang="en-US" sz="2400" b="1" dirty="0">
                <a:solidFill>
                  <a:schemeClr val="tx1"/>
                </a:solidFill>
                <a:latin typeface="Courier"/>
                <a:cs typeface="Courier"/>
              </a:rPr>
              <a:t>TTT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782769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52194" name="Rectangle 2"/>
          <p:cNvSpPr>
            <a:spLocks noGrp="1" noChangeArrowheads="1"/>
          </p:cNvSpPr>
          <p:nvPr>
            <p:ph type="title"/>
          </p:nvPr>
        </p:nvSpPr>
        <p:spPr>
          <a:xfrm>
            <a:off x="762000" y="152400"/>
            <a:ext cx="7391400" cy="474663"/>
          </a:xfrm>
        </p:spPr>
        <p:txBody>
          <a:bodyPr>
            <a:normAutofit fontScale="90000"/>
          </a:bodyPr>
          <a:lstStyle/>
          <a:p>
            <a:r>
              <a:rPr lang="en-US" dirty="0"/>
              <a:t>Peer Instruction Answer</a:t>
            </a:r>
          </a:p>
        </p:txBody>
      </p:sp>
      <p:sp>
        <p:nvSpPr>
          <p:cNvPr id="2952197" name="Rectangle 5"/>
          <p:cNvSpPr>
            <a:spLocks noChangeArrowheads="1"/>
          </p:cNvSpPr>
          <p:nvPr/>
        </p:nvSpPr>
        <p:spPr bwMode="auto">
          <a:xfrm>
            <a:off x="76200" y="1143000"/>
            <a:ext cx="8915400" cy="1584280"/>
          </a:xfrm>
          <a:prstGeom prst="rect">
            <a:avLst/>
          </a:prstGeom>
          <a:solidFill>
            <a:schemeClr val="bg1"/>
          </a:solidFill>
          <a:ln w="12700">
            <a:noFill/>
            <a:miter lim="800000"/>
            <a:headEnd/>
            <a:tailEnd/>
          </a:ln>
          <a:effectLst/>
        </p:spPr>
        <p:txBody>
          <a:bodyPr lIns="63500" tIns="25400" rIns="63500" bIns="25400">
            <a:prstTxWarp prst="textNoShape">
              <a:avLst/>
            </a:prstTxWarp>
            <a:spAutoFit/>
          </a:bodyPr>
          <a:lstStyle/>
          <a:p>
            <a:pPr marL="803275" lvl="1" indent="-688975">
              <a:lnSpc>
                <a:spcPct val="75000"/>
              </a:lnSpc>
              <a:spcBef>
                <a:spcPct val="40000"/>
              </a:spcBef>
              <a:buSzPct val="100000"/>
              <a:buFont typeface="Arial" pitchFamily="-65" charset="0"/>
              <a:buAutoNum type="alphaUcPeriod"/>
              <a:tabLst>
                <a:tab pos="738188" algn="l"/>
              </a:tabLst>
            </a:pPr>
            <a:r>
              <a:rPr lang="en-US" sz="2500" b="1" dirty="0" smtClean="0">
                <a:solidFill>
                  <a:schemeClr val="accent2"/>
                </a:solidFill>
                <a:ea typeface="ＭＳ Ｐゴシック" pitchFamily="-65" charset="-128"/>
              </a:rPr>
              <a:t>Yes – if the block size gets too big, fetches become more expensive and the big blocks force out more useful data.</a:t>
            </a:r>
            <a:endParaRPr lang="en-US" sz="2500" b="1" dirty="0">
              <a:solidFill>
                <a:schemeClr val="accent2"/>
              </a:solidFill>
              <a:ea typeface="ＭＳ Ｐゴシック" pitchFamily="-65" charset="-128"/>
            </a:endParaRPr>
          </a:p>
          <a:p>
            <a:pPr marL="803275" lvl="1" indent="-688975">
              <a:lnSpc>
                <a:spcPct val="75000"/>
              </a:lnSpc>
              <a:spcBef>
                <a:spcPct val="40000"/>
              </a:spcBef>
              <a:buSzPct val="100000"/>
              <a:buFont typeface="Arial" pitchFamily="-65" charset="0"/>
              <a:buAutoNum type="alphaUcPeriod"/>
              <a:tabLst>
                <a:tab pos="738188" algn="l"/>
              </a:tabLst>
            </a:pPr>
            <a:r>
              <a:rPr lang="en-US" sz="2500" b="1" dirty="0">
                <a:solidFill>
                  <a:schemeClr val="accent2"/>
                </a:solidFill>
                <a:ea typeface="ＭＳ Ｐゴシック" pitchFamily="-65" charset="-128"/>
              </a:rPr>
              <a:t>Certainly! That’s call “tuning”</a:t>
            </a:r>
            <a:endParaRPr lang="en-US" sz="2500" b="1" dirty="0">
              <a:solidFill>
                <a:srgbClr val="0D407F"/>
              </a:solidFill>
              <a:ea typeface="ＭＳ Ｐゴシック" pitchFamily="-65" charset="-128"/>
            </a:endParaRPr>
          </a:p>
          <a:p>
            <a:pPr marL="803275" lvl="1" indent="-688975">
              <a:lnSpc>
                <a:spcPct val="75000"/>
              </a:lnSpc>
              <a:spcBef>
                <a:spcPct val="40000"/>
              </a:spcBef>
              <a:buSzPct val="100000"/>
              <a:buFontTx/>
              <a:buAutoNum type="alphaUcPeriod"/>
              <a:tabLst>
                <a:tab pos="738188" algn="l"/>
              </a:tabLst>
            </a:pPr>
            <a:r>
              <a:rPr lang="en-US" sz="2500" b="1" dirty="0">
                <a:ea typeface="ＭＳ Ｐゴシック" pitchFamily="-65" charset="-128"/>
              </a:rPr>
              <a:t>“Most Recent” items </a:t>
            </a:r>
            <a:r>
              <a:rPr lang="en-US" sz="2800" b="1" dirty="0" err="1">
                <a:latin typeface="Symbol" pitchFamily="-65" charset="2"/>
                <a:ea typeface="ＭＳ Ｐゴシック" pitchFamily="-65" charset="-128"/>
              </a:rPr>
              <a:t></a:t>
            </a:r>
            <a:r>
              <a:rPr lang="en-US" sz="2500" b="1" dirty="0">
                <a:ea typeface="ＭＳ Ｐゴシック" pitchFamily="-65" charset="-128"/>
              </a:rPr>
              <a:t> </a:t>
            </a:r>
            <a:r>
              <a:rPr lang="en-US" sz="2500" b="1" u="sng" dirty="0">
                <a:ea typeface="ＭＳ Ｐゴシック" pitchFamily="-65" charset="-128"/>
              </a:rPr>
              <a:t>Temporal</a:t>
            </a:r>
            <a:r>
              <a:rPr lang="en-US" sz="2500" b="1" dirty="0">
                <a:ea typeface="ＭＳ Ｐゴシック" pitchFamily="-65" charset="-128"/>
              </a:rPr>
              <a:t> locality</a:t>
            </a:r>
          </a:p>
        </p:txBody>
      </p:sp>
      <p:sp>
        <p:nvSpPr>
          <p:cNvPr id="2952198" name="AutoShape 6"/>
          <p:cNvSpPr>
            <a:spLocks noChangeArrowheads="1"/>
          </p:cNvSpPr>
          <p:nvPr/>
        </p:nvSpPr>
        <p:spPr bwMode="auto">
          <a:xfrm>
            <a:off x="7467600" y="5943600"/>
            <a:ext cx="1455738" cy="381000"/>
          </a:xfrm>
          <a:prstGeom prst="roundRect">
            <a:avLst>
              <a:gd name="adj" fmla="val 44583"/>
            </a:avLst>
          </a:prstGeom>
          <a:noFill/>
          <a:ln w="76200">
            <a:solidFill>
              <a:schemeClr val="tx1"/>
            </a:solidFill>
            <a:round/>
            <a:headEnd/>
            <a:tailEnd/>
          </a:ln>
          <a:effectLst/>
        </p:spPr>
        <p:txBody>
          <a:bodyPr anchor="ctr">
            <a:prstTxWarp prst="textNoShape">
              <a:avLst/>
            </a:prstTxWarp>
            <a:spAutoFit/>
          </a:bodyPr>
          <a:lstStyle/>
          <a:p>
            <a:endParaRPr lang="en-US"/>
          </a:p>
        </p:txBody>
      </p:sp>
      <p:sp>
        <p:nvSpPr>
          <p:cNvPr id="8" name="Rectangle 3"/>
          <p:cNvSpPr txBox="1">
            <a:spLocks noChangeArrowheads="1"/>
          </p:cNvSpPr>
          <p:nvPr/>
        </p:nvSpPr>
        <p:spPr bwMode="auto">
          <a:xfrm>
            <a:off x="76200" y="3733800"/>
            <a:ext cx="7391400" cy="2355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803275" lvl="1" indent="-688975">
              <a:lnSpc>
                <a:spcPct val="75000"/>
              </a:lnSpc>
              <a:buFont typeface="Times" pitchFamily="-65" charset="0"/>
              <a:buAutoNum type="alphaUcPeriod"/>
              <a:tabLst>
                <a:tab pos="738188" algn="l"/>
              </a:tabLst>
            </a:pPr>
            <a:r>
              <a:rPr lang="en-US" sz="2500" b="1" dirty="0" smtClean="0">
                <a:solidFill>
                  <a:schemeClr val="accent3">
                    <a:lumMod val="40000"/>
                    <a:lumOff val="60000"/>
                  </a:schemeClr>
                </a:solidFill>
                <a:latin typeface="18 VAG Rounded Bold   07390"/>
                <a:ea typeface="ＭＳ Ｐゴシック" charset="-128"/>
              </a:rPr>
              <a:t>For a given cache size: a </a:t>
            </a:r>
            <a:r>
              <a:rPr lang="en-US" sz="2500" b="1" dirty="0">
                <a:solidFill>
                  <a:schemeClr val="accent3">
                    <a:lumMod val="40000"/>
                    <a:lumOff val="60000"/>
                  </a:schemeClr>
                </a:solidFill>
                <a:latin typeface="18 VAG Rounded Bold   07390"/>
                <a:ea typeface="ＭＳ Ｐゴシック" charset="-128"/>
              </a:rPr>
              <a:t>larger block size can cause a lower hit rate than a smaller one.</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If you know your computer’s cache size, you can often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make your code run faster</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a:t>
            </a:r>
          </a:p>
          <a:p>
            <a:pPr marL="803275" marR="0" lvl="1" indent="-688975" algn="l" defTabSz="914400" rtl="0" eaLnBrk="0" fontAlgn="base" latinLnBrk="0" hangingPunct="0">
              <a:lnSpc>
                <a:spcPct val="75000"/>
              </a:lnSpc>
              <a:spcBef>
                <a:spcPct val="20000"/>
              </a:spcBef>
              <a:spcAft>
                <a:spcPct val="0"/>
              </a:spcAft>
              <a:buClrTx/>
              <a:buSzPct val="90000"/>
              <a:buFont typeface="Times" pitchFamily="-65" charset="0"/>
              <a:buAutoNum type="alphaUcPeriod"/>
              <a:tabLst>
                <a:tab pos="738188" algn="l"/>
              </a:tabLst>
              <a:defRPr/>
            </a:pP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Memory hierarchies take advantage of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spatial locality </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by keeping the most recent data items </a:t>
            </a:r>
            <a:r>
              <a:rPr kumimoji="0" lang="en-US" sz="2500" b="1" i="0" u="none" strike="noStrike" kern="1200" cap="none" spc="0" normalizeH="0" baseline="0" noProof="0" dirty="0" smtClean="0">
                <a:ln>
                  <a:noFill/>
                </a:ln>
                <a:solidFill>
                  <a:schemeClr val="accent2"/>
                </a:solidFill>
                <a:effectLst/>
                <a:uLnTx/>
                <a:uFillTx/>
                <a:latin typeface="18 VAG Rounded Bold   07390"/>
                <a:ea typeface="ＭＳ Ｐゴシック" charset="-128"/>
                <a:cs typeface="+mn-cs"/>
              </a:rPr>
              <a:t>closer </a:t>
            </a:r>
            <a:r>
              <a:rPr kumimoji="0" lang="en-US" sz="2500" b="1" i="0" u="none" strike="noStrike" kern="1200" cap="none" spc="0" normalizeH="0" baseline="0" noProof="0" dirty="0" smtClean="0">
                <a:ln>
                  <a:noFill/>
                </a:ln>
                <a:solidFill>
                  <a:schemeClr val="accent3">
                    <a:lumMod val="40000"/>
                    <a:lumOff val="60000"/>
                  </a:schemeClr>
                </a:solidFill>
                <a:effectLst/>
                <a:uLnTx/>
                <a:uFillTx/>
                <a:latin typeface="18 VAG Rounded Bold   07390"/>
                <a:ea typeface="ＭＳ Ｐゴシック" charset="-128"/>
                <a:cs typeface="+mn-cs"/>
              </a:rPr>
              <a:t>to the processor.</a:t>
            </a:r>
            <a:endParaRPr kumimoji="0" lang="en-US" sz="2500" b="1" i="0" u="none" strike="noStrike" kern="1200" cap="none" spc="0" normalizeH="0" baseline="0" noProof="0" dirty="0">
              <a:ln>
                <a:noFill/>
              </a:ln>
              <a:solidFill>
                <a:schemeClr val="accent3">
                  <a:lumMod val="40000"/>
                  <a:lumOff val="60000"/>
                </a:schemeClr>
              </a:solidFill>
              <a:effectLst/>
              <a:uLnTx/>
              <a:uFillTx/>
              <a:latin typeface="18 VAG Rounded Bold   07390"/>
              <a:ea typeface="ＭＳ Ｐゴシック" charset="-128"/>
              <a:cs typeface="+mn-cs"/>
            </a:endParaRPr>
          </a:p>
        </p:txBody>
      </p:sp>
      <p:sp>
        <p:nvSpPr>
          <p:cNvPr id="7" name="Rectangle 4"/>
          <p:cNvSpPr>
            <a:spLocks noChangeArrowheads="1"/>
          </p:cNvSpPr>
          <p:nvPr/>
        </p:nvSpPr>
        <p:spPr bwMode="auto">
          <a:xfrm>
            <a:off x="7556500" y="3706813"/>
            <a:ext cx="1371600" cy="2895600"/>
          </a:xfrm>
          <a:prstGeom prst="rect">
            <a:avLst/>
          </a:prstGeom>
          <a:noFill/>
          <a:ln w="12700">
            <a:solidFill>
              <a:schemeClr val="tx1"/>
            </a:solidFill>
            <a:miter lim="800000"/>
            <a:headEnd/>
            <a:tailEnd/>
          </a:ln>
          <a:effectLst/>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dirty="0">
                <a:solidFill>
                  <a:schemeClr val="tx1"/>
                </a:solidFill>
                <a:latin typeface="Courier"/>
                <a:cs typeface="Courier"/>
              </a:rPr>
              <a:t>   ABC</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1: </a:t>
            </a:r>
            <a:r>
              <a:rPr lang="en-US" sz="2400" b="1" dirty="0">
                <a:latin typeface="Courier"/>
                <a:cs typeface="Courier"/>
              </a:rPr>
              <a:t>FFF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1: </a:t>
            </a:r>
            <a:r>
              <a:rPr lang="en-US" sz="2400" b="1" dirty="0">
                <a:latin typeface="Courier"/>
                <a:cs typeface="Courier"/>
              </a:rPr>
              <a:t>FF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a:solidFill>
                  <a:schemeClr val="tx1"/>
                </a:solidFill>
                <a:latin typeface="Courier"/>
                <a:cs typeface="Courier"/>
              </a:rPr>
              <a:t>2: </a:t>
            </a:r>
            <a:r>
              <a:rPr lang="en-US" sz="2400" b="1" dirty="0">
                <a:latin typeface="Courier"/>
                <a:cs typeface="Courier"/>
              </a:rPr>
              <a:t>F</a:t>
            </a:r>
            <a:r>
              <a:rPr lang="en-US" sz="2400" b="1" dirty="0">
                <a:solidFill>
                  <a:schemeClr val="tx1"/>
                </a:solidFill>
                <a:latin typeface="Courier"/>
                <a:cs typeface="Courier"/>
              </a:rPr>
              <a: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2</a:t>
            </a:r>
            <a:r>
              <a:rPr lang="en-US" sz="2400" b="1" dirty="0" smtClean="0">
                <a:solidFill>
                  <a:schemeClr val="tx1"/>
                </a:solidFill>
                <a:latin typeface="Courier"/>
                <a:cs typeface="Courier"/>
              </a:rPr>
              <a:t>: </a:t>
            </a:r>
            <a:r>
              <a:rPr lang="en-US" sz="2400" b="1" dirty="0">
                <a:latin typeface="Courier"/>
                <a:cs typeface="Courier"/>
              </a:rPr>
              <a:t>F</a:t>
            </a:r>
            <a:r>
              <a:rPr lang="en-US" sz="2400" b="1" dirty="0">
                <a:solidFill>
                  <a:schemeClr val="tx1"/>
                </a:solidFill>
                <a:latin typeface="Courier"/>
                <a:cs typeface="Courier"/>
              </a:rPr>
              <a:t>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3: </a:t>
            </a:r>
            <a:r>
              <a:rPr lang="en-US" sz="2400" b="1" dirty="0">
                <a:solidFill>
                  <a:schemeClr val="tx1"/>
                </a:solidFill>
                <a:latin typeface="Courier"/>
                <a:cs typeface="Courier"/>
              </a:rPr>
              <a:t>T</a:t>
            </a:r>
            <a:r>
              <a:rPr lang="en-US" sz="2400" b="1" dirty="0">
                <a:latin typeface="Courier"/>
                <a:cs typeface="Courier"/>
              </a:rPr>
              <a:t>FF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a:solidFill>
                  <a:schemeClr val="tx1"/>
                </a:solidFill>
                <a:latin typeface="Courier"/>
                <a:cs typeface="Courier"/>
              </a:rPr>
              <a:t>3</a:t>
            </a:r>
            <a:r>
              <a:rPr lang="en-US" sz="2400" b="1" dirty="0" smtClean="0">
                <a:solidFill>
                  <a:schemeClr val="tx1"/>
                </a:solidFill>
                <a:latin typeface="Courier"/>
                <a:cs typeface="Courier"/>
              </a:rPr>
              <a:t>: </a:t>
            </a:r>
            <a:r>
              <a:rPr lang="en-US" sz="2400" b="1" dirty="0">
                <a:solidFill>
                  <a:schemeClr val="tx1"/>
                </a:solidFill>
                <a:latin typeface="Courier"/>
                <a:cs typeface="Courier"/>
              </a:rPr>
              <a:t>T</a:t>
            </a:r>
            <a:r>
              <a:rPr lang="en-US" sz="2400" b="1" dirty="0">
                <a:latin typeface="Courier"/>
                <a:cs typeface="Courier"/>
              </a:rPr>
              <a:t>F</a:t>
            </a:r>
            <a:r>
              <a:rPr lang="en-US" sz="2400" b="1" dirty="0">
                <a:solidFill>
                  <a:schemeClr val="tx1"/>
                </a:solidFill>
                <a:latin typeface="Courier"/>
                <a:cs typeface="Courier"/>
              </a:rPr>
              <a:t>T</a:t>
            </a:r>
          </a:p>
          <a:p>
            <a:pPr marL="203200" indent="-203200">
              <a:lnSpc>
                <a:spcPct val="85000"/>
              </a:lnSpc>
              <a:buSzPct val="100000"/>
              <a:buFont typeface="Times" pitchFamily="-65" charset="0"/>
              <a:buNone/>
            </a:pPr>
            <a:r>
              <a:rPr lang="en-US" sz="2400" b="1" dirty="0" smtClean="0">
                <a:solidFill>
                  <a:schemeClr val="tx1"/>
                </a:solidFill>
                <a:latin typeface="Courier"/>
                <a:cs typeface="Courier"/>
              </a:rPr>
              <a:t>4: </a:t>
            </a:r>
            <a:r>
              <a:rPr lang="en-US" sz="2400" b="1" dirty="0">
                <a:solidFill>
                  <a:schemeClr val="tx1"/>
                </a:solidFill>
                <a:latin typeface="Courier"/>
                <a:cs typeface="Courier"/>
              </a:rPr>
              <a:t>TT</a:t>
            </a:r>
            <a:r>
              <a:rPr lang="en-US" sz="2400" b="1" dirty="0">
                <a:latin typeface="Courier"/>
                <a:cs typeface="Courier"/>
              </a:rPr>
              <a:t>F</a:t>
            </a:r>
            <a:endParaRPr lang="en-US" sz="2400" b="1" dirty="0">
              <a:solidFill>
                <a:schemeClr val="tx1"/>
              </a:solidFill>
              <a:latin typeface="Courier"/>
              <a:cs typeface="Courier"/>
            </a:endParaRPr>
          </a:p>
          <a:p>
            <a:pPr marL="203200" indent="-203200">
              <a:lnSpc>
                <a:spcPct val="85000"/>
              </a:lnSpc>
              <a:buSzPct val="100000"/>
              <a:buFont typeface="Times" pitchFamily="-65" charset="0"/>
              <a:buNone/>
            </a:pPr>
            <a:r>
              <a:rPr lang="en-US" sz="2400" b="1" dirty="0" smtClean="0">
                <a:solidFill>
                  <a:schemeClr val="tx1"/>
                </a:solidFill>
                <a:latin typeface="Courier"/>
                <a:cs typeface="Courier"/>
              </a:rPr>
              <a:t>5: </a:t>
            </a:r>
            <a:r>
              <a:rPr lang="en-US" sz="2400" b="1" dirty="0">
                <a:solidFill>
                  <a:schemeClr val="tx1"/>
                </a:solidFill>
                <a:latin typeface="Courier"/>
                <a:cs typeface="Courier"/>
              </a:rPr>
              <a:t>TTT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719658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952197">
                                            <p:txEl>
                                              <p:pRg st="0" end="0"/>
                                            </p:txEl>
                                          </p:spTgt>
                                        </p:tgtEl>
                                        <p:attrNameLst>
                                          <p:attrName>style.visibility</p:attrName>
                                        </p:attrNameLst>
                                      </p:cBhvr>
                                      <p:to>
                                        <p:strVal val="visible"/>
                                      </p:to>
                                    </p:set>
                                    <p:anim calcmode="lin" valueType="num">
                                      <p:cBhvr>
                                        <p:cTn id="7" dur="1000" fill="hold"/>
                                        <p:tgtEl>
                                          <p:spTgt spid="295219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95219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95219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95219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2952197">
                                            <p:txEl>
                                              <p:pRg st="1" end="1"/>
                                            </p:txEl>
                                          </p:spTgt>
                                        </p:tgtEl>
                                        <p:attrNameLst>
                                          <p:attrName>style.visibility</p:attrName>
                                        </p:attrNameLst>
                                      </p:cBhvr>
                                      <p:to>
                                        <p:strVal val="visible"/>
                                      </p:to>
                                    </p:set>
                                    <p:anim calcmode="lin" valueType="num">
                                      <p:cBhvr>
                                        <p:cTn id="15" dur="1000" fill="hold"/>
                                        <p:tgtEl>
                                          <p:spTgt spid="295219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95219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95219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95219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2952197">
                                            <p:txEl>
                                              <p:pRg st="2" end="2"/>
                                            </p:txEl>
                                          </p:spTgt>
                                        </p:tgtEl>
                                        <p:attrNameLst>
                                          <p:attrName>style.visibility</p:attrName>
                                        </p:attrNameLst>
                                      </p:cBhvr>
                                      <p:to>
                                        <p:strVal val="visible"/>
                                      </p:to>
                                    </p:set>
                                    <p:anim calcmode="lin" valueType="num">
                                      <p:cBhvr>
                                        <p:cTn id="23" dur="1000" fill="hold"/>
                                        <p:tgtEl>
                                          <p:spTgt spid="295219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95219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95219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95219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2952198"/>
                                        </p:tgtEl>
                                        <p:attrNameLst>
                                          <p:attrName>style.visibility</p:attrName>
                                        </p:attrNameLst>
                                      </p:cBhvr>
                                      <p:to>
                                        <p:strVal val="visible"/>
                                      </p:to>
                                    </p:set>
                                    <p:anim calcmode="lin" valueType="num">
                                      <p:cBhvr>
                                        <p:cTn id="31" dur="500" fill="hold"/>
                                        <p:tgtEl>
                                          <p:spTgt spid="2952198"/>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952198"/>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952198"/>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9521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2197" grpId="0" build="p"/>
      <p:bldP spid="2952198" grpId="0" animBg="1"/>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And in Conclusion…</a:t>
            </a:r>
            <a:endParaRPr lang="en-US" dirty="0"/>
          </a:p>
        </p:txBody>
      </p:sp>
      <p:sp>
        <p:nvSpPr>
          <p:cNvPr id="2882563" name="Rectangle 3"/>
          <p:cNvSpPr>
            <a:spLocks noGrp="1" noChangeArrowheads="1"/>
          </p:cNvSpPr>
          <p:nvPr>
            <p:ph type="body" idx="1"/>
          </p:nvPr>
        </p:nvSpPr>
        <p:spPr/>
        <p:txBody>
          <a:bodyPr/>
          <a:lstStyle/>
          <a:p>
            <a:r>
              <a:rPr lang="en-US" dirty="0" smtClean="0"/>
              <a:t>We would like to have the capacity of disk at the speed of the processor: unfortunately this is not feasible.</a:t>
            </a:r>
          </a:p>
          <a:p>
            <a:r>
              <a:rPr lang="en-US" dirty="0" smtClean="0"/>
              <a:t>So we create a memory hierarchy:</a:t>
            </a:r>
          </a:p>
          <a:p>
            <a:pPr lvl="1"/>
            <a:r>
              <a:rPr lang="en-US" dirty="0" smtClean="0"/>
              <a:t>each successively lower level contains “most used” data from next higher level</a:t>
            </a:r>
          </a:p>
          <a:p>
            <a:pPr lvl="1"/>
            <a:r>
              <a:rPr lang="en-US" dirty="0" smtClean="0"/>
              <a:t>exploits </a:t>
            </a:r>
            <a:r>
              <a:rPr lang="en-US" dirty="0" smtClean="0">
                <a:solidFill>
                  <a:schemeClr val="accent1"/>
                </a:solidFill>
              </a:rPr>
              <a:t>temporal &amp; spatial locality </a:t>
            </a:r>
          </a:p>
          <a:p>
            <a:pPr lvl="1"/>
            <a:r>
              <a:rPr lang="en-US" dirty="0" smtClean="0"/>
              <a:t>do the common case fast, worry less about the exceptions </a:t>
            </a:r>
            <a:br>
              <a:rPr lang="en-US" dirty="0" smtClean="0"/>
            </a:br>
            <a:r>
              <a:rPr lang="en-US" dirty="0" smtClean="0"/>
              <a:t>(design principle of MIPS)</a:t>
            </a:r>
          </a:p>
          <a:p>
            <a:r>
              <a:rPr lang="en-US" dirty="0" smtClean="0">
                <a:solidFill>
                  <a:srgbClr val="FFFF00"/>
                </a:solidFill>
              </a:rPr>
              <a:t>Locality of reference is a Big Idea</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6 Great Ideas in Computer Architecture</a:t>
            </a:r>
            <a:endParaRPr lang="en-US" dirty="0"/>
          </a:p>
        </p:txBody>
      </p:sp>
      <p:sp>
        <p:nvSpPr>
          <p:cNvPr id="6" name="Content Placeholder 5"/>
          <p:cNvSpPr>
            <a:spLocks noGrp="1"/>
          </p:cNvSpPr>
          <p:nvPr>
            <p:ph idx="1"/>
          </p:nvPr>
        </p:nvSpPr>
        <p:spPr/>
        <p:txBody>
          <a:bodyPr/>
          <a:lstStyle/>
          <a:p>
            <a:pPr marL="514350" indent="-514350">
              <a:buFont typeface="+mj-lt"/>
              <a:buAutoNum type="arabicPeriod"/>
            </a:pPr>
            <a:r>
              <a:rPr lang="en-US" dirty="0" smtClean="0"/>
              <a:t>Layers of Representation/Interpretation</a:t>
            </a:r>
          </a:p>
          <a:p>
            <a:pPr marL="514350" indent="-514350">
              <a:buFont typeface="+mj-lt"/>
              <a:buAutoNum type="arabicPeriod"/>
            </a:pPr>
            <a:r>
              <a:rPr lang="en-US" dirty="0" smtClean="0">
                <a:solidFill>
                  <a:srgbClr val="FF6600"/>
                </a:solidFill>
              </a:rPr>
              <a:t>Moore’s Law</a:t>
            </a:r>
          </a:p>
          <a:p>
            <a:pPr marL="514350" indent="-514350">
              <a:buFont typeface="+mj-lt"/>
              <a:buAutoNum type="arabicPeriod"/>
            </a:pPr>
            <a:r>
              <a:rPr lang="en-US" dirty="0" smtClean="0">
                <a:solidFill>
                  <a:srgbClr val="FF0000"/>
                </a:solidFill>
              </a:rPr>
              <a:t>Principle of Locality/Memory Hierarchy</a:t>
            </a:r>
          </a:p>
          <a:p>
            <a:pPr marL="514350" indent="-514350">
              <a:buFont typeface="+mj-lt"/>
              <a:buAutoNum type="arabicPeriod"/>
            </a:pPr>
            <a:r>
              <a:rPr lang="en-US" dirty="0" smtClean="0"/>
              <a:t>Parallelism</a:t>
            </a:r>
          </a:p>
          <a:p>
            <a:pPr marL="514350" indent="-514350">
              <a:buFont typeface="+mj-lt"/>
              <a:buAutoNum type="arabicPeriod"/>
            </a:pPr>
            <a:r>
              <a:rPr lang="en-US" dirty="0" smtClean="0"/>
              <a:t>Performance Measurement &amp; Improvement</a:t>
            </a:r>
          </a:p>
          <a:p>
            <a:pPr marL="514350" indent="-514350">
              <a:buFont typeface="+mj-lt"/>
              <a:buAutoNum type="arabicPeriod"/>
            </a:pPr>
            <a:r>
              <a:rPr lang="en-US" dirty="0" smtClean="0"/>
              <a:t>Dependability via Redundancy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37502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4434" name="Rectangle 2"/>
          <p:cNvSpPr>
            <a:spLocks noGrp="1" noChangeArrowheads="1"/>
          </p:cNvSpPr>
          <p:nvPr>
            <p:ph type="title"/>
          </p:nvPr>
        </p:nvSpPr>
        <p:spPr/>
        <p:txBody>
          <a:bodyPr/>
          <a:lstStyle/>
          <a:p>
            <a:r>
              <a:rPr lang="en-US" smtClean="0"/>
              <a:t>The Big Picture</a:t>
            </a:r>
            <a:endParaRPr lang="en-US"/>
          </a:p>
        </p:txBody>
      </p:sp>
      <p:grpSp>
        <p:nvGrpSpPr>
          <p:cNvPr id="2" name="Group 3"/>
          <p:cNvGrpSpPr>
            <a:grpSpLocks noChangeAspect="1"/>
          </p:cNvGrpSpPr>
          <p:nvPr/>
        </p:nvGrpSpPr>
        <p:grpSpPr bwMode="auto">
          <a:xfrm>
            <a:off x="914400" y="1854200"/>
            <a:ext cx="7470775" cy="3860800"/>
            <a:chOff x="288" y="1093"/>
            <a:chExt cx="4018" cy="2076"/>
          </a:xfrm>
        </p:grpSpPr>
        <p:sp>
          <p:nvSpPr>
            <p:cNvPr id="2834436" name="Rectangle 4"/>
            <p:cNvSpPr>
              <a:spLocks noChangeAspect="1" noChangeArrowheads="1"/>
            </p:cNvSpPr>
            <p:nvPr/>
          </p:nvSpPr>
          <p:spPr bwMode="auto">
            <a:xfrm>
              <a:off x="288" y="1093"/>
              <a:ext cx="4012" cy="2076"/>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7" name="Rectangle 5"/>
            <p:cNvSpPr>
              <a:spLocks noChangeAspect="1" noChangeArrowheads="1"/>
            </p:cNvSpPr>
            <p:nvPr/>
          </p:nvSpPr>
          <p:spPr bwMode="auto">
            <a:xfrm>
              <a:off x="469" y="1394"/>
              <a:ext cx="1006" cy="1513"/>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38" name="Rectangle 6"/>
            <p:cNvSpPr>
              <a:spLocks noChangeAspect="1" noChangeArrowheads="1"/>
            </p:cNvSpPr>
            <p:nvPr/>
          </p:nvSpPr>
          <p:spPr bwMode="auto">
            <a:xfrm>
              <a:off x="488" y="1458"/>
              <a:ext cx="916"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 Processor</a:t>
              </a:r>
            </a:p>
            <a:p>
              <a:pPr algn="ctr">
                <a:lnSpc>
                  <a:spcPct val="85000"/>
                </a:lnSpc>
              </a:pPr>
              <a:r>
                <a:rPr lang="en-US" sz="2400" b="1">
                  <a:solidFill>
                    <a:schemeClr val="tx1"/>
                  </a:solidFill>
                </a:rPr>
                <a:t> </a:t>
              </a:r>
              <a:r>
                <a:rPr lang="en-US" sz="2400">
                  <a:solidFill>
                    <a:schemeClr val="tx1"/>
                  </a:solidFill>
                </a:rPr>
                <a:t>(active)</a:t>
              </a:r>
              <a:endParaRPr lang="en-US" sz="2400" b="1">
                <a:solidFill>
                  <a:schemeClr val="tx1"/>
                </a:solidFill>
              </a:endParaRPr>
            </a:p>
          </p:txBody>
        </p:sp>
        <p:sp>
          <p:nvSpPr>
            <p:cNvPr id="2834439" name="Rectangle 7"/>
            <p:cNvSpPr>
              <a:spLocks noChangeAspect="1" noChangeArrowheads="1"/>
            </p:cNvSpPr>
            <p:nvPr/>
          </p:nvSpPr>
          <p:spPr bwMode="auto">
            <a:xfrm>
              <a:off x="1445"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0" name="Rectangle 8"/>
            <p:cNvSpPr>
              <a:spLocks noChangeAspect="1" noChangeArrowheads="1"/>
            </p:cNvSpPr>
            <p:nvPr/>
          </p:nvSpPr>
          <p:spPr bwMode="auto">
            <a:xfrm>
              <a:off x="2384" y="1382"/>
              <a:ext cx="918" cy="1530"/>
            </a:xfrm>
            <a:prstGeom prst="rect">
              <a:avLst/>
            </a:prstGeom>
            <a:noFill/>
            <a:ln w="381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1" name="Rectangle 9"/>
            <p:cNvSpPr>
              <a:spLocks noChangeAspect="1" noChangeArrowheads="1"/>
            </p:cNvSpPr>
            <p:nvPr/>
          </p:nvSpPr>
          <p:spPr bwMode="auto">
            <a:xfrm>
              <a:off x="603" y="1120"/>
              <a:ext cx="710"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Computer</a:t>
              </a:r>
            </a:p>
          </p:txBody>
        </p:sp>
        <p:sp>
          <p:nvSpPr>
            <p:cNvPr id="2834442" name="AutoShape 10"/>
            <p:cNvSpPr>
              <a:spLocks noChangeAspect="1" noChangeArrowheads="1"/>
            </p:cNvSpPr>
            <p:nvPr/>
          </p:nvSpPr>
          <p:spPr bwMode="auto">
            <a:xfrm>
              <a:off x="528" y="1872"/>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3" name="AutoShape 11"/>
            <p:cNvSpPr>
              <a:spLocks noChangeAspect="1" noChangeArrowheads="1"/>
            </p:cNvSpPr>
            <p:nvPr/>
          </p:nvSpPr>
          <p:spPr bwMode="auto">
            <a:xfrm>
              <a:off x="541" y="2358"/>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4" name="Rectangle 12"/>
            <p:cNvSpPr>
              <a:spLocks noChangeAspect="1" noChangeArrowheads="1"/>
            </p:cNvSpPr>
            <p:nvPr/>
          </p:nvSpPr>
          <p:spPr bwMode="auto">
            <a:xfrm>
              <a:off x="600" y="1920"/>
              <a:ext cx="652"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Control</a:t>
              </a:r>
            </a:p>
            <a:p>
              <a:pPr algn="ctr">
                <a:lnSpc>
                  <a:spcPct val="85000"/>
                </a:lnSpc>
              </a:pPr>
              <a:r>
                <a:rPr lang="en-US" sz="2400">
                  <a:solidFill>
                    <a:schemeClr val="tx1"/>
                  </a:solidFill>
                </a:rPr>
                <a:t>(“brain”)</a:t>
              </a:r>
              <a:endParaRPr lang="en-US" sz="2400" b="1">
                <a:solidFill>
                  <a:schemeClr val="tx1"/>
                </a:solidFill>
              </a:endParaRPr>
            </a:p>
          </p:txBody>
        </p:sp>
        <p:sp>
          <p:nvSpPr>
            <p:cNvPr id="2834445" name="Rectangle 13"/>
            <p:cNvSpPr>
              <a:spLocks noChangeAspect="1" noChangeArrowheads="1"/>
            </p:cNvSpPr>
            <p:nvPr/>
          </p:nvSpPr>
          <p:spPr bwMode="auto">
            <a:xfrm>
              <a:off x="548" y="2358"/>
              <a:ext cx="770" cy="362"/>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a:solidFill>
                    <a:schemeClr val="tx1"/>
                  </a:solidFill>
                </a:rPr>
                <a:t>Datapath</a:t>
              </a:r>
            </a:p>
            <a:p>
              <a:pPr algn="ctr">
                <a:lnSpc>
                  <a:spcPct val="85000"/>
                </a:lnSpc>
              </a:pPr>
              <a:r>
                <a:rPr lang="en-US" sz="2400">
                  <a:solidFill>
                    <a:schemeClr val="tx1"/>
                  </a:solidFill>
                </a:rPr>
                <a:t>(“brawn”)</a:t>
              </a:r>
              <a:endParaRPr lang="en-US" sz="2400" b="1">
                <a:solidFill>
                  <a:schemeClr val="tx1"/>
                </a:solidFill>
              </a:endParaRPr>
            </a:p>
          </p:txBody>
        </p:sp>
        <p:sp>
          <p:nvSpPr>
            <p:cNvPr id="2834446" name="Rectangle 14"/>
            <p:cNvSpPr>
              <a:spLocks noChangeAspect="1" noChangeArrowheads="1"/>
            </p:cNvSpPr>
            <p:nvPr/>
          </p:nvSpPr>
          <p:spPr bwMode="auto">
            <a:xfrm>
              <a:off x="1575" y="1491"/>
              <a:ext cx="680" cy="121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t>Memory</a:t>
              </a:r>
              <a:endParaRPr lang="en-US" sz="2400" b="1" dirty="0">
                <a:solidFill>
                  <a:schemeClr val="tx1"/>
                </a:solidFill>
              </a:endParaRPr>
            </a:p>
            <a:p>
              <a:pPr algn="ctr">
                <a:lnSpc>
                  <a:spcPct val="85000"/>
                </a:lnSpc>
              </a:pPr>
              <a:r>
                <a:rPr lang="en-US" sz="2400" dirty="0">
                  <a:solidFill>
                    <a:schemeClr val="tx1"/>
                  </a:solidFill>
                </a:rPr>
                <a:t>(passive)</a:t>
              </a:r>
              <a:endParaRPr lang="en-US" sz="2400" b="1" dirty="0">
                <a:solidFill>
                  <a:schemeClr val="tx1"/>
                </a:solidFill>
              </a:endParaRPr>
            </a:p>
            <a:p>
              <a:pPr algn="ctr">
                <a:lnSpc>
                  <a:spcPct val="85000"/>
                </a:lnSpc>
              </a:pPr>
              <a:r>
                <a:rPr lang="en-US" sz="2400" dirty="0">
                  <a:solidFill>
                    <a:schemeClr val="tx1"/>
                  </a:solidFill>
                </a:rPr>
                <a:t>(where </a:t>
              </a:r>
            </a:p>
            <a:p>
              <a:pPr algn="ctr">
                <a:lnSpc>
                  <a:spcPct val="85000"/>
                </a:lnSpc>
              </a:pPr>
              <a:r>
                <a:rPr lang="en-US" sz="2400" dirty="0">
                  <a:solidFill>
                    <a:schemeClr val="tx1"/>
                  </a:solidFill>
                </a:rPr>
                <a:t>programs, </a:t>
              </a:r>
            </a:p>
            <a:p>
              <a:pPr algn="ctr">
                <a:lnSpc>
                  <a:spcPct val="85000"/>
                </a:lnSpc>
              </a:pPr>
              <a:r>
                <a:rPr lang="en-US" sz="2400" dirty="0">
                  <a:solidFill>
                    <a:schemeClr val="tx1"/>
                  </a:solidFill>
                </a:rPr>
                <a:t>data live </a:t>
              </a:r>
            </a:p>
            <a:p>
              <a:pPr algn="ctr">
                <a:lnSpc>
                  <a:spcPct val="85000"/>
                </a:lnSpc>
              </a:pPr>
              <a:r>
                <a:rPr lang="en-US" sz="2400" dirty="0">
                  <a:solidFill>
                    <a:schemeClr val="tx1"/>
                  </a:solidFill>
                </a:rPr>
                <a:t>when</a:t>
              </a:r>
            </a:p>
            <a:p>
              <a:pPr algn="ctr">
                <a:lnSpc>
                  <a:spcPct val="85000"/>
                </a:lnSpc>
              </a:pPr>
              <a:r>
                <a:rPr lang="en-US" sz="2400" dirty="0">
                  <a:solidFill>
                    <a:schemeClr val="tx1"/>
                  </a:solidFill>
                </a:rPr>
                <a:t>running)</a:t>
              </a:r>
              <a:endParaRPr lang="en-US" sz="2400" b="1" dirty="0">
                <a:solidFill>
                  <a:schemeClr val="tx1"/>
                </a:solidFill>
              </a:endParaRPr>
            </a:p>
          </p:txBody>
        </p:sp>
        <p:sp>
          <p:nvSpPr>
            <p:cNvPr id="2834447" name="Rectangle 15"/>
            <p:cNvSpPr>
              <a:spLocks noChangeAspect="1" noChangeArrowheads="1"/>
            </p:cNvSpPr>
            <p:nvPr/>
          </p:nvSpPr>
          <p:spPr bwMode="auto">
            <a:xfrm>
              <a:off x="2469" y="1376"/>
              <a:ext cx="688"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Devices</a:t>
              </a:r>
            </a:p>
          </p:txBody>
        </p:sp>
        <p:sp>
          <p:nvSpPr>
            <p:cNvPr id="2834448" name="AutoShape 16"/>
            <p:cNvSpPr>
              <a:spLocks noChangeAspect="1" noChangeArrowheads="1"/>
            </p:cNvSpPr>
            <p:nvPr/>
          </p:nvSpPr>
          <p:spPr bwMode="auto">
            <a:xfrm>
              <a:off x="2445" y="1635"/>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a:p>
          </p:txBody>
        </p:sp>
        <p:sp>
          <p:nvSpPr>
            <p:cNvPr id="2834449" name="AutoShape 17"/>
            <p:cNvSpPr>
              <a:spLocks noChangeAspect="1" noChangeArrowheads="1"/>
            </p:cNvSpPr>
            <p:nvPr/>
          </p:nvSpPr>
          <p:spPr bwMode="auto">
            <a:xfrm>
              <a:off x="2445" y="2093"/>
              <a:ext cx="743" cy="411"/>
            </a:xfrm>
            <a:prstGeom prst="roundRect">
              <a:avLst>
                <a:gd name="adj" fmla="val 12495"/>
              </a:avLst>
            </a:prstGeom>
            <a:noFill/>
            <a:ln w="381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endParaRPr lang="en-US" dirty="0"/>
            </a:p>
          </p:txBody>
        </p:sp>
        <p:sp>
          <p:nvSpPr>
            <p:cNvPr id="2834450" name="Rectangle 18"/>
            <p:cNvSpPr>
              <a:spLocks noChangeAspect="1" noChangeArrowheads="1"/>
            </p:cNvSpPr>
            <p:nvPr/>
          </p:nvSpPr>
          <p:spPr bwMode="auto">
            <a:xfrm>
              <a:off x="2565" y="1612"/>
              <a:ext cx="469" cy="195"/>
            </a:xfrm>
            <a:prstGeom prst="rect">
              <a:avLst/>
            </a:prstGeom>
            <a:noFill/>
            <a:ln w="12700">
              <a:noFill/>
              <a:miter lim="800000"/>
              <a:headEnd/>
              <a:tailEnd/>
            </a:ln>
            <a:effectLst/>
          </p:spPr>
          <p:txBody>
            <a:bodyPr wrap="none" lIns="63500" tIns="25400" rIns="63500" bIns="25400">
              <a:prstTxWarp prst="textNoShape">
                <a:avLst/>
              </a:prstTxWarp>
              <a:spAutoFit/>
            </a:bodyPr>
            <a:lstStyle/>
            <a:p>
              <a:pPr>
                <a:lnSpc>
                  <a:spcPct val="85000"/>
                </a:lnSpc>
              </a:pPr>
              <a:r>
                <a:rPr lang="en-US" sz="2400" b="1" dirty="0">
                  <a:solidFill>
                    <a:schemeClr val="tx1"/>
                  </a:solidFill>
                </a:rPr>
                <a:t>Input</a:t>
              </a:r>
            </a:p>
          </p:txBody>
        </p:sp>
        <p:sp>
          <p:nvSpPr>
            <p:cNvPr id="2834451" name="Rectangle 19"/>
            <p:cNvSpPr>
              <a:spLocks noChangeAspect="1" noChangeArrowheads="1"/>
            </p:cNvSpPr>
            <p:nvPr/>
          </p:nvSpPr>
          <p:spPr bwMode="auto">
            <a:xfrm>
              <a:off x="2558" y="2186"/>
              <a:ext cx="517" cy="201"/>
            </a:xfrm>
            <a:prstGeom prst="rect">
              <a:avLst/>
            </a:prstGeom>
            <a:noFill/>
            <a:ln w="12700">
              <a:noFill/>
              <a:miter lim="800000"/>
              <a:headEnd/>
              <a:tailEnd/>
            </a:ln>
            <a:effectLst/>
          </p:spPr>
          <p:txBody>
            <a:bodyPr wrap="none" lIns="63500" tIns="25400" rIns="63500" bIns="25400">
              <a:prstTxWarp prst="textNoShape">
                <a:avLst/>
              </a:prstTxWarp>
              <a:spAutoFit/>
            </a:bodyPr>
            <a:lstStyle/>
            <a:p>
              <a:pPr algn="ctr">
                <a:lnSpc>
                  <a:spcPct val="85000"/>
                </a:lnSpc>
              </a:pPr>
              <a:r>
                <a:rPr lang="en-US" sz="2400" b="1" dirty="0">
                  <a:solidFill>
                    <a:schemeClr val="tx1"/>
                  </a:solidFill>
                </a:rPr>
                <a:t>Output</a:t>
              </a:r>
            </a:p>
          </p:txBody>
        </p:sp>
        <p:sp>
          <p:nvSpPr>
            <p:cNvPr id="2834452" name="Text Box 20"/>
            <p:cNvSpPr txBox="1">
              <a:spLocks noChangeAspect="1" noChangeArrowheads="1"/>
            </p:cNvSpPr>
            <p:nvPr/>
          </p:nvSpPr>
          <p:spPr bwMode="auto">
            <a:xfrm>
              <a:off x="3360" y="1159"/>
              <a:ext cx="946"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Keyboard, </a:t>
              </a:r>
              <a:br>
                <a:rPr lang="en-US" sz="2400" b="1">
                  <a:solidFill>
                    <a:schemeClr val="tx1"/>
                  </a:solidFill>
                </a:rPr>
              </a:br>
              <a:r>
                <a:rPr lang="en-US" sz="2400" b="1">
                  <a:solidFill>
                    <a:schemeClr val="tx1"/>
                  </a:solidFill>
                </a:rPr>
                <a:t>Mouse</a:t>
              </a:r>
              <a:endParaRPr lang="en-US" sz="2400"/>
            </a:p>
          </p:txBody>
        </p:sp>
        <p:sp>
          <p:nvSpPr>
            <p:cNvPr id="2834453" name="Text Box 21"/>
            <p:cNvSpPr txBox="1">
              <a:spLocks noChangeAspect="1" noChangeArrowheads="1"/>
            </p:cNvSpPr>
            <p:nvPr/>
          </p:nvSpPr>
          <p:spPr bwMode="auto">
            <a:xfrm>
              <a:off x="3468" y="2605"/>
              <a:ext cx="774" cy="442"/>
            </a:xfrm>
            <a:prstGeom prst="rect">
              <a:avLst/>
            </a:prstGeom>
            <a:noFill/>
            <a:ln w="12700">
              <a:noFill/>
              <a:miter lim="800000"/>
              <a:headEnd/>
              <a:tailEnd/>
            </a:ln>
            <a:effectLst/>
          </p:spPr>
          <p:txBody>
            <a:bodyPr wrap="none">
              <a:prstTxWarp prst="textNoShape">
                <a:avLst/>
              </a:prstTxWarp>
              <a:spAutoFit/>
            </a:bodyPr>
            <a:lstStyle/>
            <a:p>
              <a:r>
                <a:rPr lang="en-US" sz="2400" b="1">
                  <a:solidFill>
                    <a:schemeClr val="tx1"/>
                  </a:solidFill>
                </a:rPr>
                <a:t>Display</a:t>
              </a:r>
              <a:r>
                <a:rPr lang="en-US" sz="2400">
                  <a:solidFill>
                    <a:schemeClr val="tx1"/>
                  </a:solidFill>
                </a:rPr>
                <a:t>, </a:t>
              </a:r>
              <a:br>
                <a:rPr lang="en-US" sz="2400">
                  <a:solidFill>
                    <a:schemeClr val="tx1"/>
                  </a:solidFill>
                </a:rPr>
              </a:br>
              <a:r>
                <a:rPr lang="en-US" sz="2400" b="1">
                  <a:solidFill>
                    <a:schemeClr val="tx1"/>
                  </a:solidFill>
                </a:rPr>
                <a:t>Printer</a:t>
              </a:r>
              <a:endParaRPr lang="en-US" sz="2400"/>
            </a:p>
          </p:txBody>
        </p:sp>
        <p:sp>
          <p:nvSpPr>
            <p:cNvPr id="2834454" name="Line 22"/>
            <p:cNvSpPr>
              <a:spLocks noChangeAspect="1" noChangeShapeType="1"/>
            </p:cNvSpPr>
            <p:nvPr/>
          </p:nvSpPr>
          <p:spPr bwMode="auto">
            <a:xfrm>
              <a:off x="3143" y="2394"/>
              <a:ext cx="326" cy="362"/>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5" name="Line 23"/>
            <p:cNvSpPr>
              <a:spLocks noChangeAspect="1" noChangeShapeType="1"/>
            </p:cNvSpPr>
            <p:nvPr/>
          </p:nvSpPr>
          <p:spPr bwMode="auto">
            <a:xfrm flipH="1">
              <a:off x="2999" y="1455"/>
              <a:ext cx="397" cy="347"/>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6" name="Text Box 24"/>
            <p:cNvSpPr txBox="1">
              <a:spLocks noChangeAspect="1" noChangeArrowheads="1"/>
            </p:cNvSpPr>
            <p:nvPr/>
          </p:nvSpPr>
          <p:spPr bwMode="auto">
            <a:xfrm>
              <a:off x="3360" y="1852"/>
              <a:ext cx="896" cy="442"/>
            </a:xfrm>
            <a:prstGeom prst="rect">
              <a:avLst/>
            </a:prstGeom>
            <a:noFill/>
            <a:ln w="12700">
              <a:noFill/>
              <a:miter lim="800000"/>
              <a:headEnd/>
              <a:tailEnd/>
            </a:ln>
            <a:effectLst/>
          </p:spPr>
          <p:txBody>
            <a:bodyPr>
              <a:prstTxWarp prst="textNoShape">
                <a:avLst/>
              </a:prstTxWarp>
              <a:spAutoFit/>
            </a:bodyPr>
            <a:lstStyle/>
            <a:p>
              <a:r>
                <a:rPr lang="en-US" sz="2400" b="1">
                  <a:solidFill>
                    <a:schemeClr val="tx1"/>
                  </a:solidFill>
                </a:rPr>
                <a:t>Disk,</a:t>
              </a:r>
            </a:p>
            <a:p>
              <a:r>
                <a:rPr lang="en-US" sz="2400" b="1">
                  <a:solidFill>
                    <a:schemeClr val="tx1"/>
                  </a:solidFill>
                </a:rPr>
                <a:t>Network</a:t>
              </a:r>
              <a:r>
                <a:rPr lang="en-US" sz="2400"/>
                <a:t> </a:t>
              </a:r>
              <a:endParaRPr lang="en-US" sz="2400">
                <a:solidFill>
                  <a:schemeClr val="tx1"/>
                </a:solidFill>
              </a:endParaRPr>
            </a:p>
          </p:txBody>
        </p:sp>
        <p:sp>
          <p:nvSpPr>
            <p:cNvPr id="2834457" name="Line 25"/>
            <p:cNvSpPr>
              <a:spLocks noChangeAspect="1" noChangeShapeType="1"/>
            </p:cNvSpPr>
            <p:nvPr/>
          </p:nvSpPr>
          <p:spPr bwMode="auto">
            <a:xfrm flipH="1" flipV="1">
              <a:off x="2999" y="1816"/>
              <a:ext cx="361"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sp>
          <p:nvSpPr>
            <p:cNvPr id="2834458" name="Line 26"/>
            <p:cNvSpPr>
              <a:spLocks noChangeAspect="1" noChangeShapeType="1"/>
            </p:cNvSpPr>
            <p:nvPr/>
          </p:nvSpPr>
          <p:spPr bwMode="auto">
            <a:xfrm flipV="1">
              <a:off x="3143" y="2141"/>
              <a:ext cx="253" cy="181"/>
            </a:xfrm>
            <a:prstGeom prst="line">
              <a:avLst/>
            </a:prstGeom>
            <a:noFill/>
            <a:ln w="38100">
              <a:solidFill>
                <a:schemeClr val="tx1"/>
              </a:solidFill>
              <a:round/>
              <a:headEnd/>
              <a:tailEnd type="triangle" w="med" len="med"/>
            </a:ln>
            <a:effectLst/>
          </p:spPr>
          <p:txBody>
            <a:bodyPr wrap="none" anchor="ctr">
              <a:prstTxWarp prst="textNoShape">
                <a:avLst/>
              </a:prstTxWarp>
            </a:bodyPr>
            <a:lstStyle/>
            <a:p>
              <a:endParaRPr lang="en-US"/>
            </a:p>
          </p:txBody>
        </p:sp>
      </p:grpSp>
      <p:sp>
        <p:nvSpPr>
          <p:cNvPr id="2834459" name="Freeform 27"/>
          <p:cNvSpPr>
            <a:spLocks/>
          </p:cNvSpPr>
          <p:nvPr/>
        </p:nvSpPr>
        <p:spPr bwMode="auto">
          <a:xfrm>
            <a:off x="3022600" y="2235200"/>
            <a:ext cx="4648200" cy="3200400"/>
          </a:xfrm>
          <a:custGeom>
            <a:avLst/>
            <a:gdLst/>
            <a:ahLst/>
            <a:cxnLst>
              <a:cxn ang="0">
                <a:pos x="0" y="0"/>
              </a:cxn>
              <a:cxn ang="0">
                <a:pos x="1152" y="0"/>
              </a:cxn>
              <a:cxn ang="0">
                <a:pos x="1152" y="624"/>
              </a:cxn>
              <a:cxn ang="0">
                <a:pos x="2928" y="624"/>
              </a:cxn>
              <a:cxn ang="0">
                <a:pos x="2928" y="912"/>
              </a:cxn>
              <a:cxn ang="0">
                <a:pos x="1152" y="912"/>
              </a:cxn>
              <a:cxn ang="0">
                <a:pos x="1152" y="2016"/>
              </a:cxn>
              <a:cxn ang="0">
                <a:pos x="0" y="2016"/>
              </a:cxn>
              <a:cxn ang="0">
                <a:pos x="0" y="0"/>
              </a:cxn>
            </a:cxnLst>
            <a:rect l="0" t="0" r="r" b="b"/>
            <a:pathLst>
              <a:path w="2928" h="2016">
                <a:moveTo>
                  <a:pt x="0" y="0"/>
                </a:moveTo>
                <a:lnTo>
                  <a:pt x="1152" y="0"/>
                </a:lnTo>
                <a:lnTo>
                  <a:pt x="1152" y="624"/>
                </a:lnTo>
                <a:lnTo>
                  <a:pt x="2928" y="624"/>
                </a:lnTo>
                <a:lnTo>
                  <a:pt x="2928" y="912"/>
                </a:lnTo>
                <a:lnTo>
                  <a:pt x="1152" y="912"/>
                </a:lnTo>
                <a:lnTo>
                  <a:pt x="1152" y="2016"/>
                </a:lnTo>
                <a:lnTo>
                  <a:pt x="0" y="2016"/>
                </a:lnTo>
                <a:lnTo>
                  <a:pt x="0" y="0"/>
                </a:lnTo>
                <a:close/>
              </a:path>
            </a:pathLst>
          </a:custGeom>
          <a:noFill/>
          <a:ln w="57150" cap="flat" cmpd="sng">
            <a:solidFill>
              <a:schemeClr val="accent1"/>
            </a:solidFill>
            <a:prstDash val="dash"/>
            <a:round/>
            <a:headEnd/>
            <a:tailEnd/>
          </a:ln>
          <a:effectLst/>
        </p:spPr>
        <p:txBody>
          <a:bodyPr wrap="none" anchor="ct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36482" name="Rectangle 2"/>
          <p:cNvSpPr>
            <a:spLocks noGrp="1" noChangeArrowheads="1"/>
          </p:cNvSpPr>
          <p:nvPr>
            <p:ph type="title"/>
          </p:nvPr>
        </p:nvSpPr>
        <p:spPr/>
        <p:txBody>
          <a:bodyPr/>
          <a:lstStyle/>
          <a:p>
            <a:r>
              <a:rPr lang="en-US" smtClean="0"/>
              <a:t>Memory Hierarchy</a:t>
            </a:r>
            <a:endParaRPr lang="en-US"/>
          </a:p>
        </p:txBody>
      </p:sp>
      <p:sp>
        <p:nvSpPr>
          <p:cNvPr id="2836483" name="Rectangle 3"/>
          <p:cNvSpPr>
            <a:spLocks noGrp="1" noChangeArrowheads="1"/>
          </p:cNvSpPr>
          <p:nvPr>
            <p:ph type="body" idx="1"/>
          </p:nvPr>
        </p:nvSpPr>
        <p:spPr/>
        <p:txBody>
          <a:bodyPr/>
          <a:lstStyle/>
          <a:p>
            <a:r>
              <a:rPr lang="en-US" dirty="0" smtClean="0"/>
              <a:t>Processor</a:t>
            </a:r>
          </a:p>
          <a:p>
            <a:pPr lvl="1"/>
            <a:r>
              <a:rPr lang="en-US" dirty="0" smtClean="0"/>
              <a:t>holds data in register file (~100 Bytes)</a:t>
            </a:r>
          </a:p>
          <a:p>
            <a:pPr lvl="1"/>
            <a:r>
              <a:rPr lang="en-US" dirty="0" smtClean="0"/>
              <a:t>Registers accessed on nanosecond timescale</a:t>
            </a:r>
          </a:p>
          <a:p>
            <a:r>
              <a:rPr lang="en-US" dirty="0" smtClean="0"/>
              <a:t>Memory (we’ll call “main memory”)</a:t>
            </a:r>
          </a:p>
          <a:p>
            <a:pPr lvl="1"/>
            <a:r>
              <a:rPr lang="en-US" dirty="0" smtClean="0"/>
              <a:t>More capacity than registers (~</a:t>
            </a:r>
            <a:r>
              <a:rPr lang="en-US" dirty="0" err="1" smtClean="0"/>
              <a:t>Gbytes</a:t>
            </a:r>
            <a:r>
              <a:rPr lang="en-US" dirty="0" smtClean="0"/>
              <a:t>)</a:t>
            </a:r>
          </a:p>
          <a:p>
            <a:pPr lvl="1"/>
            <a:r>
              <a:rPr lang="en-US" dirty="0" smtClean="0"/>
              <a:t>Access time ~50-100 ns</a:t>
            </a:r>
          </a:p>
          <a:p>
            <a:pPr lvl="1"/>
            <a:r>
              <a:rPr lang="en-US" dirty="0" smtClean="0">
                <a:solidFill>
                  <a:schemeClr val="accent2"/>
                </a:solidFill>
              </a:rPr>
              <a:t>Hundreds of clock cycles per memory access?!</a:t>
            </a:r>
          </a:p>
          <a:p>
            <a:r>
              <a:rPr lang="en-US" dirty="0" smtClean="0"/>
              <a:t>Disk</a:t>
            </a:r>
          </a:p>
          <a:p>
            <a:pPr lvl="1"/>
            <a:r>
              <a:rPr lang="en-US" dirty="0" smtClean="0"/>
              <a:t>HUGE capacity (virtually limitless)</a:t>
            </a:r>
          </a:p>
          <a:p>
            <a:pPr lvl="1"/>
            <a:r>
              <a:rPr lang="en-US" dirty="0" smtClean="0"/>
              <a:t>VERY slow: runs ~milliseconds</a:t>
            </a:r>
            <a:endParaRPr lang="en-US" dirty="0"/>
          </a:p>
        </p:txBody>
      </p:sp>
      <p:sp>
        <p:nvSpPr>
          <p:cNvPr id="2836484" name="Text Box 4"/>
          <p:cNvSpPr txBox="1">
            <a:spLocks noChangeArrowheads="1"/>
          </p:cNvSpPr>
          <p:nvPr/>
        </p:nvSpPr>
        <p:spPr bwMode="auto">
          <a:xfrm>
            <a:off x="6034061" y="-76200"/>
            <a:ext cx="3109939" cy="954107"/>
          </a:xfrm>
          <a:prstGeom prst="rect">
            <a:avLst/>
          </a:prstGeom>
          <a:noFill/>
          <a:ln w="12700">
            <a:noFill/>
            <a:miter lim="800000"/>
            <a:headEnd/>
            <a:tailEnd/>
          </a:ln>
          <a:effectLst/>
        </p:spPr>
        <p:txBody>
          <a:bodyPr wrap="none">
            <a:prstTxWarp prst="textNoShape">
              <a:avLst/>
            </a:prstTxWarp>
            <a:spAutoFit/>
          </a:bodyPr>
          <a:lstStyle/>
          <a:p>
            <a:pPr algn="r"/>
            <a:r>
              <a:rPr lang="en-US" sz="2800" i="1" dirty="0" smtClean="0">
                <a:solidFill>
                  <a:schemeClr val="tx1"/>
                </a:solidFill>
                <a:latin typeface="18 VAG Rounded Bold   07390"/>
              </a:rPr>
              <a:t>I.e., storage in</a:t>
            </a:r>
            <a:br>
              <a:rPr lang="en-US" sz="2800" i="1" dirty="0" smtClean="0">
                <a:solidFill>
                  <a:schemeClr val="tx1"/>
                </a:solidFill>
                <a:latin typeface="18 VAG Rounded Bold   07390"/>
              </a:rPr>
            </a:br>
            <a:r>
              <a:rPr lang="en-US" sz="2800" i="1" dirty="0" smtClean="0">
                <a:solidFill>
                  <a:schemeClr val="tx1"/>
                </a:solidFill>
                <a:latin typeface="18 VAG Rounded Bold   07390"/>
              </a:rPr>
              <a:t>computer systems</a:t>
            </a:r>
            <a:endParaRPr lang="en-US" sz="2800" i="1" dirty="0">
              <a:solidFill>
                <a:schemeClr val="tx1"/>
              </a:solidFill>
              <a:latin typeface="18 VAG Rounded Bold   0739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7" name="Object 2"/>
          <p:cNvGraphicFramePr>
            <a:graphicFrameLocks noGrp="1" noChangeAspect="1"/>
          </p:cNvGraphicFramePr>
          <p:nvPr>
            <p:ph sz="half" idx="4294967295"/>
          </p:nvPr>
        </p:nvGraphicFramePr>
        <p:xfrm>
          <a:off x="-17456" y="1249363"/>
          <a:ext cx="7924800" cy="5272087"/>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6"/>
          <p:cNvSpPr>
            <a:spLocks noChangeArrowheads="1"/>
          </p:cNvSpPr>
          <p:nvPr/>
        </p:nvSpPr>
        <p:spPr bwMode="auto">
          <a:xfrm>
            <a:off x="3089805" y="1905000"/>
            <a:ext cx="2775200" cy="582211"/>
          </a:xfrm>
          <a:prstGeom prst="rect">
            <a:avLst/>
          </a:prstGeom>
          <a:noFill/>
          <a:ln w="12700">
            <a:noFill/>
            <a:miter lim="800000"/>
            <a:headEnd/>
            <a:tailEnd/>
          </a:ln>
          <a:effectLst/>
        </p:spPr>
        <p:txBody>
          <a:bodyPr wrap="none" lIns="90488" tIns="44450" rIns="90488" bIns="44450">
            <a:spAutoFit/>
          </a:bodyPr>
          <a:lstStyle/>
          <a:p>
            <a:r>
              <a:rPr lang="en-US" sz="3200">
                <a:solidFill>
                  <a:srgbClr val="FC0128"/>
                </a:solidFill>
              </a:rPr>
              <a:t>“Moore’s Law”</a:t>
            </a:r>
          </a:p>
        </p:txBody>
      </p:sp>
      <p:grpSp>
        <p:nvGrpSpPr>
          <p:cNvPr id="5" name="Group 10"/>
          <p:cNvGrpSpPr>
            <a:grpSpLocks/>
          </p:cNvGrpSpPr>
          <p:nvPr/>
        </p:nvGrpSpPr>
        <p:grpSpPr bwMode="auto">
          <a:xfrm>
            <a:off x="7094536" y="4114800"/>
            <a:ext cx="2039937" cy="1013276"/>
            <a:chOff x="4575" y="2606"/>
            <a:chExt cx="1285" cy="496"/>
          </a:xfrm>
        </p:grpSpPr>
        <p:sp>
          <p:nvSpPr>
            <p:cNvPr id="13" name="Rectangle 11"/>
            <p:cNvSpPr>
              <a:spLocks noChangeArrowheads="1"/>
            </p:cNvSpPr>
            <p:nvPr/>
          </p:nvSpPr>
          <p:spPr bwMode="auto">
            <a:xfrm>
              <a:off x="4913" y="2606"/>
              <a:ext cx="947" cy="496"/>
            </a:xfrm>
            <a:prstGeom prst="rect">
              <a:avLst/>
            </a:prstGeom>
            <a:noFill/>
            <a:ln w="12700">
              <a:noFill/>
              <a:miter lim="800000"/>
              <a:headEnd/>
              <a:tailEnd w="med" len="lg"/>
            </a:ln>
            <a:effectLst/>
          </p:spPr>
          <p:txBody>
            <a:bodyPr wrap="square" lIns="90488" tIns="44450" rIns="90488" bIns="44450">
              <a:spAutoFit/>
            </a:bodyPr>
            <a:lstStyle/>
            <a:p>
              <a:pPr algn="ctr"/>
              <a:r>
                <a:rPr lang="en-US" sz="2000" dirty="0">
                  <a:solidFill>
                    <a:schemeClr val="tx1"/>
                  </a:solidFill>
                </a:rPr>
                <a:t>DRAM</a:t>
              </a:r>
            </a:p>
            <a:p>
              <a:pPr algn="ctr"/>
              <a:r>
                <a:rPr lang="en-US" sz="2000" dirty="0">
                  <a:solidFill>
                    <a:schemeClr val="tx1"/>
                  </a:solidFill>
                </a:rPr>
                <a:t>7%/year</a:t>
              </a:r>
            </a:p>
            <a:p>
              <a:pPr algn="ctr"/>
              <a:r>
                <a:rPr lang="en-US" sz="2000" dirty="0">
                  <a:solidFill>
                    <a:schemeClr val="tx1"/>
                  </a:solidFill>
                </a:rPr>
                <a:t>(2X/10yrs)</a:t>
              </a:r>
            </a:p>
          </p:txBody>
        </p:sp>
        <p:cxnSp>
          <p:nvCxnSpPr>
            <p:cNvPr id="14" name="AutoShape 12"/>
            <p:cNvCxnSpPr>
              <a:cxnSpLocks noChangeShapeType="1"/>
            </p:cNvCxnSpPr>
            <p:nvPr/>
          </p:nvCxnSpPr>
          <p:spPr bwMode="auto">
            <a:xfrm rot="10800000">
              <a:off x="4575" y="2739"/>
              <a:ext cx="453" cy="165"/>
            </a:xfrm>
            <a:prstGeom prst="curvedConnector3">
              <a:avLst>
                <a:gd name="adj1" fmla="val 50000"/>
              </a:avLst>
            </a:prstGeom>
            <a:noFill/>
            <a:ln w="12700">
              <a:solidFill>
                <a:schemeClr val="accent1"/>
              </a:solidFill>
              <a:round/>
              <a:headEnd/>
              <a:tailEnd type="triangle" w="med" len="lg"/>
            </a:ln>
            <a:effectLst/>
          </p:spPr>
        </p:cxnSp>
      </p:grpSp>
      <p:sp>
        <p:nvSpPr>
          <p:cNvPr id="15" name="Line 13"/>
          <p:cNvSpPr>
            <a:spLocks noChangeShapeType="1"/>
          </p:cNvSpPr>
          <p:nvPr/>
        </p:nvSpPr>
        <p:spPr bwMode="auto">
          <a:xfrm flipH="1">
            <a:off x="5968477" y="2514600"/>
            <a:ext cx="33867" cy="1871133"/>
          </a:xfrm>
          <a:prstGeom prst="line">
            <a:avLst/>
          </a:prstGeom>
          <a:noFill/>
          <a:ln w="25400">
            <a:solidFill>
              <a:srgbClr val="FC0128"/>
            </a:solidFill>
            <a:round/>
            <a:headEnd type="triangle" w="med" len="med"/>
            <a:tailEnd type="triangle" w="med" len="med"/>
          </a:ln>
          <a:effectLst/>
        </p:spPr>
        <p:txBody>
          <a:bodyPr wrap="none" anchor="ctr"/>
          <a:lstStyle/>
          <a:p>
            <a:endParaRPr lang="en-US"/>
          </a:p>
        </p:txBody>
      </p:sp>
      <p:sp>
        <p:nvSpPr>
          <p:cNvPr id="16" name="Rectangle 14"/>
          <p:cNvSpPr>
            <a:spLocks noChangeArrowheads="1"/>
          </p:cNvSpPr>
          <p:nvPr/>
        </p:nvSpPr>
        <p:spPr bwMode="auto">
          <a:xfrm>
            <a:off x="6002344" y="2819400"/>
            <a:ext cx="2757488" cy="1184275"/>
          </a:xfrm>
          <a:prstGeom prst="rect">
            <a:avLst/>
          </a:prstGeom>
          <a:noFill/>
          <a:ln w="12700">
            <a:noFill/>
            <a:miter lim="800000"/>
            <a:headEnd/>
            <a:tailEnd/>
          </a:ln>
          <a:effectLst/>
        </p:spPr>
        <p:txBody>
          <a:bodyPr wrap="none" lIns="90488" tIns="44450" rIns="90488" bIns="44450">
            <a:spAutoFit/>
          </a:bodyPr>
          <a:lstStyle/>
          <a:p>
            <a:r>
              <a:rPr lang="en-US" sz="2400"/>
              <a:t>Processor-Memory</a:t>
            </a:r>
          </a:p>
          <a:p>
            <a:r>
              <a:rPr lang="en-US" sz="2400"/>
              <a:t>Performance Gap</a:t>
            </a:r>
            <a:br>
              <a:rPr lang="en-US" sz="2400"/>
            </a:br>
            <a:r>
              <a:rPr lang="en-US" sz="2400"/>
              <a:t>(grows 50%/year)</a:t>
            </a:r>
          </a:p>
        </p:txBody>
      </p:sp>
      <p:sp>
        <p:nvSpPr>
          <p:cNvPr id="2" name="Title 1"/>
          <p:cNvSpPr>
            <a:spLocks noGrp="1"/>
          </p:cNvSpPr>
          <p:nvPr>
            <p:ph type="title"/>
          </p:nvPr>
        </p:nvSpPr>
        <p:spPr>
          <a:xfrm>
            <a:off x="457200" y="228600"/>
            <a:ext cx="8559800" cy="685800"/>
          </a:xfrm>
        </p:spPr>
        <p:txBody>
          <a:bodyPr>
            <a:normAutofit fontScale="90000"/>
          </a:bodyPr>
          <a:lstStyle/>
          <a:p>
            <a:r>
              <a:rPr lang="en-US" dirty="0" err="1" smtClean="0"/>
              <a:t>Motivation : Processor-Memory</a:t>
            </a:r>
            <a:r>
              <a:rPr lang="en-US" dirty="0" smtClean="0"/>
              <a:t> Gap</a:t>
            </a:r>
            <a:endParaRPr lang="en-US" dirty="0"/>
          </a:p>
        </p:txBody>
      </p:sp>
      <p:grpSp>
        <p:nvGrpSpPr>
          <p:cNvPr id="9" name="Group 7"/>
          <p:cNvGrpSpPr>
            <a:grpSpLocks/>
          </p:cNvGrpSpPr>
          <p:nvPr/>
        </p:nvGrpSpPr>
        <p:grpSpPr bwMode="auto">
          <a:xfrm>
            <a:off x="7405688" y="936625"/>
            <a:ext cx="1890712" cy="1012825"/>
            <a:chOff x="4652" y="926"/>
            <a:chExt cx="1191" cy="638"/>
          </a:xfrm>
        </p:grpSpPr>
        <p:sp>
          <p:nvSpPr>
            <p:cNvPr id="10" name="Rectangle 8"/>
            <p:cNvSpPr>
              <a:spLocks noChangeArrowheads="1"/>
            </p:cNvSpPr>
            <p:nvPr/>
          </p:nvSpPr>
          <p:spPr bwMode="auto">
            <a:xfrm>
              <a:off x="4811" y="926"/>
              <a:ext cx="1032" cy="638"/>
            </a:xfrm>
            <a:prstGeom prst="rect">
              <a:avLst/>
            </a:prstGeom>
            <a:noFill/>
            <a:ln w="12700">
              <a:noFill/>
              <a:miter lim="800000"/>
              <a:headEnd/>
              <a:tailEnd/>
            </a:ln>
            <a:effectLst/>
          </p:spPr>
          <p:txBody>
            <a:bodyPr lIns="90488" tIns="44450" rIns="90488" bIns="44450">
              <a:spAutoFit/>
            </a:bodyPr>
            <a:lstStyle/>
            <a:p>
              <a:pPr algn="ctr"/>
              <a:r>
                <a:rPr lang="en-US" sz="2000" dirty="0">
                  <a:solidFill>
                    <a:schemeClr val="tx1"/>
                  </a:solidFill>
                </a:rPr>
                <a:t>µProc</a:t>
              </a:r>
            </a:p>
            <a:p>
              <a:pPr algn="ctr"/>
              <a:r>
                <a:rPr lang="en-US" sz="2000" dirty="0">
                  <a:solidFill>
                    <a:schemeClr val="tx1"/>
                  </a:solidFill>
                </a:rPr>
                <a:t>55%/year</a:t>
              </a:r>
            </a:p>
            <a:p>
              <a:pPr algn="ctr"/>
              <a:r>
                <a:rPr lang="en-US" sz="2000" dirty="0">
                  <a:solidFill>
                    <a:schemeClr val="tx1"/>
                  </a:solidFill>
                </a:rPr>
                <a:t>(2X/1.5yr)</a:t>
              </a:r>
            </a:p>
          </p:txBody>
        </p:sp>
        <p:cxnSp>
          <p:nvCxnSpPr>
            <p:cNvPr id="11" name="AutoShape 9"/>
            <p:cNvCxnSpPr>
              <a:cxnSpLocks noChangeShapeType="1"/>
              <a:stCxn id="10" idx="1"/>
            </p:cNvCxnSpPr>
            <p:nvPr/>
          </p:nvCxnSpPr>
          <p:spPr bwMode="auto">
            <a:xfrm rot="10800000" flipV="1">
              <a:off x="4652" y="1245"/>
              <a:ext cx="159" cy="189"/>
            </a:xfrm>
            <a:prstGeom prst="curvedConnector2">
              <a:avLst/>
            </a:prstGeom>
            <a:noFill/>
            <a:ln w="12700">
              <a:solidFill>
                <a:schemeClr val="accent1"/>
              </a:solidFill>
              <a:round/>
              <a:headEnd/>
              <a:tailEnd type="triangle" w="med" len="med"/>
            </a:ln>
            <a:effectLst/>
          </p:spPr>
        </p:cxnSp>
      </p:grpSp>
      <p:sp>
        <p:nvSpPr>
          <p:cNvPr id="3" name="Rectangle 2"/>
          <p:cNvSpPr/>
          <p:nvPr/>
        </p:nvSpPr>
        <p:spPr>
          <a:xfrm>
            <a:off x="1718205" y="1015424"/>
            <a:ext cx="4572000" cy="584776"/>
          </a:xfrm>
          <a:prstGeom prst="rect">
            <a:avLst/>
          </a:prstGeom>
        </p:spPr>
        <p:txBody>
          <a:bodyPr>
            <a:spAutoFit/>
          </a:bodyPr>
          <a:lstStyle/>
          <a:p>
            <a:r>
              <a:rPr lang="en-US" sz="1600" dirty="0">
                <a:ea typeface="ＭＳ Ｐゴシック" pitchFamily="34" charset="-128"/>
              </a:rPr>
              <a:t>1989 first Intel CPU with cache on chip</a:t>
            </a:r>
          </a:p>
          <a:p>
            <a:r>
              <a:rPr lang="en-US" sz="1600" dirty="0">
                <a:ea typeface="ＭＳ Ｐゴシック" pitchFamily="34" charset="-128"/>
              </a:rPr>
              <a:t>1998 Pentium III has two cache levels on chip</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012827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16"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40578" name="Rectangle 2"/>
          <p:cNvSpPr>
            <a:spLocks noGrp="1" noChangeArrowheads="1"/>
          </p:cNvSpPr>
          <p:nvPr>
            <p:ph type="title"/>
          </p:nvPr>
        </p:nvSpPr>
        <p:spPr/>
        <p:txBody>
          <a:bodyPr/>
          <a:lstStyle/>
          <a:p>
            <a:r>
              <a:rPr lang="en-US" smtClean="0"/>
              <a:t>Memory Caching</a:t>
            </a:r>
            <a:endParaRPr lang="en-US"/>
          </a:p>
        </p:txBody>
      </p:sp>
      <p:sp>
        <p:nvSpPr>
          <p:cNvPr id="2840579" name="Rectangle 3"/>
          <p:cNvSpPr>
            <a:spLocks noGrp="1" noChangeArrowheads="1"/>
          </p:cNvSpPr>
          <p:nvPr>
            <p:ph type="body" idx="1"/>
          </p:nvPr>
        </p:nvSpPr>
        <p:spPr/>
        <p:txBody>
          <a:bodyPr/>
          <a:lstStyle/>
          <a:p>
            <a:r>
              <a:rPr lang="en-US" dirty="0" smtClean="0"/>
              <a:t>Mismatch between processor and memory speeds leads us to add a new level: a memory </a:t>
            </a:r>
            <a:r>
              <a:rPr lang="en-US" dirty="0" smtClean="0">
                <a:solidFill>
                  <a:schemeClr val="accent1"/>
                </a:solidFill>
              </a:rPr>
              <a:t>cache</a:t>
            </a:r>
          </a:p>
          <a:p>
            <a:r>
              <a:rPr lang="en-US" dirty="0" smtClean="0"/>
              <a:t>Implemented with same IC processing technology as the CPU (usually integrated on same chip): faster but more expensive than DRAM memory.</a:t>
            </a:r>
          </a:p>
          <a:p>
            <a:r>
              <a:rPr lang="en-US" dirty="0" smtClean="0">
                <a:solidFill>
                  <a:schemeClr val="accent1"/>
                </a:solidFill>
              </a:rPr>
              <a:t>Cache is a copy of a subset of main memory.</a:t>
            </a:r>
          </a:p>
          <a:p>
            <a:r>
              <a:rPr lang="en-US" dirty="0" smtClean="0"/>
              <a:t>Most processors have separate caches for instructions and data.</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9922" name="Rectangle 2"/>
          <p:cNvSpPr>
            <a:spLocks noChangeArrowheads="1"/>
          </p:cNvSpPr>
          <p:nvPr/>
        </p:nvSpPr>
        <p:spPr bwMode="auto">
          <a:xfrm>
            <a:off x="609600" y="228600"/>
            <a:ext cx="4284663" cy="477838"/>
          </a:xfrm>
          <a:prstGeom prst="rect">
            <a:avLst/>
          </a:prstGeom>
          <a:noFill/>
          <a:ln w="12700">
            <a:noFill/>
            <a:miter lim="800000"/>
            <a:headEnd/>
            <a:tailEnd/>
          </a:ln>
          <a:effectLst/>
        </p:spPr>
        <p:txBody>
          <a:bodyPr wrap="none" anchor="ctr"/>
          <a:lstStyle/>
          <a:p>
            <a:endParaRPr lang="en-US"/>
          </a:p>
        </p:txBody>
      </p:sp>
      <p:sp>
        <p:nvSpPr>
          <p:cNvPr id="1489923" name="Rectangle 3"/>
          <p:cNvSpPr>
            <a:spLocks noGrp="1" noChangeArrowheads="1"/>
          </p:cNvSpPr>
          <p:nvPr>
            <p:ph type="title"/>
          </p:nvPr>
        </p:nvSpPr>
        <p:spPr>
          <a:xfrm>
            <a:off x="457199" y="274638"/>
            <a:ext cx="8305801" cy="639762"/>
          </a:xfrm>
          <a:noFill/>
          <a:ln/>
        </p:spPr>
        <p:txBody>
          <a:bodyPr lIns="90488" tIns="44450" rIns="90488" bIns="44450" anchor="ctr">
            <a:normAutofit fontScale="90000"/>
          </a:bodyPr>
          <a:lstStyle/>
          <a:p>
            <a:r>
              <a:rPr lang="en-US" dirty="0"/>
              <a:t>Characteristics of the </a:t>
            </a:r>
            <a:r>
              <a:rPr lang="en-US" dirty="0" smtClean="0"/>
              <a:t>Memory Hierarchy</a:t>
            </a:r>
            <a:endParaRPr lang="en-US" dirty="0"/>
          </a:p>
        </p:txBody>
      </p:sp>
      <p:sp>
        <p:nvSpPr>
          <p:cNvPr id="1489924" name="AutoShape 4"/>
          <p:cNvSpPr>
            <a:spLocks noChangeArrowheads="1"/>
          </p:cNvSpPr>
          <p:nvPr/>
        </p:nvSpPr>
        <p:spPr bwMode="auto">
          <a:xfrm>
            <a:off x="2057400" y="2537344"/>
            <a:ext cx="4800600" cy="3200400"/>
          </a:xfrm>
          <a:prstGeom prst="triangle">
            <a:avLst>
              <a:gd name="adj" fmla="val 50000"/>
            </a:avLst>
          </a:prstGeom>
          <a:noFill/>
          <a:ln w="12700">
            <a:solidFill>
              <a:schemeClr val="tx1"/>
            </a:solidFill>
            <a:miter lim="800000"/>
            <a:headEnd/>
            <a:tailEnd/>
          </a:ln>
          <a:effectLst/>
        </p:spPr>
        <p:txBody>
          <a:bodyPr wrap="none" anchor="ctr"/>
          <a:lstStyle/>
          <a:p>
            <a:endParaRPr lang="en-US"/>
          </a:p>
        </p:txBody>
      </p:sp>
      <p:sp>
        <p:nvSpPr>
          <p:cNvPr id="1489925" name="Line 5"/>
          <p:cNvSpPr>
            <a:spLocks noChangeShapeType="1"/>
          </p:cNvSpPr>
          <p:nvPr/>
        </p:nvSpPr>
        <p:spPr bwMode="auto">
          <a:xfrm>
            <a:off x="3886200" y="3299344"/>
            <a:ext cx="1143000" cy="0"/>
          </a:xfrm>
          <a:prstGeom prst="line">
            <a:avLst/>
          </a:prstGeom>
          <a:noFill/>
          <a:ln w="12700">
            <a:solidFill>
              <a:schemeClr val="tx1"/>
            </a:solidFill>
            <a:round/>
            <a:headEnd/>
            <a:tailEnd/>
          </a:ln>
          <a:effectLst/>
        </p:spPr>
        <p:txBody>
          <a:bodyPr/>
          <a:lstStyle/>
          <a:p>
            <a:endParaRPr lang="en-US"/>
          </a:p>
        </p:txBody>
      </p:sp>
      <p:sp>
        <p:nvSpPr>
          <p:cNvPr id="1489926" name="Text Box 6"/>
          <p:cNvSpPr txBox="1">
            <a:spLocks noChangeArrowheads="1"/>
          </p:cNvSpPr>
          <p:nvPr/>
        </p:nvSpPr>
        <p:spPr bwMode="auto">
          <a:xfrm>
            <a:off x="457200" y="2842144"/>
            <a:ext cx="1447800" cy="1938992"/>
          </a:xfrm>
          <a:prstGeom prst="rect">
            <a:avLst/>
          </a:prstGeom>
          <a:noFill/>
          <a:ln w="12700">
            <a:noFill/>
            <a:miter lim="800000"/>
            <a:headEnd/>
            <a:tailEnd/>
          </a:ln>
          <a:effectLst/>
        </p:spPr>
        <p:txBody>
          <a:bodyPr>
            <a:spAutoFit/>
          </a:bodyPr>
          <a:lstStyle/>
          <a:p>
            <a:r>
              <a:rPr lang="en-US" sz="2000" dirty="0">
                <a:solidFill>
                  <a:schemeClr val="tx1"/>
                </a:solidFill>
              </a:rPr>
              <a:t>Increasing distance from the processor in </a:t>
            </a:r>
            <a:r>
              <a:rPr lang="en-US" sz="2000" dirty="0"/>
              <a:t>access</a:t>
            </a:r>
            <a:r>
              <a:rPr lang="en-US" sz="2000" dirty="0">
                <a:solidFill>
                  <a:schemeClr val="tx1"/>
                </a:solidFill>
              </a:rPr>
              <a:t> time</a:t>
            </a:r>
          </a:p>
        </p:txBody>
      </p:sp>
      <p:sp>
        <p:nvSpPr>
          <p:cNvPr id="1489928" name="Text Box 8"/>
          <p:cNvSpPr txBox="1">
            <a:spLocks noChangeArrowheads="1"/>
          </p:cNvSpPr>
          <p:nvPr/>
        </p:nvSpPr>
        <p:spPr bwMode="auto">
          <a:xfrm>
            <a:off x="4191000" y="2842144"/>
            <a:ext cx="838200" cy="400110"/>
          </a:xfrm>
          <a:prstGeom prst="rect">
            <a:avLst/>
          </a:prstGeom>
          <a:noFill/>
          <a:ln w="12700">
            <a:noFill/>
            <a:miter lim="800000"/>
            <a:headEnd/>
            <a:tailEnd/>
          </a:ln>
          <a:effectLst/>
        </p:spPr>
        <p:txBody>
          <a:bodyPr>
            <a:spAutoFit/>
          </a:bodyPr>
          <a:lstStyle/>
          <a:p>
            <a:r>
              <a:rPr lang="en-US" sz="2000" b="1">
                <a:solidFill>
                  <a:schemeClr val="tx1"/>
                </a:solidFill>
              </a:rPr>
              <a:t>L1$</a:t>
            </a:r>
          </a:p>
        </p:txBody>
      </p:sp>
      <p:sp>
        <p:nvSpPr>
          <p:cNvPr id="1489929" name="Line 9"/>
          <p:cNvSpPr>
            <a:spLocks noChangeShapeType="1"/>
          </p:cNvSpPr>
          <p:nvPr/>
        </p:nvSpPr>
        <p:spPr bwMode="auto">
          <a:xfrm>
            <a:off x="3352800" y="4061344"/>
            <a:ext cx="2209800" cy="0"/>
          </a:xfrm>
          <a:prstGeom prst="line">
            <a:avLst/>
          </a:prstGeom>
          <a:noFill/>
          <a:ln w="12700">
            <a:solidFill>
              <a:schemeClr val="tx1"/>
            </a:solidFill>
            <a:round/>
            <a:headEnd/>
            <a:tailEnd/>
          </a:ln>
          <a:effectLst/>
        </p:spPr>
        <p:txBody>
          <a:bodyPr/>
          <a:lstStyle/>
          <a:p>
            <a:endParaRPr lang="en-US"/>
          </a:p>
        </p:txBody>
      </p:sp>
      <p:sp>
        <p:nvSpPr>
          <p:cNvPr id="1489930" name="Line 10"/>
          <p:cNvSpPr>
            <a:spLocks noChangeShapeType="1"/>
          </p:cNvSpPr>
          <p:nvPr/>
        </p:nvSpPr>
        <p:spPr bwMode="auto">
          <a:xfrm>
            <a:off x="2743200" y="4823344"/>
            <a:ext cx="3429000" cy="0"/>
          </a:xfrm>
          <a:prstGeom prst="line">
            <a:avLst/>
          </a:prstGeom>
          <a:noFill/>
          <a:ln w="12700">
            <a:solidFill>
              <a:schemeClr val="tx1"/>
            </a:solidFill>
            <a:round/>
            <a:headEnd/>
            <a:tailEnd/>
          </a:ln>
          <a:effectLst/>
        </p:spPr>
        <p:txBody>
          <a:bodyPr/>
          <a:lstStyle/>
          <a:p>
            <a:endParaRPr lang="en-US"/>
          </a:p>
        </p:txBody>
      </p:sp>
      <p:sp>
        <p:nvSpPr>
          <p:cNvPr id="1489931" name="Text Box 11"/>
          <p:cNvSpPr txBox="1">
            <a:spLocks noChangeArrowheads="1"/>
          </p:cNvSpPr>
          <p:nvPr/>
        </p:nvSpPr>
        <p:spPr bwMode="auto">
          <a:xfrm>
            <a:off x="4191000" y="3527944"/>
            <a:ext cx="838200" cy="400110"/>
          </a:xfrm>
          <a:prstGeom prst="rect">
            <a:avLst/>
          </a:prstGeom>
          <a:noFill/>
          <a:ln w="12700">
            <a:noFill/>
            <a:miter lim="800000"/>
            <a:headEnd/>
            <a:tailEnd/>
          </a:ln>
          <a:effectLst/>
        </p:spPr>
        <p:txBody>
          <a:bodyPr>
            <a:spAutoFit/>
          </a:bodyPr>
          <a:lstStyle/>
          <a:p>
            <a:r>
              <a:rPr lang="en-US" sz="2000" b="1">
                <a:solidFill>
                  <a:schemeClr val="tx1"/>
                </a:solidFill>
              </a:rPr>
              <a:t>L2$</a:t>
            </a:r>
          </a:p>
        </p:txBody>
      </p:sp>
      <p:sp>
        <p:nvSpPr>
          <p:cNvPr id="1489932" name="Text Box 12"/>
          <p:cNvSpPr txBox="1">
            <a:spLocks noChangeArrowheads="1"/>
          </p:cNvSpPr>
          <p:nvPr/>
        </p:nvSpPr>
        <p:spPr bwMode="auto">
          <a:xfrm>
            <a:off x="3352800" y="4289944"/>
            <a:ext cx="2438400" cy="400110"/>
          </a:xfrm>
          <a:prstGeom prst="rect">
            <a:avLst/>
          </a:prstGeom>
          <a:noFill/>
          <a:ln w="12700">
            <a:noFill/>
            <a:miter lim="800000"/>
            <a:headEnd/>
            <a:tailEnd/>
          </a:ln>
          <a:effectLst/>
        </p:spPr>
        <p:txBody>
          <a:bodyPr>
            <a:spAutoFit/>
          </a:bodyPr>
          <a:lstStyle/>
          <a:p>
            <a:pPr algn="ctr"/>
            <a:r>
              <a:rPr lang="en-US" sz="2000" b="1">
                <a:solidFill>
                  <a:schemeClr val="tx1"/>
                </a:solidFill>
              </a:rPr>
              <a:t>Main Memory</a:t>
            </a:r>
          </a:p>
        </p:txBody>
      </p:sp>
      <p:sp>
        <p:nvSpPr>
          <p:cNvPr id="1489933" name="Text Box 13"/>
          <p:cNvSpPr txBox="1">
            <a:spLocks noChangeArrowheads="1"/>
          </p:cNvSpPr>
          <p:nvPr/>
        </p:nvSpPr>
        <p:spPr bwMode="auto">
          <a:xfrm>
            <a:off x="2971800" y="5204344"/>
            <a:ext cx="3048000" cy="400110"/>
          </a:xfrm>
          <a:prstGeom prst="rect">
            <a:avLst/>
          </a:prstGeom>
          <a:noFill/>
          <a:ln w="12700">
            <a:noFill/>
            <a:miter lim="800000"/>
            <a:headEnd/>
            <a:tailEnd/>
          </a:ln>
          <a:effectLst/>
        </p:spPr>
        <p:txBody>
          <a:bodyPr>
            <a:spAutoFit/>
          </a:bodyPr>
          <a:lstStyle/>
          <a:p>
            <a:pPr algn="ctr"/>
            <a:r>
              <a:rPr lang="en-US" sz="2000" b="1">
                <a:solidFill>
                  <a:schemeClr val="tx1"/>
                </a:solidFill>
              </a:rPr>
              <a:t>Secondary  Memory</a:t>
            </a:r>
          </a:p>
        </p:txBody>
      </p:sp>
      <p:sp>
        <p:nvSpPr>
          <p:cNvPr id="1489934" name="Line 14"/>
          <p:cNvSpPr>
            <a:spLocks noChangeShapeType="1"/>
          </p:cNvSpPr>
          <p:nvPr/>
        </p:nvSpPr>
        <p:spPr bwMode="auto">
          <a:xfrm>
            <a:off x="1905000" y="2156344"/>
            <a:ext cx="0" cy="3505200"/>
          </a:xfrm>
          <a:prstGeom prst="line">
            <a:avLst/>
          </a:prstGeom>
          <a:noFill/>
          <a:ln w="12700">
            <a:solidFill>
              <a:schemeClr val="tx1"/>
            </a:solidFill>
            <a:round/>
            <a:headEnd/>
            <a:tailEnd type="triangle" w="med" len="med"/>
          </a:ln>
          <a:effectLst/>
        </p:spPr>
        <p:txBody>
          <a:bodyPr/>
          <a:lstStyle/>
          <a:p>
            <a:endParaRPr lang="en-US"/>
          </a:p>
        </p:txBody>
      </p:sp>
      <p:sp>
        <p:nvSpPr>
          <p:cNvPr id="1489935" name="Text Box 15"/>
          <p:cNvSpPr txBox="1">
            <a:spLocks noChangeArrowheads="1"/>
          </p:cNvSpPr>
          <p:nvPr/>
        </p:nvSpPr>
        <p:spPr bwMode="auto">
          <a:xfrm>
            <a:off x="3886200" y="1775344"/>
            <a:ext cx="1439266" cy="400110"/>
          </a:xfrm>
          <a:prstGeom prst="rect">
            <a:avLst/>
          </a:prstGeom>
          <a:noFill/>
          <a:ln w="12700">
            <a:noFill/>
            <a:miter lim="800000"/>
            <a:headEnd/>
            <a:tailEnd/>
          </a:ln>
          <a:effectLst/>
        </p:spPr>
        <p:txBody>
          <a:bodyPr wrap="none">
            <a:spAutoFit/>
          </a:bodyPr>
          <a:lstStyle/>
          <a:p>
            <a:r>
              <a:rPr lang="en-US" sz="2000" b="1">
                <a:solidFill>
                  <a:schemeClr val="tx1"/>
                </a:solidFill>
              </a:rPr>
              <a:t>Processor</a:t>
            </a:r>
          </a:p>
        </p:txBody>
      </p:sp>
      <p:sp>
        <p:nvSpPr>
          <p:cNvPr id="1489936" name="Line 16"/>
          <p:cNvSpPr>
            <a:spLocks noChangeShapeType="1"/>
          </p:cNvSpPr>
          <p:nvPr/>
        </p:nvSpPr>
        <p:spPr bwMode="auto">
          <a:xfrm>
            <a:off x="2057400" y="5966344"/>
            <a:ext cx="4800600" cy="0"/>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489937" name="Text Box 17"/>
          <p:cNvSpPr txBox="1">
            <a:spLocks noChangeArrowheads="1"/>
          </p:cNvSpPr>
          <p:nvPr/>
        </p:nvSpPr>
        <p:spPr bwMode="auto">
          <a:xfrm>
            <a:off x="1981200" y="6042544"/>
            <a:ext cx="5105400" cy="400110"/>
          </a:xfrm>
          <a:prstGeom prst="rect">
            <a:avLst/>
          </a:prstGeom>
          <a:noFill/>
          <a:ln w="12700">
            <a:noFill/>
            <a:miter lim="800000"/>
            <a:headEnd/>
            <a:tailEnd/>
          </a:ln>
          <a:effectLst/>
        </p:spPr>
        <p:txBody>
          <a:bodyPr wrap="square">
            <a:spAutoFit/>
          </a:bodyPr>
          <a:lstStyle/>
          <a:p>
            <a:pPr algn="ctr"/>
            <a:r>
              <a:rPr lang="en-US" sz="2000" dirty="0">
                <a:solidFill>
                  <a:schemeClr val="tx1"/>
                </a:solidFill>
              </a:rPr>
              <a:t>(Relative) size of the memory at each level</a:t>
            </a:r>
          </a:p>
        </p:txBody>
      </p:sp>
      <p:grpSp>
        <p:nvGrpSpPr>
          <p:cNvPr id="2" name="Group 18"/>
          <p:cNvGrpSpPr>
            <a:grpSpLocks/>
          </p:cNvGrpSpPr>
          <p:nvPr/>
        </p:nvGrpSpPr>
        <p:grpSpPr bwMode="auto">
          <a:xfrm>
            <a:off x="7010400" y="2003944"/>
            <a:ext cx="1752600" cy="3657600"/>
            <a:chOff x="4416" y="864"/>
            <a:chExt cx="1104" cy="2304"/>
          </a:xfrm>
        </p:grpSpPr>
        <p:sp>
          <p:nvSpPr>
            <p:cNvPr id="1489939" name="Line 19"/>
            <p:cNvSpPr>
              <a:spLocks noChangeShapeType="1"/>
            </p:cNvSpPr>
            <p:nvPr/>
          </p:nvSpPr>
          <p:spPr bwMode="auto">
            <a:xfrm>
              <a:off x="4416" y="960"/>
              <a:ext cx="0" cy="2208"/>
            </a:xfrm>
            <a:prstGeom prst="line">
              <a:avLst/>
            </a:prstGeom>
            <a:noFill/>
            <a:ln w="12700">
              <a:solidFill>
                <a:schemeClr val="tx1"/>
              </a:solidFill>
              <a:round/>
              <a:headEnd/>
              <a:tailEnd type="triangle" w="med" len="med"/>
            </a:ln>
            <a:effectLst/>
          </p:spPr>
          <p:txBody>
            <a:bodyPr/>
            <a:lstStyle/>
            <a:p>
              <a:endParaRPr lang="en-US"/>
            </a:p>
          </p:txBody>
        </p:sp>
        <p:sp>
          <p:nvSpPr>
            <p:cNvPr id="1489940" name="Text Box 20"/>
            <p:cNvSpPr txBox="1">
              <a:spLocks noChangeArrowheads="1"/>
            </p:cNvSpPr>
            <p:nvPr/>
          </p:nvSpPr>
          <p:spPr bwMode="auto">
            <a:xfrm>
              <a:off x="4416" y="864"/>
              <a:ext cx="1104" cy="1803"/>
            </a:xfrm>
            <a:prstGeom prst="rect">
              <a:avLst/>
            </a:prstGeom>
            <a:noFill/>
            <a:ln w="12700">
              <a:noFill/>
              <a:miter lim="800000"/>
              <a:headEnd/>
              <a:tailEnd/>
            </a:ln>
            <a:effectLst/>
          </p:spPr>
          <p:txBody>
            <a:bodyPr>
              <a:spAutoFit/>
            </a:bodyPr>
            <a:lstStyle/>
            <a:p>
              <a:r>
                <a:rPr lang="en-US" sz="2000" dirty="0"/>
                <a:t>Inclusive</a:t>
              </a:r>
              <a:r>
                <a:rPr lang="en-US" sz="2000" dirty="0">
                  <a:solidFill>
                    <a:schemeClr val="tx1"/>
                  </a:solidFill>
                </a:rPr>
                <a:t>– what is in L1$ is a subset of what is in L2$  is a subset of what is in MM that is a subset of is in SM</a:t>
              </a:r>
            </a:p>
          </p:txBody>
        </p:sp>
      </p:grpSp>
      <p:grpSp>
        <p:nvGrpSpPr>
          <p:cNvPr id="3" name="Group 30"/>
          <p:cNvGrpSpPr>
            <a:grpSpLocks/>
          </p:cNvGrpSpPr>
          <p:nvPr/>
        </p:nvGrpSpPr>
        <p:grpSpPr bwMode="auto">
          <a:xfrm>
            <a:off x="4495800" y="2232544"/>
            <a:ext cx="0" cy="2895600"/>
            <a:chOff x="2832" y="1065"/>
            <a:chExt cx="0" cy="1824"/>
          </a:xfrm>
        </p:grpSpPr>
        <p:sp>
          <p:nvSpPr>
            <p:cNvPr id="1489927" name="Line 7"/>
            <p:cNvSpPr>
              <a:spLocks noChangeShapeType="1"/>
            </p:cNvSpPr>
            <p:nvPr/>
          </p:nvSpPr>
          <p:spPr bwMode="auto">
            <a:xfrm>
              <a:off x="2832" y="1065"/>
              <a:ext cx="0" cy="192"/>
            </a:xfrm>
            <a:prstGeom prst="line">
              <a:avLst/>
            </a:prstGeom>
            <a:noFill/>
            <a:ln w="12700">
              <a:solidFill>
                <a:schemeClr val="tx1"/>
              </a:solidFill>
              <a:round/>
              <a:headEnd type="triangle" w="med" len="med"/>
              <a:tailEnd type="triangle" w="med" len="med"/>
            </a:ln>
            <a:effectLst/>
          </p:spPr>
          <p:txBody>
            <a:bodyPr/>
            <a:lstStyle/>
            <a:p>
              <a:endParaRPr lang="en-US"/>
            </a:p>
          </p:txBody>
        </p:sp>
        <p:sp>
          <p:nvSpPr>
            <p:cNvPr id="1489941" name="Line 21"/>
            <p:cNvSpPr>
              <a:spLocks noChangeShapeType="1"/>
            </p:cNvSpPr>
            <p:nvPr/>
          </p:nvSpPr>
          <p:spPr bwMode="auto">
            <a:xfrm>
              <a:off x="2832" y="1641"/>
              <a:ext cx="0" cy="192"/>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489942" name="Line 22"/>
            <p:cNvSpPr>
              <a:spLocks noChangeShapeType="1"/>
            </p:cNvSpPr>
            <p:nvPr/>
          </p:nvSpPr>
          <p:spPr bwMode="auto">
            <a:xfrm>
              <a:off x="2832" y="2553"/>
              <a:ext cx="0" cy="336"/>
            </a:xfrm>
            <a:prstGeom prst="line">
              <a:avLst/>
            </a:prstGeom>
            <a:noFill/>
            <a:ln w="38100">
              <a:solidFill>
                <a:schemeClr val="tx1"/>
              </a:solidFill>
              <a:round/>
              <a:headEnd type="triangle" w="med" len="med"/>
              <a:tailEnd type="triangle" w="med" len="med"/>
            </a:ln>
            <a:effectLst/>
          </p:spPr>
          <p:txBody>
            <a:bodyPr/>
            <a:lstStyle/>
            <a:p>
              <a:endParaRPr lang="en-US"/>
            </a:p>
          </p:txBody>
        </p:sp>
        <p:sp>
          <p:nvSpPr>
            <p:cNvPr id="1489943" name="Line 23"/>
            <p:cNvSpPr>
              <a:spLocks noChangeShapeType="1"/>
            </p:cNvSpPr>
            <p:nvPr/>
          </p:nvSpPr>
          <p:spPr bwMode="auto">
            <a:xfrm>
              <a:off x="2832" y="2121"/>
              <a:ext cx="0" cy="192"/>
            </a:xfrm>
            <a:prstGeom prst="line">
              <a:avLst/>
            </a:prstGeom>
            <a:noFill/>
            <a:ln w="19050">
              <a:solidFill>
                <a:schemeClr val="tx1"/>
              </a:solidFill>
              <a:round/>
              <a:headEnd type="triangle" w="med" len="med"/>
              <a:tailEnd type="triangle" w="med" len="med"/>
            </a:ln>
            <a:effectLst/>
          </p:spPr>
          <p:txBody>
            <a:bodyPr/>
            <a:lstStyle/>
            <a:p>
              <a:endParaRPr lang="en-US"/>
            </a:p>
          </p:txBody>
        </p:sp>
      </p:grpSp>
      <p:grpSp>
        <p:nvGrpSpPr>
          <p:cNvPr id="4" name="Group 31"/>
          <p:cNvGrpSpPr>
            <a:grpSpLocks/>
          </p:cNvGrpSpPr>
          <p:nvPr/>
        </p:nvGrpSpPr>
        <p:grpSpPr bwMode="auto">
          <a:xfrm>
            <a:off x="4495800" y="2256356"/>
            <a:ext cx="1828800" cy="3074989"/>
            <a:chOff x="2832" y="1080"/>
            <a:chExt cx="1152" cy="1937"/>
          </a:xfrm>
        </p:grpSpPr>
        <p:sp>
          <p:nvSpPr>
            <p:cNvPr id="1489945" name="Text Box 25"/>
            <p:cNvSpPr txBox="1">
              <a:spLocks noChangeArrowheads="1"/>
            </p:cNvSpPr>
            <p:nvPr/>
          </p:nvSpPr>
          <p:spPr bwMode="auto">
            <a:xfrm>
              <a:off x="2832" y="1080"/>
              <a:ext cx="1042" cy="212"/>
            </a:xfrm>
            <a:prstGeom prst="rect">
              <a:avLst/>
            </a:prstGeom>
            <a:noFill/>
            <a:ln w="12700">
              <a:noFill/>
              <a:miter lim="800000"/>
              <a:headEnd/>
              <a:tailEnd/>
            </a:ln>
            <a:effectLst/>
          </p:spPr>
          <p:txBody>
            <a:bodyPr wrap="none">
              <a:spAutoFit/>
            </a:bodyPr>
            <a:lstStyle/>
            <a:p>
              <a:r>
                <a:rPr lang="en-US" sz="1600">
                  <a:solidFill>
                    <a:schemeClr val="tx1"/>
                  </a:solidFill>
                </a:rPr>
                <a:t>4-8 bytes (</a:t>
              </a:r>
              <a:r>
                <a:rPr lang="en-US" sz="1600"/>
                <a:t>word</a:t>
              </a:r>
              <a:r>
                <a:rPr lang="en-US" sz="1600">
                  <a:solidFill>
                    <a:schemeClr val="tx1"/>
                  </a:solidFill>
                </a:rPr>
                <a:t>)</a:t>
              </a:r>
            </a:p>
          </p:txBody>
        </p:sp>
        <p:sp>
          <p:nvSpPr>
            <p:cNvPr id="1489946" name="Text Box 26"/>
            <p:cNvSpPr txBox="1">
              <a:spLocks noChangeArrowheads="1"/>
            </p:cNvSpPr>
            <p:nvPr/>
          </p:nvSpPr>
          <p:spPr bwMode="auto">
            <a:xfrm>
              <a:off x="2832" y="2169"/>
              <a:ext cx="1008" cy="212"/>
            </a:xfrm>
            <a:prstGeom prst="rect">
              <a:avLst/>
            </a:prstGeom>
            <a:noFill/>
            <a:ln w="12700">
              <a:noFill/>
              <a:miter lim="800000"/>
              <a:headEnd/>
              <a:tailEnd/>
            </a:ln>
            <a:effectLst/>
          </p:spPr>
          <p:txBody>
            <a:bodyPr>
              <a:spAutoFit/>
            </a:bodyPr>
            <a:lstStyle/>
            <a:p>
              <a:r>
                <a:rPr lang="en-US" sz="1600">
                  <a:solidFill>
                    <a:schemeClr val="tx1"/>
                  </a:solidFill>
                </a:rPr>
                <a:t>1 to 4 blocks</a:t>
              </a:r>
            </a:p>
          </p:txBody>
        </p:sp>
        <p:sp>
          <p:nvSpPr>
            <p:cNvPr id="1489947" name="Text Box 27"/>
            <p:cNvSpPr txBox="1">
              <a:spLocks noChangeArrowheads="1"/>
            </p:cNvSpPr>
            <p:nvPr/>
          </p:nvSpPr>
          <p:spPr bwMode="auto">
            <a:xfrm>
              <a:off x="2832" y="2649"/>
              <a:ext cx="1132" cy="368"/>
            </a:xfrm>
            <a:prstGeom prst="rect">
              <a:avLst/>
            </a:prstGeom>
            <a:noFill/>
            <a:ln w="12700">
              <a:noFill/>
              <a:miter lim="800000"/>
              <a:headEnd/>
              <a:tailEnd/>
            </a:ln>
            <a:effectLst/>
          </p:spPr>
          <p:txBody>
            <a:bodyPr wrap="none">
              <a:spAutoFit/>
            </a:bodyPr>
            <a:lstStyle/>
            <a:p>
              <a:r>
                <a:rPr lang="en-US" sz="1600" dirty="0">
                  <a:solidFill>
                    <a:schemeClr val="tx1"/>
                  </a:solidFill>
                </a:rPr>
                <a:t>1,024+ </a:t>
              </a:r>
              <a:r>
                <a:rPr lang="en-US" sz="1600" dirty="0" smtClean="0">
                  <a:solidFill>
                    <a:schemeClr val="tx1"/>
                  </a:solidFill>
                </a:rPr>
                <a:t>bytes</a:t>
              </a:r>
              <a:br>
                <a:rPr lang="en-US" sz="1600" dirty="0" smtClean="0">
                  <a:solidFill>
                    <a:schemeClr val="tx1"/>
                  </a:solidFill>
                </a:rPr>
              </a:br>
              <a:r>
                <a:rPr lang="en-US" sz="1600" dirty="0" smtClean="0">
                  <a:solidFill>
                    <a:schemeClr val="tx1"/>
                  </a:solidFill>
                </a:rPr>
                <a:t>(</a:t>
              </a:r>
              <a:r>
                <a:rPr lang="en-US" sz="1600" dirty="0"/>
                <a:t>disk sector = page</a:t>
              </a:r>
              <a:r>
                <a:rPr lang="en-US" sz="1600" dirty="0">
                  <a:solidFill>
                    <a:schemeClr val="tx1"/>
                  </a:solidFill>
                </a:rPr>
                <a:t>)</a:t>
              </a:r>
            </a:p>
          </p:txBody>
        </p:sp>
        <p:sp>
          <p:nvSpPr>
            <p:cNvPr id="1489948" name="Text Box 28"/>
            <p:cNvSpPr txBox="1">
              <a:spLocks noChangeArrowheads="1"/>
            </p:cNvSpPr>
            <p:nvPr/>
          </p:nvSpPr>
          <p:spPr bwMode="auto">
            <a:xfrm>
              <a:off x="2832" y="1689"/>
              <a:ext cx="1152" cy="212"/>
            </a:xfrm>
            <a:prstGeom prst="rect">
              <a:avLst/>
            </a:prstGeom>
            <a:noFill/>
            <a:ln w="12700">
              <a:noFill/>
              <a:miter lim="800000"/>
              <a:headEnd/>
              <a:tailEnd/>
            </a:ln>
            <a:effectLst/>
          </p:spPr>
          <p:txBody>
            <a:bodyPr>
              <a:spAutoFit/>
            </a:bodyPr>
            <a:lstStyle/>
            <a:p>
              <a:r>
                <a:rPr lang="en-US" sz="1600">
                  <a:solidFill>
                    <a:schemeClr val="tx1"/>
                  </a:solidFill>
                </a:rPr>
                <a:t>8-32 bytes (</a:t>
              </a:r>
              <a:r>
                <a:rPr lang="en-US" sz="1600"/>
                <a:t>block</a:t>
              </a:r>
              <a:r>
                <a:rPr lang="en-US" sz="1600">
                  <a:solidFill>
                    <a:schemeClr val="tx1"/>
                  </a:solidFill>
                </a:rPr>
                <a:t>)</a:t>
              </a:r>
            </a:p>
          </p:txBody>
        </p:sp>
      </p:gr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499374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99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8993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899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899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9926" grpId="0"/>
      <p:bldP spid="1489934" grpId="0" animBg="1"/>
      <p:bldP spid="1489936" grpId="0" animBg="1"/>
      <p:bldP spid="1489937"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87874" name="Rectangle 2"/>
          <p:cNvSpPr>
            <a:spLocks noChangeArrowheads="1"/>
          </p:cNvSpPr>
          <p:nvPr/>
        </p:nvSpPr>
        <p:spPr bwMode="auto">
          <a:xfrm>
            <a:off x="761997" y="2662232"/>
            <a:ext cx="4953000" cy="2209800"/>
          </a:xfrm>
          <a:prstGeom prst="rect">
            <a:avLst/>
          </a:prstGeom>
          <a:solidFill>
            <a:schemeClr val="bg1"/>
          </a:solidFill>
          <a:ln w="38100">
            <a:solidFill>
              <a:schemeClr val="accent2"/>
            </a:solidFill>
            <a:prstDash val="sysDot"/>
            <a:miter lim="800000"/>
            <a:headEnd/>
            <a:tailEnd/>
          </a:ln>
          <a:effectLst/>
        </p:spPr>
        <p:txBody>
          <a:bodyPr wrap="none" anchor="ctr"/>
          <a:lstStyle/>
          <a:p>
            <a:endParaRPr lang="en-US"/>
          </a:p>
        </p:txBody>
      </p:sp>
      <p:sp>
        <p:nvSpPr>
          <p:cNvPr id="1487875" name="Rectangle 3" descr="10%"/>
          <p:cNvSpPr>
            <a:spLocks noChangeArrowheads="1"/>
          </p:cNvSpPr>
          <p:nvPr/>
        </p:nvSpPr>
        <p:spPr bwMode="auto">
          <a:xfrm>
            <a:off x="4486272" y="3500432"/>
            <a:ext cx="931863" cy="1095375"/>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lIns="90488" tIns="44450" rIns="90488" bIns="44450">
            <a:spAutoFit/>
          </a:bodyPr>
          <a:lstStyle/>
          <a:p>
            <a:pPr algn="ctr"/>
            <a:r>
              <a:rPr lang="en-US" sz="1600">
                <a:solidFill>
                  <a:srgbClr val="000000"/>
                </a:solidFill>
              </a:rPr>
              <a:t>Second</a:t>
            </a:r>
          </a:p>
          <a:p>
            <a:pPr algn="ctr"/>
            <a:r>
              <a:rPr lang="en-US" sz="1600">
                <a:solidFill>
                  <a:srgbClr val="000000"/>
                </a:solidFill>
              </a:rPr>
              <a:t>Level</a:t>
            </a:r>
          </a:p>
          <a:p>
            <a:pPr algn="ctr"/>
            <a:r>
              <a:rPr lang="en-US" sz="1600">
                <a:solidFill>
                  <a:srgbClr val="000000"/>
                </a:solidFill>
              </a:rPr>
              <a:t>Cache</a:t>
            </a:r>
          </a:p>
          <a:p>
            <a:pPr algn="ctr"/>
            <a:r>
              <a:rPr lang="en-US" sz="1600">
                <a:solidFill>
                  <a:srgbClr val="000000"/>
                </a:solidFill>
              </a:rPr>
              <a:t>(SRAM)</a:t>
            </a:r>
          </a:p>
        </p:txBody>
      </p:sp>
      <p:sp>
        <p:nvSpPr>
          <p:cNvPr id="1487876" name="Rectangle 4" descr="10%"/>
          <p:cNvSpPr>
            <a:spLocks noChangeArrowheads="1"/>
          </p:cNvSpPr>
          <p:nvPr/>
        </p:nvSpPr>
        <p:spPr bwMode="auto">
          <a:xfrm>
            <a:off x="2666997" y="4186232"/>
            <a:ext cx="228600" cy="609600"/>
          </a:xfrm>
          <a:prstGeom prst="rect">
            <a:avLst/>
          </a:prstGeom>
          <a:pattFill prst="pct10">
            <a:fgClr>
              <a:srgbClr val="0000B6"/>
            </a:fgClr>
            <a:bgClr>
              <a:srgbClr val="FFFFFF"/>
            </a:bgClr>
          </a:pattFill>
          <a:ln w="25400">
            <a:solidFill>
              <a:schemeClr val="tx1"/>
            </a:solidFill>
            <a:miter lim="800000"/>
            <a:headEnd/>
            <a:tailEnd/>
          </a:ln>
          <a:effectLst/>
        </p:spPr>
        <p:txBody>
          <a:bodyPr wrap="none" anchor="ctr"/>
          <a:lstStyle/>
          <a:p>
            <a:endParaRPr lang="en-US"/>
          </a:p>
        </p:txBody>
      </p:sp>
      <p:sp>
        <p:nvSpPr>
          <p:cNvPr id="1487877" name="Rectangle 5"/>
          <p:cNvSpPr>
            <a:spLocks noGrp="1" noChangeArrowheads="1"/>
          </p:cNvSpPr>
          <p:nvPr>
            <p:ph type="title"/>
          </p:nvPr>
        </p:nvSpPr>
        <p:spPr/>
        <p:txBody>
          <a:bodyPr>
            <a:normAutofit fontScale="90000"/>
          </a:bodyPr>
          <a:lstStyle/>
          <a:p>
            <a:r>
              <a:rPr lang="en-US" dirty="0" smtClean="0"/>
              <a:t>Typical </a:t>
            </a:r>
            <a:r>
              <a:rPr lang="en-US" dirty="0"/>
              <a:t>Memory Hierarchy</a:t>
            </a:r>
          </a:p>
        </p:txBody>
      </p:sp>
      <p:sp>
        <p:nvSpPr>
          <p:cNvPr id="31" name="Content Placeholder 30"/>
          <p:cNvSpPr>
            <a:spLocks noGrp="1"/>
          </p:cNvSpPr>
          <p:nvPr>
            <p:ph idx="1"/>
          </p:nvPr>
        </p:nvSpPr>
        <p:spPr>
          <a:xfrm>
            <a:off x="457200" y="1219200"/>
            <a:ext cx="8229600" cy="1193800"/>
          </a:xfrm>
        </p:spPr>
        <p:txBody>
          <a:bodyPr>
            <a:normAutofit fontScale="85000" lnSpcReduction="10000"/>
          </a:bodyPr>
          <a:lstStyle/>
          <a:p>
            <a:pPr>
              <a:buClr>
                <a:schemeClr val="tx1"/>
              </a:buClr>
            </a:pPr>
            <a:r>
              <a:rPr lang="en-US" dirty="0" smtClean="0">
                <a:solidFill>
                  <a:srgbClr val="FF0000"/>
                </a:solidFill>
              </a:rPr>
              <a:t>The Trick: </a:t>
            </a:r>
            <a:r>
              <a:rPr lang="en-US" dirty="0" smtClean="0"/>
              <a:t>present processor with as much memory as is available in the </a:t>
            </a:r>
            <a:r>
              <a:rPr lang="en-US" i="1" dirty="0" smtClean="0"/>
              <a:t>cheapest</a:t>
            </a:r>
            <a:r>
              <a:rPr lang="en-US" dirty="0" smtClean="0"/>
              <a:t> technology at the speed offered by the </a:t>
            </a:r>
            <a:r>
              <a:rPr lang="en-US" i="1" dirty="0" smtClean="0"/>
              <a:t>fastest</a:t>
            </a:r>
            <a:r>
              <a:rPr lang="en-US" dirty="0" smtClean="0"/>
              <a:t> technology</a:t>
            </a:r>
          </a:p>
          <a:p>
            <a:endParaRPr lang="en-US" dirty="0"/>
          </a:p>
        </p:txBody>
      </p:sp>
      <p:sp>
        <p:nvSpPr>
          <p:cNvPr id="1487878" name="Rectangle 6"/>
          <p:cNvSpPr>
            <a:spLocks noChangeArrowheads="1"/>
          </p:cNvSpPr>
          <p:nvPr/>
        </p:nvSpPr>
        <p:spPr bwMode="auto">
          <a:xfrm>
            <a:off x="990597" y="2967032"/>
            <a:ext cx="2716213" cy="242888"/>
          </a:xfrm>
          <a:prstGeom prst="rect">
            <a:avLst/>
          </a:prstGeom>
          <a:noFill/>
          <a:ln w="25400">
            <a:solidFill>
              <a:schemeClr val="tx1"/>
            </a:solidFill>
            <a:miter lim="800000"/>
            <a:headEnd/>
            <a:tailEnd/>
          </a:ln>
          <a:effectLst/>
        </p:spPr>
        <p:txBody>
          <a:bodyPr wrap="none" anchor="ctr"/>
          <a:lstStyle/>
          <a:p>
            <a:endParaRPr lang="en-US"/>
          </a:p>
        </p:txBody>
      </p:sp>
      <p:sp>
        <p:nvSpPr>
          <p:cNvPr id="1487879" name="Rectangle 7"/>
          <p:cNvSpPr>
            <a:spLocks noChangeArrowheads="1"/>
          </p:cNvSpPr>
          <p:nvPr/>
        </p:nvSpPr>
        <p:spPr bwMode="auto">
          <a:xfrm>
            <a:off x="1904997" y="2890832"/>
            <a:ext cx="835025"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Control</a:t>
            </a:r>
          </a:p>
        </p:txBody>
      </p:sp>
      <p:sp>
        <p:nvSpPr>
          <p:cNvPr id="1487880" name="Rectangle 8"/>
          <p:cNvSpPr>
            <a:spLocks noChangeArrowheads="1"/>
          </p:cNvSpPr>
          <p:nvPr/>
        </p:nvSpPr>
        <p:spPr bwMode="auto">
          <a:xfrm>
            <a:off x="941385" y="3424232"/>
            <a:ext cx="1422400" cy="1347788"/>
          </a:xfrm>
          <a:prstGeom prst="rect">
            <a:avLst/>
          </a:prstGeom>
          <a:noFill/>
          <a:ln w="25400">
            <a:solidFill>
              <a:schemeClr val="tx1"/>
            </a:solidFill>
            <a:miter lim="800000"/>
            <a:headEnd/>
            <a:tailEnd/>
          </a:ln>
          <a:effectLst/>
        </p:spPr>
        <p:txBody>
          <a:bodyPr wrap="none" anchor="ctr"/>
          <a:lstStyle/>
          <a:p>
            <a:endParaRPr lang="en-US"/>
          </a:p>
        </p:txBody>
      </p:sp>
      <p:sp>
        <p:nvSpPr>
          <p:cNvPr id="1487881" name="Rectangle 9"/>
          <p:cNvSpPr>
            <a:spLocks noChangeArrowheads="1"/>
          </p:cNvSpPr>
          <p:nvPr/>
        </p:nvSpPr>
        <p:spPr bwMode="auto">
          <a:xfrm>
            <a:off x="990597" y="3957632"/>
            <a:ext cx="1004888"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Datapath</a:t>
            </a:r>
          </a:p>
        </p:txBody>
      </p:sp>
      <p:sp>
        <p:nvSpPr>
          <p:cNvPr id="1487882" name="Rectangle 10"/>
          <p:cNvSpPr>
            <a:spLocks noChangeArrowheads="1"/>
          </p:cNvSpPr>
          <p:nvPr/>
        </p:nvSpPr>
        <p:spPr bwMode="auto">
          <a:xfrm>
            <a:off x="7619997" y="2433632"/>
            <a:ext cx="1117600" cy="2432050"/>
          </a:xfrm>
          <a:prstGeom prst="rect">
            <a:avLst/>
          </a:prstGeom>
          <a:noFill/>
          <a:ln w="25400">
            <a:solidFill>
              <a:schemeClr val="tx1"/>
            </a:solidFill>
            <a:miter lim="800000"/>
            <a:headEnd/>
            <a:tailEnd/>
          </a:ln>
          <a:effectLst/>
        </p:spPr>
        <p:txBody>
          <a:bodyPr wrap="none" anchor="ctr"/>
          <a:lstStyle/>
          <a:p>
            <a:endParaRPr lang="en-US"/>
          </a:p>
        </p:txBody>
      </p:sp>
      <p:sp>
        <p:nvSpPr>
          <p:cNvPr id="1487883" name="Rectangle 11"/>
          <p:cNvSpPr>
            <a:spLocks noChangeArrowheads="1"/>
          </p:cNvSpPr>
          <p:nvPr/>
        </p:nvSpPr>
        <p:spPr bwMode="auto">
          <a:xfrm>
            <a:off x="7641090" y="3424232"/>
            <a:ext cx="1054777" cy="951542"/>
          </a:xfrm>
          <a:prstGeom prst="rect">
            <a:avLst/>
          </a:prstGeom>
          <a:noFill/>
          <a:ln w="12700">
            <a:noFill/>
            <a:miter lim="800000"/>
            <a:headEnd/>
            <a:tailEnd/>
          </a:ln>
          <a:effectLst/>
        </p:spPr>
        <p:txBody>
          <a:bodyPr wrap="square" lIns="90488" tIns="44450" rIns="90488" bIns="44450">
            <a:spAutoFit/>
          </a:bodyPr>
          <a:lstStyle/>
          <a:p>
            <a:pPr algn="ctr"/>
            <a:r>
              <a:rPr lang="en-US" sz="1400" dirty="0">
                <a:solidFill>
                  <a:schemeClr val="tx1"/>
                </a:solidFill>
              </a:rPr>
              <a:t>Secondary</a:t>
            </a:r>
          </a:p>
          <a:p>
            <a:pPr algn="ctr"/>
            <a:r>
              <a:rPr lang="en-US" sz="1400" dirty="0">
                <a:solidFill>
                  <a:schemeClr val="tx1"/>
                </a:solidFill>
              </a:rPr>
              <a:t>Memory</a:t>
            </a:r>
          </a:p>
          <a:p>
            <a:pPr algn="ctr"/>
            <a:r>
              <a:rPr lang="en-US" sz="1400" dirty="0">
                <a:solidFill>
                  <a:schemeClr val="tx1"/>
                </a:solidFill>
              </a:rPr>
              <a:t>(</a:t>
            </a:r>
            <a:r>
              <a:rPr lang="en-US" sz="1400" dirty="0" smtClean="0">
                <a:solidFill>
                  <a:schemeClr val="tx1"/>
                </a:solidFill>
              </a:rPr>
              <a:t>Disk</a:t>
            </a:r>
          </a:p>
          <a:p>
            <a:pPr algn="ctr"/>
            <a:r>
              <a:rPr lang="en-US" sz="1400" dirty="0" smtClean="0"/>
              <a:t>Or </a:t>
            </a:r>
            <a:r>
              <a:rPr lang="en-US" sz="1400" dirty="0" smtClean="0">
                <a:solidFill>
                  <a:schemeClr val="tx1"/>
                </a:solidFill>
              </a:rPr>
              <a:t>Flash)</a:t>
            </a:r>
            <a:endParaRPr lang="en-US" sz="1400" dirty="0">
              <a:solidFill>
                <a:schemeClr val="tx1"/>
              </a:solidFill>
            </a:endParaRPr>
          </a:p>
        </p:txBody>
      </p:sp>
      <p:sp>
        <p:nvSpPr>
          <p:cNvPr id="1487884" name="Rectangle 12"/>
          <p:cNvSpPr>
            <a:spLocks noChangeArrowheads="1"/>
          </p:cNvSpPr>
          <p:nvPr/>
        </p:nvSpPr>
        <p:spPr bwMode="auto">
          <a:xfrm>
            <a:off x="788985" y="2662232"/>
            <a:ext cx="3249612" cy="2219325"/>
          </a:xfrm>
          <a:prstGeom prst="rect">
            <a:avLst/>
          </a:prstGeom>
          <a:noFill/>
          <a:ln w="25400">
            <a:solidFill>
              <a:schemeClr val="tx1"/>
            </a:solidFill>
            <a:miter lim="800000"/>
            <a:headEnd/>
            <a:tailEnd/>
          </a:ln>
          <a:effectLst/>
        </p:spPr>
        <p:txBody>
          <a:bodyPr wrap="none" anchor="ctr"/>
          <a:lstStyle/>
          <a:p>
            <a:endParaRPr lang="en-US"/>
          </a:p>
        </p:txBody>
      </p:sp>
      <p:sp>
        <p:nvSpPr>
          <p:cNvPr id="1487885" name="Rectangle 13"/>
          <p:cNvSpPr>
            <a:spLocks noChangeArrowheads="1"/>
          </p:cNvSpPr>
          <p:nvPr/>
        </p:nvSpPr>
        <p:spPr bwMode="auto">
          <a:xfrm>
            <a:off x="1371597" y="2586032"/>
            <a:ext cx="2144713" cy="333375"/>
          </a:xfrm>
          <a:prstGeom prst="rect">
            <a:avLst/>
          </a:prstGeom>
          <a:noFill/>
          <a:ln w="12700">
            <a:noFill/>
            <a:miter lim="800000"/>
            <a:headEnd/>
            <a:tailEnd/>
          </a:ln>
          <a:effectLst/>
        </p:spPr>
        <p:txBody>
          <a:bodyPr wrap="none" lIns="90488" tIns="44450" rIns="90488" bIns="44450">
            <a:spAutoFit/>
          </a:bodyPr>
          <a:lstStyle/>
          <a:p>
            <a:r>
              <a:rPr lang="en-US" sz="1600">
                <a:solidFill>
                  <a:schemeClr val="tx1"/>
                </a:solidFill>
              </a:rPr>
              <a:t>On-Chip Components</a:t>
            </a:r>
          </a:p>
        </p:txBody>
      </p:sp>
      <p:sp>
        <p:nvSpPr>
          <p:cNvPr id="1487886" name="Line 14"/>
          <p:cNvSpPr>
            <a:spLocks noChangeShapeType="1"/>
          </p:cNvSpPr>
          <p:nvPr/>
        </p:nvSpPr>
        <p:spPr bwMode="auto">
          <a:xfrm flipV="1">
            <a:off x="2209797" y="2281232"/>
            <a:ext cx="5791200" cy="1676400"/>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7" name="Line 15"/>
          <p:cNvSpPr>
            <a:spLocks noChangeShapeType="1"/>
          </p:cNvSpPr>
          <p:nvPr/>
        </p:nvSpPr>
        <p:spPr bwMode="auto">
          <a:xfrm>
            <a:off x="2306635" y="4730745"/>
            <a:ext cx="5541962" cy="217487"/>
          </a:xfrm>
          <a:prstGeom prst="line">
            <a:avLst/>
          </a:prstGeom>
          <a:noFill/>
          <a:ln w="28575">
            <a:solidFill>
              <a:schemeClr val="tx1"/>
            </a:solidFill>
            <a:prstDash val="dashDot"/>
            <a:round/>
            <a:headEnd/>
            <a:tailEnd/>
          </a:ln>
          <a:effectLst/>
        </p:spPr>
        <p:txBody>
          <a:bodyPr wrap="none" anchor="ctr"/>
          <a:lstStyle/>
          <a:p>
            <a:endParaRPr lang="en-US"/>
          </a:p>
        </p:txBody>
      </p:sp>
      <p:sp>
        <p:nvSpPr>
          <p:cNvPr id="1487888" name="Rectangle 16"/>
          <p:cNvSpPr>
            <a:spLocks noChangeArrowheads="1"/>
          </p:cNvSpPr>
          <p:nvPr/>
        </p:nvSpPr>
        <p:spPr bwMode="auto">
          <a:xfrm>
            <a:off x="1931985" y="4024307"/>
            <a:ext cx="355600" cy="693738"/>
          </a:xfrm>
          <a:prstGeom prst="rect">
            <a:avLst/>
          </a:prstGeom>
          <a:noFill/>
          <a:ln w="25400">
            <a:solidFill>
              <a:schemeClr val="tx1"/>
            </a:solidFill>
            <a:miter lim="800000"/>
            <a:headEnd/>
            <a:tailEnd/>
          </a:ln>
          <a:effectLst/>
        </p:spPr>
        <p:txBody>
          <a:bodyPr wrap="none" anchor="ctr"/>
          <a:lstStyle/>
          <a:p>
            <a:endParaRPr lang="en-US"/>
          </a:p>
        </p:txBody>
      </p:sp>
      <p:sp>
        <p:nvSpPr>
          <p:cNvPr id="1487889" name="Rectangle 17"/>
          <p:cNvSpPr>
            <a:spLocks noChangeArrowheads="1"/>
          </p:cNvSpPr>
          <p:nvPr/>
        </p:nvSpPr>
        <p:spPr bwMode="auto">
          <a:xfrm rot="5400000">
            <a:off x="1642266" y="4296563"/>
            <a:ext cx="1011238" cy="333375"/>
          </a:xfrm>
          <a:prstGeom prst="rect">
            <a:avLst/>
          </a:prstGeom>
          <a:noFill/>
          <a:ln w="12700">
            <a:noFill/>
            <a:miter lim="800000"/>
            <a:headEnd/>
            <a:tailEnd/>
          </a:ln>
          <a:effectLst/>
        </p:spPr>
        <p:txBody>
          <a:bodyPr lIns="90488" tIns="44450" rIns="90488" bIns="44450">
            <a:spAutoFit/>
          </a:bodyPr>
          <a:lstStyle/>
          <a:p>
            <a:r>
              <a:rPr lang="en-US" sz="1600">
                <a:solidFill>
                  <a:schemeClr val="tx1"/>
                </a:solidFill>
              </a:rPr>
              <a:t>RegFile</a:t>
            </a:r>
          </a:p>
        </p:txBody>
      </p:sp>
      <p:sp>
        <p:nvSpPr>
          <p:cNvPr id="1487891" name="Rectangle 19" descr="10%"/>
          <p:cNvSpPr>
            <a:spLocks noChangeArrowheads="1"/>
          </p:cNvSpPr>
          <p:nvPr/>
        </p:nvSpPr>
        <p:spPr bwMode="auto">
          <a:xfrm>
            <a:off x="6019797" y="3348032"/>
            <a:ext cx="1041400" cy="1350963"/>
          </a:xfrm>
          <a:prstGeom prst="rect">
            <a:avLst/>
          </a:prstGeom>
          <a:noFill/>
          <a:ln w="25400">
            <a:solidFill>
              <a:schemeClr val="tx1"/>
            </a:solidFill>
            <a:miter lim="800000"/>
            <a:headEnd/>
            <a:tailEnd/>
          </a:ln>
          <a:effectLst/>
        </p:spPr>
        <p:txBody>
          <a:bodyPr wrap="none" anchor="ctr"/>
          <a:lstStyle/>
          <a:p>
            <a:endParaRPr lang="en-US"/>
          </a:p>
        </p:txBody>
      </p:sp>
      <p:sp>
        <p:nvSpPr>
          <p:cNvPr id="1487892" name="Rectangle 20"/>
          <p:cNvSpPr>
            <a:spLocks noChangeArrowheads="1"/>
          </p:cNvSpPr>
          <p:nvPr/>
        </p:nvSpPr>
        <p:spPr bwMode="auto">
          <a:xfrm>
            <a:off x="6074033" y="3652832"/>
            <a:ext cx="926537" cy="828432"/>
          </a:xfrm>
          <a:prstGeom prst="rect">
            <a:avLst/>
          </a:prstGeom>
          <a:noFill/>
          <a:ln w="12700">
            <a:noFill/>
            <a:miter lim="800000"/>
            <a:headEnd/>
            <a:tailEnd/>
          </a:ln>
          <a:effectLst/>
        </p:spPr>
        <p:txBody>
          <a:bodyPr wrap="none" lIns="90488" tIns="44450" rIns="90488" bIns="44450">
            <a:spAutoFit/>
          </a:bodyPr>
          <a:lstStyle/>
          <a:p>
            <a:pPr algn="ctr"/>
            <a:r>
              <a:rPr lang="en-US" sz="1600">
                <a:solidFill>
                  <a:schemeClr val="tx1"/>
                </a:solidFill>
              </a:rPr>
              <a:t>Main</a:t>
            </a:r>
          </a:p>
          <a:p>
            <a:pPr algn="ctr"/>
            <a:r>
              <a:rPr lang="en-US" sz="1600">
                <a:solidFill>
                  <a:schemeClr val="tx1"/>
                </a:solidFill>
              </a:rPr>
              <a:t>Memory</a:t>
            </a:r>
          </a:p>
          <a:p>
            <a:pPr algn="ctr"/>
            <a:r>
              <a:rPr lang="en-US" sz="1600">
                <a:solidFill>
                  <a:schemeClr val="tx1"/>
                </a:solidFill>
              </a:rPr>
              <a:t>(DRAM)</a:t>
            </a:r>
          </a:p>
        </p:txBody>
      </p:sp>
      <p:sp>
        <p:nvSpPr>
          <p:cNvPr id="1487893" name="Rectangle 21"/>
          <p:cNvSpPr>
            <a:spLocks noChangeArrowheads="1"/>
          </p:cNvSpPr>
          <p:nvPr/>
        </p:nvSpPr>
        <p:spPr bwMode="auto">
          <a:xfrm rot="5400000">
            <a:off x="3053554" y="4182264"/>
            <a:ext cx="766763" cy="5778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lIns="90488" tIns="44450" rIns="90488" bIns="44450">
            <a:spAutoFit/>
          </a:bodyPr>
          <a:lstStyle/>
          <a:p>
            <a:pPr algn="ctr"/>
            <a:r>
              <a:rPr lang="en-US" sz="1600" dirty="0">
                <a:solidFill>
                  <a:srgbClr val="000000"/>
                </a:solidFill>
              </a:rPr>
              <a:t>Data</a:t>
            </a:r>
          </a:p>
          <a:p>
            <a:pPr algn="ctr"/>
            <a:r>
              <a:rPr lang="en-US" sz="1600" dirty="0">
                <a:solidFill>
                  <a:srgbClr val="000000"/>
                </a:solidFill>
              </a:rPr>
              <a:t>Cache</a:t>
            </a:r>
          </a:p>
        </p:txBody>
      </p:sp>
      <p:sp>
        <p:nvSpPr>
          <p:cNvPr id="1487895" name="Rectangle 23"/>
          <p:cNvSpPr>
            <a:spLocks noChangeArrowheads="1"/>
          </p:cNvSpPr>
          <p:nvPr/>
        </p:nvSpPr>
        <p:spPr bwMode="auto">
          <a:xfrm rot="5400000">
            <a:off x="3061490" y="3496464"/>
            <a:ext cx="766763" cy="5778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lIns="90488" tIns="44450" rIns="90488" bIns="44450">
            <a:spAutoFit/>
          </a:bodyPr>
          <a:lstStyle/>
          <a:p>
            <a:pPr algn="ctr"/>
            <a:r>
              <a:rPr lang="en-US" sz="1600" dirty="0" err="1">
                <a:solidFill>
                  <a:srgbClr val="000000"/>
                </a:solidFill>
              </a:rPr>
              <a:t>Instr</a:t>
            </a:r>
            <a:endParaRPr lang="en-US" sz="1600" dirty="0">
              <a:solidFill>
                <a:srgbClr val="000000"/>
              </a:solidFill>
            </a:endParaRPr>
          </a:p>
          <a:p>
            <a:pPr algn="ctr"/>
            <a:r>
              <a:rPr lang="en-US" sz="1600" dirty="0">
                <a:solidFill>
                  <a:srgbClr val="000000"/>
                </a:solidFill>
              </a:rPr>
              <a:t>Cache</a:t>
            </a:r>
          </a:p>
        </p:txBody>
      </p:sp>
      <p:sp>
        <p:nvSpPr>
          <p:cNvPr id="1487897" name="Text Box 25"/>
          <p:cNvSpPr txBox="1">
            <a:spLocks noChangeArrowheads="1"/>
          </p:cNvSpPr>
          <p:nvPr/>
        </p:nvSpPr>
        <p:spPr bwMode="auto">
          <a:xfrm rot="5400000" flipH="1">
            <a:off x="2451097" y="3648070"/>
            <a:ext cx="612775" cy="33655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r>
              <a:rPr lang="en-US" sz="1600" dirty="0">
                <a:solidFill>
                  <a:srgbClr val="000000"/>
                </a:solidFill>
              </a:rPr>
              <a:t>ITLB</a:t>
            </a:r>
          </a:p>
        </p:txBody>
      </p:sp>
      <p:sp>
        <p:nvSpPr>
          <p:cNvPr id="1487898" name="Text Box 26"/>
          <p:cNvSpPr txBox="1">
            <a:spLocks noChangeArrowheads="1"/>
          </p:cNvSpPr>
          <p:nvPr/>
        </p:nvSpPr>
        <p:spPr bwMode="auto">
          <a:xfrm rot="5400000" flipH="1">
            <a:off x="2408234" y="4302120"/>
            <a:ext cx="701675" cy="3365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spAutoFit/>
          </a:bodyPr>
          <a:lstStyle/>
          <a:p>
            <a:pPr algn="ctr"/>
            <a:r>
              <a:rPr lang="en-US" sz="1600" dirty="0">
                <a:solidFill>
                  <a:srgbClr val="000000"/>
                </a:solidFill>
              </a:rPr>
              <a:t>DTLB</a:t>
            </a:r>
          </a:p>
        </p:txBody>
      </p:sp>
      <p:sp>
        <p:nvSpPr>
          <p:cNvPr id="1487901" name="Rectangle 29"/>
          <p:cNvSpPr>
            <a:spLocks noChangeArrowheads="1"/>
          </p:cNvSpPr>
          <p:nvPr/>
        </p:nvSpPr>
        <p:spPr bwMode="auto">
          <a:xfrm>
            <a:off x="152397" y="5100632"/>
            <a:ext cx="8604920" cy="293670"/>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sz="1800" b="1" dirty="0">
                <a:solidFill>
                  <a:schemeClr val="tx1"/>
                </a:solidFill>
              </a:rPr>
              <a:t>Speed </a:t>
            </a:r>
            <a:r>
              <a:rPr lang="en-US" sz="1800" b="1" dirty="0" smtClean="0">
                <a:solidFill>
                  <a:schemeClr val="tx1"/>
                </a:solidFill>
              </a:rPr>
              <a:t>(#cycles</a:t>
            </a:r>
            <a:r>
              <a:rPr lang="en-US" sz="1800" b="1" dirty="0">
                <a:solidFill>
                  <a:schemeClr val="tx1"/>
                </a:solidFill>
              </a:rPr>
              <a:t>): </a:t>
            </a:r>
            <a:r>
              <a:rPr lang="en-US" sz="1800" dirty="0">
                <a:solidFill>
                  <a:schemeClr val="tx1"/>
                </a:solidFill>
                <a:cs typeface="Arial" charset="0"/>
              </a:rPr>
              <a:t>½</a:t>
            </a:r>
            <a:r>
              <a:rPr lang="en-US" sz="1800" dirty="0">
                <a:solidFill>
                  <a:schemeClr val="tx1"/>
                </a:solidFill>
              </a:rPr>
              <a:t>’s             1’s                  10’s                  100’s       </a:t>
            </a:r>
            <a:r>
              <a:rPr lang="en-US" sz="1800" dirty="0" smtClean="0">
                <a:solidFill>
                  <a:schemeClr val="tx1"/>
                </a:solidFill>
              </a:rPr>
              <a:t>        10,000’s</a:t>
            </a:r>
            <a:endParaRPr lang="en-US" sz="1800" dirty="0">
              <a:solidFill>
                <a:schemeClr val="tx1"/>
              </a:solidFill>
            </a:endParaRPr>
          </a:p>
        </p:txBody>
      </p:sp>
      <p:sp>
        <p:nvSpPr>
          <p:cNvPr id="1487902" name="Rectangle 30"/>
          <p:cNvSpPr>
            <a:spLocks noChangeArrowheads="1"/>
          </p:cNvSpPr>
          <p:nvPr/>
        </p:nvSpPr>
        <p:spPr bwMode="auto">
          <a:xfrm>
            <a:off x="152397" y="5481632"/>
            <a:ext cx="8351533" cy="293670"/>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sz="1800" b="1" dirty="0">
                <a:solidFill>
                  <a:schemeClr val="tx1"/>
                </a:solidFill>
              </a:rPr>
              <a:t>Size (bytes):    </a:t>
            </a:r>
            <a:r>
              <a:rPr lang="en-US" sz="1800" dirty="0">
                <a:solidFill>
                  <a:schemeClr val="tx1"/>
                </a:solidFill>
              </a:rPr>
              <a:t>   100’s   </a:t>
            </a:r>
            <a:r>
              <a:rPr lang="en-US" sz="1800" b="1" dirty="0">
                <a:solidFill>
                  <a:schemeClr val="tx1"/>
                </a:solidFill>
              </a:rPr>
              <a:t>    </a:t>
            </a:r>
            <a:r>
              <a:rPr lang="en-US" sz="1800" b="1" dirty="0" smtClean="0">
                <a:solidFill>
                  <a:schemeClr val="tx1"/>
                </a:solidFill>
              </a:rPr>
              <a:t>  </a:t>
            </a:r>
            <a:r>
              <a:rPr lang="en-US" sz="1800" dirty="0" smtClean="0">
                <a:solidFill>
                  <a:schemeClr val="tx1"/>
                </a:solidFill>
              </a:rPr>
              <a:t> 10K’s                 M’s                    G’s                    T’s</a:t>
            </a:r>
            <a:endParaRPr lang="en-US" sz="1800" dirty="0">
              <a:solidFill>
                <a:schemeClr val="tx1"/>
              </a:solidFill>
            </a:endParaRPr>
          </a:p>
        </p:txBody>
      </p:sp>
      <p:sp>
        <p:nvSpPr>
          <p:cNvPr id="1487903" name="Rectangle 31"/>
          <p:cNvSpPr>
            <a:spLocks noChangeArrowheads="1"/>
          </p:cNvSpPr>
          <p:nvPr/>
        </p:nvSpPr>
        <p:spPr bwMode="auto">
          <a:xfrm>
            <a:off x="838197" y="5862632"/>
            <a:ext cx="7924800" cy="293670"/>
          </a:xfrm>
          <a:prstGeom prst="rect">
            <a:avLst/>
          </a:prstGeom>
          <a:noFill/>
          <a:ln w="12700">
            <a:noFill/>
            <a:miter lim="800000"/>
            <a:headEnd/>
            <a:tailEnd/>
          </a:ln>
          <a:effectLst/>
        </p:spPr>
        <p:txBody>
          <a:bodyPr lIns="63500" tIns="25400" rIns="63500" bIns="25400">
            <a:spAutoFit/>
          </a:bodyPr>
          <a:lstStyle/>
          <a:p>
            <a:pPr>
              <a:lnSpc>
                <a:spcPct val="85000"/>
              </a:lnSpc>
            </a:pPr>
            <a:r>
              <a:rPr lang="en-US" sz="1800" b="1" dirty="0">
                <a:solidFill>
                  <a:schemeClr val="tx1"/>
                </a:solidFill>
              </a:rPr>
              <a:t> Cost:         </a:t>
            </a:r>
            <a:r>
              <a:rPr lang="en-US" sz="1800" dirty="0">
                <a:solidFill>
                  <a:schemeClr val="tx1"/>
                </a:solidFill>
              </a:rPr>
              <a:t>highest                                                                               lowest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61923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788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487885"/>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4000"/>
                                  </p:stCondLst>
                                  <p:childTnLst>
                                    <p:set>
                                      <p:cBhvr>
                                        <p:cTn id="12" dur="1" fill="hold">
                                          <p:stCondLst>
                                            <p:cond delay="499"/>
                                          </p:stCondLst>
                                        </p:cTn>
                                        <p:tgtEl>
                                          <p:spTgt spid="14878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7874" grpId="0" animBg="1"/>
      <p:bldP spid="1487884" grpId="0" animBg="1"/>
      <p:bldP spid="1487885"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30363</TotalTime>
  <Pages>47</Pages>
  <Words>3447</Words>
  <Application>Microsoft Macintosh PowerPoint</Application>
  <PresentationFormat>Letter Paper (8.5x11 in)</PresentationFormat>
  <Paragraphs>442</Paragraphs>
  <Slides>29</Slides>
  <Notes>25</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Metro</vt:lpstr>
      <vt:lpstr>Bitcasa offers infinite storage!</vt:lpstr>
      <vt:lpstr>Review</vt:lpstr>
      <vt:lpstr>6 Great Ideas in Computer Architecture</vt:lpstr>
      <vt:lpstr>The Big Picture</vt:lpstr>
      <vt:lpstr>Memory Hierarchy</vt:lpstr>
      <vt:lpstr>Motivation : Processor-Memory Gap</vt:lpstr>
      <vt:lpstr>Memory Caching</vt:lpstr>
      <vt:lpstr>Characteristics of the Memory Hierarchy</vt:lpstr>
      <vt:lpstr>Typical Memory Hierarchy</vt:lpstr>
      <vt:lpstr>Memory Hierarchy</vt:lpstr>
      <vt:lpstr>Memory Hierarchy Analogy: Library</vt:lpstr>
      <vt:lpstr>Memory Hierarchy Basis</vt:lpstr>
      <vt:lpstr>Two Types of Locality</vt:lpstr>
      <vt:lpstr>Cache Design (for ANY cache)</vt:lpstr>
      <vt:lpstr>How is the Hierarchy Managed?</vt:lpstr>
      <vt:lpstr>Administrivia</vt:lpstr>
      <vt:lpstr>Direct-Mapped Cache (1/4)</vt:lpstr>
      <vt:lpstr>Direct-Mapped Cache (2/4)</vt:lpstr>
      <vt:lpstr>Direct-Mapped Cache (3/4)</vt:lpstr>
      <vt:lpstr>Direct-Mapped Cache (4/4)</vt:lpstr>
      <vt:lpstr>Issues with Direct-Mapped</vt:lpstr>
      <vt:lpstr>Direct-Mapped Cache Terminology</vt:lpstr>
      <vt:lpstr>TIO Dan’s great cache mnemonic</vt:lpstr>
      <vt:lpstr>Direct-Mapped Cache Example (1/3)</vt:lpstr>
      <vt:lpstr>Direct-Mapped Cache Example (2/3)</vt:lpstr>
      <vt:lpstr>Direct-Mapped Cache Example (3/3)</vt:lpstr>
      <vt:lpstr>Peer Instruction</vt:lpstr>
      <vt:lpstr>Peer Instruction Answer</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2126</cp:revision>
  <cp:lastPrinted>2013-02-19T17:32:38Z</cp:lastPrinted>
  <dcterms:created xsi:type="dcterms:W3CDTF">2013-02-19T17:25:40Z</dcterms:created>
  <dcterms:modified xsi:type="dcterms:W3CDTF">2013-02-19T17:32:49Z</dcterms:modified>
</cp:coreProperties>
</file>