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7"/>
  </p:notesMasterIdLst>
  <p:handoutMasterIdLst>
    <p:handoutMasterId r:id="rId38"/>
  </p:handoutMasterIdLst>
  <p:sldIdLst>
    <p:sldId id="933" r:id="rId2"/>
    <p:sldId id="1053" r:id="rId3"/>
    <p:sldId id="1056" r:id="rId4"/>
    <p:sldId id="1057" r:id="rId5"/>
    <p:sldId id="1060" r:id="rId6"/>
    <p:sldId id="1061" r:id="rId7"/>
    <p:sldId id="1062" r:id="rId8"/>
    <p:sldId id="1063" r:id="rId9"/>
    <p:sldId id="1064" r:id="rId10"/>
    <p:sldId id="1065" r:id="rId11"/>
    <p:sldId id="1066" r:id="rId12"/>
    <p:sldId id="1067" r:id="rId13"/>
    <p:sldId id="1068" r:id="rId14"/>
    <p:sldId id="1069" r:id="rId15"/>
    <p:sldId id="1070" r:id="rId16"/>
    <p:sldId id="1071" r:id="rId17"/>
    <p:sldId id="1072" r:id="rId18"/>
    <p:sldId id="1073" r:id="rId19"/>
    <p:sldId id="1074" r:id="rId20"/>
    <p:sldId id="1075" r:id="rId21"/>
    <p:sldId id="1076" r:id="rId22"/>
    <p:sldId id="1077" r:id="rId23"/>
    <p:sldId id="1078" r:id="rId24"/>
    <p:sldId id="1091" r:id="rId25"/>
    <p:sldId id="1092" r:id="rId26"/>
    <p:sldId id="1080" r:id="rId27"/>
    <p:sldId id="1081" r:id="rId28"/>
    <p:sldId id="1079" r:id="rId29"/>
    <p:sldId id="1082" r:id="rId30"/>
    <p:sldId id="1083" r:id="rId31"/>
    <p:sldId id="1084" r:id="rId32"/>
    <p:sldId id="1085" r:id="rId33"/>
    <p:sldId id="1086" r:id="rId34"/>
    <p:sldId id="1087" r:id="rId35"/>
    <p:sldId id="1088" r:id="rId36"/>
  </p:sldIdLst>
  <p:sldSz cx="9144000" cy="6858000" type="letter"/>
  <p:notesSz cx="9309100" cy="7023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clrMode="bw" frameSlides="1"/>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horzBarState="maximized">
    <p:restoredLeft sz="15620"/>
    <p:restoredTop sz="88763" autoAdjust="0"/>
  </p:normalViewPr>
  <p:slideViewPr>
    <p:cSldViewPr>
      <p:cViewPr varScale="1">
        <p:scale>
          <a:sx n="161" d="100"/>
          <a:sy n="161" d="100"/>
        </p:scale>
        <p:origin x="-1776"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211"/>
        <p:guide pos="293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2921000" y="450850"/>
            <a:ext cx="3498850" cy="26241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700708" y="3337889"/>
            <a:ext cx="8019208" cy="3158239"/>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3938" name="Rectangle 2"/>
          <p:cNvSpPr>
            <a:spLocks noGrp="1" noRot="1" noChangeAspect="1" noChangeArrowheads="1" noTextEdit="1"/>
          </p:cNvSpPr>
          <p:nvPr>
            <p:ph type="sldImg"/>
          </p:nvPr>
        </p:nvSpPr>
        <p:spPr bwMode="auto">
          <a:xfrm>
            <a:off x="2914650" y="450850"/>
            <a:ext cx="3500438" cy="2624138"/>
          </a:xfrm>
          <a:prstGeom prst="rect">
            <a:avLst/>
          </a:prstGeom>
          <a:solidFill>
            <a:srgbClr val="FFFFFF"/>
          </a:solidFill>
          <a:ln>
            <a:solidFill>
              <a:srgbClr val="000000"/>
            </a:solidFill>
            <a:miter lim="800000"/>
            <a:headEnd/>
            <a:tailEnd/>
          </a:ln>
        </p:spPr>
      </p:sp>
      <p:sp>
        <p:nvSpPr>
          <p:cNvPr id="2983939"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5986"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85987"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803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8803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082" name="Rectangle 2"/>
          <p:cNvSpPr>
            <a:spLocks noGrp="1" noChangeArrowheads="1"/>
          </p:cNvSpPr>
          <p:nvPr>
            <p:ph type="body" idx="1"/>
          </p:nvPr>
        </p:nvSpPr>
        <p:spPr bwMode="auto">
          <a:xfrm>
            <a:off x="1700216" y="3335494"/>
            <a:ext cx="5811875" cy="3161832"/>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Grp="1" noRot="1" noChangeAspect="1" noChangeArrowheads="1" noTextEdit="1"/>
          </p:cNvSpPr>
          <p:nvPr>
            <p:ph type="sldImg"/>
          </p:nvPr>
        </p:nvSpPr>
        <p:spPr bwMode="auto">
          <a:xfrm>
            <a:off x="2900363" y="525463"/>
            <a:ext cx="3513137" cy="2633662"/>
          </a:xfrm>
          <a:prstGeom prst="rect">
            <a:avLst/>
          </a:prstGeom>
          <a:noFill/>
          <a:ln w="12700" cap="flat">
            <a:solidFill>
              <a:schemeClr val="tx1"/>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213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9213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417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9417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6226" name="Rectangle 2"/>
          <p:cNvSpPr>
            <a:spLocks noGrp="1" noRot="1" noChangeAspect="1" noChangeArrowheads="1"/>
          </p:cNvSpPr>
          <p:nvPr>
            <p:ph type="sldImg"/>
          </p:nvPr>
        </p:nvSpPr>
        <p:spPr bwMode="auto">
          <a:xfrm>
            <a:off x="2913063" y="450850"/>
            <a:ext cx="3500437" cy="2624138"/>
          </a:xfrm>
          <a:prstGeom prst="rect">
            <a:avLst/>
          </a:prstGeom>
          <a:solidFill>
            <a:srgbClr val="FFFFFF"/>
          </a:solidFill>
          <a:ln>
            <a:solidFill>
              <a:srgbClr val="000000"/>
            </a:solidFill>
            <a:miter lim="800000"/>
            <a:headEnd/>
            <a:tailEnd/>
          </a:ln>
        </p:spPr>
      </p:sp>
      <p:sp>
        <p:nvSpPr>
          <p:cNvPr id="2996227"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827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9827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22"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00323"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237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0237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345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6345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441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0441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6466"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06467"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851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0851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2066" name="Rectangle 2"/>
          <p:cNvSpPr>
            <a:spLocks noGrp="1" noRot="1" noChangeAspect="1" noChangeArrowheads="1" noTextEdit="1"/>
          </p:cNvSpPr>
          <p:nvPr>
            <p:ph type="sldImg"/>
          </p:nvPr>
        </p:nvSpPr>
        <p:spPr bwMode="auto">
          <a:xfrm>
            <a:off x="4654550" y="1841500"/>
            <a:ext cx="0" cy="0"/>
          </a:xfrm>
          <a:prstGeom prst="rect">
            <a:avLst/>
          </a:prstGeom>
          <a:solidFill>
            <a:srgbClr val="FFFFFF"/>
          </a:solidFill>
          <a:ln>
            <a:solidFill>
              <a:srgbClr val="000000"/>
            </a:solidFill>
            <a:miter lim="800000"/>
            <a:headEnd/>
            <a:tailEnd/>
          </a:ln>
        </p:spPr>
      </p:sp>
      <p:sp>
        <p:nvSpPr>
          <p:cNvPr id="3032067" name="Rectangle 3"/>
          <p:cNvSpPr>
            <a:spLocks noGrp="1" noChangeArrowheads="1"/>
          </p:cNvSpPr>
          <p:nvPr>
            <p:ph type="body" idx="1"/>
          </p:nvPr>
        </p:nvSpPr>
        <p:spPr bwMode="auto">
          <a:xfrm>
            <a:off x="1239391" y="4820597"/>
            <a:ext cx="7333230" cy="190428"/>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4114" name="Rectangle 2"/>
          <p:cNvSpPr>
            <a:spLocks noGrp="1" noRot="1" noChangeAspect="1" noChangeArrowheads="1" noTextEdit="1"/>
          </p:cNvSpPr>
          <p:nvPr>
            <p:ph type="sldImg"/>
          </p:nvPr>
        </p:nvSpPr>
        <p:spPr bwMode="auto">
          <a:xfrm>
            <a:off x="4654550" y="1841500"/>
            <a:ext cx="0" cy="0"/>
          </a:xfrm>
          <a:prstGeom prst="rect">
            <a:avLst/>
          </a:prstGeom>
          <a:solidFill>
            <a:srgbClr val="FFFFFF"/>
          </a:solidFill>
          <a:ln>
            <a:solidFill>
              <a:srgbClr val="000000"/>
            </a:solidFill>
            <a:miter lim="800000"/>
            <a:headEnd/>
            <a:tailEnd/>
          </a:ln>
        </p:spPr>
      </p:sp>
      <p:sp>
        <p:nvSpPr>
          <p:cNvPr id="3034115" name="Rectangle 3"/>
          <p:cNvSpPr>
            <a:spLocks noGrp="1" noChangeArrowheads="1"/>
          </p:cNvSpPr>
          <p:nvPr>
            <p:ph type="body" idx="1"/>
          </p:nvPr>
        </p:nvSpPr>
        <p:spPr bwMode="auto">
          <a:xfrm>
            <a:off x="1239391" y="4820597"/>
            <a:ext cx="7333230" cy="190428"/>
          </a:xfrm>
          <a:prstGeom prst="rect">
            <a:avLst/>
          </a:prstGeom>
          <a:solidFill>
            <a:srgbClr val="FFFFFF"/>
          </a:solidFill>
          <a:ln>
            <a:solidFill>
              <a:srgbClr val="000000"/>
            </a:solidFill>
            <a:miter lim="800000"/>
            <a:headEnd/>
            <a:tailEnd/>
          </a:ln>
        </p:spPr>
        <p:txBody>
          <a:bodyPr lIns="88271" tIns="44136" rIns="88271" bIns="44136">
            <a:prstTxWarp prst="textNoShape">
              <a:avLst/>
            </a:prstTxWarp>
          </a:bodyPr>
          <a:lstStyle/>
          <a:p>
            <a:pPr marL="228600" indent="-22860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62"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10563"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5682"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15683"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773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1773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5506" name="Rectangle 2"/>
          <p:cNvSpPr>
            <a:spLocks noGrp="1" noChangeArrowheads="1"/>
          </p:cNvSpPr>
          <p:nvPr>
            <p:ph type="body" idx="1"/>
          </p:nvPr>
        </p:nvSpPr>
        <p:spPr bwMode="auto">
          <a:xfrm>
            <a:off x="700708" y="3336691"/>
            <a:ext cx="8021313" cy="3160635"/>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Grp="1" noRot="1" noChangeAspect="1" noChangeArrowheads="1" noTextEdit="1"/>
          </p:cNvSpPr>
          <p:nvPr>
            <p:ph type="sldImg"/>
          </p:nvPr>
        </p:nvSpPr>
        <p:spPr bwMode="auto">
          <a:xfrm>
            <a:off x="2921000" y="452438"/>
            <a:ext cx="3494088" cy="2620962"/>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977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1977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1826"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21827"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387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2387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5922" name="Rectangle 2"/>
          <p:cNvSpPr>
            <a:spLocks noGrp="1" noRot="1" noChangeAspect="1" noChangeArrowheads="1"/>
          </p:cNvSpPr>
          <p:nvPr>
            <p:ph type="sldImg"/>
          </p:nvPr>
        </p:nvSpPr>
        <p:spPr bwMode="auto">
          <a:xfrm>
            <a:off x="2913063" y="450850"/>
            <a:ext cx="3500437" cy="2624138"/>
          </a:xfrm>
          <a:prstGeom prst="rect">
            <a:avLst/>
          </a:prstGeom>
          <a:solidFill>
            <a:srgbClr val="FFFFFF"/>
          </a:solidFill>
          <a:ln>
            <a:solidFill>
              <a:srgbClr val="000000"/>
            </a:solidFill>
            <a:miter lim="800000"/>
            <a:headEnd/>
            <a:tailEnd/>
          </a:ln>
        </p:spPr>
      </p:sp>
      <p:sp>
        <p:nvSpPr>
          <p:cNvPr id="3025923"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797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302797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165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7165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3698"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73699"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5746"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75747"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7794"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77795"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42"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79843"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189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98189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L14 Caches III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92876" y="6651625"/>
            <a:ext cx="1654299"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2013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304800"/>
            <a:ext cx="7162800" cy="2013474"/>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14 – Caches III</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2013</a:t>
            </a:r>
            <a:r>
              <a:rPr lang="en-US" sz="3200" b="1" dirty="0" smtClean="0">
                <a:solidFill>
                  <a:schemeClr val="tx1"/>
                </a:solidFill>
                <a:latin typeface="18 VAG Rounded Bold   07390"/>
                <a:cs typeface=""/>
              </a:rPr>
              <a:t>-02-25</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Google glass application : be creative!</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6553201" cy="2209800"/>
          </a:xfrm>
        </p:spPr>
        <p:txBody>
          <a:bodyPr anchor="t"/>
          <a:lstStyle/>
          <a:p>
            <a:pPr eaLnBrk="1" hangingPunct="1">
              <a:spcBef>
                <a:spcPct val="0"/>
              </a:spcBef>
            </a:pPr>
            <a:r>
              <a:rPr lang="en-US" sz="2400" dirty="0" err="1" smtClean="0">
                <a:ea typeface="ＭＳ Ｐゴシック" pitchFamily="-65" charset="-128"/>
                <a:cs typeface="ＭＳ Ｐゴシック" pitchFamily="-65" charset="-128"/>
              </a:rPr>
              <a:t>Google Glass may be one vision of the future of post-PC interfaces – augmented reality with video and voice input.  They’re looking for early adopters to buy their $1,500 development versions, chosen by the creative vision people submit (via text, animation, or video).</a:t>
            </a:r>
            <a:endParaRPr lang="en-US"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3200" b="1" dirty="0" smtClean="0">
                <a:latin typeface="Courier"/>
                <a:ea typeface="Courier"/>
                <a:cs typeface="Courier"/>
              </a:rPr>
              <a:t>www.google.com/glass</a:t>
            </a:r>
            <a:endParaRPr lang="en-US" sz="3200" b="1" dirty="0">
              <a:latin typeface="Courier"/>
              <a:ea typeface="Courier"/>
              <a:cs typeface="Courier"/>
            </a:endParaRPr>
          </a:p>
        </p:txBody>
      </p:sp>
      <p:sp>
        <p:nvSpPr>
          <p:cNvPr id="54" name="Oval 53"/>
          <p:cNvSpPr/>
          <p:nvPr/>
        </p:nvSpPr>
        <p:spPr>
          <a:xfrm>
            <a:off x="7010400" y="5700252"/>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3"/>
          <a:stretch>
            <a:fillRect/>
          </a:stretch>
        </p:blipFill>
        <p:spPr>
          <a:xfrm>
            <a:off x="7177115" y="4114800"/>
            <a:ext cx="1814485" cy="13589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smtClean="0"/>
              <a:t>Fully Associative Cache (2/3)</a:t>
            </a:r>
            <a:endParaRPr lang="en-US"/>
          </a:p>
        </p:txBody>
      </p:sp>
      <p:sp>
        <p:nvSpPr>
          <p:cNvPr id="2980867" name="Rectangle 3"/>
          <p:cNvSpPr>
            <a:spLocks noGrp="1" noChangeArrowheads="1"/>
          </p:cNvSpPr>
          <p:nvPr>
            <p:ph type="body" idx="1"/>
          </p:nvPr>
        </p:nvSpPr>
        <p:spPr/>
        <p:txBody>
          <a:bodyPr/>
          <a:lstStyle/>
          <a:p>
            <a:r>
              <a:rPr lang="en-US" smtClean="0"/>
              <a:t>Fully Associative Cache (e.g., 32 B block)</a:t>
            </a:r>
          </a:p>
          <a:p>
            <a:pPr lvl="1"/>
            <a:r>
              <a:rPr lang="en-US" smtClean="0"/>
              <a:t>compare tags in parallel</a:t>
            </a:r>
            <a:endParaRPr lang="en-US"/>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smtClean="0"/>
              <a:t>Fully Associative Cache (3/3)</a:t>
            </a:r>
            <a:endParaRPr lang="en-US"/>
          </a:p>
        </p:txBody>
      </p:sp>
      <p:sp>
        <p:nvSpPr>
          <p:cNvPr id="2982915" name="Rectangle 3"/>
          <p:cNvSpPr>
            <a:spLocks noGrp="1" noChangeArrowheads="1"/>
          </p:cNvSpPr>
          <p:nvPr>
            <p:ph type="body" idx="1"/>
          </p:nvPr>
        </p:nvSpPr>
        <p:spPr/>
        <p:txBody>
          <a:bodyPr/>
          <a:lstStyle/>
          <a:p>
            <a:r>
              <a:rPr lang="en-US" smtClean="0"/>
              <a:t>Benefit of Fully Assoc Cache</a:t>
            </a:r>
          </a:p>
          <a:p>
            <a:pPr lvl="1"/>
            <a:r>
              <a:rPr lang="en-US" smtClean="0"/>
              <a:t>No Conflict Misses (since data can go anywhere)</a:t>
            </a:r>
          </a:p>
          <a:p>
            <a:r>
              <a:rPr lang="en-US" smtClean="0"/>
              <a:t>Drawbacks of Fully Assoc Cache</a:t>
            </a:r>
          </a:p>
          <a:p>
            <a:pPr lvl="1"/>
            <a:r>
              <a:rPr lang="en-US" smtClean="0"/>
              <a:t>Need hardware comparator for every single entry: if we have a 64KB of data in cache with 4B entries, we need 16K comparators: infeasible</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smtClean="0"/>
              <a:t>Final Type of Cache Miss</a:t>
            </a:r>
            <a:endParaRPr lang="en-US" dirty="0"/>
          </a:p>
        </p:txBody>
      </p:sp>
      <p:sp>
        <p:nvSpPr>
          <p:cNvPr id="2984963" name="Rectangle 3"/>
          <p:cNvSpPr>
            <a:spLocks noGrp="1" noChangeArrowheads="1"/>
          </p:cNvSpPr>
          <p:nvPr>
            <p:ph type="body" idx="1"/>
          </p:nvPr>
        </p:nvSpPr>
        <p:spPr/>
        <p:txBody>
          <a:bodyPr/>
          <a:lstStyle/>
          <a:p>
            <a:r>
              <a:rPr lang="en-US" dirty="0" smtClean="0"/>
              <a:t>3</a:t>
            </a:r>
            <a:r>
              <a:rPr lang="en-US" baseline="30000" dirty="0" smtClean="0"/>
              <a:t>rd</a:t>
            </a:r>
            <a:r>
              <a:rPr lang="en-US" dirty="0" smtClean="0"/>
              <a:t> C: </a:t>
            </a:r>
            <a:r>
              <a:rPr lang="en-US" dirty="0" smtClean="0">
                <a:solidFill>
                  <a:schemeClr val="accent1"/>
                </a:solidFill>
              </a:rPr>
              <a:t>Capacity Misses</a:t>
            </a:r>
          </a:p>
          <a:p>
            <a:pPr lvl="1"/>
            <a:r>
              <a:rPr lang="en-US" dirty="0" smtClean="0"/>
              <a:t>miss that occurs because the cache has a limited size</a:t>
            </a:r>
          </a:p>
          <a:p>
            <a:pPr lvl="1"/>
            <a:r>
              <a:rPr lang="en-US" dirty="0" smtClean="0"/>
              <a:t>miss that would not occur if we increase the size of the cache</a:t>
            </a:r>
          </a:p>
          <a:p>
            <a:pPr lvl="1"/>
            <a:r>
              <a:rPr lang="en-US" dirty="0" smtClean="0"/>
              <a:t>sketchy definition, so just get the general idea</a:t>
            </a:r>
          </a:p>
          <a:p>
            <a:r>
              <a:rPr lang="en-US" dirty="0" smtClean="0"/>
              <a:t>This is the primary type of miss for Fully Associative caches.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smtClean="0"/>
              <a:t>N-Way Set Associative Cache (1/3)</a:t>
            </a:r>
            <a:endParaRPr lang="en-US"/>
          </a:p>
        </p:txBody>
      </p:sp>
      <p:sp>
        <p:nvSpPr>
          <p:cNvPr id="2987011" name="Rectangle 3"/>
          <p:cNvSpPr>
            <a:spLocks noGrp="1" noChangeArrowheads="1"/>
          </p:cNvSpPr>
          <p:nvPr>
            <p:ph type="body" idx="1"/>
          </p:nvPr>
        </p:nvSpPr>
        <p:spPr/>
        <p:txBody>
          <a:bodyPr/>
          <a:lstStyle/>
          <a:p>
            <a:r>
              <a:rPr lang="en-US" dirty="0" smtClean="0"/>
              <a:t>Memory address fields:</a:t>
            </a:r>
          </a:p>
          <a:p>
            <a:pPr lvl="1"/>
            <a:r>
              <a:rPr lang="en-US" dirty="0" smtClean="0">
                <a:solidFill>
                  <a:schemeClr val="accent2"/>
                </a:solidFill>
              </a:rPr>
              <a:t>Tag</a:t>
            </a:r>
            <a:r>
              <a:rPr lang="en-US" dirty="0" smtClean="0"/>
              <a:t>: same as before</a:t>
            </a:r>
          </a:p>
          <a:p>
            <a:pPr lvl="1"/>
            <a:r>
              <a:rPr lang="en-US" dirty="0" smtClean="0">
                <a:solidFill>
                  <a:schemeClr val="accent4"/>
                </a:solidFill>
              </a:rPr>
              <a:t>Offset</a:t>
            </a:r>
            <a:r>
              <a:rPr lang="en-US" dirty="0" smtClean="0"/>
              <a:t>: same as before</a:t>
            </a:r>
          </a:p>
          <a:p>
            <a:pPr lvl="1"/>
            <a:r>
              <a:rPr lang="en-US" dirty="0" smtClean="0">
                <a:solidFill>
                  <a:schemeClr val="accent1"/>
                </a:solidFill>
              </a:rPr>
              <a:t>Index</a:t>
            </a:r>
            <a:r>
              <a:rPr lang="en-US" dirty="0" smtClean="0"/>
              <a:t>: points us to the correct “row” (called a set in this case)</a:t>
            </a:r>
          </a:p>
          <a:p>
            <a:r>
              <a:rPr lang="en-US" dirty="0" smtClean="0"/>
              <a:t>So what’s the difference?</a:t>
            </a:r>
          </a:p>
          <a:p>
            <a:pPr lvl="1"/>
            <a:r>
              <a:rPr lang="en-US" dirty="0" smtClean="0"/>
              <a:t>each set contains multiple blocks</a:t>
            </a:r>
          </a:p>
          <a:p>
            <a:pPr lvl="1"/>
            <a:r>
              <a:rPr lang="en-US" dirty="0" smtClean="0"/>
              <a:t>once we’ve found correct set, must compare with all tags in that set to find our data</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smtClean="0"/>
              <a:t>Associative Cache Example</a:t>
            </a:r>
            <a:endParaRPr lang="en-US"/>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Here’s a simple 2-way set associative cache.</a:t>
            </a:r>
            <a:endParaRPr lang="en-US" dirty="0"/>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smtClean="0"/>
              <a:t>N-Way Set Associative Cache (2/3)</a:t>
            </a:r>
            <a:endParaRPr lang="en-US"/>
          </a:p>
        </p:txBody>
      </p:sp>
      <p:sp>
        <p:nvSpPr>
          <p:cNvPr id="2991107" name="Rectangle 3"/>
          <p:cNvSpPr>
            <a:spLocks noGrp="1" noChangeArrowheads="1"/>
          </p:cNvSpPr>
          <p:nvPr>
            <p:ph type="body" idx="1"/>
          </p:nvPr>
        </p:nvSpPr>
        <p:spPr/>
        <p:txBody>
          <a:bodyPr/>
          <a:lstStyle/>
          <a:p>
            <a:r>
              <a:rPr lang="en-US" dirty="0" smtClean="0"/>
              <a:t>Basic Idea</a:t>
            </a:r>
          </a:p>
          <a:p>
            <a:pPr lvl="1"/>
            <a:r>
              <a:rPr lang="en-US" dirty="0" smtClean="0"/>
              <a:t>cache is direct-mapped </a:t>
            </a:r>
            <a:r>
              <a:rPr lang="en-US" dirty="0" err="1" smtClean="0"/>
              <a:t>w</a:t>
            </a:r>
            <a:r>
              <a:rPr lang="en-US" dirty="0" smtClean="0"/>
              <a:t>/respect to sets</a:t>
            </a:r>
          </a:p>
          <a:p>
            <a:pPr lvl="1"/>
            <a:r>
              <a:rPr lang="en-US" dirty="0" smtClean="0"/>
              <a:t>each set is fully associative with N blocks in it</a:t>
            </a:r>
          </a:p>
          <a:p>
            <a:r>
              <a:rPr lang="en-US" dirty="0" smtClean="0"/>
              <a:t>Given memory address:</a:t>
            </a:r>
          </a:p>
          <a:p>
            <a:pPr lvl="1"/>
            <a:r>
              <a:rPr lang="en-US" dirty="0" smtClean="0"/>
              <a:t>Find correct set using Index value.</a:t>
            </a:r>
          </a:p>
          <a:p>
            <a:pPr lvl="1"/>
            <a:r>
              <a:rPr lang="en-US" dirty="0" smtClean="0"/>
              <a:t>Compare Tag with all Tag values in the determined set.</a:t>
            </a:r>
          </a:p>
          <a:p>
            <a:pPr lvl="1"/>
            <a:r>
              <a:rPr lang="en-US" dirty="0" smtClean="0"/>
              <a:t>If a match occurs, hit!, otherwise a miss.</a:t>
            </a:r>
          </a:p>
          <a:p>
            <a:pPr lvl="1"/>
            <a:r>
              <a:rPr lang="en-US" dirty="0" smtClean="0"/>
              <a:t>Finally, use the offset field as usual to find the desired data within the block.</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smtClean="0"/>
              <a:t>N-Way Set Associative Cache (3/3)</a:t>
            </a:r>
            <a:endParaRPr lang="en-US"/>
          </a:p>
        </p:txBody>
      </p:sp>
      <p:sp>
        <p:nvSpPr>
          <p:cNvPr id="2993155" name="Rectangle 3"/>
          <p:cNvSpPr>
            <a:spLocks noGrp="1" noChangeArrowheads="1"/>
          </p:cNvSpPr>
          <p:nvPr>
            <p:ph type="body" idx="1"/>
          </p:nvPr>
        </p:nvSpPr>
        <p:spPr/>
        <p:txBody>
          <a:bodyPr/>
          <a:lstStyle/>
          <a:p>
            <a:r>
              <a:rPr lang="en-US" dirty="0" smtClean="0"/>
              <a:t>What’s so great about this?</a:t>
            </a:r>
          </a:p>
          <a:p>
            <a:pPr lvl="1"/>
            <a:r>
              <a:rPr lang="en-US" dirty="0" smtClean="0"/>
              <a:t>even a 2-way set assoc cache avoids a lot of conflict misses</a:t>
            </a:r>
          </a:p>
          <a:p>
            <a:pPr lvl="1"/>
            <a:r>
              <a:rPr lang="en-US" dirty="0" smtClean="0"/>
              <a:t>hardware cost isn’t that bad: only need N comparators</a:t>
            </a:r>
          </a:p>
          <a:p>
            <a:r>
              <a:rPr lang="en-US" dirty="0" smtClean="0"/>
              <a:t>In fact, for a cache with M blocks,</a:t>
            </a:r>
          </a:p>
          <a:p>
            <a:pPr lvl="1"/>
            <a:r>
              <a:rPr lang="en-US" dirty="0" smtClean="0"/>
              <a:t>it’s </a:t>
            </a:r>
            <a:r>
              <a:rPr lang="en-US" dirty="0" smtClean="0">
                <a:solidFill>
                  <a:schemeClr val="accent1"/>
                </a:solidFill>
              </a:rPr>
              <a:t>Direct-Mapped </a:t>
            </a:r>
            <a:r>
              <a:rPr lang="en-US" dirty="0" smtClean="0"/>
              <a:t>if it’s 1-way set assoc</a:t>
            </a:r>
          </a:p>
          <a:p>
            <a:pPr lvl="1"/>
            <a:r>
              <a:rPr lang="en-US" dirty="0" smtClean="0"/>
              <a:t>it’s </a:t>
            </a:r>
            <a:r>
              <a:rPr lang="en-US" dirty="0" smtClean="0">
                <a:solidFill>
                  <a:schemeClr val="accent2"/>
                </a:solidFill>
              </a:rPr>
              <a:t>Fully Assoc </a:t>
            </a:r>
            <a:r>
              <a:rPr lang="en-US" dirty="0" smtClean="0"/>
              <a:t>if it’s M-way set assoc</a:t>
            </a:r>
          </a:p>
          <a:p>
            <a:pPr lvl="1"/>
            <a:r>
              <a:rPr lang="en-US" dirty="0" smtClean="0"/>
              <a:t>so these two are just special cases of the more general set associative design</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smtClean="0"/>
              <a:t>4-Way Set Associative Cache Circuit</a:t>
            </a:r>
            <a:endParaRPr lang="en-US"/>
          </a:p>
        </p:txBody>
      </p:sp>
      <p:sp>
        <p:nvSpPr>
          <p:cNvPr id="2995204" name="Text Box 4"/>
          <p:cNvSpPr txBox="1">
            <a:spLocks noChangeArrowheads="1"/>
          </p:cNvSpPr>
          <p:nvPr/>
        </p:nvSpPr>
        <p:spPr bwMode="auto">
          <a:xfrm>
            <a:off x="3276600" y="1720850"/>
            <a:ext cx="469900"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2"/>
                </a:solidFill>
              </a:rPr>
              <a:t>tag</a:t>
            </a:r>
          </a:p>
        </p:txBody>
      </p:sp>
      <p:sp>
        <p:nvSpPr>
          <p:cNvPr id="2995205" name="Text Box 5"/>
          <p:cNvSpPr txBox="1">
            <a:spLocks noChangeArrowheads="1"/>
          </p:cNvSpPr>
          <p:nvPr/>
        </p:nvSpPr>
        <p:spPr bwMode="auto">
          <a:xfrm>
            <a:off x="4038600" y="1949450"/>
            <a:ext cx="67518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accent4"/>
                </a:solidFill>
              </a:rPr>
              <a:t>index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smtClean="0"/>
              <a:t>Block Replacement Policy</a:t>
            </a:r>
            <a:endParaRPr lang="en-US"/>
          </a:p>
        </p:txBody>
      </p:sp>
      <p:sp>
        <p:nvSpPr>
          <p:cNvPr id="2997251" name="Rectangle 3"/>
          <p:cNvSpPr>
            <a:spLocks noGrp="1" noChangeArrowheads="1"/>
          </p:cNvSpPr>
          <p:nvPr>
            <p:ph type="body" idx="1"/>
          </p:nvPr>
        </p:nvSpPr>
        <p:spPr/>
        <p:txBody>
          <a:bodyPr/>
          <a:lstStyle/>
          <a:p>
            <a:r>
              <a:rPr lang="en-US" sz="2400" dirty="0" smtClean="0"/>
              <a:t>Direct-Mapped Cache</a:t>
            </a:r>
          </a:p>
          <a:p>
            <a:pPr lvl="1"/>
            <a:r>
              <a:rPr lang="en-US" sz="2000" dirty="0" smtClean="0"/>
              <a:t>index completely specifies position which position a block can go in on a miss</a:t>
            </a:r>
          </a:p>
          <a:p>
            <a:r>
              <a:rPr lang="en-US" sz="2400" dirty="0" smtClean="0"/>
              <a:t>N-Way Set Assoc</a:t>
            </a:r>
          </a:p>
          <a:p>
            <a:pPr lvl="1"/>
            <a:r>
              <a:rPr lang="en-US" sz="2000" dirty="0" smtClean="0"/>
              <a:t>index specifies a set, but block can occupy any position within the set on a miss</a:t>
            </a:r>
          </a:p>
          <a:p>
            <a:r>
              <a:rPr lang="en-US" sz="2400" dirty="0" smtClean="0"/>
              <a:t>Fully Associative</a:t>
            </a:r>
          </a:p>
          <a:p>
            <a:pPr lvl="1"/>
            <a:r>
              <a:rPr lang="en-US" sz="2000" dirty="0" smtClean="0"/>
              <a:t>block can be written into any position</a:t>
            </a:r>
          </a:p>
          <a:p>
            <a:r>
              <a:rPr lang="en-US" sz="2400" dirty="0" smtClean="0">
                <a:solidFill>
                  <a:schemeClr val="accent1"/>
                </a:solidFill>
              </a:rPr>
              <a:t>Question: if we have the choice, where should we write an incoming block?</a:t>
            </a:r>
          </a:p>
          <a:p>
            <a:pPr lvl="1"/>
            <a:r>
              <a:rPr lang="en-US" sz="2000" dirty="0" smtClean="0"/>
              <a:t>If there are any locations with valid bit off (empty), then usually write the new block into the first one.</a:t>
            </a:r>
          </a:p>
          <a:p>
            <a:pPr lvl="1"/>
            <a:r>
              <a:rPr lang="en-US" sz="2000" dirty="0" smtClean="0"/>
              <a:t>If all possible locations already have a valid block, we must pick a </a:t>
            </a:r>
            <a:r>
              <a:rPr lang="en-US" sz="2000" dirty="0" smtClean="0">
                <a:solidFill>
                  <a:schemeClr val="accent2"/>
                </a:solidFill>
              </a:rPr>
              <a:t>replacement policy</a:t>
            </a:r>
            <a:r>
              <a:rPr lang="en-US" sz="2000" dirty="0" smtClean="0"/>
              <a:t>: rule by which we determine which block gets “cached out” on a miss.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smtClean="0"/>
              <a:t>Block Replacement Policy: LRU</a:t>
            </a:r>
            <a:endParaRPr lang="en-US"/>
          </a:p>
        </p:txBody>
      </p:sp>
      <p:sp>
        <p:nvSpPr>
          <p:cNvPr id="2999299" name="Rectangle 3"/>
          <p:cNvSpPr>
            <a:spLocks noGrp="1" noChangeArrowheads="1"/>
          </p:cNvSpPr>
          <p:nvPr>
            <p:ph type="body" idx="1"/>
          </p:nvPr>
        </p:nvSpPr>
        <p:spPr/>
        <p:txBody>
          <a:bodyPr/>
          <a:lstStyle/>
          <a:p>
            <a:r>
              <a:rPr lang="en-US" dirty="0" smtClean="0"/>
              <a:t>LRU (Least Recently Used)</a:t>
            </a:r>
          </a:p>
          <a:p>
            <a:pPr lvl="1"/>
            <a:r>
              <a:rPr lang="en-US" dirty="0" smtClean="0"/>
              <a:t>Idea: cache out block which has been accessed (read or write) least recently</a:t>
            </a:r>
          </a:p>
          <a:p>
            <a:pPr lvl="1"/>
            <a:r>
              <a:rPr lang="en-US" dirty="0" smtClean="0"/>
              <a:t>Pro: </a:t>
            </a:r>
            <a:r>
              <a:rPr lang="en-US" dirty="0" smtClean="0">
                <a:solidFill>
                  <a:schemeClr val="accent2"/>
                </a:solidFill>
              </a:rPr>
              <a:t>temporal locality </a:t>
            </a:r>
            <a:r>
              <a:rPr lang="en-US" dirty="0" err="1" smtClean="0"/>
              <a:t></a:t>
            </a:r>
            <a:r>
              <a:rPr lang="en-US" dirty="0" smtClean="0"/>
              <a:t> recent past use implies likely future use: in fact, this is a very effective policy</a:t>
            </a:r>
          </a:p>
          <a:p>
            <a:pPr lvl="1"/>
            <a:r>
              <a:rPr lang="en-US" dirty="0" smtClean="0"/>
              <a:t>Con: with 2-way set assoc, easy to keep track (one LRU bit); with 4-way or greater, requires complicated hardware and much time to keep track of this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smtClean="0">
                  <a:solidFill>
                    <a:schemeClr val="tx1"/>
                  </a:solidFill>
                </a:rPr>
                <a:t>a</a:t>
              </a:r>
              <a:endParaRPr lang="en-US" sz="2000" b="1" dirty="0">
                <a:solidFill>
                  <a:schemeClr val="tx1"/>
                </a:solidFill>
              </a:endParaRP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a:rPr>
                <a:t>000000000000000000</a:t>
              </a:r>
              <a:r>
                <a:rPr lang="en-US" sz="2800" b="1" dirty="0">
                  <a:solidFill>
                    <a:schemeClr val="tx1"/>
                  </a:solidFill>
                  <a:latin typeface="Courier"/>
                </a:rPr>
                <a:t> </a:t>
              </a:r>
              <a:r>
                <a:rPr lang="en-US" sz="2800" b="1" dirty="0">
                  <a:latin typeface="Courier"/>
                </a:rPr>
                <a:t>0000000001 </a:t>
              </a:r>
              <a:r>
                <a:rPr lang="en-US" sz="2800" b="1" dirty="0">
                  <a:solidFill>
                    <a:schemeClr val="accent4"/>
                  </a:solidFill>
                  <a:latin typeface="Courier"/>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smtClean="0">
                  <a:latin typeface="18 VAG Rounded Bold   07390"/>
                </a:rPr>
                <a:t>     </a:t>
              </a:r>
              <a:r>
                <a:rPr lang="en-US" sz="2000" b="1" dirty="0" smtClean="0">
                  <a:solidFill>
                    <a:schemeClr val="accent4"/>
                  </a:solidFill>
                  <a:latin typeface="18 VAG Rounded Bold   07390"/>
                </a:rPr>
                <a:t>offset</a:t>
              </a:r>
              <a:r>
                <a:rPr lang="en-US" sz="2000" dirty="0" smtClean="0">
                  <a:solidFill>
                    <a:schemeClr val="accent4"/>
                  </a:solidFill>
                  <a:latin typeface="18 VAG Rounded Bold   07390"/>
                </a:rPr>
                <a:t>  </a:t>
              </a:r>
              <a:endParaRPr lang="en-US" sz="2000" dirty="0">
                <a:solidFill>
                  <a:schemeClr val="accent4"/>
                </a:solidFill>
                <a:latin typeface="18 VAG Rounded Bold   07390"/>
              </a:endParaRPr>
            </a:p>
          </p:txBody>
        </p:sp>
      </p:grpSp>
      <p:sp>
        <p:nvSpPr>
          <p:cNvPr id="60" name="Title 59"/>
          <p:cNvSpPr>
            <a:spLocks noGrp="1"/>
          </p:cNvSpPr>
          <p:nvPr>
            <p:ph type="title"/>
          </p:nvPr>
        </p:nvSpPr>
        <p:spPr/>
        <p:txBody>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smtClean="0"/>
              <a:t>Block Replacement Example</a:t>
            </a:r>
            <a:endParaRPr lang="en-US"/>
          </a:p>
        </p:txBody>
      </p:sp>
      <p:sp>
        <p:nvSpPr>
          <p:cNvPr id="3001347" name="Rectangle 3"/>
          <p:cNvSpPr>
            <a:spLocks noGrp="1" noChangeArrowheads="1"/>
          </p:cNvSpPr>
          <p:nvPr>
            <p:ph type="body" idx="1"/>
          </p:nvPr>
        </p:nvSpPr>
        <p:spPr/>
        <p:txBody>
          <a:bodyPr/>
          <a:lstStyle/>
          <a:p>
            <a:r>
              <a:rPr lang="en-US" dirty="0" smtClean="0"/>
              <a:t>We have a 2-way set associative cache with a four word total capacity and one word blocks.  We perform the following word accesses (ignore bytes for this problem):</a:t>
            </a:r>
          </a:p>
          <a:p>
            <a:pPr>
              <a:buNone/>
            </a:pPr>
            <a:r>
              <a:rPr lang="en-US" dirty="0" smtClean="0"/>
              <a:t>		</a:t>
            </a:r>
            <a:r>
              <a:rPr lang="en-US" dirty="0" smtClean="0">
                <a:solidFill>
                  <a:schemeClr val="accent1"/>
                </a:solidFill>
              </a:rPr>
              <a:t>0, 2, 0, 1, 4, 0, 2, 3, 5, 4</a:t>
            </a:r>
          </a:p>
          <a:p>
            <a:r>
              <a:rPr lang="en-US" dirty="0" smtClean="0"/>
              <a:t>How many hits and how many misses will there be for the LRU block replacement policy?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smtClean="0"/>
              <a:t>Block Replacement Example: LRU</a:t>
            </a:r>
            <a:endParaRPr lang="en-US" sz="3600" dirty="0"/>
          </a:p>
        </p:txBody>
      </p:sp>
      <p:sp>
        <p:nvSpPr>
          <p:cNvPr id="3003395"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accent2"/>
                </a:solidFill>
              </a:rPr>
              <a:t>Addresses 0, 2, 0, 1, 4, 0, ...</a:t>
            </a:r>
            <a:endParaRPr lang="en-US" dirty="0">
              <a:solidFill>
                <a:schemeClr val="accent2"/>
              </a:solidFill>
            </a:endParaRP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smtClean="0"/>
              <a:t>Big Idea</a:t>
            </a:r>
            <a:endParaRPr lang="en-US"/>
          </a:p>
        </p:txBody>
      </p:sp>
      <p:sp>
        <p:nvSpPr>
          <p:cNvPr id="3005443" name="Rectangle 3"/>
          <p:cNvSpPr>
            <a:spLocks noGrp="1" noChangeArrowheads="1"/>
          </p:cNvSpPr>
          <p:nvPr>
            <p:ph type="body" idx="1"/>
          </p:nvPr>
        </p:nvSpPr>
        <p:spPr/>
        <p:txBody>
          <a:bodyPr/>
          <a:lstStyle/>
          <a:p>
            <a:r>
              <a:rPr lang="en-US" dirty="0" smtClean="0"/>
              <a:t>How to choose between </a:t>
            </a:r>
            <a:r>
              <a:rPr lang="en-US" dirty="0" err="1" smtClean="0"/>
              <a:t>associativity</a:t>
            </a:r>
            <a:r>
              <a:rPr lang="en-US" dirty="0" smtClean="0"/>
              <a:t>, block size, replacement &amp; write policy?</a:t>
            </a:r>
          </a:p>
          <a:p>
            <a:r>
              <a:rPr lang="en-US" dirty="0" smtClean="0"/>
              <a:t>Design against a performance model</a:t>
            </a:r>
          </a:p>
          <a:p>
            <a:pPr lvl="1"/>
            <a:r>
              <a:rPr lang="en-US" dirty="0" smtClean="0"/>
              <a:t>Minimize: </a:t>
            </a:r>
            <a:r>
              <a:rPr lang="en-US" dirty="0" smtClean="0">
                <a:solidFill>
                  <a:schemeClr val="accent2"/>
                </a:solidFill>
              </a:rPr>
              <a:t>Average Memory Access Time </a:t>
            </a:r>
          </a:p>
          <a:p>
            <a:pPr lvl="1">
              <a:buNone/>
            </a:pPr>
            <a:r>
              <a:rPr lang="en-US" dirty="0" smtClean="0"/>
              <a:t>     </a:t>
            </a:r>
            <a:r>
              <a:rPr lang="en-US" dirty="0" smtClean="0">
                <a:solidFill>
                  <a:schemeClr val="accent2"/>
                </a:solidFill>
              </a:rPr>
              <a:t>= Hit Time </a:t>
            </a:r>
            <a:br>
              <a:rPr lang="en-US" dirty="0" smtClean="0">
                <a:solidFill>
                  <a:schemeClr val="accent2"/>
                </a:solidFill>
              </a:rPr>
            </a:br>
            <a:r>
              <a:rPr lang="en-US" dirty="0" smtClean="0">
                <a:solidFill>
                  <a:schemeClr val="accent2"/>
                </a:solidFill>
              </a:rPr>
              <a:t>      +  Miss Penalty </a:t>
            </a:r>
            <a:r>
              <a:rPr lang="en-US" dirty="0" err="1" smtClean="0">
                <a:solidFill>
                  <a:schemeClr val="accent2"/>
                </a:solidFill>
              </a:rPr>
              <a:t>x</a:t>
            </a:r>
            <a:r>
              <a:rPr lang="en-US" dirty="0" smtClean="0">
                <a:solidFill>
                  <a:schemeClr val="accent2"/>
                </a:solidFill>
              </a:rPr>
              <a:t> Miss Rate</a:t>
            </a:r>
          </a:p>
          <a:p>
            <a:pPr lvl="1"/>
            <a:r>
              <a:rPr lang="en-US" dirty="0" smtClean="0"/>
              <a:t>influenced by technology &amp; program behavior</a:t>
            </a:r>
          </a:p>
          <a:p>
            <a:r>
              <a:rPr lang="en-US" dirty="0" smtClean="0"/>
              <a:t>Create the illusion of a memory that is large, cheap, and fast - on average</a:t>
            </a:r>
          </a:p>
          <a:p>
            <a:r>
              <a:rPr lang="en-US" dirty="0" smtClean="0"/>
              <a:t>How can we improve miss penalty?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smtClean="0"/>
              <a:t>Improving Miss Penalty</a:t>
            </a:r>
            <a:endParaRPr lang="en-US"/>
          </a:p>
        </p:txBody>
      </p:sp>
      <p:sp>
        <p:nvSpPr>
          <p:cNvPr id="3007491" name="Rectangle 3"/>
          <p:cNvSpPr>
            <a:spLocks noGrp="1" noChangeArrowheads="1"/>
          </p:cNvSpPr>
          <p:nvPr>
            <p:ph type="body" idx="1"/>
          </p:nvPr>
        </p:nvSpPr>
        <p:spPr/>
        <p:txBody>
          <a:bodyPr/>
          <a:lstStyle/>
          <a:p>
            <a:r>
              <a:rPr lang="en-US" dirty="0" smtClean="0"/>
              <a:t>When caches first became popular, Miss Penalty ~ 10 processor clock cycles</a:t>
            </a:r>
          </a:p>
          <a:p>
            <a:r>
              <a:rPr lang="en-US" dirty="0" smtClean="0"/>
              <a:t>Today 2400 MHz Processor (0.4 ns per clock cycle) and 80 ns to go to DRAM </a:t>
            </a:r>
            <a:br>
              <a:rPr lang="en-US" dirty="0" smtClean="0"/>
            </a:br>
            <a:r>
              <a:rPr lang="en-US" dirty="0" err="1" smtClean="0"/>
              <a:t></a:t>
            </a:r>
            <a:r>
              <a:rPr lang="en-US" dirty="0" smtClean="0"/>
              <a:t> 200 processor clock cycles!</a:t>
            </a:r>
            <a:endParaRPr lang="en-US" dirty="0"/>
          </a:p>
        </p:txBody>
      </p:sp>
      <p:sp>
        <p:nvSpPr>
          <p:cNvPr id="3007492" name="Text Box 4"/>
          <p:cNvSpPr txBox="1">
            <a:spLocks noChangeArrowheads="1"/>
          </p:cNvSpPr>
          <p:nvPr/>
        </p:nvSpPr>
        <p:spPr bwMode="auto">
          <a:xfrm>
            <a:off x="1821299" y="4106863"/>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057650"/>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514725"/>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3338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790950"/>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648075"/>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516313"/>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42" name="Rectangle 2"/>
          <p:cNvSpPr>
            <a:spLocks noGrp="1" noChangeArrowheads="1"/>
          </p:cNvSpPr>
          <p:nvPr>
            <p:ph type="title"/>
          </p:nvPr>
        </p:nvSpPr>
        <p:spPr/>
        <p:txBody>
          <a:bodyPr/>
          <a:lstStyle/>
          <a:p>
            <a:r>
              <a:rPr lang="en-US" dirty="0" smtClean="0"/>
              <a:t>Peer Instruction</a:t>
            </a:r>
            <a:endParaRPr lang="en-US" dirty="0"/>
          </a:p>
        </p:txBody>
      </p:sp>
      <p:sp>
        <p:nvSpPr>
          <p:cNvPr id="6"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7" name="Rectangle 6"/>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a:rPr>
              <a:t>   12</a:t>
            </a:r>
          </a:p>
          <a:p>
            <a:pPr marL="203200" indent="-203200">
              <a:lnSpc>
                <a:spcPct val="85000"/>
              </a:lnSpc>
              <a:buSzPct val="100000"/>
              <a:buFont typeface="Times" pitchFamily="-65" charset="0"/>
              <a:buNone/>
            </a:pPr>
            <a:r>
              <a:rPr lang="en-US" sz="2400" b="1">
                <a:solidFill>
                  <a:schemeClr val="tx1"/>
                </a:solidFill>
                <a:latin typeface="Courier"/>
              </a:rPr>
              <a:t>a) </a:t>
            </a:r>
            <a:r>
              <a:rPr lang="en-US" sz="2400" b="1">
                <a:latin typeface="Courier"/>
              </a:rPr>
              <a:t>FF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b) </a:t>
            </a:r>
            <a:r>
              <a:rPr lang="en-US" sz="2400" b="1">
                <a:latin typeface="Courier"/>
              </a:rPr>
              <a:t>F</a:t>
            </a:r>
            <a:r>
              <a:rPr lang="en-US" sz="2400" b="1">
                <a:solidFill>
                  <a:srgbClr val="EA157A"/>
                </a:solidFill>
                <a:latin typeface="Courier"/>
              </a:rPr>
              <a:t>T</a:t>
            </a:r>
          </a:p>
          <a:p>
            <a:pPr marL="203200" indent="-203200">
              <a:lnSpc>
                <a:spcPct val="85000"/>
              </a:lnSpc>
              <a:buSzPct val="100000"/>
              <a:buFont typeface="Times" pitchFamily="-65" charset="0"/>
              <a:buNone/>
            </a:pPr>
            <a:r>
              <a:rPr lang="en-US" sz="2400" b="1">
                <a:solidFill>
                  <a:schemeClr val="tx1"/>
                </a:solidFill>
                <a:latin typeface="Courier"/>
              </a:rPr>
              <a:t>c) </a:t>
            </a:r>
            <a:r>
              <a:rPr lang="en-US" sz="2400" b="1">
                <a:solidFill>
                  <a:srgbClr val="EA157A"/>
                </a:solidFill>
                <a:latin typeface="Courier"/>
              </a:rPr>
              <a:t>T</a:t>
            </a:r>
            <a:r>
              <a:rPr lang="en-US" sz="2400" b="1">
                <a:latin typeface="Courier"/>
              </a:rPr>
              <a:t>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d) </a:t>
            </a:r>
            <a:r>
              <a:rPr lang="en-US" sz="2400" b="1">
                <a:solidFill>
                  <a:srgbClr val="EA157A"/>
                </a:solidFill>
                <a:latin typeface="Courier"/>
              </a:rPr>
              <a:t>TT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33090" name="Rectangle 2"/>
          <p:cNvSpPr>
            <a:spLocks noGrp="1" noChangeArrowheads="1"/>
          </p:cNvSpPr>
          <p:nvPr>
            <p:ph type="title"/>
          </p:nvPr>
        </p:nvSpPr>
        <p:spPr/>
        <p:txBody>
          <a:bodyPr/>
          <a:lstStyle/>
          <a:p>
            <a:r>
              <a:rPr lang="en-US" dirty="0" smtClean="0"/>
              <a:t>Peer Instruction Answer</a:t>
            </a:r>
            <a:endParaRPr lang="en-US" dirty="0"/>
          </a:p>
        </p:txBody>
      </p:sp>
      <p:sp>
        <p:nvSpPr>
          <p:cNvPr id="3033093" name="Rectangle 5"/>
          <p:cNvSpPr>
            <a:spLocks noChangeArrowheads="1"/>
          </p:cNvSpPr>
          <p:nvPr/>
        </p:nvSpPr>
        <p:spPr bwMode="auto">
          <a:xfrm>
            <a:off x="457200" y="1220038"/>
            <a:ext cx="8229600" cy="3090589"/>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rabicPeriod"/>
              <a:tabLst>
                <a:tab pos="738188" algn="l"/>
              </a:tabLst>
            </a:pPr>
            <a:r>
              <a:rPr lang="en-US" sz="2800" b="1" dirty="0">
                <a:solidFill>
                  <a:schemeClr val="accent2"/>
                </a:solidFill>
                <a:latin typeface="18 VAG Rounded Bold   07390"/>
              </a:rPr>
              <a:t>Sure, consider the caches from the previous slides with the following workload: 0, 2, 0, 4, 2 </a:t>
            </a:r>
            <a:br>
              <a:rPr lang="en-US" sz="2800" b="1" dirty="0">
                <a:solidFill>
                  <a:schemeClr val="accent2"/>
                </a:solidFill>
                <a:latin typeface="18 VAG Rounded Bold   07390"/>
              </a:rPr>
            </a:br>
            <a:r>
              <a:rPr lang="en-US" sz="2800" b="1" dirty="0">
                <a:solidFill>
                  <a:schemeClr val="accent4"/>
                </a:solidFill>
                <a:latin typeface="18 VAG Rounded Bold   07390"/>
              </a:rPr>
              <a:t>2-way: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a:t>
            </a:r>
            <a:br>
              <a:rPr lang="en-US" sz="2800" b="1" dirty="0">
                <a:solidFill>
                  <a:schemeClr val="accent2"/>
                </a:solidFill>
                <a:latin typeface="18 VAG Rounded Bold   07390"/>
              </a:rPr>
            </a:br>
            <a:r>
              <a:rPr lang="en-US" sz="2800" b="1" dirty="0">
                <a:solidFill>
                  <a:schemeClr val="accent4"/>
                </a:solidFill>
                <a:latin typeface="18 VAG Rounded Bold   07390"/>
              </a:rPr>
              <a:t>DM: </a:t>
            </a:r>
            <a:r>
              <a:rPr lang="en-US" sz="2800" b="1" dirty="0">
                <a:solidFill>
                  <a:schemeClr val="tx1"/>
                </a:solidFill>
                <a:latin typeface="18 VAG Rounded Bold   07390"/>
              </a:rPr>
              <a:t>0m</a:t>
            </a:r>
            <a:r>
              <a:rPr lang="en-US" sz="2800" b="1" dirty="0">
                <a:solidFill>
                  <a:schemeClr val="accent2"/>
                </a:solidFill>
                <a:latin typeface="18 VAG Rounded Bold   07390"/>
              </a:rPr>
              <a:t>, </a:t>
            </a:r>
            <a:r>
              <a:rPr lang="en-US" sz="2800" b="1" dirty="0">
                <a:solidFill>
                  <a:schemeClr val="tx1"/>
                </a:solidFill>
                <a:latin typeface="18 VAG Rounded Bold   07390"/>
              </a:rPr>
              <a:t>2m</a:t>
            </a:r>
            <a:r>
              <a:rPr lang="en-US" sz="2800" b="1" dirty="0">
                <a:solidFill>
                  <a:schemeClr val="accent2"/>
                </a:solidFill>
                <a:latin typeface="18 VAG Rounded Bold   07390"/>
              </a:rPr>
              <a:t>, 0h, </a:t>
            </a:r>
            <a:r>
              <a:rPr lang="en-US" sz="2800" b="1" dirty="0">
                <a:solidFill>
                  <a:schemeClr val="tx1"/>
                </a:solidFill>
                <a:latin typeface="18 VAG Rounded Bold   07390"/>
              </a:rPr>
              <a:t>4m</a:t>
            </a:r>
            <a:r>
              <a:rPr lang="en-US" sz="2800" b="1" dirty="0">
                <a:solidFill>
                  <a:schemeClr val="accent2"/>
                </a:solidFill>
                <a:latin typeface="18 VAG Rounded Bold   07390"/>
              </a:rPr>
              <a:t>, </a:t>
            </a:r>
            <a:r>
              <a:rPr lang="en-US" sz="2800" b="1" dirty="0" smtClean="0">
                <a:solidFill>
                  <a:schemeClr val="accent2"/>
                </a:solidFill>
                <a:latin typeface="18 VAG Rounded Bold   07390"/>
              </a:rPr>
              <a:t>2h</a:t>
            </a:r>
          </a:p>
          <a:p>
            <a:pPr marL="609600" indent="-609600">
              <a:lnSpc>
                <a:spcPct val="85000"/>
              </a:lnSpc>
              <a:spcBef>
                <a:spcPct val="65000"/>
              </a:spcBef>
              <a:buSzPct val="100000"/>
              <a:buFont typeface="Times" pitchFamily="-65" charset="0"/>
              <a:buAutoNum type="arabicPeriod"/>
              <a:tabLst>
                <a:tab pos="738188" algn="l"/>
              </a:tabLst>
            </a:pPr>
            <a:r>
              <a:rPr lang="en-US" sz="2800" b="1" dirty="0" smtClean="0">
                <a:latin typeface="18 VAG Rounded Bold   07390"/>
              </a:rPr>
              <a:t>Larger </a:t>
            </a:r>
            <a:r>
              <a:rPr lang="en-US" sz="2800" b="1" dirty="0">
                <a:latin typeface="18 VAG Rounded Bold   07390"/>
              </a:rPr>
              <a:t>block size </a:t>
            </a:r>
            <a:r>
              <a:rPr lang="en-US" sz="3600" b="1" dirty="0" err="1">
                <a:latin typeface="18 VAG Rounded Bold   07390"/>
              </a:rPr>
              <a:t></a:t>
            </a:r>
            <a:r>
              <a:rPr lang="en-US" sz="2800" b="1" dirty="0">
                <a:latin typeface="18 VAG Rounded Bold   07390"/>
              </a:rPr>
              <a:t> lower miss rate, true until a certain point, and then the ping-pong effect takes over</a:t>
            </a:r>
          </a:p>
        </p:txBody>
      </p:sp>
      <p:sp>
        <p:nvSpPr>
          <p:cNvPr id="9" name="Rectangle 3"/>
          <p:cNvSpPr txBox="1">
            <a:spLocks noChangeArrowheads="1"/>
          </p:cNvSpPr>
          <p:nvPr/>
        </p:nvSpPr>
        <p:spPr bwMode="auto">
          <a:xfrm>
            <a:off x="457200" y="4724400"/>
            <a:ext cx="7086600" cy="163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A 2-way set-associative cache can be outperformed by a direct-mapped cache.</a:t>
            </a:r>
          </a:p>
          <a:p>
            <a:pPr marL="582613" marR="0" lvl="0" indent="-514350" algn="l" defTabSz="914400" rtl="0" eaLnBrk="0" fontAlgn="base" latinLnBrk="0" hangingPunct="0">
              <a:lnSpc>
                <a:spcPct val="100000"/>
              </a:lnSpc>
              <a:spcBef>
                <a:spcPts val="700"/>
              </a:spcBef>
              <a:spcAft>
                <a:spcPct val="0"/>
              </a:spcAft>
              <a:buClr>
                <a:schemeClr val="tx2"/>
              </a:buClr>
              <a:buSzPct val="9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Larger block size  lower miss rate</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6" name="Rectangle 5"/>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a:rPr>
              <a:t>   12</a:t>
            </a:r>
          </a:p>
          <a:p>
            <a:pPr marL="203200" indent="-203200">
              <a:lnSpc>
                <a:spcPct val="85000"/>
              </a:lnSpc>
              <a:buSzPct val="100000"/>
              <a:buFont typeface="Times" pitchFamily="-65" charset="0"/>
              <a:buNone/>
            </a:pPr>
            <a:r>
              <a:rPr lang="en-US" sz="2400" b="1">
                <a:solidFill>
                  <a:schemeClr val="tx1"/>
                </a:solidFill>
                <a:latin typeface="Courier"/>
              </a:rPr>
              <a:t>a) </a:t>
            </a:r>
            <a:r>
              <a:rPr lang="en-US" sz="2400" b="1">
                <a:latin typeface="Courier"/>
              </a:rPr>
              <a:t>FF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b) </a:t>
            </a:r>
            <a:r>
              <a:rPr lang="en-US" sz="2400" b="1">
                <a:latin typeface="Courier"/>
              </a:rPr>
              <a:t>F</a:t>
            </a:r>
            <a:r>
              <a:rPr lang="en-US" sz="2400" b="1">
                <a:solidFill>
                  <a:srgbClr val="EA157A"/>
                </a:solidFill>
                <a:latin typeface="Courier"/>
              </a:rPr>
              <a:t>T</a:t>
            </a:r>
          </a:p>
          <a:p>
            <a:pPr marL="203200" indent="-203200">
              <a:lnSpc>
                <a:spcPct val="85000"/>
              </a:lnSpc>
              <a:buSzPct val="100000"/>
              <a:buFont typeface="Times" pitchFamily="-65" charset="0"/>
              <a:buNone/>
            </a:pPr>
            <a:r>
              <a:rPr lang="en-US" sz="2400" b="1">
                <a:solidFill>
                  <a:schemeClr val="tx1"/>
                </a:solidFill>
                <a:latin typeface="Courier"/>
              </a:rPr>
              <a:t>c) </a:t>
            </a:r>
            <a:r>
              <a:rPr lang="en-US" sz="2400" b="1">
                <a:solidFill>
                  <a:srgbClr val="EA157A"/>
                </a:solidFill>
                <a:latin typeface="Courier"/>
              </a:rPr>
              <a:t>T</a:t>
            </a:r>
            <a:r>
              <a:rPr lang="en-US" sz="2400" b="1">
                <a:latin typeface="Courier"/>
              </a:rPr>
              <a:t>F</a:t>
            </a:r>
            <a:endParaRPr lang="en-US" sz="2400" b="1">
              <a:solidFill>
                <a:schemeClr val="tx1"/>
              </a:solidFill>
              <a:latin typeface="Courier"/>
            </a:endParaRPr>
          </a:p>
          <a:p>
            <a:pPr marL="203200" indent="-203200">
              <a:lnSpc>
                <a:spcPct val="85000"/>
              </a:lnSpc>
              <a:buSzPct val="100000"/>
              <a:buFont typeface="Times" pitchFamily="-65" charset="0"/>
              <a:buNone/>
            </a:pPr>
            <a:r>
              <a:rPr lang="en-US" sz="2400" b="1">
                <a:solidFill>
                  <a:schemeClr val="tx1"/>
                </a:solidFill>
                <a:latin typeface="Courier"/>
              </a:rPr>
              <a:t>d) </a:t>
            </a:r>
            <a:r>
              <a:rPr lang="en-US" sz="2400" b="1">
                <a:solidFill>
                  <a:srgbClr val="EA157A"/>
                </a:solidFill>
                <a:latin typeface="Courier"/>
              </a:rPr>
              <a:t>TT</a:t>
            </a:r>
          </a:p>
        </p:txBody>
      </p:sp>
      <p:sp>
        <p:nvSpPr>
          <p:cNvPr id="7" name="AutoShape 6"/>
          <p:cNvSpPr>
            <a:spLocks noChangeArrowheads="1"/>
          </p:cNvSpPr>
          <p:nvPr/>
        </p:nvSpPr>
        <p:spPr bwMode="auto">
          <a:xfrm>
            <a:off x="7467600" y="5454848"/>
            <a:ext cx="1455738" cy="381000"/>
          </a:xfrm>
          <a:prstGeom prst="roundRect">
            <a:avLst>
              <a:gd name="adj" fmla="val 44583"/>
            </a:avLst>
          </a:prstGeom>
          <a:noFill/>
          <a:ln w="76200">
            <a:solidFill>
              <a:schemeClr val="tx1"/>
            </a:solidFill>
            <a:round/>
            <a:headEnd/>
            <a:tailEnd/>
          </a:ln>
          <a:effectLst/>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And in Conclusion…</a:t>
            </a:r>
            <a:endParaRPr lang="en-US"/>
          </a:p>
        </p:txBody>
      </p:sp>
      <p:sp>
        <p:nvSpPr>
          <p:cNvPr id="3011587" name="Rectangle 3"/>
          <p:cNvSpPr>
            <a:spLocks noGrp="1" noChangeArrowheads="1"/>
          </p:cNvSpPr>
          <p:nvPr>
            <p:ph type="body" idx="1"/>
          </p:nvPr>
        </p:nvSpPr>
        <p:spPr/>
        <p:txBody>
          <a:bodyPr/>
          <a:lstStyle/>
          <a:p>
            <a:r>
              <a:rPr lang="en-US" sz="2000" dirty="0" smtClean="0"/>
              <a:t>We’ve discussed memory caching in detail.  Caching in general shows up over and over in computer systems</a:t>
            </a:r>
          </a:p>
          <a:p>
            <a:pPr lvl="1"/>
            <a:r>
              <a:rPr lang="en-US" sz="1800" dirty="0" err="1" smtClean="0"/>
              <a:t>Filesystem</a:t>
            </a:r>
            <a:r>
              <a:rPr lang="en-US" sz="1800" dirty="0" smtClean="0"/>
              <a:t> cache, Web page cache, Game databases / </a:t>
            </a:r>
            <a:r>
              <a:rPr lang="en-US" sz="1800" dirty="0" err="1" smtClean="0"/>
              <a:t>tablebases</a:t>
            </a:r>
            <a:r>
              <a:rPr lang="en-US" sz="1800" dirty="0" smtClean="0"/>
              <a:t>, Software </a:t>
            </a:r>
            <a:r>
              <a:rPr lang="en-US" sz="1800" dirty="0" err="1" smtClean="0"/>
              <a:t>memoization</a:t>
            </a:r>
            <a:r>
              <a:rPr lang="en-US" sz="1800" dirty="0" smtClean="0"/>
              <a:t>, Others?</a:t>
            </a:r>
          </a:p>
          <a:p>
            <a:r>
              <a:rPr lang="en-US" sz="2000" dirty="0" smtClean="0"/>
              <a:t>Big idea: if something is expensive but we want to do it repeatedly, do it once and cache the result. </a:t>
            </a:r>
          </a:p>
          <a:p>
            <a:r>
              <a:rPr lang="en-US" sz="2000" dirty="0" smtClean="0"/>
              <a:t>Cache design choices:</a:t>
            </a:r>
          </a:p>
          <a:p>
            <a:pPr lvl="1"/>
            <a:r>
              <a:rPr lang="en-US" sz="1800" dirty="0" smtClean="0"/>
              <a:t>Size of cache: speed </a:t>
            </a:r>
            <a:r>
              <a:rPr lang="en-US" sz="1800" dirty="0" err="1" smtClean="0"/>
              <a:t>v</a:t>
            </a:r>
            <a:r>
              <a:rPr lang="en-US" sz="1800" dirty="0" smtClean="0"/>
              <a:t>. capacity</a:t>
            </a:r>
          </a:p>
          <a:p>
            <a:pPr lvl="1"/>
            <a:r>
              <a:rPr lang="en-US" sz="1800" dirty="0" smtClean="0"/>
              <a:t>Block size (i.e., cache aspect ratio)</a:t>
            </a:r>
          </a:p>
          <a:p>
            <a:pPr lvl="1"/>
            <a:r>
              <a:rPr lang="en-US" sz="1800" dirty="0" smtClean="0"/>
              <a:t>Write Policy (Write through </a:t>
            </a:r>
            <a:r>
              <a:rPr lang="en-US" sz="1800" dirty="0" err="1" smtClean="0"/>
              <a:t>v</a:t>
            </a:r>
            <a:r>
              <a:rPr lang="en-US" sz="1800" dirty="0" smtClean="0"/>
              <a:t>. write back</a:t>
            </a:r>
          </a:p>
          <a:p>
            <a:pPr lvl="1"/>
            <a:r>
              <a:rPr lang="en-US" sz="1800" dirty="0" err="1" smtClean="0"/>
              <a:t>Associativity</a:t>
            </a:r>
            <a:r>
              <a:rPr lang="en-US" sz="1800" dirty="0" smtClean="0"/>
              <a:t> choice of N (direct-mapped </a:t>
            </a:r>
            <a:r>
              <a:rPr lang="en-US" sz="1800" dirty="0" err="1" smtClean="0"/>
              <a:t>v</a:t>
            </a:r>
            <a:r>
              <a:rPr lang="en-US" sz="1800" dirty="0" smtClean="0"/>
              <a:t>. set </a:t>
            </a:r>
            <a:r>
              <a:rPr lang="en-US" sz="1800" dirty="0" err="1" smtClean="0"/>
              <a:t>v</a:t>
            </a:r>
            <a:r>
              <a:rPr lang="en-US" sz="1800" dirty="0" smtClean="0"/>
              <a:t>. fully associative)</a:t>
            </a:r>
          </a:p>
          <a:p>
            <a:pPr lvl="1"/>
            <a:r>
              <a:rPr lang="en-US" sz="1800" dirty="0" smtClean="0"/>
              <a:t>Block replacement policy</a:t>
            </a:r>
          </a:p>
          <a:p>
            <a:pPr lvl="1"/>
            <a:r>
              <a:rPr lang="en-US" sz="1800" dirty="0" smtClean="0"/>
              <a:t>2nd level cache?</a:t>
            </a:r>
          </a:p>
          <a:p>
            <a:pPr lvl="1"/>
            <a:r>
              <a:rPr lang="en-US" sz="1800" dirty="0" smtClean="0"/>
              <a:t>3rd level cache?</a:t>
            </a:r>
          </a:p>
          <a:p>
            <a:r>
              <a:rPr lang="en-US" sz="2000" dirty="0" smtClean="0"/>
              <a:t>Use performance model to pick between choices, depending on programs, technology, budget, ...</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smtClean="0"/>
              <a:t>Analyzing Multi-level cache hierarchy</a:t>
            </a:r>
            <a:endParaRPr lang="en-US"/>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smtClean="0"/>
              <a:t>Example</a:t>
            </a:r>
            <a:endParaRPr lang="en-US"/>
          </a:p>
        </p:txBody>
      </p:sp>
      <p:sp>
        <p:nvSpPr>
          <p:cNvPr id="3014659" name="Rectangle 3"/>
          <p:cNvSpPr>
            <a:spLocks noGrp="1" noChangeArrowheads="1"/>
          </p:cNvSpPr>
          <p:nvPr>
            <p:ph type="body" idx="1"/>
          </p:nvPr>
        </p:nvSpPr>
        <p:spPr/>
        <p:txBody>
          <a:bodyPr/>
          <a:lstStyle/>
          <a:p>
            <a:r>
              <a:rPr lang="en-US" dirty="0" smtClean="0"/>
              <a:t>Assume </a:t>
            </a:r>
          </a:p>
          <a:p>
            <a:pPr lvl="1"/>
            <a:r>
              <a:rPr lang="en-US" dirty="0" smtClean="0"/>
              <a:t>Hit Time = 1 cycle</a:t>
            </a:r>
          </a:p>
          <a:p>
            <a:pPr lvl="1"/>
            <a:r>
              <a:rPr lang="en-US" dirty="0" smtClean="0"/>
              <a:t>Miss rate = 5%</a:t>
            </a:r>
          </a:p>
          <a:p>
            <a:pPr lvl="1"/>
            <a:r>
              <a:rPr lang="en-US" dirty="0" smtClean="0"/>
              <a:t>Miss penalty = 20 cycles</a:t>
            </a:r>
          </a:p>
          <a:p>
            <a:pPr lvl="1"/>
            <a:r>
              <a:rPr lang="en-US" dirty="0" smtClean="0"/>
              <a:t>Calculate AMAT…</a:t>
            </a:r>
          </a:p>
          <a:p>
            <a:r>
              <a:rPr lang="en-US" dirty="0" err="1" smtClean="0"/>
              <a:t>Avg</a:t>
            </a:r>
            <a:r>
              <a:rPr lang="en-US" dirty="0" smtClean="0"/>
              <a:t> </a:t>
            </a:r>
            <a:r>
              <a:rPr lang="en-US" dirty="0" err="1" smtClean="0"/>
              <a:t>mem</a:t>
            </a:r>
            <a:r>
              <a:rPr lang="en-US" dirty="0" smtClean="0"/>
              <a:t> access time </a:t>
            </a:r>
          </a:p>
          <a:p>
            <a:pPr lvl="1">
              <a:buNone/>
            </a:pPr>
            <a:r>
              <a:rPr lang="en-US" dirty="0" smtClean="0"/>
              <a:t>= 1 + 0.05 </a:t>
            </a:r>
            <a:r>
              <a:rPr lang="en-US" dirty="0" err="1" smtClean="0"/>
              <a:t>x</a:t>
            </a:r>
            <a:r>
              <a:rPr lang="en-US" dirty="0" smtClean="0"/>
              <a:t> 20</a:t>
            </a:r>
          </a:p>
          <a:p>
            <a:pPr lvl="1">
              <a:buNone/>
            </a:pPr>
            <a:r>
              <a:rPr lang="en-US" dirty="0" smtClean="0"/>
              <a:t>= 1 + 1 cycles</a:t>
            </a:r>
          </a:p>
          <a:p>
            <a:pPr lvl="1">
              <a:buNone/>
            </a:pPr>
            <a:r>
              <a:rPr lang="en-US" dirty="0" smtClean="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smtClean="0"/>
              <a:t>What to do on a write hit?</a:t>
            </a:r>
            <a:endParaRPr lang="en-US"/>
          </a:p>
        </p:txBody>
      </p:sp>
      <p:sp>
        <p:nvSpPr>
          <p:cNvPr id="2962435" name="Rectangle 3"/>
          <p:cNvSpPr>
            <a:spLocks noGrp="1" noChangeArrowheads="1"/>
          </p:cNvSpPr>
          <p:nvPr>
            <p:ph type="body" idx="1"/>
          </p:nvPr>
        </p:nvSpPr>
        <p:spPr/>
        <p:txBody>
          <a:bodyPr/>
          <a:lstStyle/>
          <a:p>
            <a:r>
              <a:rPr lang="en-US" dirty="0" smtClean="0">
                <a:solidFill>
                  <a:schemeClr val="accent1"/>
                </a:solidFill>
              </a:rPr>
              <a:t>Write-through</a:t>
            </a:r>
          </a:p>
          <a:p>
            <a:pPr lvl="1"/>
            <a:r>
              <a:rPr lang="en-US" dirty="0" smtClean="0"/>
              <a:t>update the word in cache block and corresponding word in memory</a:t>
            </a:r>
          </a:p>
          <a:p>
            <a:r>
              <a:rPr lang="en-US" dirty="0" smtClean="0">
                <a:solidFill>
                  <a:schemeClr val="accent1"/>
                </a:solidFill>
              </a:rPr>
              <a:t>Write-back</a:t>
            </a:r>
          </a:p>
          <a:p>
            <a:pPr lvl="1"/>
            <a:r>
              <a:rPr lang="en-US" dirty="0" smtClean="0"/>
              <a:t>update word in cache block</a:t>
            </a:r>
          </a:p>
          <a:p>
            <a:pPr lvl="1"/>
            <a:r>
              <a:rPr lang="en-US" dirty="0" smtClean="0"/>
              <a:t>allow memory word to be “stale”</a:t>
            </a:r>
          </a:p>
          <a:p>
            <a:pPr lvl="1"/>
            <a:r>
              <a:rPr lang="en-US" dirty="0" err="1" smtClean="0"/>
              <a:t></a:t>
            </a:r>
            <a:r>
              <a:rPr lang="en-US" dirty="0" smtClean="0"/>
              <a:t> add ‘</a:t>
            </a:r>
            <a:r>
              <a:rPr lang="en-US" dirty="0" smtClean="0">
                <a:solidFill>
                  <a:schemeClr val="accent2"/>
                </a:solidFill>
              </a:rPr>
              <a:t>dirty</a:t>
            </a:r>
            <a:r>
              <a:rPr lang="en-US" dirty="0" smtClean="0"/>
              <a:t>’ bit to each block indicating that memory needs to be updated when block is replaced</a:t>
            </a:r>
          </a:p>
          <a:p>
            <a:pPr lvl="1"/>
            <a:r>
              <a:rPr lang="en-US" dirty="0" err="1" smtClean="0"/>
              <a:t></a:t>
            </a:r>
            <a:r>
              <a:rPr lang="en-US" dirty="0" smtClean="0"/>
              <a:t> OS flushes cache before I/O…</a:t>
            </a:r>
          </a:p>
          <a:p>
            <a:r>
              <a:rPr lang="en-US" dirty="0" smtClean="0"/>
              <a:t>Performance trade-offs?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smtClean="0"/>
              <a:t>Ways to reduce miss rate</a:t>
            </a:r>
            <a:endParaRPr lang="en-US"/>
          </a:p>
        </p:txBody>
      </p:sp>
      <p:sp>
        <p:nvSpPr>
          <p:cNvPr id="3016707" name="Rectangle 3"/>
          <p:cNvSpPr>
            <a:spLocks noGrp="1" noChangeArrowheads="1"/>
          </p:cNvSpPr>
          <p:nvPr>
            <p:ph type="body" idx="1"/>
          </p:nvPr>
        </p:nvSpPr>
        <p:spPr/>
        <p:txBody>
          <a:bodyPr/>
          <a:lstStyle/>
          <a:p>
            <a:r>
              <a:rPr lang="en-US" smtClean="0"/>
              <a:t>Larger cache</a:t>
            </a:r>
          </a:p>
          <a:p>
            <a:pPr lvl="1"/>
            <a:r>
              <a:rPr lang="en-US" smtClean="0"/>
              <a:t>limited by cost and technology</a:t>
            </a:r>
          </a:p>
          <a:p>
            <a:pPr lvl="1"/>
            <a:r>
              <a:rPr lang="en-US" smtClean="0"/>
              <a:t>hit time of first level cache &lt; cycle time (bigger caches are slower)</a:t>
            </a:r>
          </a:p>
          <a:p>
            <a:r>
              <a:rPr lang="en-US" smtClean="0"/>
              <a:t>More places in the cache to put each block of memory – associativity</a:t>
            </a:r>
          </a:p>
          <a:p>
            <a:pPr lvl="1"/>
            <a:r>
              <a:rPr lang="en-US" smtClean="0"/>
              <a:t>fully-associative</a:t>
            </a:r>
          </a:p>
          <a:p>
            <a:pPr lvl="2"/>
            <a:r>
              <a:rPr lang="en-US" smtClean="0"/>
              <a:t>any block any line</a:t>
            </a:r>
          </a:p>
          <a:p>
            <a:pPr lvl="1"/>
            <a:r>
              <a:rPr lang="en-US" smtClean="0"/>
              <a:t>N-way set associated</a:t>
            </a:r>
          </a:p>
          <a:p>
            <a:pPr lvl="2"/>
            <a:r>
              <a:rPr lang="en-US" smtClean="0"/>
              <a:t>N places for each block</a:t>
            </a:r>
          </a:p>
          <a:p>
            <a:pPr lvl="2"/>
            <a:r>
              <a:rPr lang="en-US" smtClean="0"/>
              <a:t>direct map: N=1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smtClean="0"/>
              <a:t>Typical Scale</a:t>
            </a:r>
            <a:endParaRPr lang="en-US"/>
          </a:p>
        </p:txBody>
      </p:sp>
      <p:sp>
        <p:nvSpPr>
          <p:cNvPr id="3018755" name="Rectangle 3"/>
          <p:cNvSpPr>
            <a:spLocks noGrp="1" noChangeArrowheads="1"/>
          </p:cNvSpPr>
          <p:nvPr>
            <p:ph type="body" idx="1"/>
          </p:nvPr>
        </p:nvSpPr>
        <p:spPr/>
        <p:txBody>
          <a:bodyPr/>
          <a:lstStyle/>
          <a:p>
            <a:r>
              <a:rPr lang="en-US" smtClean="0"/>
              <a:t>L1 </a:t>
            </a:r>
          </a:p>
          <a:p>
            <a:pPr lvl="1"/>
            <a:r>
              <a:rPr lang="en-US" smtClean="0"/>
              <a:t>size: tens of KB</a:t>
            </a:r>
          </a:p>
          <a:p>
            <a:pPr lvl="1"/>
            <a:r>
              <a:rPr lang="en-US" smtClean="0"/>
              <a:t>hit time: complete in one clock cycle</a:t>
            </a:r>
          </a:p>
          <a:p>
            <a:pPr lvl="1"/>
            <a:r>
              <a:rPr lang="en-US" smtClean="0"/>
              <a:t>miss rates: 1-5%</a:t>
            </a:r>
          </a:p>
          <a:p>
            <a:r>
              <a:rPr lang="en-US" smtClean="0"/>
              <a:t>L2:</a:t>
            </a:r>
          </a:p>
          <a:p>
            <a:pPr lvl="1"/>
            <a:r>
              <a:rPr lang="en-US" smtClean="0"/>
              <a:t>size: hundreds of KB</a:t>
            </a:r>
          </a:p>
          <a:p>
            <a:pPr lvl="1"/>
            <a:r>
              <a:rPr lang="en-US" smtClean="0"/>
              <a:t>hit time: few clock cycles</a:t>
            </a:r>
          </a:p>
          <a:p>
            <a:pPr lvl="1"/>
            <a:r>
              <a:rPr lang="en-US" smtClean="0"/>
              <a:t>miss rates: 10-20%</a:t>
            </a:r>
          </a:p>
          <a:p>
            <a:r>
              <a:rPr lang="en-US" smtClean="0"/>
              <a:t>L2 miss rate is fraction of L1 misses that also miss in L2</a:t>
            </a:r>
          </a:p>
          <a:p>
            <a:pPr lvl="1"/>
            <a:r>
              <a:rPr lang="en-US" smtClean="0"/>
              <a:t>why so high?</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smtClean="0"/>
              <a:t>Example: with L2 cache</a:t>
            </a:r>
            <a:endParaRPr lang="en-US"/>
          </a:p>
        </p:txBody>
      </p:sp>
      <p:sp>
        <p:nvSpPr>
          <p:cNvPr id="3020803"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L2 Hit Time = 5 cycles</a:t>
            </a:r>
          </a:p>
          <a:p>
            <a:pPr lvl="1"/>
            <a:r>
              <a:rPr lang="en-US" dirty="0" smtClean="0"/>
              <a:t>L2 Miss rate = 15%  (% L1 misses that miss)</a:t>
            </a:r>
          </a:p>
          <a:p>
            <a:pPr lvl="1"/>
            <a:r>
              <a:rPr lang="en-US" dirty="0" smtClean="0"/>
              <a:t>L2 Miss Penalty = </a:t>
            </a:r>
            <a:r>
              <a:rPr lang="en-US" dirty="0" smtClean="0">
                <a:solidFill>
                  <a:schemeClr val="accent2"/>
                </a:solidFill>
              </a:rPr>
              <a:t>200 cycles</a:t>
            </a:r>
          </a:p>
          <a:p>
            <a:r>
              <a:rPr lang="en-US" dirty="0" smtClean="0"/>
              <a:t>L1 miss penalty = 5 + 0.15 * 200 = 35</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35 </a:t>
            </a:r>
            <a:br>
              <a:rPr lang="en-US" dirty="0" smtClean="0"/>
            </a:br>
            <a:r>
              <a:rPr lang="en-US" dirty="0" smtClean="0"/>
              <a:t>                                     = </a:t>
            </a:r>
            <a:r>
              <a:rPr lang="en-US" dirty="0" smtClean="0">
                <a:solidFill>
                  <a:schemeClr val="accent2"/>
                </a:solidFill>
              </a:rPr>
              <a:t>2.75 cycles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smtClean="0"/>
              <a:t>Example: without L2 cache</a:t>
            </a:r>
            <a:endParaRPr lang="en-US"/>
          </a:p>
        </p:txBody>
      </p:sp>
      <p:sp>
        <p:nvSpPr>
          <p:cNvPr id="3022851"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L1 Miss Penalty = 200 cycles</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200</a:t>
            </a:r>
            <a:br>
              <a:rPr lang="en-US" dirty="0" smtClean="0"/>
            </a:br>
            <a:r>
              <a:rPr lang="en-US" dirty="0" smtClean="0"/>
              <a:t>                                     = </a:t>
            </a:r>
            <a:r>
              <a:rPr lang="en-US" dirty="0" smtClean="0">
                <a:solidFill>
                  <a:schemeClr val="accent1"/>
                </a:solidFill>
              </a:rPr>
              <a:t>11 cycles</a:t>
            </a:r>
          </a:p>
          <a:p>
            <a:endParaRPr lang="en-US" dirty="0" smtClean="0"/>
          </a:p>
          <a:p>
            <a:r>
              <a:rPr lang="en-US" dirty="0" smtClean="0">
                <a:solidFill>
                  <a:schemeClr val="accent4"/>
                </a:solidFill>
              </a:rPr>
              <a:t>4x</a:t>
            </a:r>
            <a:r>
              <a:rPr lang="en-US" dirty="0" smtClean="0"/>
              <a:t> faster with L2 cache! (</a:t>
            </a:r>
            <a:r>
              <a:rPr lang="en-US" dirty="0" smtClean="0">
                <a:solidFill>
                  <a:schemeClr val="accent2"/>
                </a:solidFill>
              </a:rPr>
              <a:t>2.75</a:t>
            </a:r>
            <a:r>
              <a:rPr lang="en-US" dirty="0" smtClean="0"/>
              <a:t> vs. </a:t>
            </a:r>
            <a:r>
              <a:rPr lang="en-US" dirty="0" smtClean="0">
                <a:solidFill>
                  <a:schemeClr val="accent1"/>
                </a:solidFill>
              </a:rPr>
              <a:t>11</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p:txBody>
          <a:bodyPr/>
          <a:lstStyle/>
          <a:p>
            <a:r>
              <a:rPr lang="en-US" sz="2400" dirty="0" smtClean="0"/>
              <a:t>Cache</a:t>
            </a:r>
          </a:p>
          <a:p>
            <a:pPr lvl="1"/>
            <a:r>
              <a:rPr lang="en-US" sz="2000" dirty="0" smtClean="0"/>
              <a:t>32 KB Instructions and 32 KB Data L1 caches</a:t>
            </a:r>
          </a:p>
          <a:p>
            <a:pPr lvl="1"/>
            <a:r>
              <a:rPr lang="en-US" sz="2000" dirty="0" smtClean="0"/>
              <a:t>External L2 Cache interface with integrated controller and cache tags, supports up to 1 </a:t>
            </a:r>
            <a:r>
              <a:rPr lang="en-US" sz="2000" dirty="0" err="1" smtClean="0"/>
              <a:t>MByte</a:t>
            </a:r>
            <a:r>
              <a:rPr lang="en-US" sz="2000" dirty="0" smtClean="0"/>
              <a:t> external L2 cache</a:t>
            </a:r>
          </a:p>
          <a:p>
            <a:pPr lvl="1"/>
            <a:r>
              <a:rPr lang="en-US" sz="2000" dirty="0" smtClean="0"/>
              <a:t>Dual Memory Management Units (MMU) with Translation </a:t>
            </a:r>
            <a:r>
              <a:rPr lang="en-US" sz="2000" dirty="0" err="1" smtClean="0"/>
              <a:t>Lookaside</a:t>
            </a:r>
            <a:r>
              <a:rPr lang="en-US" sz="2000" dirty="0" smtClean="0"/>
              <a:t> Buffers (TLB)</a:t>
            </a:r>
          </a:p>
          <a:p>
            <a:r>
              <a:rPr lang="en-US" sz="2400" dirty="0" smtClean="0"/>
              <a:t>Pipelining</a:t>
            </a:r>
          </a:p>
          <a:p>
            <a:pPr lvl="1"/>
            <a:r>
              <a:rPr lang="en-US" sz="2000" dirty="0" smtClean="0"/>
              <a:t>Superscalar (3 inst/cycle)</a:t>
            </a:r>
          </a:p>
          <a:p>
            <a:pPr lvl="1"/>
            <a:r>
              <a:rPr lang="en-US" sz="2000" dirty="0" smtClean="0"/>
              <a:t>6 execution units (2 integer and 1 double precision IEEE floating point)</a:t>
            </a:r>
            <a:endParaRPr lang="en-US" sz="2000" dirty="0"/>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smtClean="0"/>
              <a:t>An actual CPU – Early PowerPC</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smtClean="0"/>
              <a:t>An Actual CPU – Pentium M</a:t>
            </a:r>
            <a:endParaRPr lang="en-US"/>
          </a:p>
        </p:txBody>
      </p:sp>
      <p:pic>
        <p:nvPicPr>
          <p:cNvPr id="3026947" name="Picture 3"/>
          <p:cNvPicPr>
            <a:picLocks noGrp="1"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smtClean="0"/>
              <a:t>Block Size Tradeoff</a:t>
            </a:r>
            <a:endParaRPr lang="en-US"/>
          </a:p>
        </p:txBody>
      </p:sp>
      <p:sp>
        <p:nvSpPr>
          <p:cNvPr id="2964483" name="Rectangle 3"/>
          <p:cNvSpPr>
            <a:spLocks noGrp="1" noChangeArrowheads="1"/>
          </p:cNvSpPr>
          <p:nvPr>
            <p:ph type="body" idx="1"/>
          </p:nvPr>
        </p:nvSpPr>
        <p:spPr/>
        <p:txBody>
          <a:bodyPr/>
          <a:lstStyle/>
          <a:p>
            <a:r>
              <a:rPr lang="en-US" sz="2800" dirty="0" smtClean="0"/>
              <a:t>Benefits of Larger Block Size</a:t>
            </a:r>
          </a:p>
          <a:p>
            <a:pPr lvl="1"/>
            <a:r>
              <a:rPr lang="en-US" sz="2400" dirty="0" smtClean="0">
                <a:solidFill>
                  <a:schemeClr val="accent1"/>
                </a:solidFill>
              </a:rPr>
              <a:t>Spatial Locality: </a:t>
            </a:r>
            <a:r>
              <a:rPr lang="en-US" sz="2400" dirty="0" smtClean="0"/>
              <a:t>if we access a given word, we’re likely to access other nearby words soon</a:t>
            </a:r>
          </a:p>
          <a:p>
            <a:pPr lvl="1"/>
            <a:r>
              <a:rPr lang="en-US" sz="2400" dirty="0" smtClean="0"/>
              <a:t>Very applicable with Stored-Program Concept: if we execute a given instruction, it’s likely that we’ll execute the next few as well</a:t>
            </a:r>
          </a:p>
          <a:p>
            <a:pPr lvl="1"/>
            <a:r>
              <a:rPr lang="en-US" sz="2400" dirty="0" smtClean="0"/>
              <a:t>Works nicely in sequential array accesses too</a:t>
            </a:r>
          </a:p>
          <a:p>
            <a:r>
              <a:rPr lang="en-US" sz="2800" dirty="0" smtClean="0"/>
              <a:t>Drawbacks of Larger Block Size</a:t>
            </a:r>
          </a:p>
          <a:p>
            <a:pPr lvl="1"/>
            <a:r>
              <a:rPr lang="en-US" sz="2400" dirty="0" smtClean="0"/>
              <a:t>Larger block size means </a:t>
            </a:r>
            <a:r>
              <a:rPr lang="en-US" sz="2400" dirty="0" smtClean="0">
                <a:solidFill>
                  <a:schemeClr val="accent2"/>
                </a:solidFill>
              </a:rPr>
              <a:t>larger miss penalty</a:t>
            </a:r>
          </a:p>
          <a:p>
            <a:pPr lvl="2"/>
            <a:r>
              <a:rPr lang="en-US" sz="2000" dirty="0" smtClean="0"/>
              <a:t>on a miss, takes longer time to load a new block from next level</a:t>
            </a:r>
          </a:p>
          <a:p>
            <a:pPr lvl="1"/>
            <a:r>
              <a:rPr lang="en-US" sz="2400" dirty="0" smtClean="0"/>
              <a:t>If block size is too big relative to cache size, then there are too few blocks</a:t>
            </a:r>
          </a:p>
          <a:p>
            <a:pPr lvl="2"/>
            <a:r>
              <a:rPr lang="en-US" sz="2000" dirty="0" smtClean="0"/>
              <a:t>Result: miss rate goes up</a:t>
            </a:r>
            <a:endParaRPr lang="en-US"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smtClean="0"/>
              <a:t>Extreme Example: One Big Block</a:t>
            </a:r>
            <a:endParaRPr lang="en-US"/>
          </a:p>
        </p:txBody>
      </p:sp>
      <p:sp>
        <p:nvSpPr>
          <p:cNvPr id="2970627" name="Rectangle 3"/>
          <p:cNvSpPr>
            <a:spLocks noGrp="1" noChangeArrowheads="1"/>
          </p:cNvSpPr>
          <p:nvPr>
            <p:ph type="body" idx="1"/>
          </p:nvPr>
        </p:nvSpPr>
        <p:spPr/>
        <p:txBody>
          <a:bodyPr/>
          <a:lstStyle/>
          <a:p>
            <a:endParaRPr lang="en-US" dirty="0" smtClean="0"/>
          </a:p>
          <a:p>
            <a:endParaRPr lang="en-US" dirty="0" smtClean="0"/>
          </a:p>
          <a:p>
            <a:r>
              <a:rPr lang="en-US" dirty="0" smtClean="0"/>
              <a:t>Cache Size = 4 bytes	Block Size = 4 bytes</a:t>
            </a:r>
          </a:p>
          <a:p>
            <a:pPr lvl="1"/>
            <a:r>
              <a:rPr lang="en-US" dirty="0" smtClean="0"/>
              <a:t>Only </a:t>
            </a:r>
            <a:r>
              <a:rPr lang="en-US" dirty="0" smtClean="0">
                <a:solidFill>
                  <a:schemeClr val="accent1"/>
                </a:solidFill>
              </a:rPr>
              <a:t>ONE </a:t>
            </a:r>
            <a:r>
              <a:rPr lang="en-US" dirty="0" smtClean="0"/>
              <a:t>entry (row) in the cache!</a:t>
            </a:r>
          </a:p>
          <a:p>
            <a:r>
              <a:rPr lang="en-US" dirty="0" smtClean="0"/>
              <a:t>If item accessed, likely accessed again soon</a:t>
            </a:r>
          </a:p>
          <a:p>
            <a:pPr lvl="1"/>
            <a:r>
              <a:rPr lang="en-US" dirty="0" smtClean="0"/>
              <a:t>But unlikely will be accessed again immediately!</a:t>
            </a:r>
          </a:p>
          <a:p>
            <a:r>
              <a:rPr lang="en-US" dirty="0" smtClean="0"/>
              <a:t>The next access will likely to be a miss again</a:t>
            </a:r>
          </a:p>
          <a:p>
            <a:pPr lvl="1"/>
            <a:r>
              <a:rPr lang="en-US" dirty="0" smtClean="0"/>
              <a:t>Continually loading data into the cache but</a:t>
            </a:r>
            <a:br>
              <a:rPr lang="en-US" dirty="0" smtClean="0"/>
            </a:br>
            <a:r>
              <a:rPr lang="en-US" dirty="0" smtClean="0"/>
              <a:t>discard data (force out) before use it again</a:t>
            </a:r>
          </a:p>
          <a:p>
            <a:pPr lvl="1"/>
            <a:r>
              <a:rPr lang="en-US" dirty="0" smtClean="0"/>
              <a:t>Nightmare for cache designer: </a:t>
            </a:r>
            <a:r>
              <a:rPr lang="en-US" dirty="0" smtClean="0">
                <a:solidFill>
                  <a:schemeClr val="accent1"/>
                </a:solidFill>
              </a:rPr>
              <a:t>Ping Pong Effect</a:t>
            </a:r>
            <a:endParaRPr lang="en-US" dirty="0">
              <a:solidFill>
                <a:schemeClr val="accent1"/>
              </a:solidFill>
            </a:endParaRP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smtClean="0"/>
              <a:t>Block Size Tradeoff Conclusions</a:t>
            </a:r>
            <a:endParaRPr lang="en-US"/>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2098675" y="4826000"/>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2655888" y="4114800"/>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304800" y="4038600"/>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smtClean="0"/>
              <a:t>Types of Cache Misses (1/2)</a:t>
            </a:r>
            <a:endParaRPr lang="en-US"/>
          </a:p>
        </p:txBody>
      </p:sp>
      <p:sp>
        <p:nvSpPr>
          <p:cNvPr id="2974723" name="Rectangle 3"/>
          <p:cNvSpPr>
            <a:spLocks noGrp="1" noChangeArrowheads="1"/>
          </p:cNvSpPr>
          <p:nvPr>
            <p:ph type="body" idx="1"/>
          </p:nvPr>
        </p:nvSpPr>
        <p:spPr/>
        <p:txBody>
          <a:bodyPr/>
          <a:lstStyle/>
          <a:p>
            <a:r>
              <a:rPr lang="en-US" dirty="0" smtClean="0"/>
              <a:t>“Three Cs” Model of Misses</a:t>
            </a:r>
          </a:p>
          <a:p>
            <a:r>
              <a:rPr lang="en-US" dirty="0" smtClean="0"/>
              <a:t>1</a:t>
            </a:r>
            <a:r>
              <a:rPr lang="en-US" baseline="30000" dirty="0" smtClean="0"/>
              <a:t>st</a:t>
            </a:r>
            <a:r>
              <a:rPr lang="en-US" dirty="0" smtClean="0"/>
              <a:t> C: </a:t>
            </a:r>
            <a:r>
              <a:rPr lang="en-US" dirty="0" smtClean="0">
                <a:solidFill>
                  <a:schemeClr val="accent1"/>
                </a:solidFill>
              </a:rPr>
              <a:t>Compulsory Misses</a:t>
            </a:r>
          </a:p>
          <a:p>
            <a:pPr lvl="1"/>
            <a:r>
              <a:rPr lang="en-US" dirty="0" smtClean="0"/>
              <a:t>occur when a program is first started</a:t>
            </a:r>
          </a:p>
          <a:p>
            <a:pPr lvl="1"/>
            <a:r>
              <a:rPr lang="en-US" dirty="0" smtClean="0"/>
              <a:t>cache does not contain any of that program’s data yet, so misses are bound to occur</a:t>
            </a:r>
          </a:p>
          <a:p>
            <a:pPr lvl="1"/>
            <a:r>
              <a:rPr lang="en-US" dirty="0" smtClean="0"/>
              <a:t>can’t be avoided easily, so won’t focus on these in this course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smtClean="0"/>
              <a:t>Types of Cache Misses (2/2)</a:t>
            </a:r>
            <a:endParaRPr lang="en-US"/>
          </a:p>
        </p:txBody>
      </p:sp>
      <p:sp>
        <p:nvSpPr>
          <p:cNvPr id="2976771" name="Rectangle 3"/>
          <p:cNvSpPr>
            <a:spLocks noGrp="1" noChangeArrowheads="1"/>
          </p:cNvSpPr>
          <p:nvPr>
            <p:ph type="body" idx="1"/>
          </p:nvPr>
        </p:nvSpPr>
        <p:spPr/>
        <p:txBody>
          <a:bodyPr/>
          <a:lstStyle/>
          <a:p>
            <a:r>
              <a:rPr lang="en-US" dirty="0" smtClean="0"/>
              <a:t>2</a:t>
            </a:r>
            <a:r>
              <a:rPr lang="en-US" baseline="30000" dirty="0" smtClean="0"/>
              <a:t>nd</a:t>
            </a:r>
            <a:r>
              <a:rPr lang="en-US" dirty="0" smtClean="0"/>
              <a:t> C: </a:t>
            </a:r>
            <a:r>
              <a:rPr lang="en-US" dirty="0" smtClean="0">
                <a:solidFill>
                  <a:schemeClr val="accent1"/>
                </a:solidFill>
              </a:rPr>
              <a:t>Conflict Misses</a:t>
            </a:r>
          </a:p>
          <a:p>
            <a:pPr lvl="1"/>
            <a:r>
              <a:rPr lang="en-US" dirty="0" smtClean="0"/>
              <a:t>miss that occurs because two distinct memory addresses map to the same cache location</a:t>
            </a:r>
          </a:p>
          <a:p>
            <a:pPr lvl="1"/>
            <a:r>
              <a:rPr lang="en-US" dirty="0" smtClean="0"/>
              <a:t>two blocks (which happen to map to the same location) can keep overwriting each other</a:t>
            </a:r>
          </a:p>
          <a:p>
            <a:pPr lvl="1"/>
            <a:r>
              <a:rPr lang="en-US" dirty="0" smtClean="0"/>
              <a:t>big problem in direct-mapped caches</a:t>
            </a:r>
          </a:p>
          <a:p>
            <a:pPr lvl="1"/>
            <a:r>
              <a:rPr lang="en-US" dirty="0" smtClean="0"/>
              <a:t>how do we lessen the effect of these?</a:t>
            </a:r>
          </a:p>
          <a:p>
            <a:r>
              <a:rPr lang="en-US" dirty="0" smtClean="0"/>
              <a:t>Dealing with Conflict Misses</a:t>
            </a:r>
          </a:p>
          <a:p>
            <a:pPr lvl="1"/>
            <a:r>
              <a:rPr lang="en-US" dirty="0" smtClean="0"/>
              <a:t>Solution 1: Make the cache size bigger</a:t>
            </a:r>
          </a:p>
          <a:p>
            <a:pPr lvl="2"/>
            <a:r>
              <a:rPr lang="en-US" dirty="0" smtClean="0"/>
              <a:t>Fails at some point </a:t>
            </a:r>
          </a:p>
          <a:p>
            <a:pPr lvl="1"/>
            <a:r>
              <a:rPr lang="en-US" dirty="0" smtClean="0"/>
              <a:t>Solution 2: Multiple distinct blocks can fit in the same cache Index?</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smtClean="0"/>
              <a:t>Fully Associative Cache (1/3)</a:t>
            </a:r>
            <a:endParaRPr lang="en-US"/>
          </a:p>
        </p:txBody>
      </p:sp>
      <p:sp>
        <p:nvSpPr>
          <p:cNvPr id="2978819" name="Rectangle 3"/>
          <p:cNvSpPr>
            <a:spLocks noGrp="1" noChangeArrowheads="1"/>
          </p:cNvSpPr>
          <p:nvPr>
            <p:ph type="body" idx="1"/>
          </p:nvPr>
        </p:nvSpPr>
        <p:spPr/>
        <p:txBody>
          <a:bodyPr/>
          <a:lstStyle/>
          <a:p>
            <a:r>
              <a:rPr lang="en-US" smtClean="0"/>
              <a:t>Memory address fields:</a:t>
            </a:r>
          </a:p>
          <a:p>
            <a:pPr lvl="1"/>
            <a:r>
              <a:rPr lang="en-US" smtClean="0"/>
              <a:t>Tag: same as before</a:t>
            </a:r>
          </a:p>
          <a:p>
            <a:pPr lvl="1"/>
            <a:r>
              <a:rPr lang="en-US" smtClean="0"/>
              <a:t>Offset: same as before</a:t>
            </a:r>
          </a:p>
          <a:p>
            <a:pPr lvl="1"/>
            <a:r>
              <a:rPr lang="en-US" smtClean="0"/>
              <a:t>Index: non-existant</a:t>
            </a:r>
          </a:p>
          <a:p>
            <a:r>
              <a:rPr lang="en-US" smtClean="0"/>
              <a:t>What does this mean?</a:t>
            </a:r>
          </a:p>
          <a:p>
            <a:pPr lvl="1"/>
            <a:r>
              <a:rPr lang="en-US" smtClean="0"/>
              <a:t>no “rows”: any block can go anywhere in the cache</a:t>
            </a:r>
          </a:p>
          <a:p>
            <a:pPr lvl="1"/>
            <a:r>
              <a:rPr lang="en-US" smtClean="0"/>
              <a:t>must compare with all tags in entire cache to see if data is there</a:t>
            </a:r>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32750</TotalTime>
  <Pages>47</Pages>
  <Words>2995</Words>
  <Application>Microsoft Macintosh PowerPoint</Application>
  <PresentationFormat>Letter Paper (8.5x11 in)</PresentationFormat>
  <Paragraphs>431</Paragraphs>
  <Slides>35</Slides>
  <Notes>34</Notes>
  <HiddenSlides>1</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Metro</vt:lpstr>
      <vt:lpstr>Google glass application : be creative!</vt:lpstr>
      <vt:lpstr>Review</vt:lpstr>
      <vt:lpstr>What to do on a write hit?</vt:lpstr>
      <vt:lpstr>Block Size Tradeoff</vt:lpstr>
      <vt:lpstr>Extreme Example: One Big Block</vt:lpstr>
      <vt:lpstr>Block Size Tradeoff Conclusions</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Peer Instruction</vt:lpstr>
      <vt:lpstr>Peer Instruction Answer</vt:lpstr>
      <vt:lpstr>And in Conclusion…</vt:lpstr>
      <vt:lpstr>Bonus slides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2170</cp:revision>
  <cp:lastPrinted>2013-02-22T16:20:11Z</cp:lastPrinted>
  <dcterms:created xsi:type="dcterms:W3CDTF">2013-02-22T07:56:07Z</dcterms:created>
  <dcterms:modified xsi:type="dcterms:W3CDTF">2013-02-22T16:20:13Z</dcterms:modified>
</cp:coreProperties>
</file>