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958" r:id="rId2"/>
    <p:sldId id="932" r:id="rId3"/>
    <p:sldId id="933" r:id="rId4"/>
    <p:sldId id="934" r:id="rId5"/>
    <p:sldId id="935" r:id="rId6"/>
    <p:sldId id="936" r:id="rId7"/>
    <p:sldId id="937" r:id="rId8"/>
    <p:sldId id="938" r:id="rId9"/>
    <p:sldId id="939" r:id="rId10"/>
    <p:sldId id="940" r:id="rId11"/>
    <p:sldId id="941" r:id="rId12"/>
    <p:sldId id="942" r:id="rId13"/>
    <p:sldId id="947" r:id="rId14"/>
    <p:sldId id="948" r:id="rId15"/>
    <p:sldId id="949" r:id="rId16"/>
    <p:sldId id="950" r:id="rId17"/>
    <p:sldId id="963" r:id="rId18"/>
    <p:sldId id="964" r:id="rId19"/>
    <p:sldId id="965" r:id="rId20"/>
    <p:sldId id="966" r:id="rId21"/>
    <p:sldId id="967" r:id="rId22"/>
    <p:sldId id="968" r:id="rId23"/>
    <p:sldId id="969" r:id="rId24"/>
    <p:sldId id="960" r:id="rId25"/>
    <p:sldId id="980" r:id="rId26"/>
    <p:sldId id="951" r:id="rId27"/>
    <p:sldId id="952" r:id="rId28"/>
    <p:sldId id="945" r:id="rId29"/>
    <p:sldId id="943" r:id="rId30"/>
    <p:sldId id="944" r:id="rId31"/>
    <p:sldId id="953" r:id="rId32"/>
    <p:sldId id="954" r:id="rId33"/>
    <p:sldId id="962" r:id="rId34"/>
    <p:sldId id="971" r:id="rId35"/>
    <p:sldId id="972" r:id="rId36"/>
    <p:sldId id="981" r:id="rId37"/>
    <p:sldId id="982" r:id="rId38"/>
    <p:sldId id="983" r:id="rId39"/>
    <p:sldId id="984" r:id="rId40"/>
    <p:sldId id="985" r:id="rId41"/>
    <p:sldId id="986" r:id="rId42"/>
    <p:sldId id="987" r:id="rId43"/>
    <p:sldId id="988" r:id="rId44"/>
    <p:sldId id="989" r:id="rId45"/>
    <p:sldId id="990" r:id="rId46"/>
    <p:sldId id="955" r:id="rId47"/>
    <p:sldId id="956" r:id="rId48"/>
    <p:sldId id="975" r:id="rId49"/>
    <p:sldId id="976" r:id="rId50"/>
    <p:sldId id="977" r:id="rId51"/>
    <p:sldId id="978" r:id="rId52"/>
  </p:sldIdLst>
  <p:sldSz cx="9144000" cy="6858000" type="letter"/>
  <p:notesSz cx="9309100" cy="7023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clrMode="bw" hiddenSlides="1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94660"/>
  </p:normalViewPr>
  <p:slideViewPr>
    <p:cSldViewPr>
      <p:cViewPr varScale="1">
        <p:scale>
          <a:sx n="242" d="100"/>
          <a:sy n="242" d="100"/>
        </p:scale>
        <p:origin x="-9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4248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0709" y="3335494"/>
            <a:ext cx="8023417" cy="3160634"/>
          </a:xfrm>
          <a:noFill/>
          <a:ln w="9525"/>
        </p:spPr>
        <p:txBody>
          <a:bodyPr lIns="92320" tIns="45350" rIns="92320" bIns="45350"/>
          <a:lstStyle/>
          <a:p>
            <a:r>
              <a:rPr lang="en-US" smtClean="0"/>
              <a:t>Greet class</a:t>
            </a:r>
          </a:p>
        </p:txBody>
      </p:sp>
      <p:sp>
        <p:nvSpPr>
          <p:cNvPr id="17411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0" tIns="46659" rIns="93320" bIns="46659"/>
          <a:lstStyle/>
          <a:p>
            <a:r>
              <a:rPr lang="en-US"/>
              <a:t>1:30 in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44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67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3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7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153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5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7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9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12" tIns="46656" rIns="93312" bIns="46656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90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10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310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14650" y="450850"/>
            <a:ext cx="3500438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51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13063" y="450850"/>
            <a:ext cx="3500437" cy="262413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708" y="3335494"/>
            <a:ext cx="8021313" cy="316063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762" tIns="45880" rIns="91762" bIns="45880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</a:rPr>
              <a:t>CS61C </a:t>
            </a:r>
            <a:r>
              <a:rPr lang="en-US" sz="1000" b="1">
                <a:solidFill>
                  <a:schemeClr val="accent2"/>
                </a:solidFill>
              </a:rPr>
              <a:t>L15 Floating Point I </a:t>
            </a:r>
            <a:r>
              <a:rPr lang="en-US" sz="1000" b="1">
                <a:solidFill>
                  <a:schemeClr val="tx1"/>
                </a:solidFill>
              </a:rPr>
              <a:t>(</a:t>
            </a:r>
            <a:fld id="{B202E75B-9348-BE48-95E6-46E96AF94A3C}" type="slidenum">
              <a:rPr lang="en-US" sz="1000" b="1">
                <a:solidFill>
                  <a:schemeClr val="tx1"/>
                </a:solidFill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99983" y="6651625"/>
            <a:ext cx="15773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</a:rPr>
              <a:t>Garcia, Fall 2011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"/>
              </a:rPr>
              <a:t>www.cs.berkeley.edu/~ddgarcia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15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Floating Point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2013-02-27</a:t>
            </a:r>
          </a:p>
        </p:txBody>
      </p:sp>
      <p:sp>
        <p:nvSpPr>
          <p:cNvPr id="16389" name="Rectangle 25"/>
          <p:cNvSpPr>
            <a:spLocks noChangeArrowheads="1"/>
          </p:cNvSpPr>
          <p:nvPr/>
        </p:nvSpPr>
        <p:spPr bwMode="auto">
          <a:xfrm>
            <a:off x="228600" y="4038600"/>
            <a:ext cx="6629400" cy="23139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Koomey’s law </a:t>
            </a:r>
            <a:r>
              <a:rPr lang="en-US" sz="2800" b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600" b="1">
                <a:solidFill>
                  <a:schemeClr val="tx2"/>
                </a:solidFill>
              </a:rPr>
              <a:t> </a:t>
            </a:r>
            <a:r>
              <a:rPr lang="en-US" sz="2200" b="1">
                <a:solidFill>
                  <a:schemeClr val="tx1"/>
                </a:solidFill>
              </a:rPr>
              <a:t/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Stanford Prof Jonathan Koomey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looked at 6 decades of data </a:t>
            </a:r>
            <a:br>
              <a:rPr lang="en-US" sz="2200" b="1">
                <a:solidFill>
                  <a:schemeClr val="tx1"/>
                </a:solidFill>
              </a:rPr>
            </a:br>
            <a:r>
              <a:rPr lang="en-US" sz="2200" b="1">
                <a:solidFill>
                  <a:schemeClr val="tx1"/>
                </a:solidFill>
              </a:rPr>
              <a:t>(including pre-electronic) and found that energy efficiency of computers doubles roughly every 18 months.  This is even more relevant as battery-powered devices become more popular.  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990600" y="6248400"/>
            <a:ext cx="58640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>
                <a:solidFill>
                  <a:srgbClr val="800080"/>
                </a:solidFill>
                <a:latin typeface="Courier"/>
              </a:rPr>
              <a:t>www.technologyreview.com/computing/38548/</a:t>
            </a:r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400" y="4170680"/>
            <a:ext cx="1955800" cy="23825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807075" cy="474662"/>
          </a:xfrm>
          <a:noFill/>
        </p:spPr>
        <p:txBody>
          <a:bodyPr/>
          <a:lstStyle/>
          <a:p>
            <a:r>
              <a:rPr lang="en-US"/>
              <a:t>Scientific Notation (in Binary)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90800" y="1689100"/>
            <a:ext cx="2325689" cy="48218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1.01</a:t>
            </a:r>
            <a:r>
              <a:rPr lang="en-US" sz="3200" b="1" baseline="-25000"/>
              <a:t>two</a:t>
            </a:r>
            <a:r>
              <a:rPr lang="en-US" sz="3200" b="1">
                <a:solidFill>
                  <a:schemeClr val="tx1"/>
                </a:solidFill>
              </a:rPr>
              <a:t> x </a:t>
            </a:r>
            <a:r>
              <a:rPr lang="en-US" sz="3200" b="1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-1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4602163" y="2125663"/>
            <a:ext cx="2789238" cy="846138"/>
            <a:chOff x="2899" y="1339"/>
            <a:chExt cx="1757" cy="533"/>
          </a:xfrm>
        </p:grpSpPr>
        <p:sp>
          <p:nvSpPr>
            <p:cNvPr id="34834" name="Rectangle 5"/>
            <p:cNvSpPr>
              <a:spLocks noChangeArrowheads="1"/>
            </p:cNvSpPr>
            <p:nvPr/>
          </p:nvSpPr>
          <p:spPr bwMode="auto">
            <a:xfrm>
              <a:off x="3139" y="1579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4835" name="Line 6"/>
            <p:cNvSpPr>
              <a:spLocks noChangeShapeType="1"/>
            </p:cNvSpPr>
            <p:nvPr/>
          </p:nvSpPr>
          <p:spPr bwMode="auto">
            <a:xfrm>
              <a:off x="2899" y="1339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1" name="Group 7"/>
          <p:cNvGrpSpPr>
            <a:grpSpLocks/>
          </p:cNvGrpSpPr>
          <p:nvPr/>
        </p:nvGrpSpPr>
        <p:grpSpPr bwMode="auto">
          <a:xfrm>
            <a:off x="1492626" y="2125662"/>
            <a:ext cx="2859088" cy="922338"/>
            <a:chOff x="912" y="1296"/>
            <a:chExt cx="1801" cy="581"/>
          </a:xfrm>
        </p:grpSpPr>
        <p:sp>
          <p:nvSpPr>
            <p:cNvPr id="34832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801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“</a:t>
              </a:r>
              <a:r>
                <a:rPr lang="en-US" sz="3200" b="1"/>
                <a:t>binary point</a:t>
              </a:r>
              <a:r>
                <a:rPr lang="en-US" sz="3200" b="1">
                  <a:solidFill>
                    <a:schemeClr val="tx1"/>
                  </a:solidFill>
                </a:rPr>
                <a:t>”</a:t>
              </a:r>
            </a:p>
          </p:txBody>
        </p:sp>
        <p:sp>
          <p:nvSpPr>
            <p:cNvPr id="34833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822" name="Group 10"/>
          <p:cNvGrpSpPr>
            <a:grpSpLocks/>
          </p:cNvGrpSpPr>
          <p:nvPr/>
        </p:nvGrpSpPr>
        <p:grpSpPr bwMode="auto">
          <a:xfrm>
            <a:off x="4848225" y="830263"/>
            <a:ext cx="2466975" cy="846137"/>
            <a:chOff x="3054" y="523"/>
            <a:chExt cx="1554" cy="533"/>
          </a:xfrm>
        </p:grpSpPr>
        <p:sp>
          <p:nvSpPr>
            <p:cNvPr id="34828" name="Line 11"/>
            <p:cNvSpPr>
              <a:spLocks noChangeShapeType="1"/>
            </p:cNvSpPr>
            <p:nvPr/>
          </p:nvSpPr>
          <p:spPr bwMode="auto">
            <a:xfrm flipV="1">
              <a:off x="3054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829" name="Group 12"/>
            <p:cNvGrpSpPr>
              <a:grpSpLocks/>
            </p:cNvGrpSpPr>
            <p:nvPr/>
          </p:nvGrpSpPr>
          <p:grpSpPr bwMode="auto">
            <a:xfrm>
              <a:off x="3390" y="523"/>
              <a:ext cx="1218" cy="533"/>
              <a:chOff x="3390" y="523"/>
              <a:chExt cx="1218" cy="533"/>
            </a:xfrm>
          </p:grpSpPr>
          <p:sp>
            <p:nvSpPr>
              <p:cNvPr id="34830" name="Rectangle 13"/>
              <p:cNvSpPr>
                <a:spLocks noChangeArrowheads="1"/>
              </p:cNvSpPr>
              <p:nvPr/>
            </p:nvSpPr>
            <p:spPr bwMode="auto">
              <a:xfrm>
                <a:off x="3390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831" name="Rectangle 14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482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533400" y="3400425"/>
            <a:ext cx="8305800" cy="2054921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Computer arithmetic that supports it called </a:t>
            </a:r>
            <a:r>
              <a:rPr lang="en-US" u="sng">
                <a:solidFill>
                  <a:schemeClr val="accent1"/>
                </a:solidFill>
              </a:rPr>
              <a:t>floating point</a:t>
            </a:r>
            <a:r>
              <a:rPr lang="en-US"/>
              <a:t>, because it represents numbers where the binary point is not fixed, as it is for integers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/>
              <a:t>Declare such variable in C as </a:t>
            </a:r>
            <a:r>
              <a:rPr lang="en-US">
                <a:latin typeface="Courier"/>
              </a:rPr>
              <a:t>float</a:t>
            </a:r>
            <a:endParaRPr lang="en-US"/>
          </a:p>
        </p:txBody>
      </p:sp>
      <p:grpSp>
        <p:nvGrpSpPr>
          <p:cNvPr id="34824" name="Group 16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4825" name="Rectangle 17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4826" name="Line 18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27" name="Rectangle 19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(1/2)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1130300"/>
          </a:xfrm>
        </p:spPr>
        <p:txBody>
          <a:bodyPr/>
          <a:lstStyle/>
          <a:p>
            <a:r>
              <a:rPr lang="en-US"/>
              <a:t>Normal format: </a:t>
            </a:r>
            <a:r>
              <a:rPr lang="en-US">
                <a:solidFill>
                  <a:schemeClr val="hlink"/>
                </a:solidFill>
              </a:rPr>
              <a:t>+</a:t>
            </a:r>
            <a:r>
              <a:rPr lang="en-US">
                <a:solidFill>
                  <a:schemeClr val="tx2"/>
                </a:solidFill>
              </a:rPr>
              <a:t>1</a:t>
            </a:r>
            <a:r>
              <a:rPr lang="en-US"/>
              <a:t>.</a:t>
            </a:r>
            <a:r>
              <a:rPr lang="en-US">
                <a:solidFill>
                  <a:schemeClr val="accent2"/>
                </a:solidFill>
              </a:rPr>
              <a:t>xxx…x</a:t>
            </a:r>
            <a:r>
              <a:rPr lang="en-US" baseline="-25000"/>
              <a:t>two</a:t>
            </a:r>
            <a:r>
              <a:rPr lang="en-US"/>
              <a:t>*2</a:t>
            </a:r>
            <a:r>
              <a:rPr lang="en-US" baseline="30000">
                <a:solidFill>
                  <a:schemeClr val="accent1"/>
                </a:solidFill>
              </a:rPr>
              <a:t>yyy…y</a:t>
            </a:r>
            <a:r>
              <a:rPr lang="en-US" sz="2400"/>
              <a:t>two</a:t>
            </a:r>
            <a:endParaRPr lang="en-US"/>
          </a:p>
          <a:p>
            <a:r>
              <a:rPr lang="en-US"/>
              <a:t>Multiple of Word Size (32 bits)</a:t>
            </a:r>
          </a:p>
        </p:txBody>
      </p:sp>
      <p:grpSp>
        <p:nvGrpSpPr>
          <p:cNvPr id="36868" name="Group 4"/>
          <p:cNvGrpSpPr>
            <a:grpSpLocks/>
          </p:cNvGrpSpPr>
          <p:nvPr/>
        </p:nvGrpSpPr>
        <p:grpSpPr bwMode="auto">
          <a:xfrm>
            <a:off x="381000" y="2362200"/>
            <a:ext cx="7926388" cy="1433513"/>
            <a:chOff x="240" y="1488"/>
            <a:chExt cx="4993" cy="903"/>
          </a:xfrm>
        </p:grpSpPr>
        <p:sp>
          <p:nvSpPr>
            <p:cNvPr id="36870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871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36872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4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75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36879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36880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36881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36882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36883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36869" name="Rectangle 19"/>
          <p:cNvSpPr>
            <a:spLocks noChangeArrowheads="1"/>
          </p:cNvSpPr>
          <p:nvPr/>
        </p:nvSpPr>
        <p:spPr bwMode="auto">
          <a:xfrm>
            <a:off x="609600" y="3978275"/>
            <a:ext cx="8001000" cy="2193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hlink"/>
                </a:solidFill>
              </a:rPr>
              <a:t>Sign</a:t>
            </a:r>
            <a:r>
              <a:rPr lang="en-US" sz="3200" b="1">
                <a:solidFill>
                  <a:schemeClr val="tx1"/>
                </a:solidFill>
              </a:rPr>
              <a:t>				</a:t>
            </a:r>
            <a:r>
              <a:rPr lang="en-US" sz="3200" b="1"/>
              <a:t>Exponent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/>
              <a:t>y</a:t>
            </a:r>
            <a:r>
              <a:rPr lang="en-US" sz="3200" b="1">
                <a:solidFill>
                  <a:schemeClr val="tx1"/>
                </a:solidFill>
              </a:rPr>
              <a:t>’s			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 represents </a:t>
            </a:r>
            <a:r>
              <a:rPr lang="en-US" sz="3200" b="1">
                <a:solidFill>
                  <a:schemeClr val="accent2"/>
                </a:solidFill>
              </a:rPr>
              <a:t>x</a:t>
            </a:r>
            <a:r>
              <a:rPr lang="en-US" sz="3200" b="1">
                <a:solidFill>
                  <a:schemeClr val="tx1"/>
                </a:solidFill>
              </a:rPr>
              <a:t>’s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 numbers as small as </a:t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2.0 x 10</a:t>
            </a:r>
            <a:r>
              <a:rPr lang="en-US" sz="3200" b="1" baseline="30000">
                <a:solidFill>
                  <a:schemeClr val="tx1"/>
                </a:solidFill>
              </a:rPr>
              <a:t>-38</a:t>
            </a:r>
            <a:r>
              <a:rPr lang="en-US" sz="3200" b="1">
                <a:solidFill>
                  <a:schemeClr val="tx1"/>
                </a:solidFill>
              </a:rPr>
              <a:t> to as large as 2.0 x 10</a:t>
            </a:r>
            <a:r>
              <a:rPr lang="en-US" sz="3200" b="1" baseline="30000">
                <a:solidFill>
                  <a:schemeClr val="tx1"/>
                </a:solidFill>
              </a:rPr>
              <a:t>38</a:t>
            </a:r>
            <a:r>
              <a:rPr lang="en-US" sz="3200" b="1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42125" cy="474662"/>
          </a:xfrm>
        </p:spPr>
        <p:txBody>
          <a:bodyPr/>
          <a:lstStyle/>
          <a:p>
            <a:r>
              <a:rPr lang="en-US"/>
              <a:t>Floating Point Representation (2/2)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602288"/>
          </a:xfrm>
        </p:spPr>
        <p:txBody>
          <a:bodyPr/>
          <a:lstStyle/>
          <a:p>
            <a:r>
              <a:rPr lang="en-US" sz="2800"/>
              <a:t>What if result too large? </a:t>
            </a:r>
          </a:p>
          <a:p>
            <a:pPr lvl="1">
              <a:buFontTx/>
              <a:buNone/>
            </a:pPr>
            <a:r>
              <a:rPr lang="en-US" sz="2400"/>
              <a:t>(&gt; 2.0x10</a:t>
            </a:r>
            <a:r>
              <a:rPr lang="en-US" sz="2400" baseline="30000"/>
              <a:t>38</a:t>
            </a:r>
            <a:r>
              <a:rPr lang="en-US" sz="2400"/>
              <a:t> , &lt; -2.0x10</a:t>
            </a:r>
            <a:r>
              <a:rPr lang="en-US" sz="2400" baseline="30000"/>
              <a:t>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Overflow</a:t>
            </a:r>
            <a:r>
              <a:rPr lang="en-US" sz="2400">
                <a:solidFill>
                  <a:schemeClr val="accent1"/>
                </a:solidFill>
              </a:rPr>
              <a:t>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Exponent larger than represented in 8-bit Exponent field</a:t>
            </a:r>
          </a:p>
          <a:p>
            <a:r>
              <a:rPr lang="en-US" sz="2800"/>
              <a:t>What if result too small? </a:t>
            </a:r>
          </a:p>
          <a:p>
            <a:pPr lvl="1">
              <a:buFontTx/>
              <a:buNone/>
            </a:pPr>
            <a:r>
              <a:rPr lang="en-US" sz="2400"/>
              <a:t>(&gt;0 &amp; &lt; 2.0x10</a:t>
            </a:r>
            <a:r>
              <a:rPr lang="en-US" sz="2400" baseline="30000"/>
              <a:t>-38</a:t>
            </a:r>
            <a:r>
              <a:rPr lang="en-US" sz="2400"/>
              <a:t> , &lt;0 &amp; &gt; -2.0x10</a:t>
            </a:r>
            <a:r>
              <a:rPr lang="en-US" sz="2400" baseline="30000"/>
              <a:t>-38</a:t>
            </a:r>
            <a:r>
              <a:rPr lang="en-US" sz="2400"/>
              <a:t> )</a:t>
            </a:r>
          </a:p>
          <a:p>
            <a:pPr lvl="1"/>
            <a:r>
              <a:rPr lang="en-US" sz="2400" u="sng">
                <a:solidFill>
                  <a:schemeClr val="accent1"/>
                </a:solidFill>
              </a:rPr>
              <a:t>Underflow!</a:t>
            </a:r>
            <a:r>
              <a:rPr lang="en-US" sz="2400"/>
              <a:t>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Negative exponent larger than represented in 8-bit Exponent field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What would help reduce chances of overflow and/or underflow?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1066800" y="4724400"/>
            <a:ext cx="6858000" cy="838200"/>
            <a:chOff x="672" y="2976"/>
            <a:chExt cx="4320" cy="528"/>
          </a:xfrm>
        </p:grpSpPr>
        <p:sp>
          <p:nvSpPr>
            <p:cNvPr id="38920" name="Rectangle 5"/>
            <p:cNvSpPr>
              <a:spLocks noChangeArrowheads="1"/>
            </p:cNvSpPr>
            <p:nvPr/>
          </p:nvSpPr>
          <p:spPr bwMode="auto">
            <a:xfrm>
              <a:off x="672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1" name="Rectangle 6"/>
            <p:cNvSpPr>
              <a:spLocks noChangeArrowheads="1"/>
            </p:cNvSpPr>
            <p:nvPr/>
          </p:nvSpPr>
          <p:spPr bwMode="auto">
            <a:xfrm>
              <a:off x="4560" y="2976"/>
              <a:ext cx="432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2" name="Rectangle 7"/>
            <p:cNvSpPr>
              <a:spLocks noChangeArrowheads="1"/>
            </p:cNvSpPr>
            <p:nvPr/>
          </p:nvSpPr>
          <p:spPr bwMode="auto">
            <a:xfrm>
              <a:off x="2640" y="2976"/>
              <a:ext cx="384" cy="288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3" name="Line 8"/>
            <p:cNvSpPr>
              <a:spLocks noChangeShapeType="1"/>
            </p:cNvSpPr>
            <p:nvPr/>
          </p:nvSpPr>
          <p:spPr bwMode="auto">
            <a:xfrm>
              <a:off x="672" y="3120"/>
              <a:ext cx="432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8924" name="Group 9"/>
            <p:cNvGrpSpPr>
              <a:grpSpLocks/>
            </p:cNvGrpSpPr>
            <p:nvPr/>
          </p:nvGrpSpPr>
          <p:grpSpPr bwMode="auto">
            <a:xfrm>
              <a:off x="1440" y="3044"/>
              <a:ext cx="96" cy="144"/>
              <a:chOff x="2400" y="3792"/>
              <a:chExt cx="96" cy="144"/>
            </a:xfrm>
          </p:grpSpPr>
          <p:sp>
            <p:nvSpPr>
              <p:cNvPr id="38948" name="Freeform 10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9" name="Freeform 11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5" name="Group 12"/>
            <p:cNvGrpSpPr>
              <a:grpSpLocks/>
            </p:cNvGrpSpPr>
            <p:nvPr/>
          </p:nvGrpSpPr>
          <p:grpSpPr bwMode="auto">
            <a:xfrm>
              <a:off x="2256" y="3044"/>
              <a:ext cx="96" cy="144"/>
              <a:chOff x="2400" y="3792"/>
              <a:chExt cx="96" cy="144"/>
            </a:xfrm>
          </p:grpSpPr>
          <p:sp>
            <p:nvSpPr>
              <p:cNvPr id="38946" name="Freeform 13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7" name="Freeform 14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6" name="Group 15"/>
            <p:cNvGrpSpPr>
              <a:grpSpLocks/>
            </p:cNvGrpSpPr>
            <p:nvPr/>
          </p:nvGrpSpPr>
          <p:grpSpPr bwMode="auto">
            <a:xfrm>
              <a:off x="3408" y="3044"/>
              <a:ext cx="96" cy="144"/>
              <a:chOff x="2400" y="3792"/>
              <a:chExt cx="96" cy="144"/>
            </a:xfrm>
          </p:grpSpPr>
          <p:sp>
            <p:nvSpPr>
              <p:cNvPr id="38944" name="Freeform 16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5" name="Freeform 17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927" name="Group 18"/>
            <p:cNvGrpSpPr>
              <a:grpSpLocks/>
            </p:cNvGrpSpPr>
            <p:nvPr/>
          </p:nvGrpSpPr>
          <p:grpSpPr bwMode="auto">
            <a:xfrm>
              <a:off x="4176" y="3044"/>
              <a:ext cx="96" cy="144"/>
              <a:chOff x="2400" y="3792"/>
              <a:chExt cx="96" cy="144"/>
            </a:xfrm>
          </p:grpSpPr>
          <p:sp>
            <p:nvSpPr>
              <p:cNvPr id="38942" name="Freeform 19"/>
              <p:cNvSpPr>
                <a:spLocks/>
              </p:cNvSpPr>
              <p:nvPr/>
            </p:nvSpPr>
            <p:spPr bwMode="auto">
              <a:xfrm>
                <a:off x="2400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3" name="Freeform 20"/>
              <p:cNvSpPr>
                <a:spLocks/>
              </p:cNvSpPr>
              <p:nvPr/>
            </p:nvSpPr>
            <p:spPr bwMode="auto">
              <a:xfrm>
                <a:off x="2448" y="3792"/>
                <a:ext cx="48" cy="144"/>
              </a:xfrm>
              <a:custGeom>
                <a:avLst/>
                <a:gdLst>
                  <a:gd name="T0" fmla="*/ 48 w 48"/>
                  <a:gd name="T1" fmla="*/ 0 h 144"/>
                  <a:gd name="T2" fmla="*/ 0 w 48"/>
                  <a:gd name="T3" fmla="*/ 48 h 144"/>
                  <a:gd name="T4" fmla="*/ 48 w 48"/>
                  <a:gd name="T5" fmla="*/ 96 h 144"/>
                  <a:gd name="T6" fmla="*/ 0 w 48"/>
                  <a:gd name="T7" fmla="*/ 144 h 1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144"/>
                  <a:gd name="T14" fmla="*/ 48 w 48"/>
                  <a:gd name="T15" fmla="*/ 144 h 1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144">
                    <a:moveTo>
                      <a:pt x="48" y="0"/>
                    </a:moveTo>
                    <a:cubicBezTo>
                      <a:pt x="24" y="16"/>
                      <a:pt x="0" y="32"/>
                      <a:pt x="0" y="48"/>
                    </a:cubicBezTo>
                    <a:cubicBezTo>
                      <a:pt x="0" y="64"/>
                      <a:pt x="48" y="80"/>
                      <a:pt x="48" y="96"/>
                    </a:cubicBezTo>
                    <a:cubicBezTo>
                      <a:pt x="48" y="112"/>
                      <a:pt x="24" y="128"/>
                      <a:pt x="0" y="144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28" name="Line 21"/>
            <p:cNvSpPr>
              <a:spLocks noChangeShapeType="1"/>
            </p:cNvSpPr>
            <p:nvPr/>
          </p:nvSpPr>
          <p:spPr bwMode="auto">
            <a:xfrm>
              <a:off x="2832" y="29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29" name="Line 22"/>
            <p:cNvSpPr>
              <a:spLocks noChangeShapeType="1"/>
            </p:cNvSpPr>
            <p:nvPr/>
          </p:nvSpPr>
          <p:spPr bwMode="auto">
            <a:xfrm>
              <a:off x="302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0" name="Line 23"/>
            <p:cNvSpPr>
              <a:spLocks noChangeShapeType="1"/>
            </p:cNvSpPr>
            <p:nvPr/>
          </p:nvSpPr>
          <p:spPr bwMode="auto">
            <a:xfrm>
              <a:off x="379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1" name="Line 24"/>
            <p:cNvSpPr>
              <a:spLocks noChangeShapeType="1"/>
            </p:cNvSpPr>
            <p:nvPr/>
          </p:nvSpPr>
          <p:spPr bwMode="auto">
            <a:xfrm>
              <a:off x="456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2" name="Line 25"/>
            <p:cNvSpPr>
              <a:spLocks noChangeShapeType="1"/>
            </p:cNvSpPr>
            <p:nvPr/>
          </p:nvSpPr>
          <p:spPr bwMode="auto">
            <a:xfrm>
              <a:off x="1104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3" name="Line 26"/>
            <p:cNvSpPr>
              <a:spLocks noChangeShapeType="1"/>
            </p:cNvSpPr>
            <p:nvPr/>
          </p:nvSpPr>
          <p:spPr bwMode="auto">
            <a:xfrm>
              <a:off x="1872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4" name="Line 27"/>
            <p:cNvSpPr>
              <a:spLocks noChangeShapeType="1"/>
            </p:cNvSpPr>
            <p:nvPr/>
          </p:nvSpPr>
          <p:spPr bwMode="auto">
            <a:xfrm>
              <a:off x="2640" y="302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35" name="Text Box 28"/>
            <p:cNvSpPr txBox="1">
              <a:spLocks noChangeArrowheads="1"/>
            </p:cNvSpPr>
            <p:nvPr/>
          </p:nvSpPr>
          <p:spPr bwMode="auto">
            <a:xfrm>
              <a:off x="2736" y="3254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8936" name="Text Box 29"/>
            <p:cNvSpPr txBox="1">
              <a:spLocks noChangeArrowheads="1"/>
            </p:cNvSpPr>
            <p:nvPr/>
          </p:nvSpPr>
          <p:spPr bwMode="auto">
            <a:xfrm>
              <a:off x="2928" y="3216"/>
              <a:ext cx="61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7" name="Text Box 30"/>
            <p:cNvSpPr txBox="1">
              <a:spLocks noChangeArrowheads="1"/>
            </p:cNvSpPr>
            <p:nvPr/>
          </p:nvSpPr>
          <p:spPr bwMode="auto">
            <a:xfrm>
              <a:off x="4272" y="3206"/>
              <a:ext cx="5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38" name="Text Box 31"/>
            <p:cNvSpPr txBox="1">
              <a:spLocks noChangeArrowheads="1"/>
            </p:cNvSpPr>
            <p:nvPr/>
          </p:nvSpPr>
          <p:spPr bwMode="auto">
            <a:xfrm>
              <a:off x="3696" y="3216"/>
              <a:ext cx="2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8939" name="Text Box 32"/>
            <p:cNvSpPr txBox="1">
              <a:spLocks noChangeArrowheads="1"/>
            </p:cNvSpPr>
            <p:nvPr/>
          </p:nvSpPr>
          <p:spPr bwMode="auto">
            <a:xfrm>
              <a:off x="1776" y="3216"/>
              <a:ext cx="25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38940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66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-38</a:t>
              </a: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38941" name="Text Box 34"/>
            <p:cNvSpPr txBox="1">
              <a:spLocks noChangeArrowheads="1"/>
            </p:cNvSpPr>
            <p:nvPr/>
          </p:nvSpPr>
          <p:spPr bwMode="auto">
            <a:xfrm>
              <a:off x="861" y="3216"/>
              <a:ext cx="6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-2x10</a:t>
              </a:r>
              <a:r>
                <a:rPr lang="en-US" sz="2000" baseline="30000">
                  <a:solidFill>
                    <a:schemeClr val="tx1"/>
                  </a:solidFill>
                </a:rPr>
                <a:t>38</a:t>
              </a:r>
              <a:endParaRPr lang="en-US" sz="2000">
                <a:solidFill>
                  <a:schemeClr val="tx1"/>
                </a:solidFill>
              </a:endParaRPr>
            </a:p>
          </p:txBody>
        </p:sp>
      </p:grpSp>
      <p:sp>
        <p:nvSpPr>
          <p:cNvPr id="38917" name="Text Box 35"/>
          <p:cNvSpPr txBox="1">
            <a:spLocks noChangeArrowheads="1"/>
          </p:cNvSpPr>
          <p:nvPr/>
        </p:nvSpPr>
        <p:spPr bwMode="auto">
          <a:xfrm>
            <a:off x="3886200" y="4354513"/>
            <a:ext cx="12858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underflow</a:t>
            </a:r>
          </a:p>
        </p:txBody>
      </p:sp>
      <p:sp>
        <p:nvSpPr>
          <p:cNvPr id="38918" name="Text Box 36"/>
          <p:cNvSpPr txBox="1">
            <a:spLocks noChangeArrowheads="1"/>
          </p:cNvSpPr>
          <p:nvPr/>
        </p:nvSpPr>
        <p:spPr bwMode="auto">
          <a:xfrm>
            <a:off x="6934200" y="4327525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  <p:sp>
        <p:nvSpPr>
          <p:cNvPr id="38919" name="Text Box 37"/>
          <p:cNvSpPr txBox="1">
            <a:spLocks noChangeArrowheads="1"/>
          </p:cNvSpPr>
          <p:nvPr/>
        </p:nvSpPr>
        <p:spPr bwMode="auto">
          <a:xfrm>
            <a:off x="838200" y="4343400"/>
            <a:ext cx="1130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(1/3)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44550"/>
            <a:ext cx="8153400" cy="5632450"/>
          </a:xfrm>
        </p:spPr>
        <p:txBody>
          <a:bodyPr/>
          <a:lstStyle/>
          <a:p>
            <a:pPr>
              <a:lnSpc>
                <a:spcPct val="65000"/>
              </a:lnSpc>
              <a:buFont typeface="Times" charset="0"/>
              <a:buNone/>
            </a:pPr>
            <a:r>
              <a:rPr lang="en-US" sz="2800"/>
              <a:t>Single Precision (DP similar):</a:t>
            </a:r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endParaRPr lang="en-US"/>
          </a:p>
          <a:p>
            <a:pPr>
              <a:lnSpc>
                <a:spcPct val="65000"/>
              </a:lnSpc>
            </a:pP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S</a:t>
            </a:r>
            <a:r>
              <a:rPr lang="en-US" sz="2800"/>
              <a:t>ign bit:		1 means negative					0 means positive</a:t>
            </a:r>
          </a:p>
          <a:p>
            <a:pPr>
              <a:lnSpc>
                <a:spcPct val="65000"/>
              </a:lnSpc>
            </a:pPr>
            <a:r>
              <a:rPr lang="en-US" sz="2800"/>
              <a:t>Significand: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To pack more bits, leading 1 implicit for normalized numbers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1 + 23 bits single, 1 + 52 bits double</a:t>
            </a:r>
          </a:p>
          <a:p>
            <a:pPr lvl="1">
              <a:lnSpc>
                <a:spcPct val="75000"/>
              </a:lnSpc>
            </a:pPr>
            <a:r>
              <a:rPr lang="en-US" sz="2400"/>
              <a:t>always true: 0 &lt; Significand &lt; 1                             (for normalized numbers)</a:t>
            </a:r>
          </a:p>
          <a:p>
            <a:pPr>
              <a:lnSpc>
                <a:spcPct val="65000"/>
              </a:lnSpc>
            </a:pPr>
            <a:r>
              <a:rPr lang="en-US" sz="2800"/>
              <a:t>Note: 0 has no leading 1, so reserve exponent value 0 just for number 0</a:t>
            </a: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457200" y="1143000"/>
            <a:ext cx="7926388" cy="1433513"/>
            <a:chOff x="240" y="1488"/>
            <a:chExt cx="4993" cy="903"/>
          </a:xfrm>
        </p:grpSpPr>
        <p:sp>
          <p:nvSpPr>
            <p:cNvPr id="47109" name="Text Box 5"/>
            <p:cNvSpPr txBox="1">
              <a:spLocks noChangeArrowheads="1"/>
            </p:cNvSpPr>
            <p:nvPr/>
          </p:nvSpPr>
          <p:spPr bwMode="auto">
            <a:xfrm>
              <a:off x="4992" y="1528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24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432" y="172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3" name="Text Box 9"/>
            <p:cNvSpPr txBox="1">
              <a:spLocks noChangeArrowheads="1"/>
            </p:cNvSpPr>
            <p:nvPr/>
          </p:nvSpPr>
          <p:spPr bwMode="auto">
            <a:xfrm>
              <a:off x="768" y="172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auto">
            <a:xfrm>
              <a:off x="672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528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auto">
            <a:xfrm>
              <a:off x="1968" y="177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1632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1920" y="1488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2928" y="172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288" y="2064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056" y="2064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3264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(2/3)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39813"/>
            <a:ext cx="8534400" cy="5507037"/>
          </a:xfrm>
        </p:spPr>
        <p:txBody>
          <a:bodyPr/>
          <a:lstStyle/>
          <a:p>
            <a:r>
              <a:rPr lang="en-US"/>
              <a:t>IEEE 754 uses </a:t>
            </a:r>
            <a:r>
              <a:rPr lang="en-US">
                <a:solidFill>
                  <a:schemeClr val="accent2"/>
                </a:solidFill>
              </a:rPr>
              <a:t>“biased exponent”</a:t>
            </a:r>
            <a:r>
              <a:rPr lang="en-US"/>
              <a:t> representation. </a:t>
            </a:r>
          </a:p>
          <a:p>
            <a:pPr marL="508000" lvl="1"/>
            <a:r>
              <a:rPr lang="en-US"/>
              <a:t>Designers wanted FP numbers to be used even if no FP hardware; e.g., sort records with FP numbers using integer compares</a:t>
            </a:r>
          </a:p>
          <a:p>
            <a:pPr marL="508000" lvl="1"/>
            <a:r>
              <a:rPr lang="en-US"/>
              <a:t>Wanted bigger (integer) exponent field to represent bigger numbers. </a:t>
            </a:r>
          </a:p>
          <a:p>
            <a:pPr marL="508000" lvl="1"/>
            <a:r>
              <a:rPr lang="en-US"/>
              <a:t>2’s complement poses a problem (because negative numbers look bigger)</a:t>
            </a:r>
          </a:p>
          <a:p>
            <a:pPr marL="508000" lvl="1"/>
            <a:r>
              <a:rPr lang="en-US">
                <a:solidFill>
                  <a:srgbClr val="800080"/>
                </a:solidFill>
              </a:rPr>
              <a:t>We’re going to see that the numbers are ordered EXACTLY as in sign-magnitude</a:t>
            </a:r>
          </a:p>
          <a:p>
            <a:pPr lvl="2"/>
            <a:r>
              <a:rPr lang="en-US"/>
              <a:t>I.e., counting from binary odometer 00…00 up to 11…11 goes from 0 to +MAX to -0 to -MAX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488238" cy="474662"/>
          </a:xfrm>
        </p:spPr>
        <p:txBody>
          <a:bodyPr/>
          <a:lstStyle/>
          <a:p>
            <a:r>
              <a:rPr lang="en-US"/>
              <a:t>IEEE 754 Floating Point Standard (3/3)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533400" y="762000"/>
            <a:ext cx="8229600" cy="2749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Called </a:t>
            </a:r>
            <a:r>
              <a:rPr lang="en-US" sz="3200" b="1" u="sng"/>
              <a:t>Biased Notation</a:t>
            </a:r>
            <a:r>
              <a:rPr lang="en-US" sz="3200" b="1">
                <a:solidFill>
                  <a:schemeClr val="tx1"/>
                </a:solidFill>
              </a:rPr>
              <a:t>, where bias is number subtracted to get real number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IEEE 754 uses bias of 127 for single prec.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Subtract 127 from Exponent field to get actual value for exponent</a:t>
            </a:r>
            <a:endParaRPr lang="en-US" sz="2800" b="1" baseline="30000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1023 is bias for double precision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3581400"/>
            <a:ext cx="7924800" cy="415925"/>
          </a:xfrm>
          <a:noFill/>
        </p:spPr>
        <p:txBody>
          <a:bodyPr/>
          <a:lstStyle/>
          <a:p>
            <a:r>
              <a:rPr lang="en-US"/>
              <a:t>Summary (single precision):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51208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1209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51210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1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1212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51213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4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51215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6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51217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51218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51219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51220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51221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51207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Double precision identical, except with exponent bias of 1023 (half, quad similar)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3175" cy="474663"/>
          </a:xfrm>
        </p:spPr>
        <p:txBody>
          <a:bodyPr/>
          <a:lstStyle/>
          <a:p>
            <a:r>
              <a:rPr lang="en-US"/>
              <a:t>“Father” of the Floating point standard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4914900" cy="1955800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4000">
                <a:latin typeface="Times-Roman" charset="0"/>
              </a:rPr>
              <a:t>IEEE Standard 754 for Binary Floating-Point Arithmetic.</a:t>
            </a:r>
            <a:endParaRPr lang="en-US" sz="2800" b="0">
              <a:latin typeface="Courier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5410200"/>
            <a:ext cx="91186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tx1"/>
                </a:solidFill>
                <a:latin typeface="Courier"/>
              </a:rPr>
              <a:t>www.cs.berkeley.edu/~wkahan/ieee754status/754story.html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600700" y="4191000"/>
            <a:ext cx="2781300" cy="43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ctr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Times-Roman" charset="0"/>
              </a:rPr>
              <a:t>Prof. Kahan</a:t>
            </a:r>
            <a:endParaRPr lang="en-US" sz="2000">
              <a:solidFill>
                <a:schemeClr val="tx1"/>
              </a:solidFill>
              <a:latin typeface="Courier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" y="3505200"/>
            <a:ext cx="4572000" cy="1644650"/>
            <a:chOff x="336" y="2208"/>
            <a:chExt cx="2880" cy="1036"/>
          </a:xfrm>
        </p:grpSpPr>
        <p:sp>
          <p:nvSpPr>
            <p:cNvPr id="53256" name="AutoShape 8"/>
            <p:cNvSpPr>
              <a:spLocks noChangeArrowheads="1"/>
            </p:cNvSpPr>
            <p:nvPr/>
          </p:nvSpPr>
          <p:spPr bwMode="auto">
            <a:xfrm>
              <a:off x="336" y="2208"/>
              <a:ext cx="2880" cy="1036"/>
            </a:xfrm>
            <a:prstGeom prst="ribbon2">
              <a:avLst>
                <a:gd name="adj1" fmla="val 16023"/>
                <a:gd name="adj2" fmla="val 75000"/>
              </a:avLst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accent2"/>
                </a:solidFill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744" y="2272"/>
              <a:ext cx="2040" cy="7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 algn="ctr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charset="0"/>
                <a:buNone/>
              </a:pPr>
              <a:r>
                <a:rPr lang="en-US" sz="3200" b="1">
                  <a:latin typeface="Times-Roman" charset="0"/>
                </a:rPr>
                <a:t>1989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ACM Turing</a:t>
              </a:r>
              <a:br>
                <a:rPr lang="en-US" sz="3200" b="1">
                  <a:latin typeface="Times-Roman" charset="0"/>
                </a:rPr>
              </a:br>
              <a:r>
                <a:rPr lang="en-US" sz="3200" b="1">
                  <a:latin typeface="Times-Roman" charset="0"/>
                </a:rPr>
                <a:t>Award Winner!</a:t>
              </a:r>
              <a:endParaRPr lang="en-US" sz="2000">
                <a:latin typeface="Courier" charset="0"/>
              </a:endParaRPr>
            </a:p>
          </p:txBody>
        </p:sp>
      </p:grpSp>
      <p:pic>
        <p:nvPicPr>
          <p:cNvPr id="53255" name="Picture 10" descr="kah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219200"/>
            <a:ext cx="20145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592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Representation for ± ∞</a:t>
            </a:r>
          </a:p>
        </p:txBody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24800" cy="4649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 FP, divide by 0 should produce ± ∞, not overflow.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Why?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OK to do further computations with ∞ E.g.,  X/0  &gt;  Y may be a valid comparison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Ask math majors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IEEE 754 represents ±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Most positive exponent reserved for ∞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Significands all zeroes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71938" cy="474662"/>
          </a:xfrm>
        </p:spPr>
        <p:txBody>
          <a:bodyPr/>
          <a:lstStyle/>
          <a:p>
            <a:r>
              <a:rPr lang="en-US"/>
              <a:t>Representation for 0</a:t>
            </a:r>
          </a:p>
        </p:txBody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77200" cy="2969018"/>
          </a:xfrm>
        </p:spPr>
        <p:txBody>
          <a:bodyPr/>
          <a:lstStyle/>
          <a:p>
            <a:r>
              <a:rPr lang="en-US"/>
              <a:t>Represent 0?</a:t>
            </a:r>
          </a:p>
          <a:p>
            <a:pPr lvl="1"/>
            <a:r>
              <a:rPr lang="en-US"/>
              <a:t>exponent all zeroes</a:t>
            </a:r>
          </a:p>
          <a:p>
            <a:pPr lvl="1"/>
            <a:r>
              <a:rPr lang="en-US"/>
              <a:t>significand all zeroes</a:t>
            </a:r>
          </a:p>
          <a:p>
            <a:pPr lvl="1"/>
            <a:r>
              <a:rPr lang="en-US"/>
              <a:t>What about sign?  Both cases valid.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"/>
              </a:rPr>
              <a:t>+0: 0 00000000 00000000000000000000000</a:t>
            </a:r>
          </a:p>
          <a:p>
            <a:pPr lvl="1">
              <a:buFontTx/>
              <a:buNone/>
            </a:pPr>
            <a:r>
              <a:rPr lang="en-US" sz="2400">
                <a:solidFill>
                  <a:schemeClr val="tx1"/>
                </a:solidFill>
                <a:latin typeface="Courier"/>
              </a:rPr>
              <a:t>-0: 1 00000000 00000000000000000000000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1063" cy="474662"/>
          </a:xfrm>
        </p:spPr>
        <p:txBody>
          <a:bodyPr/>
          <a:lstStyle/>
          <a:p>
            <a:r>
              <a:rPr lang="en-US"/>
              <a:t>Special Numbers</a:t>
            </a:r>
          </a:p>
        </p:txBody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5629746"/>
          </a:xfrm>
        </p:spPr>
        <p:txBody>
          <a:bodyPr/>
          <a:lstStyle/>
          <a:p>
            <a:r>
              <a:rPr lang="en-US"/>
              <a:t>What have we defined so far? 		(Single Precision)</a:t>
            </a:r>
          </a:p>
          <a:p>
            <a:pPr lvl="1">
              <a:buFontTx/>
              <a:buNone/>
            </a:pPr>
            <a:r>
              <a:rPr lang="en-US"/>
              <a:t>Exponent	Significand	Object</a:t>
            </a:r>
          </a:p>
          <a:p>
            <a:pPr lvl="1">
              <a:buFontTx/>
              <a:buNone/>
            </a:pPr>
            <a:r>
              <a:rPr lang="en-US"/>
              <a:t>0			0			0</a:t>
            </a:r>
          </a:p>
          <a:p>
            <a:pPr lvl="1">
              <a:buFontTx/>
              <a:buNone/>
            </a:pPr>
            <a:r>
              <a:rPr lang="en-US"/>
              <a:t>0	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  <a:endParaRPr lang="en-US"/>
          </a:p>
          <a:p>
            <a:pPr lvl="1">
              <a:buFontTx/>
              <a:buNone/>
            </a:pPr>
            <a:r>
              <a:rPr lang="en-US"/>
              <a:t>1-254		anything		+/- fl. pt. #</a:t>
            </a:r>
          </a:p>
          <a:p>
            <a:pPr lvl="1">
              <a:buFontTx/>
              <a:buNone/>
            </a:pPr>
            <a:r>
              <a:rPr lang="en-US"/>
              <a:t>255		0			+/- </a:t>
            </a:r>
            <a:r>
              <a:rPr lang="en-GB"/>
              <a:t>∞</a:t>
            </a:r>
            <a:endParaRPr lang="en-US"/>
          </a:p>
          <a:p>
            <a:pPr lvl="1">
              <a:buFontTx/>
              <a:buNone/>
            </a:pPr>
            <a:r>
              <a:rPr lang="en-US"/>
              <a:t>255		</a:t>
            </a:r>
            <a:r>
              <a:rPr lang="en-US" u="sng">
                <a:solidFill>
                  <a:schemeClr val="accent1"/>
                </a:solidFill>
              </a:rPr>
              <a:t>nonzero		???</a:t>
            </a:r>
          </a:p>
          <a:p>
            <a:r>
              <a:rPr lang="en-US"/>
              <a:t>Professor Kahan had clever ideas; </a:t>
            </a:r>
            <a:br>
              <a:rPr lang="en-US"/>
            </a:br>
            <a:r>
              <a:rPr lang="en-US"/>
              <a:t>“Waste not, want not”</a:t>
            </a:r>
          </a:p>
          <a:p>
            <a:pPr lvl="1"/>
            <a:r>
              <a:rPr lang="en-US"/>
              <a:t>Wanted to use Exp=0,255 &amp; Sig!=0</a:t>
            </a:r>
          </a:p>
        </p:txBody>
      </p:sp>
      <p:sp>
        <p:nvSpPr>
          <p:cNvPr id="2197508" name="Rectangle 4"/>
          <p:cNvSpPr>
            <a:spLocks noChangeArrowheads="1"/>
          </p:cNvSpPr>
          <p:nvPr/>
        </p:nvSpPr>
        <p:spPr bwMode="auto">
          <a:xfrm>
            <a:off x="990600" y="1828800"/>
            <a:ext cx="71628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7509" name="Line 5"/>
          <p:cNvSpPr>
            <a:spLocks noChangeShapeType="1"/>
          </p:cNvSpPr>
          <p:nvPr/>
        </p:nvSpPr>
        <p:spPr bwMode="auto">
          <a:xfrm>
            <a:off x="990600" y="2362200"/>
            <a:ext cx="716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9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9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19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9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9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9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9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9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7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333750" cy="474663"/>
          </a:xfrm>
        </p:spPr>
        <p:txBody>
          <a:bodyPr/>
          <a:lstStyle/>
          <a:p>
            <a:r>
              <a:rPr lang="en-US"/>
              <a:t>Quote of the day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911725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en-US" sz="5400"/>
              <a:t>“</a:t>
            </a:r>
            <a:r>
              <a:rPr lang="en-US" sz="5400">
                <a:solidFill>
                  <a:schemeClr val="accent2"/>
                </a:solidFill>
              </a:rPr>
              <a:t>95%</a:t>
            </a:r>
            <a:r>
              <a:rPr lang="en-US" sz="5400"/>
              <a:t> of the</a:t>
            </a:r>
            <a:br>
              <a:rPr lang="en-US" sz="5400"/>
            </a:br>
            <a:r>
              <a:rPr lang="en-US" sz="5400"/>
              <a:t>folks out there are</a:t>
            </a:r>
            <a:br>
              <a:rPr lang="en-US" sz="5400"/>
            </a:br>
            <a:r>
              <a:rPr lang="en-US" sz="5400">
                <a:solidFill>
                  <a:schemeClr val="accent2"/>
                </a:solidFill>
              </a:rPr>
              <a:t>completely clueless</a:t>
            </a:r>
            <a:r>
              <a:rPr lang="en-US" sz="5400"/>
              <a:t> about floating-point.”</a:t>
            </a:r>
          </a:p>
          <a:p>
            <a:pPr>
              <a:buFont typeface="Times" charset="0"/>
              <a:buNone/>
            </a:pPr>
            <a:r>
              <a:rPr lang="en-US" sz="5400" b="0"/>
              <a:t>		</a:t>
            </a:r>
            <a:r>
              <a:rPr lang="en-US" sz="3600"/>
              <a:t>James Gosling</a:t>
            </a:r>
            <a:br>
              <a:rPr lang="en-US" sz="3600"/>
            </a:br>
            <a:r>
              <a:rPr lang="en-US" sz="3600"/>
              <a:t>	Sun Fellow</a:t>
            </a:r>
            <a:br>
              <a:rPr lang="en-US" sz="3600"/>
            </a:br>
            <a:r>
              <a:rPr lang="en-US" sz="3600"/>
              <a:t>	Java Inventor</a:t>
            </a:r>
            <a:br>
              <a:rPr lang="en-US" sz="3600"/>
            </a:br>
            <a:r>
              <a:rPr lang="en-US" sz="3600"/>
              <a:t>	1998-02-28</a:t>
            </a:r>
            <a:endParaRPr lang="en-US" sz="540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 l="3934" t="10550"/>
          <a:stretch>
            <a:fillRect/>
          </a:stretch>
        </p:blipFill>
        <p:spPr bwMode="auto">
          <a:xfrm>
            <a:off x="6172200" y="3886200"/>
            <a:ext cx="186055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08750" cy="474662"/>
          </a:xfrm>
        </p:spPr>
        <p:txBody>
          <a:bodyPr/>
          <a:lstStyle/>
          <a:p>
            <a:r>
              <a:rPr lang="en-US"/>
              <a:t>Representation for Not a Number</a:t>
            </a:r>
          </a:p>
        </p:txBody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4635628"/>
          </a:xfrm>
        </p:spPr>
        <p:txBody>
          <a:bodyPr/>
          <a:lstStyle/>
          <a:p>
            <a:r>
              <a:rPr lang="en-US"/>
              <a:t>What do I get if I calculate		 	</a:t>
            </a:r>
            <a:r>
              <a:rPr lang="en-US">
                <a:latin typeface="Courier"/>
              </a:rPr>
              <a:t>sqrt(-4.0)</a:t>
            </a:r>
            <a:r>
              <a:rPr lang="en-US"/>
              <a:t>or </a:t>
            </a:r>
            <a:r>
              <a:rPr lang="en-US">
                <a:latin typeface="Courier"/>
              </a:rPr>
              <a:t>0/0</a:t>
            </a:r>
            <a:r>
              <a:rPr lang="en-US"/>
              <a:t>?</a:t>
            </a:r>
          </a:p>
          <a:p>
            <a:pPr lvl="1"/>
            <a:r>
              <a:rPr lang="en-US"/>
              <a:t>If </a:t>
            </a:r>
            <a:r>
              <a:rPr lang="en-GB"/>
              <a:t>∞ </a:t>
            </a:r>
            <a:r>
              <a:rPr lang="en-US"/>
              <a:t>not an error, these shouldn’t be either</a:t>
            </a:r>
          </a:p>
          <a:p>
            <a:pPr lvl="1"/>
            <a:r>
              <a:rPr lang="en-US"/>
              <a:t>Called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ot </a:t>
            </a:r>
            <a:r>
              <a:rPr lang="en-US" u="sng">
                <a:solidFill>
                  <a:schemeClr val="accent1"/>
                </a:solidFill>
              </a:rPr>
              <a:t>a</a:t>
            </a:r>
            <a:r>
              <a:rPr lang="en-US"/>
              <a:t> </a:t>
            </a:r>
            <a:r>
              <a:rPr lang="en-US" u="sng">
                <a:solidFill>
                  <a:schemeClr val="accent1"/>
                </a:solidFill>
              </a:rPr>
              <a:t>N</a:t>
            </a:r>
            <a:r>
              <a:rPr lang="en-US"/>
              <a:t>umber (</a:t>
            </a:r>
            <a:r>
              <a:rPr lang="en-US">
                <a:solidFill>
                  <a:schemeClr val="accent1"/>
                </a:solidFill>
              </a:rPr>
              <a:t>NaN</a:t>
            </a:r>
            <a:r>
              <a:rPr lang="en-US"/>
              <a:t>)</a:t>
            </a:r>
          </a:p>
          <a:p>
            <a:pPr lvl="1"/>
            <a:r>
              <a:rPr lang="en-US"/>
              <a:t>Exponent = 255, Significand nonzero</a:t>
            </a:r>
          </a:p>
          <a:p>
            <a:r>
              <a:rPr lang="en-US" sz="2800"/>
              <a:t>Why is this useful?</a:t>
            </a:r>
          </a:p>
          <a:p>
            <a:pPr lvl="1"/>
            <a:r>
              <a:rPr lang="en-US"/>
              <a:t>Hope NaNs help with debugging?</a:t>
            </a:r>
          </a:p>
          <a:p>
            <a:pPr lvl="1"/>
            <a:r>
              <a:rPr lang="en-US"/>
              <a:t>They contaminate: op(NaN, X) = NaN</a:t>
            </a:r>
          </a:p>
          <a:p>
            <a:pPr lvl="1"/>
            <a:r>
              <a:rPr lang="en-US"/>
              <a:t>Can use the significand to identify which!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(1/2)</a:t>
            </a:r>
          </a:p>
        </p:txBody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848600" cy="4768850"/>
          </a:xfrm>
        </p:spPr>
        <p:txBody>
          <a:bodyPr/>
          <a:lstStyle/>
          <a:p>
            <a:r>
              <a:rPr lang="en-US"/>
              <a:t>Problem: There’s a gap among representable FP numbers around 0</a:t>
            </a:r>
          </a:p>
          <a:p>
            <a:pPr lvl="1"/>
            <a:r>
              <a:rPr lang="en-US"/>
              <a:t>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a = 1.0…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= 2</a:t>
            </a:r>
            <a:r>
              <a:rPr lang="en-US" baseline="30000"/>
              <a:t>-126</a:t>
            </a:r>
            <a:endParaRPr lang="en-US"/>
          </a:p>
          <a:p>
            <a:pPr lvl="1"/>
            <a:r>
              <a:rPr lang="en-US"/>
              <a:t>Second smallest representable pos num:</a:t>
            </a:r>
          </a:p>
          <a:p>
            <a:pPr lvl="2">
              <a:buFont typeface="Wingdings" charset="2"/>
              <a:buNone/>
            </a:pPr>
            <a:r>
              <a:rPr lang="en-US"/>
              <a:t>b	= 1.000……1 </a:t>
            </a:r>
            <a:r>
              <a:rPr lang="en-US" baseline="-25000"/>
              <a:t>2</a:t>
            </a:r>
            <a:r>
              <a:rPr lang="en-US"/>
              <a:t>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+ 0.00…1</a:t>
            </a:r>
            <a:r>
              <a:rPr lang="en-US" baseline="-25000"/>
              <a:t>2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(1 + 2</a:t>
            </a:r>
            <a:r>
              <a:rPr lang="en-US" baseline="30000"/>
              <a:t>-23</a:t>
            </a:r>
            <a:r>
              <a:rPr lang="en-US"/>
              <a:t>) * 2</a:t>
            </a:r>
            <a:r>
              <a:rPr lang="en-US" baseline="30000"/>
              <a:t>-126</a:t>
            </a:r>
            <a:r>
              <a:rPr lang="en-US"/>
              <a:t> </a:t>
            </a:r>
            <a:br>
              <a:rPr lang="en-US"/>
            </a:br>
            <a:r>
              <a:rPr lang="en-US"/>
              <a:t>= 2</a:t>
            </a:r>
            <a:r>
              <a:rPr lang="en-US" baseline="30000"/>
              <a:t>-126</a:t>
            </a:r>
            <a:r>
              <a:rPr lang="en-US"/>
              <a:t> + 2</a:t>
            </a:r>
            <a:r>
              <a:rPr lang="en-US" baseline="30000"/>
              <a:t>-149</a:t>
            </a:r>
          </a:p>
          <a:p>
            <a:pPr lvl="1">
              <a:buFontTx/>
              <a:buNone/>
            </a:pPr>
            <a:r>
              <a:rPr lang="en-US"/>
              <a:t>	a - 0 = 2</a:t>
            </a:r>
            <a:r>
              <a:rPr lang="en-US" baseline="30000"/>
              <a:t>-126</a:t>
            </a:r>
          </a:p>
          <a:p>
            <a:pPr lvl="1">
              <a:buFontTx/>
              <a:buNone/>
            </a:pPr>
            <a:r>
              <a:rPr lang="en-US"/>
              <a:t>	b - a = 2</a:t>
            </a:r>
            <a:r>
              <a:rPr lang="en-US" baseline="30000"/>
              <a:t>-149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71800" y="5957888"/>
            <a:ext cx="381000" cy="152400"/>
            <a:chOff x="1968" y="3417"/>
            <a:chExt cx="240" cy="96"/>
          </a:xfrm>
        </p:grpSpPr>
        <p:sp>
          <p:nvSpPr>
            <p:cNvPr id="2201605" name="Line 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6" name="Line 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7" name="Line 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8" name="Line 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09" name="Line 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0" name="Line 1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724400" y="5957888"/>
            <a:ext cx="381000" cy="152400"/>
            <a:chOff x="3072" y="3417"/>
            <a:chExt cx="240" cy="96"/>
          </a:xfrm>
        </p:grpSpPr>
        <p:sp>
          <p:nvSpPr>
            <p:cNvPr id="2201612" name="Line 1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3" name="Line 1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4" name="Line 1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5" name="Line 1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6" name="Line 1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17" name="Line 1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200400" y="5500688"/>
            <a:ext cx="228600" cy="609600"/>
            <a:chOff x="2112" y="3129"/>
            <a:chExt cx="144" cy="384"/>
          </a:xfrm>
        </p:grpSpPr>
        <p:sp>
          <p:nvSpPr>
            <p:cNvPr id="2201619" name="Line 19"/>
            <p:cNvSpPr>
              <a:spLocks noChangeShapeType="1"/>
            </p:cNvSpPr>
            <p:nvPr/>
          </p:nvSpPr>
          <p:spPr bwMode="auto">
            <a:xfrm>
              <a:off x="225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0" name="Text Box 20"/>
            <p:cNvSpPr txBox="1">
              <a:spLocks noChangeArrowheads="1"/>
            </p:cNvSpPr>
            <p:nvPr/>
          </p:nvSpPr>
          <p:spPr bwMode="auto">
            <a:xfrm>
              <a:off x="2112" y="3129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4213" y="5486400"/>
            <a:ext cx="401637" cy="623888"/>
            <a:chOff x="2927" y="3120"/>
            <a:chExt cx="253" cy="393"/>
          </a:xfrm>
        </p:grpSpPr>
        <p:sp>
          <p:nvSpPr>
            <p:cNvPr id="2201622" name="Line 22"/>
            <p:cNvSpPr>
              <a:spLocks noChangeShapeType="1"/>
            </p:cNvSpPr>
            <p:nvPr/>
          </p:nvSpPr>
          <p:spPr bwMode="auto">
            <a:xfrm>
              <a:off x="302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3" name="Text Box 23"/>
            <p:cNvSpPr txBox="1">
              <a:spLocks noChangeArrowheads="1"/>
            </p:cNvSpPr>
            <p:nvPr/>
          </p:nvSpPr>
          <p:spPr bwMode="auto">
            <a:xfrm>
              <a:off x="2927" y="3120"/>
              <a:ext cx="25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18013" y="5957888"/>
            <a:ext cx="382587" cy="595312"/>
            <a:chOff x="2879" y="3417"/>
            <a:chExt cx="241" cy="375"/>
          </a:xfrm>
        </p:grpSpPr>
        <p:sp>
          <p:nvSpPr>
            <p:cNvPr id="2201625" name="Line 25"/>
            <p:cNvSpPr>
              <a:spLocks noChangeShapeType="1"/>
            </p:cNvSpPr>
            <p:nvPr/>
          </p:nvSpPr>
          <p:spPr bwMode="auto">
            <a:xfrm>
              <a:off x="297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6" name="Text Box 26"/>
            <p:cNvSpPr txBox="1">
              <a:spLocks noChangeArrowheads="1"/>
            </p:cNvSpPr>
            <p:nvPr/>
          </p:nvSpPr>
          <p:spPr bwMode="auto">
            <a:xfrm>
              <a:off x="2879" y="3465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2057400" y="5715000"/>
            <a:ext cx="4114800" cy="838200"/>
            <a:chOff x="1296" y="3600"/>
            <a:chExt cx="2592" cy="528"/>
          </a:xfrm>
        </p:grpSpPr>
        <p:sp>
          <p:nvSpPr>
            <p:cNvPr id="2201628" name="Line 28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29" name="Text Box 29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1630" name="Line 30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1" name="Text Box 31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1632" name="Text Box 32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1633" name="Oval 33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4" name="Oval 34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5" name="Oval 35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1636" name="Oval 36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2514600" y="5245100"/>
            <a:ext cx="2216150" cy="1308100"/>
            <a:chOff x="1584" y="3064"/>
            <a:chExt cx="1396" cy="824"/>
          </a:xfrm>
        </p:grpSpPr>
        <p:grpSp>
          <p:nvGrpSpPr>
            <p:cNvPr id="9" name="Group 38"/>
            <p:cNvGrpSpPr>
              <a:grpSpLocks/>
            </p:cNvGrpSpPr>
            <p:nvPr/>
          </p:nvGrpSpPr>
          <p:grpSpPr bwMode="auto">
            <a:xfrm>
              <a:off x="2111" y="3513"/>
              <a:ext cx="116" cy="375"/>
              <a:chOff x="2207" y="3417"/>
              <a:chExt cx="116" cy="375"/>
            </a:xfrm>
          </p:grpSpPr>
          <p:sp>
            <p:nvSpPr>
              <p:cNvPr id="2201639" name="Line 39"/>
              <p:cNvSpPr>
                <a:spLocks noChangeShapeType="1"/>
              </p:cNvSpPr>
              <p:nvPr/>
            </p:nvSpPr>
            <p:spPr bwMode="auto">
              <a:xfrm>
                <a:off x="2304" y="341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1640" name="Text Box 40"/>
              <p:cNvSpPr txBox="1">
                <a:spLocks noChangeArrowheads="1"/>
              </p:cNvSpPr>
              <p:nvPr/>
            </p:nvSpPr>
            <p:spPr bwMode="auto">
              <a:xfrm>
                <a:off x="2207" y="3465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265" y="3064"/>
              <a:ext cx="715" cy="632"/>
              <a:chOff x="2265" y="3064"/>
              <a:chExt cx="715" cy="632"/>
            </a:xfrm>
          </p:grpSpPr>
          <p:sp>
            <p:nvSpPr>
              <p:cNvPr id="2201642" name="Oval 42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3" name="Text Box 43"/>
              <p:cNvSpPr txBox="1">
                <a:spLocks noChangeArrowheads="1"/>
              </p:cNvSpPr>
              <p:nvPr/>
            </p:nvSpPr>
            <p:spPr bwMode="auto">
              <a:xfrm>
                <a:off x="2265" y="3064"/>
                <a:ext cx="715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r>
                  <a:rPr lang="en-US" sz="2800" b="1"/>
                  <a:t>Gaps!</a:t>
                </a: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584" y="3072"/>
              <a:ext cx="912" cy="632"/>
              <a:chOff x="1584" y="3072"/>
              <a:chExt cx="912" cy="632"/>
            </a:xfrm>
          </p:grpSpPr>
          <p:sp>
            <p:nvSpPr>
              <p:cNvPr id="2201645" name="Oval 45"/>
              <p:cNvSpPr>
                <a:spLocks noChangeArrowheads="1"/>
              </p:cNvSpPr>
              <p:nvPr/>
            </p:nvSpPr>
            <p:spPr bwMode="auto">
              <a:xfrm>
                <a:off x="2256" y="3416"/>
                <a:ext cx="240" cy="288"/>
              </a:xfrm>
              <a:prstGeom prst="ellipse">
                <a:avLst/>
              </a:prstGeom>
              <a:noFill/>
              <a:ln w="2857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lIns="63500" tIns="25400" rIns="63500" bIns="25400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01646" name="Text Box 46"/>
              <p:cNvSpPr txBox="1">
                <a:spLocks noChangeArrowheads="1"/>
              </p:cNvSpPr>
              <p:nvPr/>
            </p:nvSpPr>
            <p:spPr bwMode="auto">
              <a:xfrm>
                <a:off x="1584" y="3072"/>
                <a:ext cx="80" cy="26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40000"/>
                  </a:spcBef>
                </a:pPr>
                <a:endParaRPr lang="en-US" sz="2800" b="1"/>
              </a:p>
            </p:txBody>
          </p:sp>
        </p:grpSp>
      </p:grpSp>
      <p:sp>
        <p:nvSpPr>
          <p:cNvPr id="2201647" name="Text Box 47"/>
          <p:cNvSpPr txBox="1">
            <a:spLocks noChangeArrowheads="1"/>
          </p:cNvSpPr>
          <p:nvPr/>
        </p:nvSpPr>
        <p:spPr bwMode="auto">
          <a:xfrm>
            <a:off x="5562600" y="3886200"/>
            <a:ext cx="274320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Normalization and implicit 1</a:t>
            </a:r>
            <a:br>
              <a:rPr lang="en-US" sz="2400" b="1"/>
            </a:br>
            <a:r>
              <a:rPr lang="en-US" sz="2400" b="1"/>
              <a:t>is to blame!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62725" cy="474662"/>
          </a:xfrm>
        </p:spPr>
        <p:txBody>
          <a:bodyPr/>
          <a:lstStyle/>
          <a:p>
            <a:r>
              <a:rPr lang="en-US"/>
              <a:t>Representation for Denorms (2/2)</a:t>
            </a:r>
          </a:p>
        </p:txBody>
      </p:sp>
      <p:sp>
        <p:nvSpPr>
          <p:cNvPr id="2203651" name="Rectangle 3"/>
          <p:cNvSpPr>
            <a:spLocks noChangeArrowheads="1"/>
          </p:cNvSpPr>
          <p:nvPr/>
        </p:nvSpPr>
        <p:spPr bwMode="auto">
          <a:xfrm>
            <a:off x="685800" y="1066800"/>
            <a:ext cx="7848600" cy="42401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Solution: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We still haven’t used Exponent = 0, Significand nonzero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 u="sng">
                <a:solidFill>
                  <a:srgbClr val="0D407F"/>
                </a:solidFill>
                <a:ea typeface="ＭＳ Ｐゴシック" charset="-128"/>
              </a:rPr>
              <a:t>DEnormalized number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: no (implied) leading 1, </a:t>
            </a:r>
            <a:r>
              <a:rPr lang="en-US" sz="2800" b="1">
                <a:solidFill>
                  <a:schemeClr val="accent2"/>
                </a:solidFill>
                <a:ea typeface="ＭＳ Ｐゴシック" charset="-128"/>
              </a:rPr>
              <a:t>implicit exponent = -126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.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a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-149</a:t>
            </a: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Second smallest representable pos num:</a:t>
            </a:r>
          </a:p>
          <a:p>
            <a:pPr marL="1257300" lvl="2" indent="-3429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None/>
            </a:pPr>
            <a:r>
              <a:rPr lang="en-US" sz="2400" b="1">
                <a:solidFill>
                  <a:srgbClr val="810A52"/>
                </a:solidFill>
                <a:ea typeface="ＭＳ Ｐゴシック" charset="-128"/>
              </a:rPr>
              <a:t>b = 2</a:t>
            </a:r>
            <a:r>
              <a:rPr lang="en-US" sz="2400" b="1" baseline="30000">
                <a:solidFill>
                  <a:srgbClr val="810A52"/>
                </a:solidFill>
                <a:ea typeface="ＭＳ Ｐゴシック" charset="-128"/>
              </a:rPr>
              <a:t>-148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57400" y="5334000"/>
            <a:ext cx="4114800" cy="838200"/>
            <a:chOff x="1296" y="3600"/>
            <a:chExt cx="2592" cy="528"/>
          </a:xfrm>
        </p:grpSpPr>
        <p:sp>
          <p:nvSpPr>
            <p:cNvPr id="2203653" name="Line 5"/>
            <p:cNvSpPr>
              <a:spLocks noChangeShapeType="1"/>
            </p:cNvSpPr>
            <p:nvPr/>
          </p:nvSpPr>
          <p:spPr bwMode="auto">
            <a:xfrm>
              <a:off x="2544" y="3753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4" name="Text Box 6"/>
            <p:cNvSpPr txBox="1">
              <a:spLocks noChangeArrowheads="1"/>
            </p:cNvSpPr>
            <p:nvPr/>
          </p:nvSpPr>
          <p:spPr bwMode="auto">
            <a:xfrm>
              <a:off x="2447" y="3801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03655" name="Line 7"/>
            <p:cNvSpPr>
              <a:spLocks noChangeShapeType="1"/>
            </p:cNvSpPr>
            <p:nvPr/>
          </p:nvSpPr>
          <p:spPr bwMode="auto">
            <a:xfrm>
              <a:off x="1728" y="3801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6" name="Text Box 8"/>
            <p:cNvSpPr txBox="1">
              <a:spLocks noChangeArrowheads="1"/>
            </p:cNvSpPr>
            <p:nvPr/>
          </p:nvSpPr>
          <p:spPr bwMode="auto">
            <a:xfrm>
              <a:off x="3446" y="3642"/>
              <a:ext cx="2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+</a:t>
              </a:r>
            </a:p>
          </p:txBody>
        </p:sp>
        <p:sp>
          <p:nvSpPr>
            <p:cNvPr id="2203657" name="Text Box 9"/>
            <p:cNvSpPr txBox="1">
              <a:spLocks noChangeArrowheads="1"/>
            </p:cNvSpPr>
            <p:nvPr/>
          </p:nvSpPr>
          <p:spPr bwMode="auto">
            <a:xfrm>
              <a:off x="1296" y="3600"/>
              <a:ext cx="19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-</a:t>
              </a:r>
            </a:p>
          </p:txBody>
        </p:sp>
        <p:sp>
          <p:nvSpPr>
            <p:cNvPr id="2203658" name="Oval 10"/>
            <p:cNvSpPr>
              <a:spLocks noChangeArrowheads="1"/>
            </p:cNvSpPr>
            <p:nvPr/>
          </p:nvSpPr>
          <p:spPr bwMode="auto">
            <a:xfrm>
              <a:off x="1488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59" name="Oval 11"/>
            <p:cNvSpPr>
              <a:spLocks noChangeArrowheads="1"/>
            </p:cNvSpPr>
            <p:nvPr/>
          </p:nvSpPr>
          <p:spPr bwMode="auto">
            <a:xfrm>
              <a:off x="1584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0" name="Oval 12"/>
            <p:cNvSpPr>
              <a:spLocks noChangeArrowheads="1"/>
            </p:cNvSpPr>
            <p:nvPr/>
          </p:nvSpPr>
          <p:spPr bwMode="auto">
            <a:xfrm>
              <a:off x="3696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1" name="Oval 13"/>
            <p:cNvSpPr>
              <a:spLocks noChangeArrowheads="1"/>
            </p:cNvSpPr>
            <p:nvPr/>
          </p:nvSpPr>
          <p:spPr bwMode="auto">
            <a:xfrm>
              <a:off x="3792" y="3744"/>
              <a:ext cx="96" cy="9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581400" y="5576888"/>
            <a:ext cx="381000" cy="152400"/>
            <a:chOff x="1968" y="3417"/>
            <a:chExt cx="240" cy="96"/>
          </a:xfrm>
        </p:grpSpPr>
        <p:sp>
          <p:nvSpPr>
            <p:cNvPr id="2203663" name="Line 15"/>
            <p:cNvSpPr>
              <a:spLocks noChangeShapeType="1"/>
            </p:cNvSpPr>
            <p:nvPr/>
          </p:nvSpPr>
          <p:spPr bwMode="auto">
            <a:xfrm>
              <a:off x="220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4" name="Line 16"/>
            <p:cNvSpPr>
              <a:spLocks noChangeShapeType="1"/>
            </p:cNvSpPr>
            <p:nvPr/>
          </p:nvSpPr>
          <p:spPr bwMode="auto">
            <a:xfrm>
              <a:off x="216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5" name="Line 17"/>
            <p:cNvSpPr>
              <a:spLocks noChangeShapeType="1"/>
            </p:cNvSpPr>
            <p:nvPr/>
          </p:nvSpPr>
          <p:spPr bwMode="auto">
            <a:xfrm>
              <a:off x="21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6" name="Line 18"/>
            <p:cNvSpPr>
              <a:spLocks noChangeShapeType="1"/>
            </p:cNvSpPr>
            <p:nvPr/>
          </p:nvSpPr>
          <p:spPr bwMode="auto">
            <a:xfrm>
              <a:off x="20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7" name="Line 19"/>
            <p:cNvSpPr>
              <a:spLocks noChangeShapeType="1"/>
            </p:cNvSpPr>
            <p:nvPr/>
          </p:nvSpPr>
          <p:spPr bwMode="auto">
            <a:xfrm>
              <a:off x="20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68" name="Line 20"/>
            <p:cNvSpPr>
              <a:spLocks noChangeShapeType="1"/>
            </p:cNvSpPr>
            <p:nvPr/>
          </p:nvSpPr>
          <p:spPr bwMode="auto">
            <a:xfrm>
              <a:off x="19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114800" y="5576888"/>
            <a:ext cx="381000" cy="152400"/>
            <a:chOff x="3072" y="3417"/>
            <a:chExt cx="240" cy="96"/>
          </a:xfrm>
        </p:grpSpPr>
        <p:sp>
          <p:nvSpPr>
            <p:cNvPr id="2203670" name="Line 22"/>
            <p:cNvSpPr>
              <a:spLocks noChangeShapeType="1"/>
            </p:cNvSpPr>
            <p:nvPr/>
          </p:nvSpPr>
          <p:spPr bwMode="auto">
            <a:xfrm>
              <a:off x="307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1" name="Line 23"/>
            <p:cNvSpPr>
              <a:spLocks noChangeShapeType="1"/>
            </p:cNvSpPr>
            <p:nvPr/>
          </p:nvSpPr>
          <p:spPr bwMode="auto">
            <a:xfrm>
              <a:off x="3120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2" name="Line 24"/>
            <p:cNvSpPr>
              <a:spLocks noChangeShapeType="1"/>
            </p:cNvSpPr>
            <p:nvPr/>
          </p:nvSpPr>
          <p:spPr bwMode="auto">
            <a:xfrm>
              <a:off x="3168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3" name="Line 25"/>
            <p:cNvSpPr>
              <a:spLocks noChangeShapeType="1"/>
            </p:cNvSpPr>
            <p:nvPr/>
          </p:nvSpPr>
          <p:spPr bwMode="auto">
            <a:xfrm>
              <a:off x="3216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4" name="Line 26"/>
            <p:cNvSpPr>
              <a:spLocks noChangeShapeType="1"/>
            </p:cNvSpPr>
            <p:nvPr/>
          </p:nvSpPr>
          <p:spPr bwMode="auto">
            <a:xfrm>
              <a:off x="3264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5" name="Line 27"/>
            <p:cNvSpPr>
              <a:spLocks noChangeShapeType="1"/>
            </p:cNvSpPr>
            <p:nvPr/>
          </p:nvSpPr>
          <p:spPr bwMode="auto">
            <a:xfrm>
              <a:off x="3312" y="3417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8200" y="5576888"/>
            <a:ext cx="609600" cy="152400"/>
            <a:chOff x="2928" y="3513"/>
            <a:chExt cx="384" cy="96"/>
          </a:xfrm>
        </p:grpSpPr>
        <p:sp>
          <p:nvSpPr>
            <p:cNvPr id="2203677" name="Line 29"/>
            <p:cNvSpPr>
              <a:spLocks noChangeShapeType="1"/>
            </p:cNvSpPr>
            <p:nvPr/>
          </p:nvSpPr>
          <p:spPr bwMode="auto">
            <a:xfrm>
              <a:off x="292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8" name="Line 30"/>
            <p:cNvSpPr>
              <a:spLocks noChangeShapeType="1"/>
            </p:cNvSpPr>
            <p:nvPr/>
          </p:nvSpPr>
          <p:spPr bwMode="auto">
            <a:xfrm>
              <a:off x="302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79" name="Line 31"/>
            <p:cNvSpPr>
              <a:spLocks noChangeShapeType="1"/>
            </p:cNvSpPr>
            <p:nvPr/>
          </p:nvSpPr>
          <p:spPr bwMode="auto">
            <a:xfrm>
              <a:off x="3168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0" name="Line 32"/>
            <p:cNvSpPr>
              <a:spLocks noChangeShapeType="1"/>
            </p:cNvSpPr>
            <p:nvPr/>
          </p:nvSpPr>
          <p:spPr bwMode="auto">
            <a:xfrm>
              <a:off x="3312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048000" y="5576888"/>
            <a:ext cx="381000" cy="152400"/>
            <a:chOff x="1920" y="3513"/>
            <a:chExt cx="240" cy="96"/>
          </a:xfrm>
        </p:grpSpPr>
        <p:sp>
          <p:nvSpPr>
            <p:cNvPr id="2203682" name="Line 34"/>
            <p:cNvSpPr>
              <a:spLocks noChangeShapeType="1"/>
            </p:cNvSpPr>
            <p:nvPr/>
          </p:nvSpPr>
          <p:spPr bwMode="auto">
            <a:xfrm>
              <a:off x="216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3" name="Line 35"/>
            <p:cNvSpPr>
              <a:spLocks noChangeShapeType="1"/>
            </p:cNvSpPr>
            <p:nvPr/>
          </p:nvSpPr>
          <p:spPr bwMode="auto">
            <a:xfrm>
              <a:off x="2064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03684" name="Line 36"/>
            <p:cNvSpPr>
              <a:spLocks noChangeShapeType="1"/>
            </p:cNvSpPr>
            <p:nvPr/>
          </p:nvSpPr>
          <p:spPr bwMode="auto">
            <a:xfrm>
              <a:off x="1920" y="3513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6629400" y="5105400"/>
            <a:ext cx="1066800" cy="1066800"/>
            <a:chOff x="4368" y="3072"/>
            <a:chExt cx="864" cy="912"/>
          </a:xfrm>
        </p:grpSpPr>
        <p:sp>
          <p:nvSpPr>
            <p:cNvPr id="2203686" name="Oval 38"/>
            <p:cNvSpPr>
              <a:spLocks noChangeArrowheads="1"/>
            </p:cNvSpPr>
            <p:nvPr/>
          </p:nvSpPr>
          <p:spPr bwMode="auto">
            <a:xfrm>
              <a:off x="4368" y="3072"/>
              <a:ext cx="864" cy="912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7" name="Oval 39"/>
            <p:cNvSpPr>
              <a:spLocks noChangeArrowheads="1"/>
            </p:cNvSpPr>
            <p:nvPr/>
          </p:nvSpPr>
          <p:spPr bwMode="auto">
            <a:xfrm>
              <a:off x="460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8" name="Oval 40"/>
            <p:cNvSpPr>
              <a:spLocks noChangeArrowheads="1"/>
            </p:cNvSpPr>
            <p:nvPr/>
          </p:nvSpPr>
          <p:spPr bwMode="auto">
            <a:xfrm>
              <a:off x="4848" y="3360"/>
              <a:ext cx="96" cy="14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03689" name="Freeform 41"/>
            <p:cNvSpPr>
              <a:spLocks/>
            </p:cNvSpPr>
            <p:nvPr/>
          </p:nvSpPr>
          <p:spPr bwMode="auto">
            <a:xfrm>
              <a:off x="4608" y="3648"/>
              <a:ext cx="384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384" y="0"/>
                </a:cxn>
              </a:cxnLst>
              <a:rect l="0" t="0" r="r" b="b"/>
              <a:pathLst>
                <a:path w="384" h="144">
                  <a:moveTo>
                    <a:pt x="0" y="0"/>
                  </a:moveTo>
                  <a:cubicBezTo>
                    <a:pt x="64" y="72"/>
                    <a:pt x="128" y="144"/>
                    <a:pt x="192" y="144"/>
                  </a:cubicBezTo>
                  <a:cubicBezTo>
                    <a:pt x="256" y="144"/>
                    <a:pt x="320" y="72"/>
                    <a:pt x="384" y="0"/>
                  </a:cubicBezTo>
                </a:path>
              </a:pathLst>
            </a:custGeom>
            <a:noFill/>
            <a:ln w="28575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63500" tIns="25400" rIns="63500" bIns="25400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89563" cy="474662"/>
          </a:xfrm>
          <a:noFill/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Special Numbers Summary</a:t>
            </a:r>
          </a:p>
        </p:txBody>
      </p:sp>
      <p:sp>
        <p:nvSpPr>
          <p:cNvPr id="2205699" name="Text Box 3"/>
          <p:cNvSpPr txBox="1">
            <a:spLocks noChangeArrowheads="1"/>
          </p:cNvSpPr>
          <p:nvPr/>
        </p:nvSpPr>
        <p:spPr bwMode="auto">
          <a:xfrm>
            <a:off x="595313" y="1042988"/>
            <a:ext cx="7848600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3360" tIns="25560" rIns="63360" bIns="25560">
            <a:prstTxWarp prst="textNoShape">
              <a:avLst/>
            </a:prstTxWarp>
            <a:spAutoFit/>
          </a:bodyPr>
          <a:lstStyle/>
          <a:p>
            <a:pPr marL="201613" indent="-201613">
              <a:lnSpc>
                <a:spcPct val="75000"/>
              </a:lnSpc>
              <a:spcBef>
                <a:spcPts val="2588"/>
              </a:spcBef>
              <a:buClr>
                <a:srgbClr val="000000"/>
              </a:buClr>
              <a:buSzPct val="100000"/>
              <a:buFont typeface="Times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Reserve exponents, significands:</a:t>
            </a:r>
          </a:p>
          <a:p>
            <a:pPr marL="685800" lvl="1" indent="-190500">
              <a:lnSpc>
                <a:spcPct val="6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Exponent	Significand	Object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0			0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0			</a:t>
            </a:r>
            <a:r>
              <a:rPr lang="en-GB" sz="2800" b="1" u="sng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nonzero		Denorm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1-254		anything		+/- fl. pt. #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  <a:r>
              <a:rPr lang="en-GB" sz="28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			</a:t>
            </a:r>
            <a:r>
              <a:rPr lang="en-GB" sz="2800" b="1" u="sng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+/- ∞</a:t>
            </a:r>
          </a:p>
          <a:p>
            <a:pPr marL="685800" lvl="1" indent="-190500">
              <a:lnSpc>
                <a:spcPct val="45000"/>
              </a:lnSpc>
              <a:spcBef>
                <a:spcPts val="13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255		</a:t>
            </a:r>
            <a:r>
              <a:rPr lang="en-GB" sz="2800" b="1" u="sng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nonzero		NaN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362425" cy="490391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18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05800" cy="2682875"/>
          </a:xfrm>
        </p:spPr>
        <p:txBody>
          <a:bodyPr/>
          <a:lstStyle/>
          <a:p>
            <a:r>
              <a:rPr lang="en-US" sz="2400"/>
              <a:t>Floating Point lets us:</a:t>
            </a:r>
          </a:p>
          <a:p>
            <a:pPr marL="508000" lvl="1"/>
            <a:r>
              <a:rPr lang="en-US" sz="2000"/>
              <a:t>Represent numbers containing both integer and fractional parts; makes efficient use of available bits.</a:t>
            </a:r>
          </a:p>
          <a:p>
            <a:pPr marL="508000" lvl="1"/>
            <a:r>
              <a:rPr lang="en-US" sz="2000"/>
              <a:t>Store </a:t>
            </a:r>
            <a:r>
              <a:rPr lang="en-US" sz="2000">
                <a:solidFill>
                  <a:schemeClr val="accent2"/>
                </a:solidFill>
              </a:rPr>
              <a:t>approximate</a:t>
            </a:r>
            <a:r>
              <a:rPr lang="en-US" sz="2000"/>
              <a:t> values for very large and very small #s.</a:t>
            </a:r>
          </a:p>
          <a:p>
            <a:r>
              <a:rPr lang="en-US" sz="2400">
                <a:solidFill>
                  <a:schemeClr val="accent2"/>
                </a:solidFill>
              </a:rPr>
              <a:t>IEEE 754 Floating Point Standard</a:t>
            </a:r>
            <a:r>
              <a:rPr lang="en-US" sz="2400"/>
              <a:t> is most widely accepted attempt to standardize interpretation of such numbers (Every desktop or server computer sold since ~1997 follows these conventions)</a:t>
            </a:r>
          </a:p>
        </p:txBody>
      </p:sp>
      <p:sp>
        <p:nvSpPr>
          <p:cNvPr id="2187268" name="Rectangle 4"/>
          <p:cNvSpPr>
            <a:spLocks noChangeArrowheads="1"/>
          </p:cNvSpPr>
          <p:nvPr/>
        </p:nvSpPr>
        <p:spPr bwMode="auto">
          <a:xfrm>
            <a:off x="152400" y="3505200"/>
            <a:ext cx="8534400" cy="2362200"/>
          </a:xfrm>
          <a:prstGeom prst="rect">
            <a:avLst/>
          </a:prstGeom>
          <a:solidFill>
            <a:srgbClr val="E6E6E6"/>
          </a:solidFill>
          <a:ln w="76200" cmpd="tri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87269" name="Rectangle 5"/>
          <p:cNvSpPr>
            <a:spLocks noChangeArrowheads="1"/>
          </p:cNvSpPr>
          <p:nvPr/>
        </p:nvSpPr>
        <p:spPr bwMode="auto">
          <a:xfrm>
            <a:off x="304800" y="3581400"/>
            <a:ext cx="7924800" cy="415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Summary (single precision):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886200"/>
            <a:ext cx="7924800" cy="1433513"/>
            <a:chOff x="336" y="1209"/>
            <a:chExt cx="4992" cy="903"/>
          </a:xfrm>
        </p:grpSpPr>
        <p:sp>
          <p:nvSpPr>
            <p:cNvPr id="2187271" name="Text Box 7"/>
            <p:cNvSpPr txBox="1">
              <a:spLocks noChangeArrowheads="1"/>
            </p:cNvSpPr>
            <p:nvPr/>
          </p:nvSpPr>
          <p:spPr bwMode="auto">
            <a:xfrm>
              <a:off x="5087" y="1249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87272" name="Text Box 8"/>
            <p:cNvSpPr txBox="1">
              <a:spLocks noChangeArrowheads="1"/>
            </p:cNvSpPr>
            <p:nvPr/>
          </p:nvSpPr>
          <p:spPr bwMode="auto">
            <a:xfrm>
              <a:off x="336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2187273" name="Rectangle 9"/>
            <p:cNvSpPr>
              <a:spLocks noChangeArrowheads="1"/>
            </p:cNvSpPr>
            <p:nvPr/>
          </p:nvSpPr>
          <p:spPr bwMode="auto">
            <a:xfrm>
              <a:off x="575" y="1497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4" name="Text Box 10"/>
            <p:cNvSpPr txBox="1">
              <a:spLocks noChangeArrowheads="1"/>
            </p:cNvSpPr>
            <p:nvPr/>
          </p:nvSpPr>
          <p:spPr bwMode="auto">
            <a:xfrm>
              <a:off x="527" y="1449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2187275" name="Text Box 11"/>
            <p:cNvSpPr txBox="1">
              <a:spLocks noChangeArrowheads="1"/>
            </p:cNvSpPr>
            <p:nvPr/>
          </p:nvSpPr>
          <p:spPr bwMode="auto">
            <a:xfrm>
              <a:off x="863" y="1449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2187276" name="Line 12"/>
            <p:cNvSpPr>
              <a:spLocks noChangeShapeType="1"/>
            </p:cNvSpPr>
            <p:nvPr/>
          </p:nvSpPr>
          <p:spPr bwMode="auto">
            <a:xfrm>
              <a:off x="767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7" name="Text Box 13"/>
            <p:cNvSpPr txBox="1">
              <a:spLocks noChangeArrowheads="1"/>
            </p:cNvSpPr>
            <p:nvPr/>
          </p:nvSpPr>
          <p:spPr bwMode="auto">
            <a:xfrm>
              <a:off x="624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2187278" name="Line 14"/>
            <p:cNvSpPr>
              <a:spLocks noChangeShapeType="1"/>
            </p:cNvSpPr>
            <p:nvPr/>
          </p:nvSpPr>
          <p:spPr bwMode="auto">
            <a:xfrm>
              <a:off x="2063" y="149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7279" name="Text Box 15"/>
            <p:cNvSpPr txBox="1">
              <a:spLocks noChangeArrowheads="1"/>
            </p:cNvSpPr>
            <p:nvPr/>
          </p:nvSpPr>
          <p:spPr bwMode="auto">
            <a:xfrm>
              <a:off x="1727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</a:t>
              </a:r>
            </a:p>
          </p:txBody>
        </p:sp>
        <p:sp>
          <p:nvSpPr>
            <p:cNvPr id="2187280" name="Text Box 16"/>
            <p:cNvSpPr txBox="1">
              <a:spLocks noChangeArrowheads="1"/>
            </p:cNvSpPr>
            <p:nvPr/>
          </p:nvSpPr>
          <p:spPr bwMode="auto">
            <a:xfrm>
              <a:off x="2015" y="1209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22</a:t>
              </a:r>
            </a:p>
          </p:txBody>
        </p:sp>
        <p:sp>
          <p:nvSpPr>
            <p:cNvPr id="2187281" name="Text Box 17"/>
            <p:cNvSpPr txBox="1">
              <a:spLocks noChangeArrowheads="1"/>
            </p:cNvSpPr>
            <p:nvPr/>
          </p:nvSpPr>
          <p:spPr bwMode="auto">
            <a:xfrm>
              <a:off x="3023" y="1449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2187282" name="Text Box 18"/>
            <p:cNvSpPr txBox="1">
              <a:spLocks noChangeArrowheads="1"/>
            </p:cNvSpPr>
            <p:nvPr/>
          </p:nvSpPr>
          <p:spPr bwMode="auto">
            <a:xfrm>
              <a:off x="383" y="1785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2187283" name="Text Box 19"/>
            <p:cNvSpPr txBox="1">
              <a:spLocks noChangeArrowheads="1"/>
            </p:cNvSpPr>
            <p:nvPr/>
          </p:nvSpPr>
          <p:spPr bwMode="auto">
            <a:xfrm>
              <a:off x="1151" y="1785"/>
              <a:ext cx="70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8 bits</a:t>
              </a:r>
            </a:p>
          </p:txBody>
        </p:sp>
        <p:sp>
          <p:nvSpPr>
            <p:cNvPr id="2187284" name="Text Box 20"/>
            <p:cNvSpPr txBox="1">
              <a:spLocks noChangeArrowheads="1"/>
            </p:cNvSpPr>
            <p:nvPr/>
          </p:nvSpPr>
          <p:spPr bwMode="auto">
            <a:xfrm>
              <a:off x="3359" y="1785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23 bits</a:t>
              </a:r>
            </a:p>
          </p:txBody>
        </p:sp>
      </p:grpSp>
      <p:sp>
        <p:nvSpPr>
          <p:cNvPr id="2187285" name="Rectangle 21"/>
          <p:cNvSpPr>
            <a:spLocks noChangeArrowheads="1"/>
          </p:cNvSpPr>
          <p:nvPr/>
        </p:nvSpPr>
        <p:spPr bwMode="auto">
          <a:xfrm>
            <a:off x="457200" y="5334000"/>
            <a:ext cx="7924800" cy="1314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tx1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Significand) x 2</a:t>
            </a:r>
            <a:r>
              <a:rPr lang="en-US" sz="3200" b="1" baseline="30000">
                <a:solidFill>
                  <a:schemeClr val="tx1"/>
                </a:solidFill>
              </a:rPr>
              <a:t>(Exponent-127)</a:t>
            </a:r>
            <a:endParaRPr lang="en-US" sz="3200" b="1">
              <a:solidFill>
                <a:schemeClr val="tx1"/>
              </a:solidFill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</a:rPr>
              <a:t>Double precision identical, except with exponent bias of 1023 (half, quad similar)</a:t>
            </a:r>
          </a:p>
        </p:txBody>
      </p:sp>
      <p:sp>
        <p:nvSpPr>
          <p:cNvPr id="2187286" name="Rectangle 22"/>
          <p:cNvSpPr>
            <a:spLocks noChangeArrowheads="1"/>
          </p:cNvSpPr>
          <p:nvPr/>
        </p:nvSpPr>
        <p:spPr bwMode="auto">
          <a:xfrm>
            <a:off x="4191000" y="381000"/>
            <a:ext cx="4800600" cy="75882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/>
              <a:t>Exponent tells Significand how much (2</a:t>
            </a:r>
            <a:r>
              <a:rPr lang="en-US" sz="2000" b="1" baseline="30000"/>
              <a:t>i</a:t>
            </a:r>
            <a:r>
              <a:rPr lang="en-US" sz="2000" b="1"/>
              <a:t>) to count by (…, 1/4, 1/2, 1, 2, …)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077200" y="1219200"/>
            <a:ext cx="914400" cy="1323439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008000"/>
                </a:solidFill>
              </a:rPr>
              <a:t>Can store NaN, ± ∞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-152400"/>
            <a:ext cx="9144000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>
                <a:solidFill>
                  <a:srgbClr val="FFFF00"/>
                </a:solidFill>
                <a:latin typeface="Courier"/>
                <a:cs typeface="Courier"/>
              </a:rPr>
              <a:t>www.h-schmidt.net/FloatApplet/IEEE754.html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2655888" cy="474663"/>
          </a:xfrm>
        </p:spPr>
        <p:txBody>
          <a:bodyPr/>
          <a:lstStyle/>
          <a:p>
            <a:r>
              <a:rPr lang="en-US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1905000" y="3733800"/>
            <a:ext cx="6019800" cy="284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52600" y="1371600"/>
            <a:ext cx="5943600" cy="3124200"/>
            <a:chOff x="1104" y="864"/>
            <a:chExt cx="3744" cy="1968"/>
          </a:xfrm>
        </p:grpSpPr>
        <p:sp>
          <p:nvSpPr>
            <p:cNvPr id="55308" name="Line 3"/>
            <p:cNvSpPr>
              <a:spLocks noChangeShapeType="1"/>
            </p:cNvSpPr>
            <p:nvPr/>
          </p:nvSpPr>
          <p:spPr bwMode="auto">
            <a:xfrm flipH="1">
              <a:off x="1104" y="864"/>
              <a:ext cx="960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09" name="Line 4"/>
            <p:cNvSpPr>
              <a:spLocks noChangeShapeType="1"/>
            </p:cNvSpPr>
            <p:nvPr/>
          </p:nvSpPr>
          <p:spPr bwMode="auto">
            <a:xfrm flipH="1">
              <a:off x="1776" y="864"/>
              <a:ext cx="38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0" name="Line 5"/>
            <p:cNvSpPr>
              <a:spLocks noChangeShapeType="1"/>
            </p:cNvSpPr>
            <p:nvPr/>
          </p:nvSpPr>
          <p:spPr bwMode="auto">
            <a:xfrm>
              <a:off x="2304" y="864"/>
              <a:ext cx="192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1" name="Line 6"/>
            <p:cNvSpPr>
              <a:spLocks noChangeShapeType="1"/>
            </p:cNvSpPr>
            <p:nvPr/>
          </p:nvSpPr>
          <p:spPr bwMode="auto">
            <a:xfrm>
              <a:off x="2496" y="864"/>
              <a:ext cx="720" cy="192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2" name="Line 7"/>
            <p:cNvSpPr>
              <a:spLocks noChangeShapeType="1"/>
            </p:cNvSpPr>
            <p:nvPr/>
          </p:nvSpPr>
          <p:spPr bwMode="auto">
            <a:xfrm>
              <a:off x="2640" y="864"/>
              <a:ext cx="134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13" name="Line 8"/>
            <p:cNvSpPr>
              <a:spLocks noChangeShapeType="1"/>
            </p:cNvSpPr>
            <p:nvPr/>
          </p:nvSpPr>
          <p:spPr bwMode="auto">
            <a:xfrm>
              <a:off x="2784" y="864"/>
              <a:ext cx="2064" cy="196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299" name="Rectangle 9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359775" cy="474663"/>
          </a:xfrm>
        </p:spPr>
        <p:txBody>
          <a:bodyPr/>
          <a:lstStyle/>
          <a:p>
            <a:r>
              <a:rPr lang="en-US"/>
              <a:t>Example: Converting Binary FP to Decimal</a:t>
            </a:r>
          </a:p>
        </p:txBody>
      </p:sp>
      <p:sp>
        <p:nvSpPr>
          <p:cNvPr id="22138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3949700"/>
          </a:xfrm>
        </p:spPr>
        <p:txBody>
          <a:bodyPr/>
          <a:lstStyle/>
          <a:p>
            <a:r>
              <a:rPr lang="en-US"/>
              <a:t>Sign: 0 </a:t>
            </a:r>
            <a:r>
              <a:rPr lang="en-US">
                <a:sym typeface="Wingdings" charset="2"/>
              </a:rPr>
              <a:t></a:t>
            </a:r>
            <a:r>
              <a:rPr lang="en-US"/>
              <a:t> positive</a:t>
            </a:r>
          </a:p>
          <a:p>
            <a:r>
              <a:rPr lang="en-US"/>
              <a:t>Exponent: </a:t>
            </a:r>
          </a:p>
          <a:p>
            <a:pPr lvl="1">
              <a:lnSpc>
                <a:spcPct val="75000"/>
              </a:lnSpc>
            </a:pPr>
            <a:r>
              <a:rPr lang="en-US"/>
              <a:t>0110 1000</a:t>
            </a:r>
            <a:r>
              <a:rPr lang="en-US" baseline="-25000"/>
              <a:t>two</a:t>
            </a:r>
            <a:r>
              <a:rPr lang="en-US"/>
              <a:t> = 104</a:t>
            </a:r>
            <a:r>
              <a:rPr lang="en-US" baseline="-25000"/>
              <a:t>ten</a:t>
            </a:r>
          </a:p>
          <a:p>
            <a:pPr lvl="1">
              <a:lnSpc>
                <a:spcPct val="75000"/>
              </a:lnSpc>
            </a:pPr>
            <a:r>
              <a:rPr lang="en-US"/>
              <a:t>Bias adjustment: 104 - 127 = -23</a:t>
            </a:r>
          </a:p>
          <a:p>
            <a:r>
              <a:rPr lang="en-US"/>
              <a:t>Significand: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/>
              <a:t>1 + 1x2</a:t>
            </a:r>
            <a:r>
              <a:rPr lang="en-US" baseline="30000"/>
              <a:t>-1</a:t>
            </a:r>
            <a:r>
              <a:rPr lang="en-US"/>
              <a:t>+ 0x2</a:t>
            </a:r>
            <a:r>
              <a:rPr lang="en-US" baseline="30000"/>
              <a:t>-2</a:t>
            </a:r>
            <a:r>
              <a:rPr lang="en-US"/>
              <a:t> + 1x2</a:t>
            </a:r>
            <a:r>
              <a:rPr lang="en-US" baseline="30000"/>
              <a:t>-3</a:t>
            </a:r>
            <a:r>
              <a:rPr lang="en-US"/>
              <a:t> + 0x2</a:t>
            </a:r>
            <a:r>
              <a:rPr lang="en-US" baseline="30000"/>
              <a:t>-4</a:t>
            </a:r>
            <a:r>
              <a:rPr lang="en-US"/>
              <a:t> + 1x2</a:t>
            </a:r>
            <a:r>
              <a:rPr lang="en-US" baseline="30000"/>
              <a:t>-5 </a:t>
            </a:r>
            <a:r>
              <a:rPr lang="en-US"/>
              <a:t>+...</a:t>
            </a:r>
            <a:br>
              <a:rPr lang="en-US"/>
            </a:br>
            <a:r>
              <a:rPr lang="en-US"/>
              <a:t>=1+2</a:t>
            </a:r>
            <a:r>
              <a:rPr lang="en-US" baseline="30000"/>
              <a:t>-1</a:t>
            </a:r>
            <a:r>
              <a:rPr lang="en-US"/>
              <a:t>+2</a:t>
            </a:r>
            <a:r>
              <a:rPr lang="en-US" baseline="30000"/>
              <a:t>-3 </a:t>
            </a:r>
            <a:r>
              <a:rPr lang="en-US"/>
              <a:t>+2</a:t>
            </a:r>
            <a:r>
              <a:rPr lang="en-US" baseline="30000"/>
              <a:t>-5 </a:t>
            </a:r>
            <a:r>
              <a:rPr lang="en-US"/>
              <a:t>+2</a:t>
            </a:r>
            <a:r>
              <a:rPr lang="en-US" baseline="30000"/>
              <a:t>-7 </a:t>
            </a:r>
            <a:r>
              <a:rPr lang="en-US"/>
              <a:t>+2</a:t>
            </a:r>
            <a:r>
              <a:rPr lang="en-US" baseline="30000"/>
              <a:t>-9 </a:t>
            </a:r>
            <a:r>
              <a:rPr lang="en-US"/>
              <a:t>+2</a:t>
            </a:r>
            <a:r>
              <a:rPr lang="en-US" baseline="30000"/>
              <a:t>-14 </a:t>
            </a:r>
            <a:r>
              <a:rPr lang="en-US"/>
              <a:t>+2</a:t>
            </a:r>
            <a:r>
              <a:rPr lang="en-US" baseline="30000"/>
              <a:t>-15 </a:t>
            </a:r>
            <a:r>
              <a:rPr lang="en-US"/>
              <a:t>+2</a:t>
            </a:r>
            <a:r>
              <a:rPr lang="en-US" baseline="30000"/>
              <a:t>-17 </a:t>
            </a:r>
            <a:r>
              <a:rPr lang="en-US"/>
              <a:t>+2</a:t>
            </a:r>
            <a:r>
              <a:rPr lang="en-US" baseline="30000"/>
              <a:t>-22</a:t>
            </a:r>
            <a:br>
              <a:rPr lang="en-US" baseline="30000"/>
            </a:br>
            <a:r>
              <a:rPr lang="en-US"/>
              <a:t>= 1.0 + 0.666115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5301" name="Rectangle 11"/>
          <p:cNvSpPr>
            <a:spLocks noChangeArrowheads="1"/>
          </p:cNvSpPr>
          <p:nvPr/>
        </p:nvSpPr>
        <p:spPr bwMode="auto">
          <a:xfrm>
            <a:off x="676275" y="942975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2" name="Text Box 12"/>
          <p:cNvSpPr txBox="1">
            <a:spLocks noChangeArrowheads="1"/>
          </p:cNvSpPr>
          <p:nvPr/>
        </p:nvSpPr>
        <p:spPr bwMode="auto">
          <a:xfrm>
            <a:off x="685800" y="9144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5303" name="Text Box 13"/>
          <p:cNvSpPr txBox="1">
            <a:spLocks noChangeArrowheads="1"/>
          </p:cNvSpPr>
          <p:nvPr/>
        </p:nvSpPr>
        <p:spPr bwMode="auto">
          <a:xfrm>
            <a:off x="1219200" y="9144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0110 1000</a:t>
            </a:r>
          </a:p>
        </p:txBody>
      </p:sp>
      <p:sp>
        <p:nvSpPr>
          <p:cNvPr id="55304" name="Line 14"/>
          <p:cNvSpPr>
            <a:spLocks noChangeShapeType="1"/>
          </p:cNvSpPr>
          <p:nvPr/>
        </p:nvSpPr>
        <p:spPr bwMode="auto">
          <a:xfrm>
            <a:off x="1066800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5" name="Line 15"/>
          <p:cNvSpPr>
            <a:spLocks noChangeShapeType="1"/>
          </p:cNvSpPr>
          <p:nvPr/>
        </p:nvSpPr>
        <p:spPr bwMode="auto">
          <a:xfrm>
            <a:off x="3076575" y="9429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6" name="Text Box 16"/>
          <p:cNvSpPr txBox="1">
            <a:spLocks noChangeArrowheads="1"/>
          </p:cNvSpPr>
          <p:nvPr/>
        </p:nvSpPr>
        <p:spPr bwMode="auto">
          <a:xfrm>
            <a:off x="3048000" y="9144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101 0101 0100 0011 0100 0010</a:t>
            </a:r>
          </a:p>
        </p:txBody>
      </p:sp>
      <p:sp>
        <p:nvSpPr>
          <p:cNvPr id="2213905" name="Rectangle 17"/>
          <p:cNvSpPr>
            <a:spLocks noChangeArrowheads="1"/>
          </p:cNvSpPr>
          <p:nvPr/>
        </p:nvSpPr>
        <p:spPr bwMode="auto">
          <a:xfrm>
            <a:off x="457200" y="5554663"/>
            <a:ext cx="8153400" cy="9826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Represents: 1.666115</a:t>
            </a:r>
            <a:r>
              <a:rPr lang="en-US" sz="3200" b="1" baseline="-25000">
                <a:solidFill>
                  <a:schemeClr val="tx1"/>
                </a:solidFill>
              </a:rPr>
              <a:t>ten</a:t>
            </a:r>
            <a:r>
              <a:rPr lang="en-US" sz="3200" b="1">
                <a:solidFill>
                  <a:schemeClr val="tx1"/>
                </a:solidFill>
              </a:rPr>
              <a:t>*2</a:t>
            </a:r>
            <a:r>
              <a:rPr lang="en-US" sz="3200" b="1" baseline="30000">
                <a:solidFill>
                  <a:schemeClr val="tx1"/>
                </a:solidFill>
              </a:rPr>
              <a:t>-23 </a:t>
            </a:r>
            <a:r>
              <a:rPr lang="en-US" sz="3200" b="1">
                <a:solidFill>
                  <a:schemeClr val="tx1"/>
                </a:solidFill>
              </a:rPr>
              <a:t>~ 1.986</a:t>
            </a:r>
            <a:r>
              <a:rPr lang="en-US" sz="3200" b="1">
                <a:solidFill>
                  <a:srgbClr val="000000"/>
                </a:solidFill>
              </a:rPr>
              <a:t>*10</a:t>
            </a:r>
            <a:r>
              <a:rPr lang="en-US" sz="3200" b="1" baseline="30000">
                <a:solidFill>
                  <a:srgbClr val="000000"/>
                </a:solidFill>
              </a:rPr>
              <a:t>-7 			</a:t>
            </a:r>
            <a:r>
              <a:rPr lang="en-US" sz="3600" b="1">
                <a:solidFill>
                  <a:srgbClr val="000000"/>
                </a:solidFill>
              </a:rPr>
              <a:t>(about 2/10,000,000)</a:t>
            </a:r>
            <a:endParaRPr lang="en-US" sz="2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3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3898" grpId="0" build="p" autoUpdateAnimBg="0"/>
      <p:bldP spid="221390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83413" cy="474662"/>
          </a:xfrm>
        </p:spPr>
        <p:txBody>
          <a:bodyPr/>
          <a:lstStyle/>
          <a:p>
            <a:r>
              <a:rPr lang="en-US"/>
              <a:t>Example: Converting Decimal to FP</a:t>
            </a:r>
          </a:p>
        </p:txBody>
      </p:sp>
      <p:sp>
        <p:nvSpPr>
          <p:cNvPr id="221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0488"/>
            <a:ext cx="8229600" cy="45942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Denormalize: -23.40625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integer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23 = </a:t>
            </a:r>
            <a:r>
              <a:rPr lang="en-US" sz="2400">
                <a:solidFill>
                  <a:schemeClr val="accent2"/>
                </a:solidFill>
              </a:rPr>
              <a:t>16</a:t>
            </a:r>
            <a:r>
              <a:rPr lang="en-US" sz="2400"/>
              <a:t> + ( 7 = </a:t>
            </a:r>
            <a:r>
              <a:rPr lang="en-US" sz="2400">
                <a:solidFill>
                  <a:schemeClr val="accent2"/>
                </a:solidFill>
              </a:rPr>
              <a:t>4</a:t>
            </a:r>
            <a:r>
              <a:rPr lang="en-US" sz="2400"/>
              <a:t> + ( 3 = </a:t>
            </a:r>
            <a:r>
              <a:rPr lang="en-US" sz="2400">
                <a:solidFill>
                  <a:schemeClr val="accent2"/>
                </a:solidFill>
              </a:rPr>
              <a:t>2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1</a:t>
            </a:r>
            <a:r>
              <a:rPr lang="en-US" sz="2400"/>
              <a:t> ) ) )  =  </a:t>
            </a:r>
            <a:r>
              <a:rPr lang="en-US" sz="2400">
                <a:solidFill>
                  <a:schemeClr val="accent2"/>
                </a:solidFill>
              </a:rPr>
              <a:t>10111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Convert fractional part:</a:t>
            </a:r>
          </a:p>
          <a:p>
            <a:pPr marL="1028700" lvl="1" indent="-533400">
              <a:buFontTx/>
              <a:buNone/>
            </a:pPr>
            <a:r>
              <a:rPr lang="en-US" sz="2400"/>
              <a:t>.40625 = </a:t>
            </a:r>
            <a:r>
              <a:rPr lang="en-US" sz="2400">
                <a:solidFill>
                  <a:schemeClr val="accent2"/>
                </a:solidFill>
              </a:rPr>
              <a:t>.25</a:t>
            </a:r>
            <a:r>
              <a:rPr lang="en-US" sz="2400"/>
              <a:t> + ( .15625 = </a:t>
            </a:r>
            <a:r>
              <a:rPr lang="en-US" sz="2400">
                <a:solidFill>
                  <a:schemeClr val="accent2"/>
                </a:solidFill>
              </a:rPr>
              <a:t>.125</a:t>
            </a:r>
            <a:r>
              <a:rPr lang="en-US" sz="2400"/>
              <a:t> + ( </a:t>
            </a:r>
            <a:r>
              <a:rPr lang="en-US" sz="2400">
                <a:solidFill>
                  <a:schemeClr val="accent2"/>
                </a:solidFill>
              </a:rPr>
              <a:t>.03125</a:t>
            </a:r>
            <a:r>
              <a:rPr lang="en-US" sz="2400"/>
              <a:t> ) ) = </a:t>
            </a:r>
            <a:r>
              <a:rPr lang="en-US" sz="2400">
                <a:solidFill>
                  <a:schemeClr val="accent2"/>
                </a:solidFill>
              </a:rPr>
              <a:t>.01101</a:t>
            </a:r>
            <a:r>
              <a:rPr lang="en-US" sz="2400" baseline="-25000"/>
              <a:t>2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Put parts together and normalize:</a:t>
            </a:r>
          </a:p>
          <a:p>
            <a:pPr marL="1028700" lvl="1" indent="-533400">
              <a:buFontTx/>
              <a:buNone/>
            </a:pPr>
            <a:r>
              <a:rPr lang="en-US" sz="2400"/>
              <a:t>10111.01101 = 1.011101101 x 2</a:t>
            </a:r>
            <a:r>
              <a:rPr lang="en-US" sz="2400" baseline="30000"/>
              <a:t>4</a:t>
            </a:r>
            <a:endParaRPr lang="en-US" sz="2400"/>
          </a:p>
          <a:p>
            <a:pPr marL="609600" indent="-609600">
              <a:buFontTx/>
              <a:buAutoNum type="arabicPeriod"/>
            </a:pPr>
            <a:r>
              <a:rPr lang="en-US" sz="2800"/>
              <a:t>Convert exponent:  </a:t>
            </a:r>
            <a:r>
              <a:rPr lang="en-US" sz="2400"/>
              <a:t>127 + 4 = 10000011</a:t>
            </a:r>
            <a:r>
              <a:rPr lang="en-US" sz="2400" baseline="-25000"/>
              <a:t>2</a:t>
            </a:r>
            <a:endParaRPr lang="en-US" sz="2400"/>
          </a:p>
          <a:p>
            <a:pPr marL="1028700" lvl="1" indent="-533400">
              <a:buFontTx/>
              <a:buNone/>
            </a:pPr>
            <a:endParaRPr lang="en-US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77875" y="5734050"/>
            <a:ext cx="7515225" cy="538163"/>
            <a:chOff x="490" y="3612"/>
            <a:chExt cx="4734" cy="339"/>
          </a:xfrm>
        </p:grpSpPr>
        <p:sp>
          <p:nvSpPr>
            <p:cNvPr id="57350" name="Rectangle 5"/>
            <p:cNvSpPr>
              <a:spLocks noChangeArrowheads="1"/>
            </p:cNvSpPr>
            <p:nvPr/>
          </p:nvSpPr>
          <p:spPr bwMode="auto">
            <a:xfrm>
              <a:off x="519" y="3648"/>
              <a:ext cx="4705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1" name="Text Box 6"/>
            <p:cNvSpPr txBox="1">
              <a:spLocks noChangeArrowheads="1"/>
            </p:cNvSpPr>
            <p:nvPr/>
          </p:nvSpPr>
          <p:spPr bwMode="auto">
            <a:xfrm>
              <a:off x="490" y="361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7352" name="Text Box 7"/>
            <p:cNvSpPr txBox="1">
              <a:spLocks noChangeArrowheads="1"/>
            </p:cNvSpPr>
            <p:nvPr/>
          </p:nvSpPr>
          <p:spPr bwMode="auto">
            <a:xfrm>
              <a:off x="720" y="3624"/>
              <a:ext cx="117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1000 0011</a:t>
              </a:r>
            </a:p>
          </p:txBody>
        </p:sp>
        <p:sp>
          <p:nvSpPr>
            <p:cNvPr id="57353" name="Line 8"/>
            <p:cNvSpPr>
              <a:spLocks noChangeShapeType="1"/>
            </p:cNvSpPr>
            <p:nvPr/>
          </p:nvSpPr>
          <p:spPr bwMode="auto">
            <a:xfrm>
              <a:off x="707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4" name="Line 9"/>
            <p:cNvSpPr>
              <a:spLocks noChangeShapeType="1"/>
            </p:cNvSpPr>
            <p:nvPr/>
          </p:nvSpPr>
          <p:spPr bwMode="auto">
            <a:xfrm>
              <a:off x="1931" y="364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355" name="Text Box 10"/>
            <p:cNvSpPr txBox="1">
              <a:spLocks noChangeArrowheads="1"/>
            </p:cNvSpPr>
            <p:nvPr/>
          </p:nvSpPr>
          <p:spPr bwMode="auto">
            <a:xfrm>
              <a:off x="1925" y="3624"/>
              <a:ext cx="329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011 1011 0100 0000 0000 0000</a:t>
              </a:r>
            </a:p>
          </p:txBody>
        </p:sp>
      </p:grpSp>
      <p:sp>
        <p:nvSpPr>
          <p:cNvPr id="57349" name="Text Box 11"/>
          <p:cNvSpPr txBox="1">
            <a:spLocks noChangeArrowheads="1"/>
          </p:cNvSpPr>
          <p:nvPr/>
        </p:nvSpPr>
        <p:spPr bwMode="auto">
          <a:xfrm>
            <a:off x="711200" y="685800"/>
            <a:ext cx="2711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-2.340625 x 10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endParaRPr 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5939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91647" cy="490391"/>
          </a:xfrm>
        </p:spPr>
        <p:txBody>
          <a:bodyPr/>
          <a:lstStyle/>
          <a:p>
            <a:r>
              <a:rPr lang="en-US"/>
              <a:t>Administrivia…Midterm in &lt; 1 week!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3775"/>
            <a:ext cx="8610600" cy="3005951"/>
          </a:xfrm>
        </p:spPr>
        <p:txBody>
          <a:bodyPr/>
          <a:lstStyle/>
          <a:p>
            <a:r>
              <a:rPr lang="en-US" sz="2800"/>
              <a:t>How should we study for the midterm?</a:t>
            </a:r>
          </a:p>
          <a:p>
            <a:pPr lvl="1"/>
            <a:r>
              <a:rPr lang="en-US" sz="2400"/>
              <a:t>Form study groups…don’t prepare in isolation!</a:t>
            </a:r>
          </a:p>
          <a:p>
            <a:pPr lvl="1"/>
            <a:r>
              <a:rPr lang="en-US" sz="2400"/>
              <a:t>Attend the review session</a:t>
            </a:r>
          </a:p>
          <a:p>
            <a:pPr lvl="1"/>
            <a:r>
              <a:rPr lang="en-US" sz="2400"/>
              <a:t>Look over HW, Labs, Projects, class notes!</a:t>
            </a:r>
          </a:p>
          <a:p>
            <a:pPr lvl="1"/>
            <a:r>
              <a:rPr lang="en-US" sz="2400"/>
              <a:t>Go over old exams – HKN office has put them online (link from 61C home page)</a:t>
            </a:r>
          </a:p>
          <a:p>
            <a:pPr lvl="1"/>
            <a:r>
              <a:rPr lang="en-US" sz="2400"/>
              <a:t>Attend TA office hours and work out hard probs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724775" cy="474662"/>
          </a:xfrm>
        </p:spPr>
        <p:txBody>
          <a:bodyPr/>
          <a:lstStyle/>
          <a:p>
            <a:r>
              <a:rPr lang="en-US"/>
              <a:t>Double Precision Fl. Pt. Representation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15925"/>
          </a:xfrm>
        </p:spPr>
        <p:txBody>
          <a:bodyPr/>
          <a:lstStyle/>
          <a:p>
            <a:r>
              <a:rPr lang="en-US"/>
              <a:t>Next Multiple of Word Size (64 bits)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4800" y="3657600"/>
            <a:ext cx="8458200" cy="2779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Char char="•"/>
            </a:pPr>
            <a:r>
              <a:rPr lang="en-US" sz="3200" b="1" u="sng"/>
              <a:t>Double Precision</a:t>
            </a:r>
            <a:r>
              <a:rPr lang="en-US" sz="3200" b="1">
                <a:solidFill>
                  <a:schemeClr val="tx1"/>
                </a:solidFill>
              </a:rPr>
              <a:t> (vs. </a:t>
            </a:r>
            <a:r>
              <a:rPr lang="en-US" sz="3200" b="1" u="sng"/>
              <a:t>Single Precision</a:t>
            </a:r>
            <a:r>
              <a:rPr lang="en-US" sz="3200" b="1">
                <a:solidFill>
                  <a:schemeClr val="tx1"/>
                </a:solidFill>
              </a:rPr>
              <a:t>)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C variable declared as </a:t>
            </a:r>
            <a:r>
              <a:rPr lang="en-US" sz="2800" b="1">
                <a:solidFill>
                  <a:srgbClr val="0D407F"/>
                </a:solidFill>
                <a:latin typeface="Courier"/>
                <a:ea typeface="ＭＳ Ｐゴシック" charset="-128"/>
                <a:cs typeface="ＭＳ Ｐゴシック" charset="-128"/>
              </a:rPr>
              <a:t>double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Represent numbers almost as small as </a:t>
            </a:r>
            <a:b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-308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to almost as large as 2.0 x 10</a:t>
            </a:r>
            <a:r>
              <a:rPr lang="en-US" sz="2800" b="1" baseline="30000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308</a:t>
            </a:r>
            <a:r>
              <a:rPr lang="en-US" sz="2800" b="1">
                <a:solidFill>
                  <a:srgbClr val="0D407F"/>
                </a:solidFill>
                <a:ea typeface="ＭＳ Ｐゴシック" charset="-128"/>
                <a:cs typeface="ＭＳ Ｐゴシック" charset="-128"/>
              </a:rPr>
              <a:t>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But primary advantage is greater accuracy </a:t>
            </a:r>
            <a:b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800" b="1">
                <a:solidFill>
                  <a:srgbClr val="800080"/>
                </a:solidFill>
                <a:ea typeface="ＭＳ Ｐゴシック" charset="-128"/>
                <a:cs typeface="ＭＳ Ｐゴシック" charset="-128"/>
              </a:rPr>
              <a:t>due to larger significand</a:t>
            </a:r>
            <a:endParaRPr lang="en-US" sz="2800" b="1">
              <a:solidFill>
                <a:srgbClr val="0D407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457200" y="1371600"/>
            <a:ext cx="7850188" cy="1433513"/>
            <a:chOff x="288" y="912"/>
            <a:chExt cx="4945" cy="903"/>
          </a:xfrm>
        </p:grpSpPr>
        <p:sp>
          <p:nvSpPr>
            <p:cNvPr id="40970" name="Text Box 6"/>
            <p:cNvSpPr txBox="1">
              <a:spLocks noChangeArrowheads="1"/>
            </p:cNvSpPr>
            <p:nvPr/>
          </p:nvSpPr>
          <p:spPr bwMode="auto">
            <a:xfrm>
              <a:off x="4992" y="952"/>
              <a:ext cx="24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0971" name="Text Box 7"/>
            <p:cNvSpPr txBox="1">
              <a:spLocks noChangeArrowheads="1"/>
            </p:cNvSpPr>
            <p:nvPr/>
          </p:nvSpPr>
          <p:spPr bwMode="auto">
            <a:xfrm>
              <a:off x="288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31</a:t>
              </a:r>
            </a:p>
          </p:txBody>
        </p:sp>
        <p:sp>
          <p:nvSpPr>
            <p:cNvPr id="40972" name="Rectangle 8"/>
            <p:cNvSpPr>
              <a:spLocks noChangeArrowheads="1"/>
            </p:cNvSpPr>
            <p:nvPr/>
          </p:nvSpPr>
          <p:spPr bwMode="auto">
            <a:xfrm>
              <a:off x="480" y="1200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3" name="Text Box 9"/>
            <p:cNvSpPr txBox="1">
              <a:spLocks noChangeArrowheads="1"/>
            </p:cNvSpPr>
            <p:nvPr/>
          </p:nvSpPr>
          <p:spPr bwMode="auto">
            <a:xfrm>
              <a:off x="432" y="1152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0974" name="Text Box 10"/>
            <p:cNvSpPr txBox="1">
              <a:spLocks noChangeArrowheads="1"/>
            </p:cNvSpPr>
            <p:nvPr/>
          </p:nvSpPr>
          <p:spPr bwMode="auto">
            <a:xfrm>
              <a:off x="960" y="1152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Exponent</a:t>
              </a:r>
            </a:p>
          </p:txBody>
        </p:sp>
        <p:sp>
          <p:nvSpPr>
            <p:cNvPr id="40975" name="Line 11"/>
            <p:cNvSpPr>
              <a:spLocks noChangeShapeType="1"/>
            </p:cNvSpPr>
            <p:nvPr/>
          </p:nvSpPr>
          <p:spPr bwMode="auto">
            <a:xfrm>
              <a:off x="672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6" name="Text Box 12"/>
            <p:cNvSpPr txBox="1">
              <a:spLocks noChangeArrowheads="1"/>
            </p:cNvSpPr>
            <p:nvPr/>
          </p:nvSpPr>
          <p:spPr bwMode="auto">
            <a:xfrm>
              <a:off x="576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40977" name="Line 13"/>
            <p:cNvSpPr>
              <a:spLocks noChangeShapeType="1"/>
            </p:cNvSpPr>
            <p:nvPr/>
          </p:nvSpPr>
          <p:spPr bwMode="auto">
            <a:xfrm>
              <a:off x="2400" y="120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78" name="Text Box 14"/>
            <p:cNvSpPr txBox="1">
              <a:spLocks noChangeArrowheads="1"/>
            </p:cNvSpPr>
            <p:nvPr/>
          </p:nvSpPr>
          <p:spPr bwMode="auto">
            <a:xfrm>
              <a:off x="2064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40979" name="Text Box 15"/>
            <p:cNvSpPr txBox="1">
              <a:spLocks noChangeArrowheads="1"/>
            </p:cNvSpPr>
            <p:nvPr/>
          </p:nvSpPr>
          <p:spPr bwMode="auto">
            <a:xfrm>
              <a:off x="2400" y="912"/>
              <a:ext cx="3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40980" name="Text Box 16"/>
            <p:cNvSpPr txBox="1">
              <a:spLocks noChangeArrowheads="1"/>
            </p:cNvSpPr>
            <p:nvPr/>
          </p:nvSpPr>
          <p:spPr bwMode="auto">
            <a:xfrm>
              <a:off x="2928" y="1152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</a:t>
              </a:r>
            </a:p>
          </p:txBody>
        </p:sp>
        <p:sp>
          <p:nvSpPr>
            <p:cNvPr id="40981" name="Text Box 17"/>
            <p:cNvSpPr txBox="1">
              <a:spLocks noChangeArrowheads="1"/>
            </p:cNvSpPr>
            <p:nvPr/>
          </p:nvSpPr>
          <p:spPr bwMode="auto">
            <a:xfrm>
              <a:off x="288" y="1488"/>
              <a:ext cx="57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 bit</a:t>
              </a:r>
            </a:p>
          </p:txBody>
        </p:sp>
        <p:sp>
          <p:nvSpPr>
            <p:cNvPr id="40982" name="Text Box 18"/>
            <p:cNvSpPr txBox="1">
              <a:spLocks noChangeArrowheads="1"/>
            </p:cNvSpPr>
            <p:nvPr/>
          </p:nvSpPr>
          <p:spPr bwMode="auto">
            <a:xfrm>
              <a:off x="1152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11 bits</a:t>
              </a:r>
            </a:p>
          </p:txBody>
        </p:sp>
        <p:sp>
          <p:nvSpPr>
            <p:cNvPr id="40983" name="Text Box 19"/>
            <p:cNvSpPr txBox="1">
              <a:spLocks noChangeArrowheads="1"/>
            </p:cNvSpPr>
            <p:nvPr/>
          </p:nvSpPr>
          <p:spPr bwMode="auto">
            <a:xfrm>
              <a:off x="3264" y="1488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20 bits</a:t>
              </a:r>
            </a:p>
          </p:txBody>
        </p:sp>
      </p:grpSp>
      <p:grpSp>
        <p:nvGrpSpPr>
          <p:cNvPr id="40966" name="Group 20"/>
          <p:cNvGrpSpPr>
            <a:grpSpLocks/>
          </p:cNvGrpSpPr>
          <p:nvPr/>
        </p:nvGrpSpPr>
        <p:grpSpPr bwMode="auto">
          <a:xfrm>
            <a:off x="762000" y="2667000"/>
            <a:ext cx="7467600" cy="1052513"/>
            <a:chOff x="480" y="1728"/>
            <a:chExt cx="4704" cy="663"/>
          </a:xfrm>
        </p:grpSpPr>
        <p:sp>
          <p:nvSpPr>
            <p:cNvPr id="40967" name="Rectangle 21"/>
            <p:cNvSpPr>
              <a:spLocks noChangeArrowheads="1"/>
            </p:cNvSpPr>
            <p:nvPr/>
          </p:nvSpPr>
          <p:spPr bwMode="auto">
            <a:xfrm>
              <a:off x="480" y="1776"/>
              <a:ext cx="4704" cy="28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8" name="Text Box 22"/>
            <p:cNvSpPr txBox="1">
              <a:spLocks noChangeArrowheads="1"/>
            </p:cNvSpPr>
            <p:nvPr/>
          </p:nvSpPr>
          <p:spPr bwMode="auto">
            <a:xfrm>
              <a:off x="2160" y="1728"/>
              <a:ext cx="220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Significand (cont’d)</a:t>
              </a:r>
            </a:p>
          </p:txBody>
        </p:sp>
        <p:sp>
          <p:nvSpPr>
            <p:cNvPr id="40969" name="Text Box 23"/>
            <p:cNvSpPr txBox="1">
              <a:spLocks noChangeArrowheads="1"/>
            </p:cNvSpPr>
            <p:nvPr/>
          </p:nvSpPr>
          <p:spPr bwMode="auto">
            <a:xfrm>
              <a:off x="2352" y="2064"/>
              <a:ext cx="82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32 bits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894138" cy="474662"/>
          </a:xfrm>
        </p:spPr>
        <p:txBody>
          <a:bodyPr/>
          <a:lstStyle/>
          <a:p>
            <a:r>
              <a:rPr lang="en-US"/>
              <a:t>Review of Numbers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077200" cy="5208588"/>
          </a:xfrm>
        </p:spPr>
        <p:txBody>
          <a:bodyPr/>
          <a:lstStyle/>
          <a:p>
            <a:r>
              <a:rPr lang="en-US"/>
              <a:t>Computers are made to deal with numbers</a:t>
            </a:r>
          </a:p>
          <a:p>
            <a:r>
              <a:rPr lang="en-US"/>
              <a:t>What can we represent in N bits?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2</a:t>
            </a:r>
            <a:r>
              <a:rPr lang="en-US" baseline="30000">
                <a:solidFill>
                  <a:schemeClr val="accent1"/>
                </a:solidFill>
              </a:rPr>
              <a:t>N</a:t>
            </a:r>
            <a:r>
              <a:rPr lang="en-US">
                <a:solidFill>
                  <a:schemeClr val="accent1"/>
                </a:solidFill>
              </a:rPr>
              <a:t> things, and no more! </a:t>
            </a:r>
            <a:r>
              <a:rPr lang="en-US"/>
              <a:t>They could be…</a:t>
            </a:r>
          </a:p>
          <a:p>
            <a:pPr lvl="1"/>
            <a:r>
              <a:rPr lang="en-US"/>
              <a:t>Unsigned integers: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0</a:t>
            </a:r>
            <a:r>
              <a:rPr lang="en-US"/>
              <a:t>	to	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N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N</a:t>
            </a:r>
            <a:r>
              <a:rPr lang="en-US" b="0">
                <a:solidFill>
                  <a:srgbClr val="800080"/>
                </a:solidFill>
              </a:rPr>
              <a:t>–1</a:t>
            </a:r>
            <a:r>
              <a:rPr lang="en-US" b="0" baseline="30000">
                <a:solidFill>
                  <a:srgbClr val="800080"/>
                </a:solidFill>
              </a:rPr>
              <a:t> </a:t>
            </a:r>
            <a:r>
              <a:rPr lang="en-US" b="0">
                <a:solidFill>
                  <a:srgbClr val="800080"/>
                </a:solidFill>
              </a:rPr>
              <a:t> = 4,294,967,295)</a:t>
            </a:r>
            <a:endParaRPr lang="en-US">
              <a:solidFill>
                <a:schemeClr val="accent2"/>
              </a:solidFill>
            </a:endParaRPr>
          </a:p>
          <a:p>
            <a:pPr lvl="1"/>
            <a:r>
              <a:rPr lang="en-US"/>
              <a:t>Signed Integers (Two’s Complement)</a:t>
            </a:r>
          </a:p>
          <a:p>
            <a:pPr lvl="1">
              <a:buFontTx/>
              <a:buNone/>
            </a:pPr>
            <a:r>
              <a:rPr lang="en-US"/>
              <a:t>			</a:t>
            </a:r>
            <a:r>
              <a:rPr lang="en-US">
                <a:solidFill>
                  <a:schemeClr val="accent2"/>
                </a:solidFill>
              </a:rPr>
              <a:t>-2</a:t>
            </a:r>
            <a:r>
              <a:rPr lang="en-US" baseline="30000">
                <a:solidFill>
                  <a:schemeClr val="accent2"/>
                </a:solidFill>
              </a:rPr>
              <a:t>(N-1)</a:t>
            </a:r>
            <a:r>
              <a:rPr lang="en-US" baseline="30000"/>
              <a:t>	</a:t>
            </a:r>
            <a:r>
              <a:rPr lang="en-US"/>
              <a:t>	to	 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 baseline="30000">
                <a:solidFill>
                  <a:schemeClr val="accent2"/>
                </a:solidFill>
              </a:rPr>
              <a:t>(N-1)  </a:t>
            </a:r>
            <a:r>
              <a:rPr lang="en-US">
                <a:solidFill>
                  <a:schemeClr val="accent2"/>
                </a:solidFill>
              </a:rPr>
              <a:t>- 1</a:t>
            </a:r>
          </a:p>
          <a:p>
            <a:pPr lvl="1">
              <a:buFontTx/>
              <a:buNone/>
            </a:pPr>
            <a:r>
              <a:rPr lang="en-US" b="0">
                <a:solidFill>
                  <a:srgbClr val="800080"/>
                </a:solidFill>
              </a:rPr>
              <a:t>(for N=32,  2</a:t>
            </a:r>
            <a:r>
              <a:rPr lang="en-US" b="0" baseline="30000">
                <a:solidFill>
                  <a:srgbClr val="800080"/>
                </a:solidFill>
              </a:rPr>
              <a:t>(N-1) </a:t>
            </a:r>
            <a:r>
              <a:rPr lang="en-US" b="0">
                <a:solidFill>
                  <a:srgbClr val="800080"/>
                </a:solidFill>
              </a:rPr>
              <a:t> = 2,147,483,648)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546975" cy="474662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QUAD</a:t>
            </a:r>
            <a:r>
              <a:rPr lang="en-US"/>
              <a:t> Precision Fl. Pt. Representation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4859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/>
              <a:t>Next Multiple of Word Size (128 bits)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range</a:t>
            </a:r>
            <a:r>
              <a:rPr lang="en-US"/>
              <a:t> of numbers</a:t>
            </a:r>
          </a:p>
          <a:p>
            <a:pPr lvl="1">
              <a:lnSpc>
                <a:spcPct val="65000"/>
              </a:lnSpc>
            </a:pPr>
            <a:r>
              <a:rPr lang="en-US"/>
              <a:t>Unbelievable </a:t>
            </a:r>
            <a:r>
              <a:rPr lang="en-US">
                <a:solidFill>
                  <a:srgbClr val="800080"/>
                </a:solidFill>
              </a:rPr>
              <a:t>precision</a:t>
            </a:r>
            <a:r>
              <a:rPr lang="en-US"/>
              <a:t> (accuracy)</a:t>
            </a:r>
          </a:p>
          <a:p>
            <a:pPr>
              <a:lnSpc>
                <a:spcPct val="65000"/>
              </a:lnSpc>
            </a:pPr>
            <a:r>
              <a:rPr lang="en-US"/>
              <a:t>IEEE 754-2008 “binary128” standard</a:t>
            </a:r>
          </a:p>
          <a:p>
            <a:pPr lvl="1">
              <a:lnSpc>
                <a:spcPct val="65000"/>
              </a:lnSpc>
            </a:pPr>
            <a:r>
              <a:rPr lang="en-US"/>
              <a:t>Has 15 exponent bits and 112 significand bits (113 precision bits)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Oct-Precision?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Some have tried, no real traction so far</a:t>
            </a: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65000"/>
              </a:lnSpc>
            </a:pPr>
            <a:r>
              <a:rPr lang="en-US">
                <a:solidFill>
                  <a:schemeClr val="accent1"/>
                </a:solidFill>
              </a:rPr>
              <a:t>Half-Precision?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lvl="1">
              <a:lnSpc>
                <a:spcPct val="65000"/>
              </a:lnSpc>
            </a:pPr>
            <a:r>
              <a:rPr lang="en-US"/>
              <a:t>Yep, “binary16”: 1/5/10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155700" y="5867400"/>
            <a:ext cx="6834188" cy="461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  <a:latin typeface="Courier"/>
              </a:rPr>
              <a:t>en.wikipedia.org/wiki/Floating_point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(1/2)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878263"/>
          </a:xfrm>
        </p:spPr>
        <p:txBody>
          <a:bodyPr/>
          <a:lstStyle/>
          <a:p>
            <a:r>
              <a:rPr lang="en-US"/>
              <a:t>Method 1 (Fractions):</a:t>
            </a:r>
          </a:p>
          <a:p>
            <a:pPr lvl="1"/>
            <a:r>
              <a:rPr lang="en-US"/>
              <a:t>In decimal: 0.340</a:t>
            </a:r>
            <a:r>
              <a:rPr lang="en-US" baseline="-25000"/>
              <a:t>10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340</a:t>
            </a:r>
            <a:r>
              <a:rPr lang="en-US" baseline="-25000"/>
              <a:t>10</a:t>
            </a:r>
            <a:r>
              <a:rPr lang="en-US"/>
              <a:t>/1000</a:t>
            </a:r>
            <a:r>
              <a:rPr lang="en-US" baseline="-25000"/>
              <a:t>10</a:t>
            </a:r>
            <a:r>
              <a:rPr lang="en-US"/>
              <a:t>					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34</a:t>
            </a:r>
            <a:r>
              <a:rPr lang="en-US" baseline="-25000"/>
              <a:t>10</a:t>
            </a:r>
            <a:r>
              <a:rPr lang="en-US"/>
              <a:t>/100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In binary: 0.110</a:t>
            </a:r>
            <a:r>
              <a:rPr lang="en-US" baseline="-25000"/>
              <a:t>2</a:t>
            </a:r>
            <a:r>
              <a:rPr lang="en-US"/>
              <a:t>	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110</a:t>
            </a:r>
            <a:r>
              <a:rPr lang="en-US" baseline="-25000"/>
              <a:t>2</a:t>
            </a:r>
            <a:r>
              <a:rPr lang="en-US"/>
              <a:t>/1000</a:t>
            </a:r>
            <a:r>
              <a:rPr lang="en-US" baseline="-25000"/>
              <a:t>2</a:t>
            </a:r>
            <a:r>
              <a:rPr lang="en-US"/>
              <a:t> = 6</a:t>
            </a:r>
            <a:r>
              <a:rPr lang="en-US" baseline="-25000"/>
              <a:t>10</a:t>
            </a:r>
            <a:r>
              <a:rPr lang="en-US"/>
              <a:t>/8</a:t>
            </a:r>
            <a:r>
              <a:rPr lang="en-US" baseline="-25000"/>
              <a:t>10		</a:t>
            </a:r>
            <a:r>
              <a:rPr lang="en-US"/>
              <a:t>			         </a:t>
            </a:r>
            <a:r>
              <a:rPr lang="en-US" sz="2400">
                <a:solidFill>
                  <a:schemeClr val="tx2"/>
                </a:solidFill>
                <a:latin typeface="Symbol" charset="2"/>
                <a:cs typeface="ＭＳ Ｐゴシック" charset="-128"/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/>
              <a:t>11</a:t>
            </a:r>
            <a:r>
              <a:rPr lang="en-US" baseline="-25000"/>
              <a:t>2</a:t>
            </a:r>
            <a:r>
              <a:rPr lang="en-US"/>
              <a:t>/100</a:t>
            </a:r>
            <a:r>
              <a:rPr lang="en-US" baseline="-25000"/>
              <a:t>2</a:t>
            </a:r>
            <a:r>
              <a:rPr lang="en-US"/>
              <a:t> = 3</a:t>
            </a:r>
            <a:r>
              <a:rPr lang="en-US" baseline="-25000"/>
              <a:t>10</a:t>
            </a:r>
            <a:r>
              <a:rPr lang="en-US"/>
              <a:t>/4</a:t>
            </a:r>
            <a:r>
              <a:rPr lang="en-US" baseline="-25000"/>
              <a:t>10</a:t>
            </a:r>
            <a:endParaRPr lang="en-US"/>
          </a:p>
          <a:p>
            <a:pPr lvl="1"/>
            <a:r>
              <a:rPr lang="en-US"/>
              <a:t>Advantage: less purely numerical, more thought oriented; this method usually helps people understand the meaning of the significand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954838" cy="474662"/>
          </a:xfrm>
        </p:spPr>
        <p:txBody>
          <a:bodyPr/>
          <a:lstStyle/>
          <a:p>
            <a:r>
              <a:rPr lang="en-US"/>
              <a:t>Understanding the Significand (2/2)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8550"/>
          </a:xfrm>
        </p:spPr>
        <p:txBody>
          <a:bodyPr/>
          <a:lstStyle/>
          <a:p>
            <a:r>
              <a:rPr lang="en-US"/>
              <a:t>Method 2 (Place Values):</a:t>
            </a:r>
          </a:p>
          <a:p>
            <a:pPr lvl="1"/>
            <a:r>
              <a:rPr lang="en-US"/>
              <a:t>Convert from scientific notation</a:t>
            </a:r>
          </a:p>
          <a:p>
            <a:pPr lvl="1"/>
            <a:r>
              <a:rPr lang="en-US"/>
              <a:t>In decimal:	1.6732 = (1x10</a:t>
            </a:r>
            <a:r>
              <a:rPr lang="en-US" baseline="30000"/>
              <a:t>0</a:t>
            </a:r>
            <a:r>
              <a:rPr lang="en-US"/>
              <a:t>) + (6x10</a:t>
            </a:r>
            <a:r>
              <a:rPr lang="en-US" baseline="30000"/>
              <a:t>-1</a:t>
            </a:r>
            <a:r>
              <a:rPr lang="en-US"/>
              <a:t>) + (7x10</a:t>
            </a:r>
            <a:r>
              <a:rPr lang="en-US" baseline="30000"/>
              <a:t>-2</a:t>
            </a:r>
            <a:r>
              <a:rPr lang="en-US"/>
              <a:t>) + (3x10</a:t>
            </a:r>
            <a:r>
              <a:rPr lang="en-US" baseline="30000"/>
              <a:t>-3</a:t>
            </a:r>
            <a:r>
              <a:rPr lang="en-US"/>
              <a:t>) + (2x10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 binary:	1.1001 = (1x2</a:t>
            </a:r>
            <a:r>
              <a:rPr lang="en-US" baseline="30000"/>
              <a:t>0</a:t>
            </a:r>
            <a:r>
              <a:rPr lang="en-US"/>
              <a:t>) + (1x2</a:t>
            </a:r>
            <a:r>
              <a:rPr lang="en-US" baseline="30000"/>
              <a:t>-1</a:t>
            </a:r>
            <a:r>
              <a:rPr lang="en-US"/>
              <a:t>) + (0x2</a:t>
            </a:r>
            <a:r>
              <a:rPr lang="en-US" baseline="30000"/>
              <a:t>-2</a:t>
            </a:r>
            <a:r>
              <a:rPr lang="en-US"/>
              <a:t>) + (0x2</a:t>
            </a:r>
            <a:r>
              <a:rPr lang="en-US" baseline="30000"/>
              <a:t>-3</a:t>
            </a:r>
            <a:r>
              <a:rPr lang="en-US"/>
              <a:t>) + (1x2</a:t>
            </a:r>
            <a:r>
              <a:rPr lang="en-US" baseline="30000"/>
              <a:t>-4</a:t>
            </a:r>
            <a:r>
              <a:rPr lang="en-US"/>
              <a:t>)</a:t>
            </a:r>
          </a:p>
          <a:p>
            <a:pPr lvl="1"/>
            <a:r>
              <a:rPr lang="en-US"/>
              <a:t>Interpretation of value in each position extends beyond the decimal/binary point</a:t>
            </a:r>
          </a:p>
          <a:p>
            <a:pPr lvl="1"/>
            <a:r>
              <a:rPr lang="en-US"/>
              <a:t>Advantage: good for quickly calculating significand value; use this method for translating FP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735513" cy="474663"/>
          </a:xfrm>
        </p:spPr>
        <p:txBody>
          <a:bodyPr/>
          <a:lstStyle/>
          <a:p>
            <a:r>
              <a:rPr lang="en-US"/>
              <a:t>Precision and Accuracy</a:t>
            </a:r>
          </a:p>
        </p:txBody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92213"/>
            <a:ext cx="7848600" cy="1931987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2"/>
                </a:solidFill>
              </a:rPr>
              <a:t>Precision</a:t>
            </a:r>
            <a:r>
              <a:rPr lang="en-US" sz="2800"/>
              <a:t> is a count of the number bits in a computer word used to represent a value.</a:t>
            </a:r>
          </a:p>
          <a:p>
            <a:pPr>
              <a:buFont typeface="Times" charset="0"/>
              <a:buNone/>
            </a:pPr>
            <a:r>
              <a:rPr lang="en-US" sz="2800" u="sng">
                <a:solidFill>
                  <a:schemeClr val="accent1"/>
                </a:solidFill>
              </a:rPr>
              <a:t>Accuracy</a:t>
            </a:r>
            <a:r>
              <a:rPr lang="en-US" sz="2800"/>
              <a:t> is a measure of the difference between the actual value of a number and its computer representation.</a:t>
            </a:r>
          </a:p>
        </p:txBody>
      </p:sp>
      <p:sp>
        <p:nvSpPr>
          <p:cNvPr id="2191364" name="Text Box 4"/>
          <p:cNvSpPr txBox="1">
            <a:spLocks noChangeArrowheads="1"/>
          </p:cNvSpPr>
          <p:nvPr/>
        </p:nvSpPr>
        <p:spPr bwMode="auto">
          <a:xfrm>
            <a:off x="1905000" y="685800"/>
            <a:ext cx="50657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i="1">
                <a:solidFill>
                  <a:srgbClr val="800080"/>
                </a:solidFill>
              </a:rPr>
              <a:t>Don’t confuse these two terms!</a:t>
            </a:r>
          </a:p>
        </p:txBody>
      </p:sp>
      <p:sp>
        <p:nvSpPr>
          <p:cNvPr id="2191365" name="Text Box 5"/>
          <p:cNvSpPr txBox="1">
            <a:spLocks noChangeArrowheads="1"/>
          </p:cNvSpPr>
          <p:nvPr/>
        </p:nvSpPr>
        <p:spPr bwMode="auto">
          <a:xfrm>
            <a:off x="788988" y="3155950"/>
            <a:ext cx="682466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High precision permits high accuracy but doesn’t </a:t>
            </a:r>
          </a:p>
          <a:p>
            <a:r>
              <a:rPr lang="en-US" sz="2400" i="1">
                <a:solidFill>
                  <a:schemeClr val="tx1"/>
                </a:solidFill>
              </a:rPr>
              <a:t>guarantee it.  It is possible to have high precision</a:t>
            </a:r>
          </a:p>
          <a:p>
            <a:r>
              <a:rPr lang="en-US" sz="2400" i="1">
                <a:solidFill>
                  <a:schemeClr val="tx1"/>
                </a:solidFill>
              </a:rPr>
              <a:t>but low accuracy. </a:t>
            </a:r>
          </a:p>
        </p:txBody>
      </p:sp>
      <p:sp>
        <p:nvSpPr>
          <p:cNvPr id="2191366" name="Text Box 6"/>
          <p:cNvSpPr txBox="1">
            <a:spLocks noChangeArrowheads="1"/>
          </p:cNvSpPr>
          <p:nvPr/>
        </p:nvSpPr>
        <p:spPr bwMode="auto">
          <a:xfrm>
            <a:off x="762000" y="4330700"/>
            <a:ext cx="7996238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chemeClr val="tx1"/>
                </a:solidFill>
              </a:rPr>
              <a:t>Example:	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float pi = 3.14;</a:t>
            </a:r>
            <a:endParaRPr lang="en-US" sz="2400" b="1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	pi will be represented using all 24 bits of the </a:t>
            </a:r>
          </a:p>
          <a:p>
            <a:r>
              <a:rPr lang="en-US" sz="2400">
                <a:solidFill>
                  <a:schemeClr val="tx1"/>
                </a:solidFill>
              </a:rPr>
              <a:t>	significant (highly precise), but is only an </a:t>
            </a:r>
          </a:p>
          <a:p>
            <a:r>
              <a:rPr lang="en-US" sz="2400">
                <a:solidFill>
                  <a:schemeClr val="tx1"/>
                </a:solidFill>
              </a:rPr>
              <a:t>	approximation (not accurate).  </a:t>
            </a:r>
            <a:endParaRPr lang="en-US" sz="2400">
              <a:solidFill>
                <a:schemeClr val="tx1"/>
              </a:solidFill>
              <a:latin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91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63" grpId="0" autoUpdateAnimBg="0"/>
      <p:bldP spid="2191365" grpId="0" autoUpdateAnimBg="0"/>
      <p:bldP spid="219136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2019300" cy="474662"/>
          </a:xfrm>
        </p:spPr>
        <p:txBody>
          <a:bodyPr/>
          <a:lstStyle/>
          <a:p>
            <a:r>
              <a:rPr lang="en-US"/>
              <a:t>Rounding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8153400" cy="4676775"/>
          </a:xfrm>
        </p:spPr>
        <p:txBody>
          <a:bodyPr/>
          <a:lstStyle/>
          <a:p>
            <a:r>
              <a:rPr lang="en-US"/>
              <a:t>When we perform math on real numbers, we have to worry about rounding to fit the result in the significant field.</a:t>
            </a:r>
          </a:p>
          <a:p>
            <a:r>
              <a:rPr lang="en-US"/>
              <a:t>The FP hardware carries two extra bits of precision, and then round to get the proper value</a:t>
            </a:r>
          </a:p>
          <a:p>
            <a:r>
              <a:rPr lang="en-US"/>
              <a:t>Rounding also occurs when converting:</a:t>
            </a:r>
          </a:p>
          <a:p>
            <a:pPr lvl="1">
              <a:buFontTx/>
              <a:buNone/>
            </a:pPr>
            <a:r>
              <a:rPr lang="en-US"/>
              <a:t> double to a single precision value, or</a:t>
            </a:r>
          </a:p>
          <a:p>
            <a:pPr lvl="1">
              <a:buFontTx/>
              <a:buNone/>
            </a:pPr>
            <a:r>
              <a:rPr lang="en-US"/>
              <a:t> floating point number to an integer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5087937" cy="474662"/>
          </a:xfrm>
        </p:spPr>
        <p:txBody>
          <a:bodyPr/>
          <a:lstStyle/>
          <a:p>
            <a:r>
              <a:rPr lang="en-US"/>
              <a:t>IEEE FP Rounding Modes</a:t>
            </a:r>
          </a:p>
        </p:txBody>
      </p:sp>
      <p:sp>
        <p:nvSpPr>
          <p:cNvPr id="221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51006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400"/>
              <a:t>Round towards +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“up”: 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3, -2.001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-2</a:t>
            </a:r>
          </a:p>
          <a:p>
            <a:pPr>
              <a:lnSpc>
                <a:spcPct val="65000"/>
              </a:lnSpc>
            </a:pPr>
            <a:r>
              <a:rPr lang="en-US" sz="2400"/>
              <a:t>Round towards - </a:t>
            </a:r>
            <a:r>
              <a:rPr lang="en-GB" sz="2800"/>
              <a:t>∞</a:t>
            </a:r>
            <a:endParaRPr lang="en-US" sz="2400"/>
          </a:p>
          <a:p>
            <a:pPr lvl="1">
              <a:lnSpc>
                <a:spcPct val="75000"/>
              </a:lnSpc>
            </a:pPr>
            <a:r>
              <a:rPr lang="en-US" sz="2000"/>
              <a:t>ALWAYS round “down”: 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1, -1.999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-2</a:t>
            </a:r>
          </a:p>
          <a:p>
            <a:pPr>
              <a:lnSpc>
                <a:spcPct val="65000"/>
              </a:lnSpc>
            </a:pPr>
            <a:r>
              <a:rPr lang="en-US" sz="2400"/>
              <a:t>Truncate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Just drop the last bits (round towards 0)</a:t>
            </a:r>
          </a:p>
          <a:p>
            <a:pPr>
              <a:lnSpc>
                <a:spcPct val="65000"/>
              </a:lnSpc>
            </a:pPr>
            <a:r>
              <a:rPr lang="en-US" sz="2400">
                <a:solidFill>
                  <a:schemeClr val="accent2"/>
                </a:solidFill>
              </a:rPr>
              <a:t>Unbiased (default mode). </a:t>
            </a:r>
            <a:r>
              <a:rPr lang="en-US" sz="2400"/>
              <a:t>Midway?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Round to even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Normal rounding, almost: 2.4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2, 2.6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3, 2.5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2, 3.5 </a:t>
            </a:r>
            <a:r>
              <a:rPr lang="en-US" sz="2000">
                <a:sym typeface="Symbol" charset="2"/>
              </a:rPr>
              <a:t></a:t>
            </a:r>
            <a:r>
              <a:rPr lang="en-US" sz="2000"/>
              <a:t>  4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Round like you learned in grade school (nearest int)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Except if the value is right on the borderline, in which case we round to the nearest EVEN number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Ensures fairness on calculation</a:t>
            </a:r>
          </a:p>
          <a:p>
            <a:pPr lvl="1">
              <a:lnSpc>
                <a:spcPct val="75000"/>
              </a:lnSpc>
            </a:pPr>
            <a:r>
              <a:rPr lang="en-US" sz="2000"/>
              <a:t>This way, half the time we round up on tie, the other half time we round down. Tends to balance out inaccuracies</a:t>
            </a:r>
          </a:p>
        </p:txBody>
      </p:sp>
      <p:sp>
        <p:nvSpPr>
          <p:cNvPr id="221184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7231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Examples in decimal (but, of course, IEEE754 in binary)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403475" cy="474662"/>
          </a:xfrm>
        </p:spPr>
        <p:txBody>
          <a:bodyPr/>
          <a:lstStyle/>
          <a:p>
            <a:r>
              <a:rPr lang="en-US"/>
              <a:t>FP Addition</a:t>
            </a:r>
          </a:p>
        </p:txBody>
      </p:sp>
      <p:sp>
        <p:nvSpPr>
          <p:cNvPr id="223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68875"/>
          </a:xfrm>
        </p:spPr>
        <p:txBody>
          <a:bodyPr/>
          <a:lstStyle/>
          <a:p>
            <a:r>
              <a:rPr lang="en-US"/>
              <a:t>More difficult than with integers</a:t>
            </a:r>
          </a:p>
          <a:p>
            <a:r>
              <a:rPr lang="en-US"/>
              <a:t>Can’t just add significands</a:t>
            </a:r>
          </a:p>
          <a:p>
            <a:r>
              <a:rPr lang="en-US"/>
              <a:t>How do we do it?</a:t>
            </a:r>
          </a:p>
          <a:p>
            <a:pPr lvl="1"/>
            <a:r>
              <a:rPr lang="en-US"/>
              <a:t>De-normalize to match exponents</a:t>
            </a:r>
          </a:p>
          <a:p>
            <a:pPr lvl="1"/>
            <a:r>
              <a:rPr lang="en-US"/>
              <a:t>Add significands to get resulting one</a:t>
            </a:r>
          </a:p>
          <a:p>
            <a:pPr lvl="1"/>
            <a:r>
              <a:rPr lang="en-US"/>
              <a:t>Keep the same exponent</a:t>
            </a:r>
          </a:p>
          <a:p>
            <a:pPr lvl="1"/>
            <a:r>
              <a:rPr lang="en-US"/>
              <a:t>Normalize (possibly changing exponent)</a:t>
            </a:r>
          </a:p>
          <a:p>
            <a:r>
              <a:rPr lang="en-US"/>
              <a:t>Note: If signs differ, just perform a subtract instead.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(1/4)</a:t>
            </a:r>
          </a:p>
        </p:txBody>
      </p:sp>
      <p:sp>
        <p:nvSpPr>
          <p:cNvPr id="223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20750"/>
            <a:ext cx="7848600" cy="4786950"/>
          </a:xfrm>
        </p:spPr>
        <p:txBody>
          <a:bodyPr/>
          <a:lstStyle/>
          <a:p>
            <a:r>
              <a:rPr lang="en-US"/>
              <a:t>MIPS has special instructions for floating point operations:</a:t>
            </a:r>
          </a:p>
          <a:p>
            <a:pPr lvl="1"/>
            <a:r>
              <a:rPr lang="en-US"/>
              <a:t>Single Precision:							</a:t>
            </a:r>
            <a:r>
              <a:rPr lang="en-US">
                <a:latin typeface="Courier"/>
              </a:rPr>
              <a:t>add.s, sub.s, mul.s, div.s</a:t>
            </a:r>
            <a:endParaRPr lang="en-US"/>
          </a:p>
          <a:p>
            <a:pPr lvl="1"/>
            <a:r>
              <a:rPr lang="en-US"/>
              <a:t>Double Precision:						</a:t>
            </a:r>
            <a:r>
              <a:rPr lang="en-US">
                <a:latin typeface="Courier"/>
              </a:rPr>
              <a:t>add.d, sub.d, mul.d, div.d</a:t>
            </a:r>
            <a:endParaRPr lang="en-US"/>
          </a:p>
          <a:p>
            <a:r>
              <a:rPr lang="en-US"/>
              <a:t>These instructions are far more complicated than their integer counterparts.  They require special hardware and usually they can take much longer to compute.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(2/4)</a:t>
            </a:r>
          </a:p>
        </p:txBody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00638"/>
          </a:xfrm>
        </p:spPr>
        <p:txBody>
          <a:bodyPr/>
          <a:lstStyle/>
          <a:p>
            <a:r>
              <a:rPr lang="en-US"/>
              <a:t>Problems:</a:t>
            </a:r>
          </a:p>
          <a:p>
            <a:pPr lvl="1"/>
            <a:r>
              <a:rPr lang="en-US"/>
              <a:t>It’s inefficient to have different instructions take vastly differing amounts of time.</a:t>
            </a:r>
          </a:p>
          <a:p>
            <a:pPr lvl="1"/>
            <a:r>
              <a:rPr lang="en-US"/>
              <a:t>Generally, a particular piece of data will not change from FP to int, or vice versa, within a program.  So only one type of instruction will be used on it.</a:t>
            </a:r>
          </a:p>
          <a:p>
            <a:pPr lvl="1"/>
            <a:r>
              <a:rPr lang="en-US"/>
              <a:t>Some programs do no floating point calculations</a:t>
            </a:r>
          </a:p>
          <a:p>
            <a:pPr lvl="1"/>
            <a:r>
              <a:rPr lang="en-US"/>
              <a:t>It takes lots of hardware relative to integers to do Floating Point fast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(3/4)</a:t>
            </a:r>
          </a:p>
        </p:txBody>
      </p:sp>
      <p:sp>
        <p:nvSpPr>
          <p:cNvPr id="223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77200" cy="5109604"/>
          </a:xfrm>
        </p:spPr>
        <p:txBody>
          <a:bodyPr/>
          <a:lstStyle/>
          <a:p>
            <a:r>
              <a:rPr lang="en-US"/>
              <a:t>1990 Solution: Make a completely separate chip that handles only FP.</a:t>
            </a:r>
          </a:p>
          <a:p>
            <a:r>
              <a:rPr lang="en-US">
                <a:solidFill>
                  <a:schemeClr val="accent1"/>
                </a:solidFill>
              </a:rPr>
              <a:t>Coprocessor 1</a:t>
            </a:r>
            <a:r>
              <a:rPr lang="en-US"/>
              <a:t>: FP chip</a:t>
            </a:r>
          </a:p>
          <a:p>
            <a:pPr lvl="1"/>
            <a:r>
              <a:rPr lang="en-US"/>
              <a:t>contains 32 32-bit registers: </a:t>
            </a:r>
            <a:r>
              <a:rPr lang="en-US">
                <a:latin typeface="Courier"/>
              </a:rPr>
              <a:t>$f0</a:t>
            </a:r>
            <a:r>
              <a:rPr lang="en-US"/>
              <a:t>, </a:t>
            </a:r>
            <a:r>
              <a:rPr lang="en-US">
                <a:latin typeface="Courier"/>
              </a:rPr>
              <a:t>$f1</a:t>
            </a:r>
            <a:r>
              <a:rPr lang="en-US"/>
              <a:t>, …</a:t>
            </a:r>
          </a:p>
          <a:p>
            <a:pPr lvl="1"/>
            <a:r>
              <a:rPr lang="en-US"/>
              <a:t>most registers specified in </a:t>
            </a:r>
            <a:r>
              <a:rPr lang="en-US">
                <a:latin typeface="Courier"/>
              </a:rPr>
              <a:t>.s</a:t>
            </a:r>
            <a:r>
              <a:rPr lang="en-US"/>
              <a:t> and </a:t>
            </a:r>
            <a:r>
              <a:rPr lang="en-US">
                <a:latin typeface="Courier"/>
              </a:rPr>
              <a:t>.d</a:t>
            </a:r>
            <a:r>
              <a:rPr lang="en-US"/>
              <a:t> instruction refer to this set</a:t>
            </a:r>
          </a:p>
          <a:p>
            <a:pPr lvl="1"/>
            <a:r>
              <a:rPr lang="en-US"/>
              <a:t>separate load and store: </a:t>
            </a:r>
            <a:r>
              <a:rPr lang="en-US">
                <a:latin typeface="Courier"/>
              </a:rPr>
              <a:t>lwc1</a:t>
            </a:r>
            <a:r>
              <a:rPr lang="en-US"/>
              <a:t> and </a:t>
            </a:r>
            <a:r>
              <a:rPr lang="en-US">
                <a:latin typeface="Courier"/>
              </a:rPr>
              <a:t>swc1</a:t>
            </a:r>
            <a:br>
              <a:rPr lang="en-US">
                <a:latin typeface="Courier"/>
              </a:rPr>
            </a:br>
            <a:r>
              <a:rPr lang="en-US"/>
              <a:t>(“load word coprocessor 1”, “store …”)</a:t>
            </a:r>
            <a:endParaRPr lang="en-US">
              <a:latin typeface="Courier"/>
            </a:endParaRPr>
          </a:p>
          <a:p>
            <a:pPr lvl="1"/>
            <a:r>
              <a:rPr lang="en-US"/>
              <a:t>Double Precision: by convention, even/odd pair contain one DP FP number: </a:t>
            </a:r>
            <a:r>
              <a:rPr lang="en-US">
                <a:latin typeface="Courier"/>
              </a:rPr>
              <a:t>$f0</a:t>
            </a:r>
            <a:r>
              <a:rPr lang="en-US"/>
              <a:t>/</a:t>
            </a:r>
            <a:r>
              <a:rPr lang="en-US">
                <a:latin typeface="Courier"/>
              </a:rPr>
              <a:t>$f1</a:t>
            </a:r>
            <a:r>
              <a:rPr lang="en-US"/>
              <a:t>, </a:t>
            </a:r>
            <a:r>
              <a:rPr lang="en-US">
                <a:latin typeface="Courier"/>
              </a:rPr>
              <a:t>$f2</a:t>
            </a:r>
            <a:r>
              <a:rPr lang="en-US"/>
              <a:t>/</a:t>
            </a:r>
            <a:r>
              <a:rPr lang="en-US">
                <a:latin typeface="Courier"/>
              </a:rPr>
              <a:t>$f3</a:t>
            </a:r>
            <a:r>
              <a:rPr lang="en-US"/>
              <a:t>, … , </a:t>
            </a:r>
            <a:r>
              <a:rPr lang="en-US">
                <a:latin typeface="Courier"/>
              </a:rPr>
              <a:t>$f30</a:t>
            </a:r>
            <a:r>
              <a:rPr lang="en-US"/>
              <a:t>/</a:t>
            </a:r>
            <a:r>
              <a:rPr lang="en-US">
                <a:latin typeface="Courier"/>
              </a:rPr>
              <a:t>$f31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545138" cy="474662"/>
          </a:xfrm>
        </p:spPr>
        <p:txBody>
          <a:bodyPr/>
          <a:lstStyle/>
          <a:p>
            <a:r>
              <a:rPr lang="en-US"/>
              <a:t>What about other numbers?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85825"/>
            <a:ext cx="8534400" cy="3981450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large numbers? 	(seconds/millennium)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31,556,926,000</a:t>
            </a:r>
            <a:r>
              <a:rPr lang="en-US" sz="2400" baseline="-25000"/>
              <a:t>10</a:t>
            </a:r>
            <a:r>
              <a:rPr lang="en-US" sz="2400"/>
              <a:t> (3.1556926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10</a:t>
            </a:r>
            <a:r>
              <a:rPr lang="en-US" sz="2400"/>
              <a:t>)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Very small numbers? (Bohr radius)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0.0000000000529177</a:t>
            </a:r>
            <a:r>
              <a:rPr lang="en-US" sz="2400" baseline="-25000"/>
              <a:t>10</a:t>
            </a:r>
            <a:r>
              <a:rPr lang="en-US" sz="2400"/>
              <a:t>m (5.29177</a:t>
            </a:r>
            <a:r>
              <a:rPr lang="en-US" sz="2400" baseline="-25000"/>
              <a:t>10</a:t>
            </a:r>
            <a:r>
              <a:rPr lang="en-US" sz="2400"/>
              <a:t> x 10</a:t>
            </a:r>
            <a:r>
              <a:rPr lang="en-US" sz="2400" baseline="30000"/>
              <a:t>-11</a:t>
            </a:r>
            <a:r>
              <a:rPr lang="en-US" sz="2400"/>
              <a:t>) </a:t>
            </a:r>
          </a:p>
          <a:p>
            <a:pPr marL="609600" indent="-609600">
              <a:lnSpc>
                <a:spcPct val="95000"/>
              </a:lnSpc>
              <a:buFont typeface="Arial" charset="0"/>
              <a:buAutoNum type="arabicPeriod"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400"/>
              <a:t>Numbers with </a:t>
            </a:r>
            <a:r>
              <a:rPr lang="en-US" sz="2400" u="sng"/>
              <a:t>both</a:t>
            </a:r>
            <a:r>
              <a:rPr lang="en-US" sz="2400"/>
              <a:t> integer &amp; fractional parts?</a:t>
            </a:r>
            <a:br>
              <a:rPr lang="en-US" sz="2400"/>
            </a:br>
            <a:r>
              <a:rPr lang="en-US" sz="2400"/>
              <a:t> </a:t>
            </a:r>
            <a:r>
              <a:rPr lang="en-US" sz="2000">
                <a:solidFill>
                  <a:schemeClr val="tx2"/>
                </a:solidFill>
                <a:latin typeface="Symbol" charset="2"/>
                <a:sym typeface="Symbol" charset="2"/>
              </a:rPr>
              <a:t></a:t>
            </a:r>
            <a:r>
              <a:rPr lang="en-US" sz="2400"/>
              <a:t> 1.5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First consider #3.  </a:t>
            </a:r>
          </a:p>
          <a:p>
            <a:pPr marL="609600" indent="-609600">
              <a:lnSpc>
                <a:spcPct val="95000"/>
              </a:lnSpc>
              <a:buFont typeface="Times" charset="0"/>
              <a:buNone/>
              <a:tabLst>
                <a:tab pos="1828800" algn="l"/>
                <a:tab pos="3429000" algn="l"/>
                <a:tab pos="4406900" algn="l"/>
                <a:tab pos="5372100" algn="l"/>
                <a:tab pos="5943600" algn="l"/>
              </a:tabLst>
            </a:pPr>
            <a:r>
              <a:rPr lang="en-US" sz="2800" i="1">
                <a:solidFill>
                  <a:schemeClr val="accent2"/>
                </a:solidFill>
              </a:rPr>
              <a:t>…our solution will also help with 1 and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386638" cy="474662"/>
          </a:xfrm>
        </p:spPr>
        <p:txBody>
          <a:bodyPr/>
          <a:lstStyle/>
          <a:p>
            <a:r>
              <a:rPr lang="en-US"/>
              <a:t>MIPS Floating Point Architecture (4/4)</a:t>
            </a:r>
          </a:p>
        </p:txBody>
      </p:sp>
      <p:sp>
        <p:nvSpPr>
          <p:cNvPr id="223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621025"/>
          </a:xfrm>
        </p:spPr>
        <p:txBody>
          <a:bodyPr/>
          <a:lstStyle/>
          <a:p>
            <a:r>
              <a:rPr lang="en-US"/>
              <a:t>1990 Computer actually contains multiple separate chips:</a:t>
            </a:r>
          </a:p>
          <a:p>
            <a:pPr lvl="1"/>
            <a:r>
              <a:rPr lang="en-US"/>
              <a:t>Processor: handles all the normal stuff</a:t>
            </a:r>
          </a:p>
          <a:p>
            <a:pPr lvl="1"/>
            <a:r>
              <a:rPr lang="en-US"/>
              <a:t>Coprocessor 1: handles FP and only FP; </a:t>
            </a:r>
          </a:p>
          <a:p>
            <a:pPr lvl="1"/>
            <a:r>
              <a:rPr lang="en-US"/>
              <a:t>more coprocessors?… Yes, later</a:t>
            </a:r>
          </a:p>
          <a:p>
            <a:pPr lvl="1"/>
            <a:r>
              <a:rPr lang="en-US"/>
              <a:t>Today, cheap chips may leave out FP HW</a:t>
            </a:r>
          </a:p>
          <a:p>
            <a:r>
              <a:rPr lang="en-US"/>
              <a:t>Instructions to move data between main processor and coprocessors:</a:t>
            </a:r>
          </a:p>
          <a:p>
            <a:pPr lvl="1"/>
            <a:r>
              <a:rPr lang="en-US">
                <a:latin typeface="Courier"/>
              </a:rPr>
              <a:t>mfc0</a:t>
            </a:r>
            <a:r>
              <a:rPr lang="en-US"/>
              <a:t>, </a:t>
            </a:r>
            <a:r>
              <a:rPr lang="en-US">
                <a:latin typeface="Courier"/>
              </a:rPr>
              <a:t>mtc0</a:t>
            </a:r>
            <a:r>
              <a:rPr lang="en-US"/>
              <a:t>, </a:t>
            </a:r>
            <a:r>
              <a:rPr lang="en-US">
                <a:latin typeface="Courier"/>
              </a:rPr>
              <a:t>mfc1</a:t>
            </a:r>
            <a:r>
              <a:rPr lang="en-US"/>
              <a:t>, </a:t>
            </a:r>
            <a:r>
              <a:rPr lang="en-US">
                <a:latin typeface="Courier"/>
              </a:rPr>
              <a:t>mtc1</a:t>
            </a:r>
            <a:r>
              <a:rPr lang="en-US"/>
              <a:t>, etc.</a:t>
            </a:r>
          </a:p>
          <a:p>
            <a:r>
              <a:rPr lang="en-US"/>
              <a:t>Appendix pages A-70 to A-74 contain many, many more FP operations.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211138"/>
            <a:ext cx="690245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Example: Representing 1/3 in MIPS</a:t>
            </a:r>
          </a:p>
        </p:txBody>
      </p:sp>
      <p:sp>
        <p:nvSpPr>
          <p:cNvPr id="224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153400" cy="5230813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1/3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0.33333…</a:t>
            </a:r>
            <a:r>
              <a:rPr lang="en-GB" baseline="-25000"/>
              <a:t>10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0.25 + 0.0625 + 0.015625 + 0.00390625 + … 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1/4 + 1/16 + 1/64 + 1/256 + 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2</a:t>
            </a:r>
            <a:r>
              <a:rPr lang="en-GB" baseline="30000"/>
              <a:t>-2</a:t>
            </a:r>
            <a:r>
              <a:rPr lang="en-GB"/>
              <a:t> + 2</a:t>
            </a:r>
            <a:r>
              <a:rPr lang="en-GB" baseline="30000"/>
              <a:t>-4</a:t>
            </a:r>
            <a:r>
              <a:rPr lang="en-GB"/>
              <a:t> + 2</a:t>
            </a:r>
            <a:r>
              <a:rPr lang="en-GB" baseline="30000"/>
              <a:t>-6</a:t>
            </a:r>
            <a:r>
              <a:rPr lang="en-GB"/>
              <a:t> + 2</a:t>
            </a:r>
            <a:r>
              <a:rPr lang="en-GB" baseline="30000"/>
              <a:t>-8 </a:t>
            </a:r>
            <a:r>
              <a:rPr lang="en-GB"/>
              <a:t>+ …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0.0101010101… </a:t>
            </a:r>
            <a:r>
              <a:rPr lang="en-GB" baseline="-25000"/>
              <a:t>2 </a:t>
            </a:r>
            <a:r>
              <a:rPr lang="en-GB"/>
              <a:t>* 2</a:t>
            </a:r>
            <a:r>
              <a:rPr lang="en-GB" baseline="30000"/>
              <a:t>0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= 1.0101010101… </a:t>
            </a:r>
            <a:r>
              <a:rPr lang="en-GB" baseline="-25000"/>
              <a:t>2</a:t>
            </a:r>
            <a:r>
              <a:rPr lang="en-GB"/>
              <a:t> * 2</a:t>
            </a:r>
            <a:r>
              <a:rPr lang="en-GB" baseline="30000"/>
              <a:t>-2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Sign: 0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Exponent = -2 + 127 = 125 = 01111101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Significand = 0101010101…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6172200"/>
            <a:ext cx="7620000" cy="533400"/>
            <a:chOff x="672" y="3888"/>
            <a:chExt cx="4800" cy="336"/>
          </a:xfrm>
        </p:grpSpPr>
        <p:sp>
          <p:nvSpPr>
            <p:cNvPr id="2240517" name="AutoShape 5"/>
            <p:cNvSpPr>
              <a:spLocks noChangeArrowheads="1"/>
            </p:cNvSpPr>
            <p:nvPr/>
          </p:nvSpPr>
          <p:spPr bwMode="auto">
            <a:xfrm>
              <a:off x="672" y="3936"/>
              <a:ext cx="4800" cy="283"/>
            </a:xfrm>
            <a:prstGeom prst="roundRect">
              <a:avLst>
                <a:gd name="adj" fmla="val 352"/>
              </a:avLst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18" name="Text Box 6"/>
            <p:cNvSpPr txBox="1">
              <a:spLocks noChangeArrowheads="1"/>
            </p:cNvSpPr>
            <p:nvPr/>
          </p:nvSpPr>
          <p:spPr bwMode="auto">
            <a:xfrm>
              <a:off x="672" y="3888"/>
              <a:ext cx="239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40519" name="Text Box 7"/>
            <p:cNvSpPr txBox="1">
              <a:spLocks noChangeArrowheads="1"/>
            </p:cNvSpPr>
            <p:nvPr/>
          </p:nvSpPr>
          <p:spPr bwMode="auto">
            <a:xfrm>
              <a:off x="1008" y="3888"/>
              <a:ext cx="1173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0111 1101</a:t>
              </a:r>
            </a:p>
          </p:txBody>
        </p:sp>
        <p:sp>
          <p:nvSpPr>
            <p:cNvPr id="2240520" name="Line 8"/>
            <p:cNvSpPr>
              <a:spLocks noChangeShapeType="1"/>
            </p:cNvSpPr>
            <p:nvPr/>
          </p:nvSpPr>
          <p:spPr bwMode="auto">
            <a:xfrm>
              <a:off x="912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1" name="Line 9"/>
            <p:cNvSpPr>
              <a:spLocks noChangeShapeType="1"/>
            </p:cNvSpPr>
            <p:nvPr/>
          </p:nvSpPr>
          <p:spPr bwMode="auto">
            <a:xfrm>
              <a:off x="2160" y="3936"/>
              <a:ext cx="1" cy="288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40522" name="Text Box 10"/>
            <p:cNvSpPr txBox="1">
              <a:spLocks noChangeArrowheads="1"/>
            </p:cNvSpPr>
            <p:nvPr/>
          </p:nvSpPr>
          <p:spPr bwMode="auto">
            <a:xfrm>
              <a:off x="2160" y="3888"/>
              <a:ext cx="3290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6000"/>
                </a:lnSpc>
                <a:buClr>
                  <a:srgbClr val="000000"/>
                </a:buClr>
                <a:buSzPct val="100000"/>
                <a:buFont typeface="Times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800" b="1">
                  <a:solidFill>
                    <a:schemeClr val="tx1"/>
                  </a:solidFill>
                </a:rPr>
                <a:t>0101 0101 0101 0101 0101 010</a:t>
              </a:r>
            </a:p>
          </p:txBody>
        </p:sp>
      </p:grp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7045325" cy="474662"/>
          </a:xfrm>
        </p:spPr>
        <p:txBody>
          <a:bodyPr/>
          <a:lstStyle/>
          <a:p>
            <a:r>
              <a:rPr lang="en-US"/>
              <a:t>Casting floats to ints and vice versa</a:t>
            </a:r>
          </a:p>
        </p:txBody>
      </p:sp>
      <p:sp>
        <p:nvSpPr>
          <p:cNvPr id="224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98550"/>
            <a:ext cx="7848600" cy="4158574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US">
                <a:solidFill>
                  <a:schemeClr val="accent2"/>
                </a:solidFill>
                <a:latin typeface="Courier"/>
              </a:rPr>
              <a:t>(</a:t>
            </a:r>
            <a:r>
              <a:rPr lang="en-US" sz="2800">
                <a:solidFill>
                  <a:schemeClr val="accent2"/>
                </a:solidFill>
                <a:latin typeface="Courier"/>
              </a:rPr>
              <a:t>int) 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floating_point</a:t>
            </a:r>
            <a:r>
              <a:rPr lang="en-US" sz="2800">
                <a:solidFill>
                  <a:schemeClr val="accent2"/>
                </a:solidFill>
                <a:latin typeface="Courier"/>
              </a:rPr>
              <a:t>_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expression</a:t>
            </a:r>
            <a:endParaRPr lang="en-US" sz="2800"/>
          </a:p>
          <a:p>
            <a:pPr lvl="1">
              <a:buFontTx/>
              <a:buNone/>
            </a:pPr>
            <a:r>
              <a:rPr lang="en-US"/>
              <a:t>Coerces and converts it to the nearest integer (C uses truncation)</a:t>
            </a:r>
          </a:p>
          <a:p>
            <a:pPr lvl="1">
              <a:buFontTx/>
              <a:buNone/>
            </a:pPr>
            <a:r>
              <a:rPr lang="en-US">
                <a:latin typeface="Courier"/>
              </a:rPr>
              <a:t>i = (int) (3.14159 * f);</a:t>
            </a:r>
            <a:endParaRPr lang="en-US"/>
          </a:p>
          <a:p>
            <a:pPr>
              <a:buFont typeface="Times" charset="0"/>
              <a:buNone/>
            </a:pPr>
            <a:endParaRPr lang="en-US" sz="2800">
              <a:latin typeface="Courier"/>
            </a:endParaRPr>
          </a:p>
          <a:p>
            <a:pPr>
              <a:buFont typeface="Times" charset="0"/>
              <a:buNone/>
            </a:pPr>
            <a:r>
              <a:rPr lang="en-US" sz="2800">
                <a:solidFill>
                  <a:schemeClr val="accent2"/>
                </a:solidFill>
                <a:latin typeface="Courier"/>
              </a:rPr>
              <a:t>(float) </a:t>
            </a:r>
            <a:r>
              <a:rPr lang="en-US" sz="2800" i="1">
                <a:solidFill>
                  <a:schemeClr val="accent2"/>
                </a:solidFill>
                <a:latin typeface="Courier"/>
              </a:rPr>
              <a:t>integer_expression</a:t>
            </a:r>
            <a:endParaRPr lang="en-US" sz="280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/>
              <a:t>converts integer to nearest floating point</a:t>
            </a:r>
          </a:p>
          <a:p>
            <a:pPr lvl="1">
              <a:buFontTx/>
              <a:buNone/>
            </a:pPr>
            <a:r>
              <a:rPr lang="en-US">
                <a:latin typeface="Courier"/>
              </a:rPr>
              <a:t>f = f + (float) i;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457575" cy="474662"/>
          </a:xfrm>
        </p:spPr>
        <p:txBody>
          <a:bodyPr/>
          <a:lstStyle/>
          <a:p>
            <a:r>
              <a:rPr lang="en-US"/>
              <a:t>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</a:t>
            </a:r>
          </a:p>
        </p:txBody>
      </p:sp>
      <p:sp>
        <p:nvSpPr>
          <p:cNvPr id="224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558649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Most large values of integers don’t have exact floating point representations!</a:t>
            </a:r>
          </a:p>
          <a:p>
            <a:r>
              <a:rPr lang="en-US"/>
              <a:t>What about </a:t>
            </a:r>
            <a:r>
              <a:rPr lang="en-US">
                <a:latin typeface="Courier"/>
              </a:rPr>
              <a:t>double</a:t>
            </a:r>
            <a:r>
              <a:rPr lang="en-US"/>
              <a:t>?</a:t>
            </a:r>
          </a:p>
        </p:txBody>
      </p:sp>
      <p:sp>
        <p:nvSpPr>
          <p:cNvPr id="2244612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81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if (i == (int)((float) i))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}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3813175" cy="474662"/>
          </a:xfrm>
        </p:spPr>
        <p:txBody>
          <a:bodyPr/>
          <a:lstStyle/>
          <a:p>
            <a:r>
              <a:rPr lang="en-US"/>
              <a:t>float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int </a:t>
            </a:r>
            <a:r>
              <a:rPr lang="en-US">
                <a:sym typeface="Symbol" charset="2"/>
              </a:rPr>
              <a:t></a:t>
            </a:r>
            <a:r>
              <a:rPr lang="en-US"/>
              <a:t>  float</a:t>
            </a:r>
          </a:p>
        </p:txBody>
      </p:sp>
      <p:sp>
        <p:nvSpPr>
          <p:cNvPr id="224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7848600" cy="2878737"/>
          </a:xfrm>
        </p:spPr>
        <p:txBody>
          <a:bodyPr/>
          <a:lstStyle/>
          <a:p>
            <a:r>
              <a:rPr lang="en-US">
                <a:solidFill>
                  <a:schemeClr val="accent1"/>
                </a:solidFill>
              </a:rPr>
              <a:t>Will not</a:t>
            </a:r>
            <a:r>
              <a:rPr lang="en-US"/>
              <a:t> always print “true”</a:t>
            </a:r>
          </a:p>
          <a:p>
            <a:r>
              <a:rPr lang="en-US"/>
              <a:t>Small floating point numbers (&lt;1) don’t have integer representations</a:t>
            </a:r>
          </a:p>
          <a:p>
            <a:r>
              <a:rPr lang="en-US"/>
              <a:t>For other numbers, rounding errors</a:t>
            </a:r>
          </a:p>
          <a:p>
            <a:endParaRPr lang="en-US">
              <a:latin typeface="Courier"/>
            </a:endParaRPr>
          </a:p>
        </p:txBody>
      </p:sp>
      <p:sp>
        <p:nvSpPr>
          <p:cNvPr id="2246660" name="Rectangle 4"/>
          <p:cNvSpPr>
            <a:spLocks noChangeArrowheads="1"/>
          </p:cNvSpPr>
          <p:nvPr/>
        </p:nvSpPr>
        <p:spPr bwMode="auto">
          <a:xfrm>
            <a:off x="685800" y="1066800"/>
            <a:ext cx="7848600" cy="18199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if (f == (float)((int) f)) {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 printf(“true”);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charset="0"/>
              <a:buNone/>
            </a:pPr>
            <a:r>
              <a:rPr lang="en-US" sz="3200" b="1">
                <a:solidFill>
                  <a:schemeClr val="tx1"/>
                </a:solidFill>
                <a:latin typeface="Courier"/>
              </a:rPr>
              <a:t>}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18000" cy="474662"/>
          </a:xfrm>
        </p:spPr>
        <p:txBody>
          <a:bodyPr/>
          <a:lstStyle/>
          <a:p>
            <a:r>
              <a:rPr lang="en-US"/>
              <a:t>Floating Point Fallacy</a:t>
            </a:r>
          </a:p>
        </p:txBody>
      </p:sp>
      <p:sp>
        <p:nvSpPr>
          <p:cNvPr id="224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592763"/>
          </a:xfrm>
        </p:spPr>
        <p:txBody>
          <a:bodyPr/>
          <a:lstStyle/>
          <a:p>
            <a:r>
              <a:rPr lang="en-US"/>
              <a:t>FP add associative: FALSE!</a:t>
            </a:r>
          </a:p>
          <a:p>
            <a:pPr lvl="1"/>
            <a:r>
              <a:rPr lang="en-US"/>
              <a:t>x = – 1.5 x 10</a:t>
            </a:r>
            <a:r>
              <a:rPr lang="en-US" baseline="30000"/>
              <a:t>38</a:t>
            </a:r>
            <a:r>
              <a:rPr lang="en-US"/>
              <a:t>, y = 1.5 x 10</a:t>
            </a:r>
            <a:r>
              <a:rPr lang="en-US" baseline="30000"/>
              <a:t>38</a:t>
            </a:r>
            <a:r>
              <a:rPr lang="en-US"/>
              <a:t>, and z = 1.0</a:t>
            </a:r>
          </a:p>
          <a:p>
            <a:pPr lvl="1"/>
            <a:r>
              <a:rPr lang="en-US"/>
              <a:t>x + (y + z)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 + 1.0)			= –1.5x10</a:t>
            </a:r>
            <a:r>
              <a:rPr lang="en-US" baseline="30000"/>
              <a:t>38</a:t>
            </a:r>
            <a:r>
              <a:rPr lang="en-US"/>
              <a:t> + (1.5x10</a:t>
            </a:r>
            <a:r>
              <a:rPr lang="en-US" baseline="30000"/>
              <a:t>38</a:t>
            </a:r>
            <a:r>
              <a:rPr lang="en-US"/>
              <a:t>) = </a:t>
            </a:r>
            <a:r>
              <a:rPr lang="en-US" u="sng">
                <a:solidFill>
                  <a:schemeClr val="accent1"/>
                </a:solidFill>
              </a:rPr>
              <a:t>0.0</a:t>
            </a:r>
          </a:p>
          <a:p>
            <a:pPr lvl="1"/>
            <a:r>
              <a:rPr lang="en-US"/>
              <a:t>(x + y) + z	= (–1.5x10</a:t>
            </a:r>
            <a:r>
              <a:rPr lang="en-US" baseline="30000"/>
              <a:t>38</a:t>
            </a:r>
            <a:r>
              <a:rPr lang="en-US"/>
              <a:t> + 1.5x10</a:t>
            </a:r>
            <a:r>
              <a:rPr lang="en-US" baseline="30000"/>
              <a:t>38</a:t>
            </a:r>
            <a:r>
              <a:rPr lang="en-US"/>
              <a:t>) + 1.0			= (0.0) + 1.0 = </a:t>
            </a:r>
            <a:r>
              <a:rPr lang="en-US" u="sng">
                <a:solidFill>
                  <a:schemeClr val="accent1"/>
                </a:solidFill>
              </a:rPr>
              <a:t>1.0</a:t>
            </a:r>
          </a:p>
          <a:p>
            <a:r>
              <a:rPr lang="en-US" u="sng">
                <a:solidFill>
                  <a:schemeClr val="accent1"/>
                </a:solidFill>
              </a:rPr>
              <a:t>Therefore, Floating Point add is not associative!</a:t>
            </a:r>
          </a:p>
          <a:p>
            <a:pPr lvl="1"/>
            <a:r>
              <a:rPr lang="en-US"/>
              <a:t>Why? FP result </a:t>
            </a:r>
            <a:r>
              <a:rPr lang="en-US" u="sng">
                <a:solidFill>
                  <a:schemeClr val="accent1"/>
                </a:solidFill>
              </a:rPr>
              <a:t>approximates</a:t>
            </a:r>
            <a:r>
              <a:rPr lang="en-US"/>
              <a:t> real result!</a:t>
            </a:r>
            <a:endParaRPr lang="en-US" baseline="30000"/>
          </a:p>
          <a:p>
            <a:pPr lvl="1"/>
            <a:r>
              <a:rPr lang="en-US"/>
              <a:t>This example: 1.5 x 10</a:t>
            </a:r>
            <a:r>
              <a:rPr lang="en-US" baseline="30000"/>
              <a:t>38</a:t>
            </a:r>
            <a:r>
              <a:rPr lang="en-US"/>
              <a:t> is so much larger than 1.0 that 1.5 x 10</a:t>
            </a:r>
            <a:r>
              <a:rPr lang="en-US" baseline="30000"/>
              <a:t>38</a:t>
            </a:r>
            <a:r>
              <a:rPr lang="en-US"/>
              <a:t> + 1.0 in floating point representation is still 1.5 x 10</a:t>
            </a:r>
            <a:r>
              <a:rPr lang="en-US" baseline="30000"/>
              <a:t>38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8707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16275" cy="474662"/>
          </a:xfrm>
        </p:spPr>
        <p:txBody>
          <a:bodyPr/>
          <a:lstStyle/>
          <a:p>
            <a:r>
              <a:rPr lang="en-US"/>
              <a:t>Peer Instruction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0" y="4267200"/>
            <a:ext cx="60960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 the floating pt # above?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533400" y="3519488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Text Box 6"/>
          <p:cNvSpPr txBox="1">
            <a:spLocks noChangeArrowheads="1"/>
          </p:cNvSpPr>
          <p:nvPr/>
        </p:nvSpPr>
        <p:spPr bwMode="auto">
          <a:xfrm>
            <a:off x="531813" y="3519488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398" name="Text Box 7"/>
          <p:cNvSpPr txBox="1">
            <a:spLocks noChangeArrowheads="1"/>
          </p:cNvSpPr>
          <p:nvPr/>
        </p:nvSpPr>
        <p:spPr bwMode="auto">
          <a:xfrm>
            <a:off x="914400" y="3519488"/>
            <a:ext cx="18653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59399" name="Line 8"/>
          <p:cNvSpPr>
            <a:spLocks noChangeShapeType="1"/>
          </p:cNvSpPr>
          <p:nvPr/>
        </p:nvSpPr>
        <p:spPr bwMode="auto">
          <a:xfrm>
            <a:off x="8382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Line 9"/>
          <p:cNvSpPr>
            <a:spLocks noChangeShapeType="1"/>
          </p:cNvSpPr>
          <p:nvPr/>
        </p:nvSpPr>
        <p:spPr bwMode="auto">
          <a:xfrm>
            <a:off x="2819400" y="3519488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1" name="Text Box 10"/>
          <p:cNvSpPr txBox="1">
            <a:spLocks noChangeArrowheads="1"/>
          </p:cNvSpPr>
          <p:nvPr/>
        </p:nvSpPr>
        <p:spPr bwMode="auto">
          <a:xfrm>
            <a:off x="2836863" y="3519488"/>
            <a:ext cx="52260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6301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95838" cy="474662"/>
          </a:xfrm>
        </p:spPr>
        <p:txBody>
          <a:bodyPr/>
          <a:lstStyle/>
          <a:p>
            <a:r>
              <a:rPr lang="en-US"/>
              <a:t>Peer Instruction Answer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457200" y="914400"/>
            <a:ext cx="83820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65000"/>
              </a:spcBef>
              <a:buSzPct val="100000"/>
            </a:pPr>
            <a:r>
              <a:rPr lang="en-US" sz="3200" b="1">
                <a:solidFill>
                  <a:schemeClr val="tx1"/>
                </a:solidFill>
              </a:rPr>
              <a:t>What is the decimal equivalent of:</a:t>
            </a:r>
            <a:endParaRPr lang="en-US" sz="3200" b="1">
              <a:solidFill>
                <a:schemeClr val="accent2"/>
              </a:solidFill>
            </a:endParaRP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762000" y="1600200"/>
            <a:ext cx="7620000" cy="4476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60413" y="1600200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18653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1000 0001</a:t>
            </a:r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10668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3048000" y="1600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065463" y="1600200"/>
            <a:ext cx="522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111 0000 0000 0000 0000 0000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4213" y="1981200"/>
            <a:ext cx="6062662" cy="519113"/>
            <a:chOff x="431" y="1248"/>
            <a:chExt cx="3819" cy="327"/>
          </a:xfrm>
        </p:grpSpPr>
        <p:sp>
          <p:nvSpPr>
            <p:cNvPr id="61459" name="Text Box 11"/>
            <p:cNvSpPr txBox="1">
              <a:spLocks noChangeArrowheads="1"/>
            </p:cNvSpPr>
            <p:nvPr/>
          </p:nvSpPr>
          <p:spPr bwMode="auto">
            <a:xfrm>
              <a:off x="431" y="1248"/>
              <a:ext cx="265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hlink"/>
                  </a:solidFill>
                </a:rPr>
                <a:t>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0" name="Text Box 12"/>
            <p:cNvSpPr txBox="1">
              <a:spLocks noChangeArrowheads="1"/>
            </p:cNvSpPr>
            <p:nvPr/>
          </p:nvSpPr>
          <p:spPr bwMode="auto">
            <a:xfrm>
              <a:off x="767" y="1248"/>
              <a:ext cx="113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/>
                <a:t>Exponent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61461" name="Text Box 13"/>
            <p:cNvSpPr txBox="1">
              <a:spLocks noChangeArrowheads="1"/>
            </p:cNvSpPr>
            <p:nvPr/>
          </p:nvSpPr>
          <p:spPr bwMode="auto">
            <a:xfrm>
              <a:off x="2927" y="1248"/>
              <a:ext cx="13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</a:rPr>
                <a:t>Significand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224142" name="Rectangle 14"/>
          <p:cNvSpPr>
            <a:spLocks noChangeArrowheads="1"/>
          </p:cNvSpPr>
          <p:nvPr/>
        </p:nvSpPr>
        <p:spPr bwMode="auto">
          <a:xfrm>
            <a:off x="685800" y="2514600"/>
            <a:ext cx="72009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S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Significand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Exponent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3" name="Rectangle 15"/>
          <p:cNvSpPr>
            <a:spLocks noChangeArrowheads="1"/>
          </p:cNvSpPr>
          <p:nvPr/>
        </p:nvSpPr>
        <p:spPr bwMode="auto">
          <a:xfrm>
            <a:off x="685800" y="3001963"/>
            <a:ext cx="50006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(-1)</a:t>
            </a:r>
            <a:r>
              <a:rPr lang="en-US" sz="3200" b="1" baseline="30000">
                <a:solidFill>
                  <a:schemeClr val="hlink"/>
                </a:solidFill>
              </a:rPr>
              <a:t>1</a:t>
            </a:r>
            <a:r>
              <a:rPr lang="en-US" sz="3200" b="1">
                <a:solidFill>
                  <a:schemeClr val="tx1"/>
                </a:solidFill>
              </a:rPr>
              <a:t> x (1 + 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129</a:t>
            </a:r>
            <a:r>
              <a:rPr lang="en-US" sz="3200" b="1" baseline="30000">
                <a:solidFill>
                  <a:schemeClr val="tx1"/>
                </a:solidFill>
              </a:rPr>
              <a:t>-127)</a:t>
            </a:r>
          </a:p>
        </p:txBody>
      </p:sp>
      <p:sp>
        <p:nvSpPr>
          <p:cNvPr id="2224144" name="Rectangle 16"/>
          <p:cNvSpPr>
            <a:spLocks noChangeArrowheads="1"/>
          </p:cNvSpPr>
          <p:nvPr/>
        </p:nvSpPr>
        <p:spPr bwMode="auto">
          <a:xfrm>
            <a:off x="685800" y="3459163"/>
            <a:ext cx="37401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  -1   x (1</a:t>
            </a:r>
            <a:r>
              <a:rPr lang="en-US" sz="3200" b="1">
                <a:solidFill>
                  <a:schemeClr val="accent2"/>
                </a:solidFill>
              </a:rPr>
              <a:t>.111</a:t>
            </a:r>
            <a:r>
              <a:rPr lang="en-US" sz="3200" b="1">
                <a:solidFill>
                  <a:schemeClr val="tx1"/>
                </a:solidFill>
              </a:rPr>
              <a:t>) x 2</a:t>
            </a:r>
            <a:r>
              <a:rPr lang="en-US" sz="3200" b="1" baseline="30000">
                <a:solidFill>
                  <a:schemeClr val="tx1"/>
                </a:solidFill>
              </a:rPr>
              <a:t>(</a:t>
            </a:r>
            <a:r>
              <a:rPr lang="en-US" sz="3200" b="1" baseline="30000"/>
              <a:t>2</a:t>
            </a:r>
            <a:r>
              <a:rPr lang="en-US" sz="3200" b="1" baseline="300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24146" name="Rectangle 18"/>
          <p:cNvSpPr>
            <a:spLocks noChangeArrowheads="1"/>
          </p:cNvSpPr>
          <p:nvPr/>
        </p:nvSpPr>
        <p:spPr bwMode="auto">
          <a:xfrm>
            <a:off x="838200" y="3962400"/>
            <a:ext cx="13366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-111.1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38200" y="4495800"/>
            <a:ext cx="7848600" cy="1219200"/>
            <a:chOff x="528" y="2832"/>
            <a:chExt cx="4944" cy="768"/>
          </a:xfrm>
        </p:grpSpPr>
        <p:sp>
          <p:nvSpPr>
            <p:cNvPr id="61457" name="AutoShape 20"/>
            <p:cNvSpPr>
              <a:spLocks noChangeArrowheads="1"/>
            </p:cNvSpPr>
            <p:nvPr/>
          </p:nvSpPr>
          <p:spPr bwMode="auto">
            <a:xfrm>
              <a:off x="3984" y="3360"/>
              <a:ext cx="1488" cy="240"/>
            </a:xfrm>
            <a:prstGeom prst="roundRect">
              <a:avLst>
                <a:gd name="adj" fmla="val 36250"/>
              </a:avLst>
            </a:prstGeom>
            <a:noFill/>
            <a:ln w="76200">
              <a:solidFill>
                <a:srgbClr val="80008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AU" sz="2000">
                <a:solidFill>
                  <a:schemeClr val="folHlink"/>
                </a:solidFill>
              </a:endParaRPr>
            </a:p>
          </p:txBody>
        </p:sp>
        <p:sp>
          <p:nvSpPr>
            <p:cNvPr id="61458" name="Rectangle 21"/>
            <p:cNvSpPr>
              <a:spLocks noChangeArrowheads="1"/>
            </p:cNvSpPr>
            <p:nvPr/>
          </p:nvSpPr>
          <p:spPr bwMode="auto">
            <a:xfrm>
              <a:off x="528" y="2832"/>
              <a:ext cx="557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-7.5</a:t>
              </a:r>
            </a:p>
          </p:txBody>
        </p:sp>
      </p:grp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72200" y="4062413"/>
            <a:ext cx="2819400" cy="16301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charset="0"/>
              <a:buNone/>
              <a:defRPr/>
            </a:pPr>
            <a:r>
              <a:rPr lang="en-US" sz="2400" b="1" kern="0">
                <a:solidFill>
                  <a:schemeClr val="tx1"/>
                </a:solidFill>
                <a:latin typeface="Courier"/>
              </a:rPr>
              <a:t>	a) -7 * 2^129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b) -3.5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c) -3.75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d) -7</a:t>
            </a:r>
            <a:br>
              <a:rPr lang="en-US" sz="2400" b="1" kern="0">
                <a:solidFill>
                  <a:schemeClr val="tx1"/>
                </a:solidFill>
                <a:latin typeface="Courier"/>
              </a:rPr>
            </a:br>
            <a:r>
              <a:rPr lang="en-US" sz="2400" b="1" kern="0">
                <a:solidFill>
                  <a:schemeClr val="tx1"/>
                </a:solidFill>
                <a:latin typeface="Courier"/>
              </a:rPr>
              <a:t>e) -7.5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4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4142" grpId="0" autoUpdateAnimBg="0"/>
      <p:bldP spid="2224143" grpId="0" autoUpdateAnimBg="0"/>
      <p:bldP spid="2224144" grpId="0" autoUpdateAnimBg="0"/>
      <p:bldP spid="222414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22103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1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832225"/>
            <a:ext cx="7086600" cy="2534350"/>
          </a:xfrm>
          <a:ln/>
        </p:spPr>
        <p:txBody>
          <a:bodyPr lIns="63360" tIns="25560" rIns="63360" bIns="25560"/>
          <a:lstStyle/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"/>
              </a:rPr>
              <a:t>float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Converting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float</a:t>
            </a:r>
            <a:r>
              <a:rPr lang="en-GB" sz="2400"/>
              <a:t> -&gt; </a:t>
            </a:r>
            <a:r>
              <a:rPr lang="en-GB" sz="2400">
                <a:latin typeface="Courier"/>
              </a:rPr>
              <a:t>int</a:t>
            </a:r>
            <a:r>
              <a:rPr lang="en-GB" sz="2400"/>
              <a:t> </a:t>
            </a:r>
            <a:r>
              <a:rPr lang="en-GB" sz="2400">
                <a:solidFill>
                  <a:srgbClr val="800080"/>
                </a:solidFill>
              </a:rPr>
              <a:t>produces same </a:t>
            </a:r>
            <a:r>
              <a:rPr lang="en-GB" sz="2400">
                <a:solidFill>
                  <a:srgbClr val="800080"/>
                </a:solidFill>
                <a:latin typeface="Courier"/>
              </a:rPr>
              <a:t>int</a:t>
            </a:r>
            <a:r>
              <a:rPr lang="en-GB" sz="2400">
                <a:solidFill>
                  <a:srgbClr val="800080"/>
                </a:solidFill>
              </a:rPr>
              <a:t> number</a:t>
            </a:r>
          </a:p>
          <a:p>
            <a:pPr marL="608013" indent="-608013" defTabSz="449263">
              <a:lnSpc>
                <a:spcPct val="85000"/>
              </a:lnSpc>
              <a:spcBef>
                <a:spcPts val="2263"/>
              </a:spcBef>
              <a:buSzPct val="87000"/>
              <a:buFont typeface="Times" charset="0"/>
              <a:buAutoNum type="arabicPeriod"/>
              <a:tabLst>
                <a:tab pos="1317625" algn="l"/>
                <a:tab pos="2232025" algn="l"/>
                <a:tab pos="3146425" algn="l"/>
                <a:tab pos="4060825" algn="l"/>
                <a:tab pos="4975225" algn="l"/>
                <a:tab pos="5889625" algn="l"/>
                <a:tab pos="6804025" algn="l"/>
                <a:tab pos="7718425" algn="l"/>
                <a:tab pos="8632825" algn="l"/>
                <a:tab pos="9547225" algn="l"/>
                <a:tab pos="10461625" algn="l"/>
              </a:tabLst>
            </a:pPr>
            <a:r>
              <a:rPr lang="en-GB" sz="2400"/>
              <a:t>FP </a:t>
            </a:r>
            <a:r>
              <a:rPr lang="en-GB" sz="2400" u="sng">
                <a:latin typeface="Courier"/>
              </a:rPr>
              <a:t>add</a:t>
            </a:r>
            <a:r>
              <a:rPr lang="en-GB" sz="2400"/>
              <a:t> is associative:</a:t>
            </a:r>
            <a:br>
              <a:rPr lang="en-GB" sz="2400"/>
            </a:br>
            <a:r>
              <a:rPr lang="en-GB" sz="2400">
                <a:solidFill>
                  <a:srgbClr val="800080"/>
                </a:solidFill>
                <a:latin typeface="Courier"/>
              </a:rPr>
              <a:t>(x+y)+z = x+(y+z)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556500" y="3706813"/>
            <a:ext cx="1371600" cy="2924175"/>
            <a:chOff x="4760" y="2335"/>
            <a:chExt cx="864" cy="1842"/>
          </a:xfrm>
        </p:grpSpPr>
        <p:sp>
          <p:nvSpPr>
            <p:cNvPr id="2217989" name="AutoShape 5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17990" name="Text Box 6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802188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sp>
        <p:nvSpPr>
          <p:cNvPr id="222003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382000" cy="286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Converting a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Converting a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float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-&gt; </a:t>
            </a:r>
            <a:r>
              <a:rPr lang="en-GB" sz="3200" b="1">
                <a:solidFill>
                  <a:schemeClr val="tx1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produces same </a:t>
            </a:r>
            <a:r>
              <a:rPr lang="en-GB" sz="3200" b="1">
                <a:solidFill>
                  <a:srgbClr val="800080"/>
                </a:solidFill>
                <a:latin typeface="Courier"/>
                <a:ea typeface="HG Mincho Light J" charset="0"/>
                <a:cs typeface="HG Mincho Light J" charset="0"/>
              </a:rPr>
              <a:t>int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 number</a:t>
            </a:r>
          </a:p>
          <a:p>
            <a:pPr marL="457200" indent="-457200">
              <a:lnSpc>
                <a:spcPct val="85000"/>
              </a:lnSpc>
              <a:spcBef>
                <a:spcPts val="2588"/>
              </a:spcBef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FP </a:t>
            </a:r>
            <a:r>
              <a:rPr lang="en-GB" sz="3200" b="1" u="sng">
                <a:solidFill>
                  <a:schemeClr val="tx1"/>
                </a:solidFill>
                <a:ea typeface="HG Mincho Light J" charset="0"/>
                <a:cs typeface="HG Mincho Light J" charset="0"/>
              </a:rPr>
              <a:t>add</a:t>
            </a: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 is associative </a:t>
            </a:r>
            <a:r>
              <a:rPr lang="en-GB" sz="3200" b="1">
                <a:solidFill>
                  <a:srgbClr val="800080"/>
                </a:solidFill>
                <a:ea typeface="HG Mincho Light J" charset="0"/>
                <a:cs typeface="HG Mincho Light J" charset="0"/>
              </a:rPr>
              <a:t>(x+y)+z = x+(y+z)</a:t>
            </a:r>
          </a:p>
        </p:txBody>
      </p:sp>
      <p:sp>
        <p:nvSpPr>
          <p:cNvPr id="2220036" name="Text Box 4"/>
          <p:cNvSpPr txBox="1">
            <a:spLocks noChangeArrowheads="1"/>
          </p:cNvSpPr>
          <p:nvPr/>
        </p:nvSpPr>
        <p:spPr bwMode="auto">
          <a:xfrm>
            <a:off x="990600" y="3886200"/>
            <a:ext cx="3073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1. 3.14 -&gt; 3 -&gt; 3</a:t>
            </a:r>
          </a:p>
        </p:txBody>
      </p:sp>
      <p:sp>
        <p:nvSpPr>
          <p:cNvPr id="2220037" name="Text Box 5"/>
          <p:cNvSpPr txBox="1">
            <a:spLocks noChangeArrowheads="1"/>
          </p:cNvSpPr>
          <p:nvPr/>
        </p:nvSpPr>
        <p:spPr bwMode="auto">
          <a:xfrm>
            <a:off x="990600" y="4343400"/>
            <a:ext cx="52451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Times New Roman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2. 32 bits for signed int,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but 24 for FP mantissa?</a:t>
            </a:r>
          </a:p>
        </p:txBody>
      </p:sp>
      <p:sp>
        <p:nvSpPr>
          <p:cNvPr id="2220038" name="Text Box 6"/>
          <p:cNvSpPr txBox="1">
            <a:spLocks noChangeArrowheads="1"/>
          </p:cNvSpPr>
          <p:nvPr/>
        </p:nvSpPr>
        <p:spPr bwMode="auto">
          <a:xfrm>
            <a:off x="990600" y="6858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39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0" name="Text Box 8"/>
          <p:cNvSpPr txBox="1">
            <a:spLocks noChangeArrowheads="1"/>
          </p:cNvSpPr>
          <p:nvPr/>
        </p:nvSpPr>
        <p:spPr bwMode="auto">
          <a:xfrm>
            <a:off x="990600" y="2819400"/>
            <a:ext cx="4640263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FC0128"/>
              </a:buClr>
              <a:buSzPct val="3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000" b="1">
                <a:solidFill>
                  <a:srgbClr val="FC0128"/>
                </a:solidFill>
                <a:ea typeface="HG Mincho Light J" charset="0"/>
                <a:cs typeface="HG Mincho Light J" charset="0"/>
              </a:rPr>
              <a:t>F A L S E</a:t>
            </a:r>
          </a:p>
        </p:txBody>
      </p:sp>
      <p:sp>
        <p:nvSpPr>
          <p:cNvPr id="2220041" name="Text Box 9"/>
          <p:cNvSpPr txBox="1">
            <a:spLocks noChangeArrowheads="1"/>
          </p:cNvSpPr>
          <p:nvPr/>
        </p:nvSpPr>
        <p:spPr bwMode="auto">
          <a:xfrm>
            <a:off x="990600" y="5334000"/>
            <a:ext cx="4511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96000"/>
              </a:lnSpc>
              <a:buClr>
                <a:srgbClr val="000000"/>
              </a:buClr>
              <a:buSzPct val="133000"/>
              <a:buFont typeface="Arial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3. x = biggest pos #,</a:t>
            </a:r>
            <a:b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</a:br>
            <a:r>
              <a:rPr lang="en-GB" sz="3200" b="1">
                <a:solidFill>
                  <a:schemeClr val="tx1"/>
                </a:solidFill>
                <a:ea typeface="HG Mincho Light J" charset="0"/>
                <a:cs typeface="HG Mincho Light J" charset="0"/>
              </a:rPr>
              <a:t>y = -x, z = 1 (x != inf)</a:t>
            </a:r>
          </a:p>
        </p:txBody>
      </p:sp>
      <p:sp>
        <p:nvSpPr>
          <p:cNvPr id="2220042" name="Text Box 10"/>
          <p:cNvSpPr txBox="1">
            <a:spLocks noChangeArrowheads="1"/>
          </p:cNvSpPr>
          <p:nvPr/>
        </p:nvSpPr>
        <p:spPr bwMode="auto">
          <a:xfrm>
            <a:off x="63246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1</a:t>
            </a:r>
          </a:p>
        </p:txBody>
      </p:sp>
      <p:sp>
        <p:nvSpPr>
          <p:cNvPr id="2220043" name="Text Box 11"/>
          <p:cNvSpPr txBox="1">
            <a:spLocks noChangeArrowheads="1"/>
          </p:cNvSpPr>
          <p:nvPr/>
        </p:nvSpPr>
        <p:spPr bwMode="auto">
          <a:xfrm>
            <a:off x="7010400" y="2743200"/>
            <a:ext cx="4064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6000"/>
              </a:lnSpc>
              <a:buClr>
                <a:srgbClr val="063DE8"/>
              </a:buClr>
              <a:buSzPct val="133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>
                <a:solidFill>
                  <a:srgbClr val="063DE8"/>
                </a:solidFill>
                <a:ea typeface="HG Mincho Light J" charset="0"/>
                <a:cs typeface="HG Mincho Light J" charset="0"/>
              </a:rPr>
              <a:t>0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556500" y="3706813"/>
            <a:ext cx="1371600" cy="2924175"/>
            <a:chOff x="4760" y="2335"/>
            <a:chExt cx="864" cy="1842"/>
          </a:xfrm>
        </p:grpSpPr>
        <p:sp>
          <p:nvSpPr>
            <p:cNvPr id="2220045" name="AutoShape 13"/>
            <p:cNvSpPr>
              <a:spLocks noChangeArrowheads="1"/>
            </p:cNvSpPr>
            <p:nvPr/>
          </p:nvSpPr>
          <p:spPr bwMode="auto">
            <a:xfrm>
              <a:off x="4760" y="2335"/>
              <a:ext cx="864" cy="1824"/>
            </a:xfrm>
            <a:prstGeom prst="roundRect">
              <a:avLst>
                <a:gd name="adj" fmla="val 116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0046" name="Text Box 14"/>
            <p:cNvSpPr txBox="1">
              <a:spLocks noChangeArrowheads="1"/>
            </p:cNvSpPr>
            <p:nvPr/>
          </p:nvSpPr>
          <p:spPr bwMode="auto">
            <a:xfrm>
              <a:off x="4760" y="2335"/>
              <a:ext cx="864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   ABC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2: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 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3: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4: 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5: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6: 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T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7: TT</a:t>
              </a:r>
              <a:r>
                <a:rPr lang="en-GB" sz="2400" b="1">
                  <a:solidFill>
                    <a:srgbClr val="FC0128"/>
                  </a:solidFill>
                  <a:latin typeface="Courier"/>
                  <a:ea typeface="HG Mincho Light J" charset="0"/>
                  <a:cs typeface="HG Mincho Light J" charset="0"/>
                </a:rPr>
                <a:t>F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8: TTT</a:t>
              </a:r>
            </a:p>
          </p:txBody>
        </p:sp>
      </p:grpSp>
      <p:sp>
        <p:nvSpPr>
          <p:cNvPr id="2220047" name="AutoShape 15"/>
          <p:cNvSpPr>
            <a:spLocks noChangeArrowheads="1"/>
          </p:cNvSpPr>
          <p:nvPr/>
        </p:nvSpPr>
        <p:spPr bwMode="auto">
          <a:xfrm>
            <a:off x="7315200" y="4038600"/>
            <a:ext cx="1600200" cy="339725"/>
          </a:xfrm>
          <a:prstGeom prst="roundRect">
            <a:avLst>
              <a:gd name="adj" fmla="val 16819"/>
            </a:avLst>
          </a:prstGeom>
          <a:noFill/>
          <a:ln w="63360">
            <a:solidFill>
              <a:srgbClr val="80008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2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0036" grpId="0" autoUpdateAnimBg="0"/>
      <p:bldP spid="2220037" grpId="0" autoUpdateAnimBg="0"/>
      <p:bldP spid="2220038" grpId="0" autoUpdateAnimBg="0"/>
      <p:bldP spid="2220039" grpId="0" autoUpdateAnimBg="0"/>
      <p:bldP spid="2220040" grpId="0" autoUpdateAnimBg="0"/>
      <p:bldP spid="2220041" grpId="0" autoUpdateAnimBg="0"/>
      <p:bldP spid="2220042" grpId="0" autoUpdateAnimBg="0"/>
      <p:bldP spid="2220043" grpId="0" autoUpdateAnimBg="0"/>
      <p:bldP spid="22200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“Binary Point” like decimal point signifies boundary between integer and fractional parts: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3960813" y="1600200"/>
            <a:ext cx="3582987" cy="1651000"/>
            <a:chOff x="1584" y="1008"/>
            <a:chExt cx="2257" cy="1040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2112" y="1008"/>
              <a:ext cx="1100" cy="5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600">
                  <a:solidFill>
                    <a:schemeClr val="accent2"/>
                  </a:solidFill>
                </a:rPr>
                <a:t>xx</a:t>
              </a:r>
              <a:r>
                <a:rPr lang="en-US" sz="5400">
                  <a:solidFill>
                    <a:schemeClr val="accent2"/>
                  </a:solidFill>
                </a:rPr>
                <a:t>.</a:t>
              </a:r>
              <a:r>
                <a:rPr lang="en-US" sz="3600">
                  <a:solidFill>
                    <a:schemeClr val="accent2"/>
                  </a:solidFill>
                </a:rPr>
                <a:t>yyyy</a:t>
              </a:r>
            </a:p>
          </p:txBody>
        </p:sp>
        <p:sp>
          <p:nvSpPr>
            <p:cNvPr id="24585" name="Freeform 6"/>
            <p:cNvSpPr>
              <a:spLocks/>
            </p:cNvSpPr>
            <p:nvPr/>
          </p:nvSpPr>
          <p:spPr bwMode="auto">
            <a:xfrm>
              <a:off x="1872" y="1488"/>
              <a:ext cx="336" cy="192"/>
            </a:xfrm>
            <a:custGeom>
              <a:avLst/>
              <a:gdLst>
                <a:gd name="T0" fmla="*/ 336 w 336"/>
                <a:gd name="T1" fmla="*/ 0 h 192"/>
                <a:gd name="T2" fmla="*/ 192 w 336"/>
                <a:gd name="T3" fmla="*/ 144 h 192"/>
                <a:gd name="T4" fmla="*/ 0 w 336"/>
                <a:gd name="T5" fmla="*/ 192 h 192"/>
                <a:gd name="T6" fmla="*/ 0 60000 65536"/>
                <a:gd name="T7" fmla="*/ 0 60000 65536"/>
                <a:gd name="T8" fmla="*/ 0 60000 65536"/>
                <a:gd name="T9" fmla="*/ 0 w 336"/>
                <a:gd name="T10" fmla="*/ 0 h 192"/>
                <a:gd name="T11" fmla="*/ 336 w 336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92">
                  <a:moveTo>
                    <a:pt x="336" y="0"/>
                  </a:moveTo>
                  <a:cubicBezTo>
                    <a:pt x="292" y="56"/>
                    <a:pt x="248" y="112"/>
                    <a:pt x="192" y="144"/>
                  </a:cubicBezTo>
                  <a:cubicBezTo>
                    <a:pt x="136" y="176"/>
                    <a:pt x="68" y="184"/>
                    <a:pt x="0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6" name="Freeform 7"/>
            <p:cNvSpPr>
              <a:spLocks/>
            </p:cNvSpPr>
            <p:nvPr/>
          </p:nvSpPr>
          <p:spPr bwMode="auto">
            <a:xfrm>
              <a:off x="2784" y="1536"/>
              <a:ext cx="96" cy="240"/>
            </a:xfrm>
            <a:custGeom>
              <a:avLst/>
              <a:gdLst>
                <a:gd name="T0" fmla="*/ 0 w 96"/>
                <a:gd name="T1" fmla="*/ 0 h 240"/>
                <a:gd name="T2" fmla="*/ 48 w 96"/>
                <a:gd name="T3" fmla="*/ 144 h 240"/>
                <a:gd name="T4" fmla="*/ 96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0" y="0"/>
                  </a:moveTo>
                  <a:cubicBezTo>
                    <a:pt x="16" y="52"/>
                    <a:pt x="32" y="104"/>
                    <a:pt x="48" y="144"/>
                  </a:cubicBezTo>
                  <a:cubicBezTo>
                    <a:pt x="64" y="184"/>
                    <a:pt x="80" y="212"/>
                    <a:pt x="96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7" name="Freeform 8"/>
            <p:cNvSpPr>
              <a:spLocks/>
            </p:cNvSpPr>
            <p:nvPr/>
          </p:nvSpPr>
          <p:spPr bwMode="auto">
            <a:xfrm>
              <a:off x="2928" y="1536"/>
              <a:ext cx="288" cy="240"/>
            </a:xfrm>
            <a:custGeom>
              <a:avLst/>
              <a:gdLst>
                <a:gd name="T0" fmla="*/ 0 w 288"/>
                <a:gd name="T1" fmla="*/ 0 h 240"/>
                <a:gd name="T2" fmla="*/ 96 w 288"/>
                <a:gd name="T3" fmla="*/ 144 h 240"/>
                <a:gd name="T4" fmla="*/ 288 w 288"/>
                <a:gd name="T5" fmla="*/ 24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0" y="0"/>
                  </a:moveTo>
                  <a:cubicBezTo>
                    <a:pt x="24" y="52"/>
                    <a:pt x="48" y="104"/>
                    <a:pt x="96" y="144"/>
                  </a:cubicBezTo>
                  <a:cubicBezTo>
                    <a:pt x="144" y="184"/>
                    <a:pt x="216" y="212"/>
                    <a:pt x="288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8" name="Freeform 9"/>
            <p:cNvSpPr>
              <a:spLocks/>
            </p:cNvSpPr>
            <p:nvPr/>
          </p:nvSpPr>
          <p:spPr bwMode="auto">
            <a:xfrm>
              <a:off x="3168" y="1536"/>
              <a:ext cx="384" cy="192"/>
            </a:xfrm>
            <a:custGeom>
              <a:avLst/>
              <a:gdLst>
                <a:gd name="T0" fmla="*/ 0 w 384"/>
                <a:gd name="T1" fmla="*/ 0 h 192"/>
                <a:gd name="T2" fmla="*/ 144 w 384"/>
                <a:gd name="T3" fmla="*/ 96 h 192"/>
                <a:gd name="T4" fmla="*/ 384 w 384"/>
                <a:gd name="T5" fmla="*/ 192 h 192"/>
                <a:gd name="T6" fmla="*/ 0 60000 65536"/>
                <a:gd name="T7" fmla="*/ 0 60000 65536"/>
                <a:gd name="T8" fmla="*/ 0 60000 65536"/>
                <a:gd name="T9" fmla="*/ 0 w 384"/>
                <a:gd name="T10" fmla="*/ 0 h 192"/>
                <a:gd name="T11" fmla="*/ 384 w 38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92">
                  <a:moveTo>
                    <a:pt x="0" y="0"/>
                  </a:moveTo>
                  <a:cubicBezTo>
                    <a:pt x="40" y="32"/>
                    <a:pt x="80" y="64"/>
                    <a:pt x="144" y="96"/>
                  </a:cubicBezTo>
                  <a:cubicBezTo>
                    <a:pt x="208" y="128"/>
                    <a:pt x="344" y="176"/>
                    <a:pt x="384" y="19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9" name="Freeform 10"/>
            <p:cNvSpPr>
              <a:spLocks/>
            </p:cNvSpPr>
            <p:nvPr/>
          </p:nvSpPr>
          <p:spPr bwMode="auto">
            <a:xfrm>
              <a:off x="2256" y="1488"/>
              <a:ext cx="96" cy="240"/>
            </a:xfrm>
            <a:custGeom>
              <a:avLst/>
              <a:gdLst>
                <a:gd name="T0" fmla="*/ 96 w 96"/>
                <a:gd name="T1" fmla="*/ 0 h 240"/>
                <a:gd name="T2" fmla="*/ 48 w 96"/>
                <a:gd name="T3" fmla="*/ 144 h 240"/>
                <a:gd name="T4" fmla="*/ 0 w 96"/>
                <a:gd name="T5" fmla="*/ 240 h 240"/>
                <a:gd name="T6" fmla="*/ 0 60000 65536"/>
                <a:gd name="T7" fmla="*/ 0 60000 65536"/>
                <a:gd name="T8" fmla="*/ 0 60000 65536"/>
                <a:gd name="T9" fmla="*/ 0 w 96"/>
                <a:gd name="T10" fmla="*/ 0 h 240"/>
                <a:gd name="T11" fmla="*/ 96 w 96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240">
                  <a:moveTo>
                    <a:pt x="96" y="0"/>
                  </a:moveTo>
                  <a:cubicBezTo>
                    <a:pt x="80" y="52"/>
                    <a:pt x="64" y="104"/>
                    <a:pt x="48" y="144"/>
                  </a:cubicBezTo>
                  <a:cubicBezTo>
                    <a:pt x="32" y="184"/>
                    <a:pt x="16" y="212"/>
                    <a:pt x="0" y="24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0" name="Freeform 11"/>
            <p:cNvSpPr>
              <a:spLocks/>
            </p:cNvSpPr>
            <p:nvPr/>
          </p:nvSpPr>
          <p:spPr bwMode="auto">
            <a:xfrm>
              <a:off x="2592" y="1536"/>
              <a:ext cx="48" cy="144"/>
            </a:xfrm>
            <a:custGeom>
              <a:avLst/>
              <a:gdLst>
                <a:gd name="T0" fmla="*/ 48 w 48"/>
                <a:gd name="T1" fmla="*/ 0 h 144"/>
                <a:gd name="T2" fmla="*/ 0 w 48"/>
                <a:gd name="T3" fmla="*/ 144 h 144"/>
                <a:gd name="T4" fmla="*/ 0 60000 65536"/>
                <a:gd name="T5" fmla="*/ 0 60000 65536"/>
                <a:gd name="T6" fmla="*/ 0 w 48"/>
                <a:gd name="T7" fmla="*/ 0 h 144"/>
                <a:gd name="T8" fmla="*/ 48 w 48"/>
                <a:gd name="T9" fmla="*/ 144 h 14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" h="144">
                  <a:moveTo>
                    <a:pt x="48" y="0"/>
                  </a:moveTo>
                  <a:cubicBezTo>
                    <a:pt x="48" y="0"/>
                    <a:pt x="24" y="72"/>
                    <a:pt x="0" y="14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>
              <a:off x="1584" y="1616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2" name="Text Box 13"/>
            <p:cNvSpPr txBox="1">
              <a:spLocks noChangeArrowheads="1"/>
            </p:cNvSpPr>
            <p:nvPr/>
          </p:nvSpPr>
          <p:spPr bwMode="auto">
            <a:xfrm>
              <a:off x="2016" y="1712"/>
              <a:ext cx="294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0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>
              <a:off x="2400" y="1721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-1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4" name="Text Box 15"/>
            <p:cNvSpPr txBox="1">
              <a:spLocks noChangeArrowheads="1"/>
            </p:cNvSpPr>
            <p:nvPr/>
          </p:nvSpPr>
          <p:spPr bwMode="auto">
            <a:xfrm>
              <a:off x="2764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-2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5" name="Text Box 16"/>
            <p:cNvSpPr txBox="1">
              <a:spLocks noChangeArrowheads="1"/>
            </p:cNvSpPr>
            <p:nvPr/>
          </p:nvSpPr>
          <p:spPr bwMode="auto">
            <a:xfrm>
              <a:off x="3120" y="1760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-3</a:t>
              </a:r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4596" name="Text Box 17"/>
            <p:cNvSpPr txBox="1">
              <a:spLocks noChangeArrowheads="1"/>
            </p:cNvSpPr>
            <p:nvPr/>
          </p:nvSpPr>
          <p:spPr bwMode="auto">
            <a:xfrm>
              <a:off x="3504" y="1664"/>
              <a:ext cx="337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2</a:t>
              </a:r>
              <a:r>
                <a:rPr lang="en-US" sz="2400" baseline="30000">
                  <a:solidFill>
                    <a:schemeClr val="tx1"/>
                  </a:solidFill>
                </a:rPr>
                <a:t>-4</a:t>
              </a:r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24581" name="Text Box 18"/>
          <p:cNvSpPr txBox="1">
            <a:spLocks noChangeArrowheads="1"/>
          </p:cNvSpPr>
          <p:nvPr/>
        </p:nvSpPr>
        <p:spPr bwMode="auto">
          <a:xfrm>
            <a:off x="838200" y="1949450"/>
            <a:ext cx="29718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Example 6-bit representation:</a:t>
            </a:r>
          </a:p>
        </p:txBody>
      </p:sp>
      <p:sp>
        <p:nvSpPr>
          <p:cNvPr id="24582" name="Text Box 19"/>
          <p:cNvSpPr txBox="1">
            <a:spLocks noChangeArrowheads="1"/>
          </p:cNvSpPr>
          <p:nvPr/>
        </p:nvSpPr>
        <p:spPr bwMode="auto">
          <a:xfrm>
            <a:off x="838200" y="3429000"/>
            <a:ext cx="69342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10.1010</a:t>
            </a:r>
            <a:r>
              <a:rPr lang="en-US" sz="2800" b="1" baseline="-25000">
                <a:solidFill>
                  <a:schemeClr val="tx1"/>
                </a:solidFill>
              </a:rPr>
              <a:t>2</a:t>
            </a:r>
            <a:r>
              <a:rPr lang="en-US" sz="2800" b="1">
                <a:solidFill>
                  <a:schemeClr val="tx1"/>
                </a:solidFill>
              </a:rPr>
              <a:t> = 1x2</a:t>
            </a:r>
            <a:r>
              <a:rPr lang="en-US" sz="2800" b="1" baseline="30000">
                <a:solidFill>
                  <a:schemeClr val="tx1"/>
                </a:solidFill>
              </a:rPr>
              <a:t>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-1</a:t>
            </a:r>
            <a:r>
              <a:rPr lang="en-US" sz="2800" b="1">
                <a:solidFill>
                  <a:schemeClr val="tx1"/>
                </a:solidFill>
              </a:rPr>
              <a:t> + 1x2</a:t>
            </a:r>
            <a:r>
              <a:rPr lang="en-US" sz="2800" b="1" baseline="30000">
                <a:solidFill>
                  <a:schemeClr val="tx1"/>
                </a:solidFill>
              </a:rPr>
              <a:t>-3</a:t>
            </a:r>
            <a:r>
              <a:rPr lang="en-US" sz="2800" b="1">
                <a:solidFill>
                  <a:schemeClr val="tx1"/>
                </a:solidFill>
              </a:rPr>
              <a:t> = 2.625</a:t>
            </a:r>
            <a:r>
              <a:rPr lang="en-US" sz="2800" b="1" baseline="-25000">
                <a:solidFill>
                  <a:schemeClr val="tx1"/>
                </a:solidFill>
              </a:rPr>
              <a:t>10 </a:t>
            </a:r>
          </a:p>
        </p:txBody>
      </p:sp>
      <p:sp>
        <p:nvSpPr>
          <p:cNvPr id="24583" name="Text Box 20"/>
          <p:cNvSpPr txBox="1">
            <a:spLocks noChangeArrowheads="1"/>
          </p:cNvSpPr>
          <p:nvPr/>
        </p:nvSpPr>
        <p:spPr bwMode="auto">
          <a:xfrm>
            <a:off x="838200" y="4191000"/>
            <a:ext cx="78486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tx1"/>
                </a:solidFill>
              </a:rPr>
              <a:t>If we assume “fixed binary point”, range of 6-bit representations with this format: </a:t>
            </a:r>
          </a:p>
          <a:p>
            <a:r>
              <a:rPr lang="en-US" sz="2800">
                <a:solidFill>
                  <a:schemeClr val="tx1"/>
                </a:solidFill>
              </a:rPr>
              <a:t>			0 to 3.9375 (almost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322103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</a:t>
            </a:r>
          </a:p>
        </p:txBody>
      </p:sp>
      <p:sp>
        <p:nvSpPr>
          <p:cNvPr id="222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130889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f(2,3)</a:t>
            </a:r>
            <a:r>
              <a:rPr lang="en-GB"/>
              <a:t> = # of floats between 2 and 3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2085" name="AutoShape 5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2086" name="Text Box 6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3: f(1,2) &gt; f(2,3)</a:t>
              </a:r>
            </a:p>
          </p:txBody>
        </p:sp>
      </p:grp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13" y="211138"/>
            <a:ext cx="4802187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Peer Instruction Answer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4495800"/>
            <a:ext cx="3505200" cy="1044575"/>
            <a:chOff x="4062" y="2846"/>
            <a:chExt cx="1403" cy="884"/>
          </a:xfrm>
        </p:grpSpPr>
        <p:sp>
          <p:nvSpPr>
            <p:cNvPr id="2224132" name="AutoShape 4"/>
            <p:cNvSpPr>
              <a:spLocks noChangeArrowheads="1"/>
            </p:cNvSpPr>
            <p:nvPr/>
          </p:nvSpPr>
          <p:spPr bwMode="auto">
            <a:xfrm>
              <a:off x="4062" y="2846"/>
              <a:ext cx="1403" cy="884"/>
            </a:xfrm>
            <a:prstGeom prst="roundRect">
              <a:avLst>
                <a:gd name="adj" fmla="val 111"/>
              </a:avLst>
            </a:prstGeom>
            <a:solidFill>
              <a:srgbClr val="FFFFFF"/>
            </a:solidFill>
            <a:ln w="126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24133" name="Text Box 5"/>
            <p:cNvSpPr txBox="1">
              <a:spLocks noChangeArrowheads="1"/>
            </p:cNvSpPr>
            <p:nvPr/>
          </p:nvSpPr>
          <p:spPr bwMode="auto">
            <a:xfrm>
              <a:off x="4062" y="2846"/>
              <a:ext cx="1403" cy="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360" tIns="44280" rIns="90360" bIns="44280">
              <a:prstTxWarp prst="textNoShape">
                <a:avLst/>
              </a:prstTxWarp>
              <a:spAutoFit/>
            </a:bodyPr>
            <a:lstStyle/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chemeClr val="tx1"/>
                  </a:solidFill>
                  <a:latin typeface="Courier"/>
                  <a:ea typeface="HG Mincho Light J" charset="0"/>
                  <a:cs typeface="HG Mincho Light J" charset="0"/>
                </a:rPr>
                <a:t>1: </a:t>
              </a: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f(1,2) &lt;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solidFill>
                    <a:srgbClr val="000000"/>
                  </a:solidFill>
                  <a:latin typeface="Courier"/>
                  <a:ea typeface="HG Mincho Light J" charset="0"/>
                  <a:cs typeface="HG Mincho Light J" charset="0"/>
                </a:rPr>
                <a:t>2: f(1,2) = f(2,3)</a:t>
              </a:r>
            </a:p>
            <a:p>
              <a:pPr marL="201613" indent="-201613">
                <a:lnSpc>
                  <a:spcPct val="85000"/>
                </a:lnSpc>
                <a:buClr>
                  <a:srgbClr val="000000"/>
                </a:buClr>
                <a:buSzPct val="75000"/>
                <a:buFont typeface="Times" charset="0"/>
                <a:buNone/>
                <a:tabLst>
                  <a:tab pos="911225" algn="l"/>
                  <a:tab pos="1825625" algn="l"/>
                  <a:tab pos="2740025" algn="l"/>
                  <a:tab pos="3654425" algn="l"/>
                  <a:tab pos="4568825" algn="l"/>
                  <a:tab pos="5483225" algn="l"/>
                  <a:tab pos="6397625" algn="l"/>
                  <a:tab pos="7312025" algn="l"/>
                  <a:tab pos="8226425" algn="l"/>
                  <a:tab pos="9140825" algn="l"/>
                  <a:tab pos="10055225" algn="l"/>
                </a:tabLst>
              </a:pPr>
              <a:r>
                <a:rPr lang="en-GB" sz="2400" b="1">
                  <a:latin typeface="Courier"/>
                  <a:ea typeface="HG Mincho Light J" charset="0"/>
                  <a:cs typeface="HG Mincho Light J" charset="0"/>
                </a:rPr>
                <a:t>3: f(1,2) &gt; f(2,3)</a:t>
              </a:r>
              <a:endParaRPr lang="en-GB" sz="2400" b="1">
                <a:solidFill>
                  <a:srgbClr val="000000"/>
                </a:solidFill>
                <a:latin typeface="Courier"/>
                <a:ea typeface="HG Mincho Light J" charset="0"/>
                <a:cs typeface="HG Mincho Light J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90800" y="5656263"/>
            <a:ext cx="4114800" cy="820737"/>
            <a:chOff x="1296" y="3360"/>
            <a:chExt cx="2592" cy="517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1296" y="3360"/>
              <a:ext cx="2592" cy="517"/>
              <a:chOff x="1296" y="3360"/>
              <a:chExt cx="2592" cy="517"/>
            </a:xfrm>
          </p:grpSpPr>
          <p:sp>
            <p:nvSpPr>
              <p:cNvPr id="2224136" name="Line 8"/>
              <p:cNvSpPr>
                <a:spLocks noChangeShapeType="1"/>
              </p:cNvSpPr>
              <p:nvPr/>
            </p:nvSpPr>
            <p:spPr bwMode="auto">
              <a:xfrm>
                <a:off x="2544" y="3513"/>
                <a:ext cx="1" cy="96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7" name="Text Box 9"/>
              <p:cNvSpPr txBox="1">
                <a:spLocks noChangeArrowheads="1"/>
              </p:cNvSpPr>
              <p:nvPr/>
            </p:nvSpPr>
            <p:spPr bwMode="auto">
              <a:xfrm>
                <a:off x="2447" y="3561"/>
                <a:ext cx="23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0</a:t>
                </a:r>
              </a:p>
            </p:txBody>
          </p:sp>
          <p:sp>
            <p:nvSpPr>
              <p:cNvPr id="2224138" name="Line 10"/>
              <p:cNvSpPr>
                <a:spLocks noChangeShapeType="1"/>
              </p:cNvSpPr>
              <p:nvPr/>
            </p:nvSpPr>
            <p:spPr bwMode="auto">
              <a:xfrm>
                <a:off x="1728" y="3561"/>
                <a:ext cx="1680" cy="1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 type="triangle" w="lg" len="lg"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39" name="Text Box 11"/>
              <p:cNvSpPr txBox="1">
                <a:spLocks noChangeArrowheads="1"/>
              </p:cNvSpPr>
              <p:nvPr/>
            </p:nvSpPr>
            <p:spPr bwMode="auto">
              <a:xfrm>
                <a:off x="3446" y="3402"/>
                <a:ext cx="245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+</a:t>
                </a:r>
              </a:p>
            </p:txBody>
          </p:sp>
          <p:sp>
            <p:nvSpPr>
              <p:cNvPr id="2224140" name="Text Box 12"/>
              <p:cNvSpPr txBox="1">
                <a:spLocks noChangeArrowheads="1"/>
              </p:cNvSpPr>
              <p:nvPr/>
            </p:nvSpPr>
            <p:spPr bwMode="auto">
              <a:xfrm>
                <a:off x="1296" y="3360"/>
                <a:ext cx="189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6000"/>
                  </a:lnSpc>
                  <a:buClr>
                    <a:srgbClr val="000000"/>
                  </a:buClr>
                  <a:buSzPct val="116000"/>
                  <a:buFont typeface="Times New Roman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2800" b="1">
                    <a:solidFill>
                      <a:schemeClr val="tx1"/>
                    </a:solidFill>
                    <a:ea typeface="HG Mincho Light J" charset="0"/>
                    <a:cs typeface="HG Mincho Light J" charset="0"/>
                  </a:rPr>
                  <a:t>-</a:t>
                </a:r>
              </a:p>
            </p:txBody>
          </p:sp>
          <p:sp>
            <p:nvSpPr>
              <p:cNvPr id="2224141" name="Oval 13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2" name="Oval 14"/>
              <p:cNvSpPr>
                <a:spLocks noChangeArrowheads="1"/>
              </p:cNvSpPr>
              <p:nvPr/>
            </p:nvSpPr>
            <p:spPr bwMode="auto">
              <a:xfrm>
                <a:off x="1584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3" name="Oval 15"/>
              <p:cNvSpPr>
                <a:spLocks noChangeArrowheads="1"/>
              </p:cNvSpPr>
              <p:nvPr/>
            </p:nvSpPr>
            <p:spPr bwMode="auto">
              <a:xfrm>
                <a:off x="3696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4" name="Oval 16"/>
              <p:cNvSpPr>
                <a:spLocks noChangeArrowheads="1"/>
              </p:cNvSpPr>
              <p:nvPr/>
            </p:nvSpPr>
            <p:spPr bwMode="auto">
              <a:xfrm>
                <a:off x="3792" y="3504"/>
                <a:ext cx="96" cy="96"/>
              </a:xfrm>
              <a:prstGeom prst="ellipse">
                <a:avLst/>
              </a:prstGeom>
              <a:noFill/>
              <a:ln w="381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256" y="3513"/>
              <a:ext cx="239" cy="95"/>
              <a:chOff x="2256" y="3513"/>
              <a:chExt cx="239" cy="95"/>
            </a:xfrm>
          </p:grpSpPr>
          <p:sp>
            <p:nvSpPr>
              <p:cNvPr id="2224146" name="Line 18"/>
              <p:cNvSpPr>
                <a:spLocks noChangeShapeType="1"/>
              </p:cNvSpPr>
              <p:nvPr/>
            </p:nvSpPr>
            <p:spPr bwMode="auto">
              <a:xfrm>
                <a:off x="249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7" name="Line 19"/>
              <p:cNvSpPr>
                <a:spLocks noChangeShapeType="1"/>
              </p:cNvSpPr>
              <p:nvPr/>
            </p:nvSpPr>
            <p:spPr bwMode="auto">
              <a:xfrm>
                <a:off x="244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8" name="Line 20"/>
              <p:cNvSpPr>
                <a:spLocks noChangeShapeType="1"/>
              </p:cNvSpPr>
              <p:nvPr/>
            </p:nvSpPr>
            <p:spPr bwMode="auto">
              <a:xfrm>
                <a:off x="240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49" name="Line 21"/>
              <p:cNvSpPr>
                <a:spLocks noChangeShapeType="1"/>
              </p:cNvSpPr>
              <p:nvPr/>
            </p:nvSpPr>
            <p:spPr bwMode="auto">
              <a:xfrm>
                <a:off x="235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0" name="Line 22"/>
              <p:cNvSpPr>
                <a:spLocks noChangeShapeType="1"/>
              </p:cNvSpPr>
              <p:nvPr/>
            </p:nvSpPr>
            <p:spPr bwMode="auto">
              <a:xfrm>
                <a:off x="230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1" name="Line 23"/>
              <p:cNvSpPr>
                <a:spLocks noChangeShapeType="1"/>
              </p:cNvSpPr>
              <p:nvPr/>
            </p:nvSpPr>
            <p:spPr bwMode="auto">
              <a:xfrm>
                <a:off x="225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592" y="3513"/>
              <a:ext cx="239" cy="95"/>
              <a:chOff x="2592" y="3513"/>
              <a:chExt cx="239" cy="95"/>
            </a:xfrm>
          </p:grpSpPr>
          <p:sp>
            <p:nvSpPr>
              <p:cNvPr id="2224153" name="Line 25"/>
              <p:cNvSpPr>
                <a:spLocks noChangeShapeType="1"/>
              </p:cNvSpPr>
              <p:nvPr/>
            </p:nvSpPr>
            <p:spPr bwMode="auto">
              <a:xfrm>
                <a:off x="259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4" name="Line 26"/>
              <p:cNvSpPr>
                <a:spLocks noChangeShapeType="1"/>
              </p:cNvSpPr>
              <p:nvPr/>
            </p:nvSpPr>
            <p:spPr bwMode="auto">
              <a:xfrm>
                <a:off x="264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5" name="Line 27"/>
              <p:cNvSpPr>
                <a:spLocks noChangeShapeType="1"/>
              </p:cNvSpPr>
              <p:nvPr/>
            </p:nvSpPr>
            <p:spPr bwMode="auto">
              <a:xfrm>
                <a:off x="268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6" name="Line 28"/>
              <p:cNvSpPr>
                <a:spLocks noChangeShapeType="1"/>
              </p:cNvSpPr>
              <p:nvPr/>
            </p:nvSpPr>
            <p:spPr bwMode="auto">
              <a:xfrm>
                <a:off x="2736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7" name="Line 29"/>
              <p:cNvSpPr>
                <a:spLocks noChangeShapeType="1"/>
              </p:cNvSpPr>
              <p:nvPr/>
            </p:nvSpPr>
            <p:spPr bwMode="auto">
              <a:xfrm>
                <a:off x="278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58" name="Line 30"/>
              <p:cNvSpPr>
                <a:spLocks noChangeShapeType="1"/>
              </p:cNvSpPr>
              <p:nvPr/>
            </p:nvSpPr>
            <p:spPr bwMode="auto">
              <a:xfrm>
                <a:off x="283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928" y="3513"/>
              <a:ext cx="383" cy="95"/>
              <a:chOff x="2928" y="3513"/>
              <a:chExt cx="383" cy="95"/>
            </a:xfrm>
          </p:grpSpPr>
          <p:sp>
            <p:nvSpPr>
              <p:cNvPr id="2224160" name="Line 32"/>
              <p:cNvSpPr>
                <a:spLocks noChangeShapeType="1"/>
              </p:cNvSpPr>
              <p:nvPr/>
            </p:nvSpPr>
            <p:spPr bwMode="auto">
              <a:xfrm>
                <a:off x="292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1" name="Line 33"/>
              <p:cNvSpPr>
                <a:spLocks noChangeShapeType="1"/>
              </p:cNvSpPr>
              <p:nvPr/>
            </p:nvSpPr>
            <p:spPr bwMode="auto">
              <a:xfrm>
                <a:off x="302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2" name="Line 34"/>
              <p:cNvSpPr>
                <a:spLocks noChangeShapeType="1"/>
              </p:cNvSpPr>
              <p:nvPr/>
            </p:nvSpPr>
            <p:spPr bwMode="auto">
              <a:xfrm>
                <a:off x="3168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3" name="Line 35"/>
              <p:cNvSpPr>
                <a:spLocks noChangeShapeType="1"/>
              </p:cNvSpPr>
              <p:nvPr/>
            </p:nvSpPr>
            <p:spPr bwMode="auto">
              <a:xfrm>
                <a:off x="3312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920" y="3513"/>
              <a:ext cx="239" cy="95"/>
              <a:chOff x="1920" y="3513"/>
              <a:chExt cx="239" cy="95"/>
            </a:xfrm>
          </p:grpSpPr>
          <p:sp>
            <p:nvSpPr>
              <p:cNvPr id="2224165" name="Line 37"/>
              <p:cNvSpPr>
                <a:spLocks noChangeShapeType="1"/>
              </p:cNvSpPr>
              <p:nvPr/>
            </p:nvSpPr>
            <p:spPr bwMode="auto">
              <a:xfrm>
                <a:off x="216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6" name="Line 38"/>
              <p:cNvSpPr>
                <a:spLocks noChangeShapeType="1"/>
              </p:cNvSpPr>
              <p:nvPr/>
            </p:nvSpPr>
            <p:spPr bwMode="auto">
              <a:xfrm>
                <a:off x="2064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4167" name="Line 39"/>
              <p:cNvSpPr>
                <a:spLocks noChangeShapeType="1"/>
              </p:cNvSpPr>
              <p:nvPr/>
            </p:nvSpPr>
            <p:spPr bwMode="auto">
              <a:xfrm>
                <a:off x="1920" y="3513"/>
                <a:ext cx="1" cy="9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24168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342900" y="3011488"/>
            <a:ext cx="8267700" cy="1130889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f(1,2)</a:t>
            </a:r>
            <a:r>
              <a:rPr lang="en-GB"/>
              <a:t> = # of floats between 1 and 2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 Let </a:t>
            </a:r>
            <a:r>
              <a:rPr lang="en-GB">
                <a:latin typeface="Courier"/>
              </a:rPr>
              <a:t>f(2,3)</a:t>
            </a:r>
            <a:r>
              <a:rPr lang="en-GB"/>
              <a:t> = # of floats between 2 and 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62463" cy="474663"/>
          </a:xfrm>
        </p:spPr>
        <p:txBody>
          <a:bodyPr/>
          <a:lstStyle/>
          <a:p>
            <a:r>
              <a:rPr lang="en-US"/>
              <a:t>Fractional Powers of 2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716587" y="1371600"/>
            <a:ext cx="3198813" cy="501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	1.0	1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0.5		1/2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0.25	1/4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0.125	1/8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0.0625	1/16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0.03125	1/32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0.0078125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0.00390625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0.001953125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0.0009765625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0.00048828125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0.000244140625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0.0001220703125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0.00006103515625</a:t>
            </a:r>
          </a:p>
          <a:p>
            <a:pPr marL="457200" indent="-457200">
              <a:buFontTx/>
              <a:buAutoNum type="arabicPlain"/>
            </a:pPr>
            <a:r>
              <a:rPr lang="en-US" sz="2000" b="1">
                <a:solidFill>
                  <a:schemeClr val="tx1"/>
                </a:solidFill>
                <a:latin typeface="Courier"/>
                <a:ea typeface="Courier"/>
                <a:cs typeface="Courier"/>
              </a:rPr>
              <a:t>0.000030517578125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764212" y="914400"/>
            <a:ext cx="9017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/>
              <a:t>i    2</a:t>
            </a:r>
            <a:r>
              <a:rPr lang="en-US" sz="2400" b="1" baseline="30000"/>
              <a:t>-i</a:t>
            </a:r>
            <a:endParaRPr lang="en-US" sz="2400" b="1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792787" y="13716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173787" y="990600"/>
            <a:ext cx="0" cy="525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52400" y="848380"/>
            <a:ext cx="5791200" cy="5400020"/>
            <a:chOff x="152400" y="848380"/>
            <a:chExt cx="5791200" cy="540002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371600"/>
              <a:ext cx="4876800" cy="48768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52400" y="848380"/>
              <a:ext cx="5791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Mark Lu’s “Binary Float Displayer”</a:t>
              </a:r>
              <a:b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</a:br>
              <a:r>
                <a:rPr lang="en-US" sz="1400">
                  <a:solidFill>
                    <a:schemeClr val="tx1"/>
                  </a:solidFill>
                  <a:latin typeface="Courier"/>
                  <a:cs typeface="Courier"/>
                </a:rPr>
                <a:t>http://inst.eecs.berkeley.edu/~marklu/bfd/?n=1000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256588" cy="474663"/>
          </a:xfrm>
        </p:spPr>
        <p:txBody>
          <a:bodyPr/>
          <a:lstStyle/>
          <a:p>
            <a:r>
              <a:rPr lang="en-US"/>
              <a:t>Representation of Fractions with Fixed Pt.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229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What about addition and multiplication?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838200" y="1863725"/>
            <a:ext cx="5210175" cy="1220788"/>
            <a:chOff x="528" y="1174"/>
            <a:chExt cx="3282" cy="769"/>
          </a:xfrm>
        </p:grpSpPr>
        <p:grpSp>
          <p:nvGrpSpPr>
            <p:cNvPr id="28687" name="Group 5"/>
            <p:cNvGrpSpPr>
              <a:grpSpLocks/>
            </p:cNvGrpSpPr>
            <p:nvPr/>
          </p:nvGrpSpPr>
          <p:grpSpPr bwMode="auto">
            <a:xfrm>
              <a:off x="528" y="1174"/>
              <a:ext cx="3282" cy="769"/>
              <a:chOff x="528" y="1174"/>
              <a:chExt cx="3282" cy="769"/>
            </a:xfrm>
          </p:grpSpPr>
          <p:sp>
            <p:nvSpPr>
              <p:cNvPr id="28689" name="Text Box 6"/>
              <p:cNvSpPr txBox="1">
                <a:spLocks noChangeArrowheads="1"/>
              </p:cNvSpPr>
              <p:nvPr/>
            </p:nvSpPr>
            <p:spPr bwMode="auto">
              <a:xfrm>
                <a:off x="528" y="1228"/>
                <a:ext cx="1872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tx1"/>
                    </a:solidFill>
                  </a:rPr>
                  <a:t>Addition is straightforward:</a:t>
                </a:r>
              </a:p>
            </p:txBody>
          </p:sp>
          <p:sp>
            <p:nvSpPr>
              <p:cNvPr id="28690" name="Text Box 7"/>
              <p:cNvSpPr txBox="1">
                <a:spLocks noChangeArrowheads="1"/>
              </p:cNvSpPr>
              <p:nvPr/>
            </p:nvSpPr>
            <p:spPr bwMode="auto">
              <a:xfrm>
                <a:off x="2304" y="1174"/>
                <a:ext cx="1506" cy="7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  01.100  1.5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+ 00.100  0.5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000" b="1">
                    <a:solidFill>
                      <a:schemeClr val="accent2"/>
                    </a:solidFill>
                    <a:latin typeface="Courier"/>
                  </a:rPr>
                  <a:t>  10.000  2.0</a:t>
                </a:r>
                <a:r>
                  <a:rPr lang="en-US" sz="20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endParaRPr lang="en-US" sz="2000" b="1" baseline="-25000">
                  <a:latin typeface="Courier"/>
                </a:endParaRPr>
              </a:p>
            </p:txBody>
          </p:sp>
        </p:grpSp>
        <p:sp>
          <p:nvSpPr>
            <p:cNvPr id="28688" name="Line 8"/>
            <p:cNvSpPr>
              <a:spLocks noChangeShapeType="1"/>
            </p:cNvSpPr>
            <p:nvPr/>
          </p:nvSpPr>
          <p:spPr bwMode="auto">
            <a:xfrm>
              <a:off x="2362" y="1584"/>
              <a:ext cx="75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33400" y="2438400"/>
            <a:ext cx="8305800" cy="3608388"/>
            <a:chOff x="336" y="1536"/>
            <a:chExt cx="5232" cy="2273"/>
          </a:xfrm>
        </p:grpSpPr>
        <p:sp>
          <p:nvSpPr>
            <p:cNvPr id="28679" name="Text Box 10"/>
            <p:cNvSpPr txBox="1">
              <a:spLocks noChangeArrowheads="1"/>
            </p:cNvSpPr>
            <p:nvPr/>
          </p:nvSpPr>
          <p:spPr bwMode="auto">
            <a:xfrm>
              <a:off x="336" y="2112"/>
              <a:ext cx="355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chemeClr val="tx1"/>
                  </a:solidFill>
                </a:rPr>
                <a:t>Multiplication a bit more complex:</a:t>
              </a:r>
            </a:p>
          </p:txBody>
        </p:sp>
        <p:grpSp>
          <p:nvGrpSpPr>
            <p:cNvPr id="28680" name="Group 11"/>
            <p:cNvGrpSpPr>
              <a:grpSpLocks/>
            </p:cNvGrpSpPr>
            <p:nvPr/>
          </p:nvGrpSpPr>
          <p:grpSpPr bwMode="auto">
            <a:xfrm>
              <a:off x="3312" y="1536"/>
              <a:ext cx="2256" cy="2273"/>
              <a:chOff x="3072" y="1968"/>
              <a:chExt cx="2256" cy="2273"/>
            </a:xfrm>
          </p:grpSpPr>
          <p:sp>
            <p:nvSpPr>
              <p:cNvPr id="28684" name="Text Box 12"/>
              <p:cNvSpPr txBox="1">
                <a:spLocks noChangeArrowheads="1"/>
              </p:cNvSpPr>
              <p:nvPr/>
            </p:nvSpPr>
            <p:spPr bwMode="auto">
              <a:xfrm>
                <a:off x="3072" y="1968"/>
                <a:ext cx="2256" cy="22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>
                    <a:solidFill>
                      <a:schemeClr val="accent2"/>
                    </a:solidFill>
                  </a:rPr>
                  <a:t>         </a:t>
                </a:r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01.100  1.5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"/>
                  </a:rPr>
                  <a:t>10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 00.100  0.5</a:t>
                </a:r>
                <a:r>
                  <a:rPr lang="en-US" sz="2400" b="1" baseline="-25000">
                    <a:solidFill>
                      <a:schemeClr val="accent2"/>
                    </a:solidFill>
                    <a:latin typeface="Courier"/>
                  </a:rPr>
                  <a:t>10 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 00 000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 000 00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 0110 0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 00000</a:t>
                </a:r>
              </a:p>
              <a:p>
                <a:r>
                  <a:rPr lang="en-US" sz="2400" b="1">
                    <a:solidFill>
                      <a:schemeClr val="accent2"/>
                    </a:solidFill>
                    <a:latin typeface="Courier"/>
                  </a:rPr>
                  <a:t>0000110000</a:t>
                </a:r>
              </a:p>
              <a:p>
                <a:endParaRPr lang="en-US" sz="2400" b="1" baseline="-25000">
                  <a:solidFill>
                    <a:schemeClr val="accent2"/>
                  </a:solidFill>
                  <a:latin typeface="Courier"/>
                </a:endParaRPr>
              </a:p>
              <a:p>
                <a:endParaRPr lang="en-US" sz="2800" baseline="-25000"/>
              </a:p>
            </p:txBody>
          </p:sp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3696" y="2496"/>
                <a:ext cx="72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3168" y="3648"/>
                <a:ext cx="100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192402" name="Text Box 18"/>
          <p:cNvSpPr txBox="1">
            <a:spLocks noChangeArrowheads="1"/>
          </p:cNvSpPr>
          <p:nvPr/>
        </p:nvSpPr>
        <p:spPr bwMode="auto">
          <a:xfrm>
            <a:off x="914400" y="5943600"/>
            <a:ext cx="76962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/>
              <a:t>Where’s the answer, </a:t>
            </a:r>
            <a:r>
              <a:rPr lang="en-US" sz="2000" b="1">
                <a:solidFill>
                  <a:schemeClr val="tx1"/>
                </a:solidFill>
                <a:latin typeface="Courier"/>
              </a:rPr>
              <a:t>0.11</a:t>
            </a:r>
            <a:r>
              <a:rPr lang="en-US" sz="2000" b="1"/>
              <a:t>? (need to remember where point 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4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524500" cy="474663"/>
          </a:xfrm>
        </p:spPr>
        <p:txBody>
          <a:bodyPr/>
          <a:lstStyle/>
          <a:p>
            <a:r>
              <a:rPr lang="en-US"/>
              <a:t>Representation of Fractions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33400" y="685800"/>
            <a:ext cx="82296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So far, in our examples we used a “fixed” binary point what we really want is to “float” the binary point.  Why?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1524000"/>
            <a:ext cx="7162800" cy="7207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Floating binary point most effective use of our limited bits (and thus more accuracy in our number representation):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667000" y="2971800"/>
            <a:ext cx="3376613" cy="595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… 000000.001010100000…</a:t>
            </a:r>
            <a:endParaRPr lang="en-US" sz="2000" baseline="-25000">
              <a:solidFill>
                <a:schemeClr val="accent2"/>
              </a:solidFill>
            </a:endParaRPr>
          </a:p>
          <a:p>
            <a:endParaRPr lang="en-US" sz="2000" baseline="-25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828800" y="4267200"/>
            <a:ext cx="46450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Any other solution would lose accuracy!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066800" y="2362200"/>
            <a:ext cx="6264275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example:</a:t>
            </a:r>
            <a:r>
              <a:rPr lang="en-US" sz="2000">
                <a:solidFill>
                  <a:schemeClr val="tx1"/>
                </a:solidFill>
              </a:rPr>
              <a:t>  put 0.1640625 into binary.  Represent as in 5-bits choosing where to put the binary point.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24194">
            <a:off x="4541838" y="313055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14600" y="3505200"/>
            <a:ext cx="5181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Store these bits and keep track of the binary point 2 places to the left of the MSB</a:t>
            </a:r>
          </a:p>
        </p:txBody>
      </p:sp>
      <p:sp>
        <p:nvSpPr>
          <p:cNvPr id="2194442" name="Text Box 10"/>
          <p:cNvSpPr txBox="1">
            <a:spLocks noChangeArrowheads="1"/>
          </p:cNvSpPr>
          <p:nvPr/>
        </p:nvSpPr>
        <p:spPr bwMode="auto">
          <a:xfrm>
            <a:off x="152400" y="4724400"/>
            <a:ext cx="8991600" cy="19177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With floating point rep., each numeral carries a exponent field recording the whereabouts of its binary point.  </a:t>
            </a:r>
          </a:p>
          <a:p>
            <a:endParaRPr lang="en-US" sz="2400" b="1">
              <a:solidFill>
                <a:schemeClr val="tx1"/>
              </a:solidFill>
            </a:endParaRPr>
          </a:p>
          <a:p>
            <a:r>
              <a:rPr lang="en-US" sz="2400" b="1">
                <a:solidFill>
                  <a:schemeClr val="tx1"/>
                </a:solidFill>
              </a:rPr>
              <a:t>The binary point </a:t>
            </a:r>
            <a:r>
              <a:rPr lang="en-US" sz="2400" b="1">
                <a:solidFill>
                  <a:srgbClr val="800080"/>
                </a:solidFill>
              </a:rPr>
              <a:t>can be outside</a:t>
            </a:r>
            <a:r>
              <a:rPr lang="en-US" sz="2400" b="1">
                <a:solidFill>
                  <a:schemeClr val="tx1"/>
                </a:solidFill>
              </a:rPr>
              <a:t> the stored bits, so very large and small numbers can be represented.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44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100763" cy="474662"/>
          </a:xfrm>
          <a:noFill/>
        </p:spPr>
        <p:txBody>
          <a:bodyPr/>
          <a:lstStyle/>
          <a:p>
            <a:r>
              <a:rPr lang="en-US"/>
              <a:t>Scientific Notation (in Decimal)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1689100"/>
            <a:ext cx="241458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3200" b="1">
                <a:solidFill>
                  <a:schemeClr val="tx1"/>
                </a:solidFill>
              </a:rPr>
              <a:t>6.02</a:t>
            </a:r>
            <a:r>
              <a:rPr lang="en-US" sz="3200" b="1" baseline="-25000">
                <a:solidFill>
                  <a:schemeClr val="tx1"/>
                </a:solidFill>
              </a:rPr>
              <a:t>10</a:t>
            </a:r>
            <a:r>
              <a:rPr lang="en-US" sz="3200" b="1">
                <a:solidFill>
                  <a:schemeClr val="tx1"/>
                </a:solidFill>
              </a:rPr>
              <a:t> x 10</a:t>
            </a:r>
            <a:r>
              <a:rPr lang="en-US" sz="3200" b="1" baseline="30000">
                <a:solidFill>
                  <a:schemeClr val="tx1"/>
                </a:solidFill>
              </a:rPr>
              <a:t>23</a:t>
            </a: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525962" y="2125662"/>
            <a:ext cx="2789238" cy="846138"/>
            <a:chOff x="2688" y="1296"/>
            <a:chExt cx="1757" cy="533"/>
          </a:xfrm>
        </p:grpSpPr>
        <p:sp>
          <p:nvSpPr>
            <p:cNvPr id="32786" name="Rectangle 5"/>
            <p:cNvSpPr>
              <a:spLocks noChangeArrowheads="1"/>
            </p:cNvSpPr>
            <p:nvPr/>
          </p:nvSpPr>
          <p:spPr bwMode="auto">
            <a:xfrm>
              <a:off x="2928" y="1536"/>
              <a:ext cx="1517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radix (base)</a:t>
              </a:r>
            </a:p>
          </p:txBody>
        </p:sp>
        <p:sp>
          <p:nvSpPr>
            <p:cNvPr id="32787" name="Line 6"/>
            <p:cNvSpPr>
              <a:spLocks noChangeShapeType="1"/>
            </p:cNvSpPr>
            <p:nvPr/>
          </p:nvSpPr>
          <p:spPr bwMode="auto">
            <a:xfrm>
              <a:off x="2688" y="1296"/>
              <a:ext cx="232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483470" y="2079813"/>
            <a:ext cx="2746375" cy="922338"/>
            <a:chOff x="912" y="1296"/>
            <a:chExt cx="1730" cy="581"/>
          </a:xfrm>
        </p:grpSpPr>
        <p:sp>
          <p:nvSpPr>
            <p:cNvPr id="32784" name="Rectangle 8"/>
            <p:cNvSpPr>
              <a:spLocks noChangeArrowheads="1"/>
            </p:cNvSpPr>
            <p:nvPr/>
          </p:nvSpPr>
          <p:spPr bwMode="auto">
            <a:xfrm>
              <a:off x="912" y="1584"/>
              <a:ext cx="173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decimal point</a:t>
              </a:r>
            </a:p>
          </p:txBody>
        </p:sp>
        <p:sp>
          <p:nvSpPr>
            <p:cNvPr id="32785" name="Line 9"/>
            <p:cNvSpPr>
              <a:spLocks noChangeShapeType="1"/>
            </p:cNvSpPr>
            <p:nvPr/>
          </p:nvSpPr>
          <p:spPr bwMode="auto">
            <a:xfrm>
              <a:off x="1824" y="12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774" name="Group 10"/>
          <p:cNvGrpSpPr>
            <a:grpSpLocks/>
          </p:cNvGrpSpPr>
          <p:nvPr/>
        </p:nvGrpSpPr>
        <p:grpSpPr bwMode="auto">
          <a:xfrm>
            <a:off x="0" y="838200"/>
            <a:ext cx="2590800" cy="1066800"/>
            <a:chOff x="0" y="528"/>
            <a:chExt cx="1632" cy="672"/>
          </a:xfrm>
        </p:grpSpPr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432" y="763"/>
              <a:ext cx="119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3200" b="1">
                  <a:solidFill>
                    <a:schemeClr val="tx1"/>
                  </a:solidFill>
                </a:rPr>
                <a:t>mantissa</a:t>
              </a:r>
              <a:endParaRPr lang="en-US" sz="3200" b="1" i="1">
                <a:solidFill>
                  <a:schemeClr val="tx1"/>
                </a:solidFill>
              </a:endParaRPr>
            </a:p>
          </p:txBody>
        </p:sp>
        <p:sp>
          <p:nvSpPr>
            <p:cNvPr id="32782" name="Line 12"/>
            <p:cNvSpPr>
              <a:spLocks noChangeShapeType="1"/>
            </p:cNvSpPr>
            <p:nvPr/>
          </p:nvSpPr>
          <p:spPr bwMode="auto">
            <a:xfrm flipH="1" flipV="1">
              <a:off x="1200" y="1056"/>
              <a:ext cx="43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83" name="Rectangle 13"/>
            <p:cNvSpPr>
              <a:spLocks noChangeArrowheads="1"/>
            </p:cNvSpPr>
            <p:nvPr/>
          </p:nvSpPr>
          <p:spPr bwMode="auto">
            <a:xfrm>
              <a:off x="0" y="528"/>
              <a:ext cx="80" cy="2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endParaRPr lang="en-AU" sz="32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2775" name="Group 14"/>
          <p:cNvGrpSpPr>
            <a:grpSpLocks/>
          </p:cNvGrpSpPr>
          <p:nvPr/>
        </p:nvGrpSpPr>
        <p:grpSpPr bwMode="auto">
          <a:xfrm>
            <a:off x="5000625" y="830263"/>
            <a:ext cx="2466975" cy="846137"/>
            <a:chOff x="3150" y="523"/>
            <a:chExt cx="1554" cy="533"/>
          </a:xfrm>
        </p:grpSpPr>
        <p:sp>
          <p:nvSpPr>
            <p:cNvPr id="32777" name="Line 15"/>
            <p:cNvSpPr>
              <a:spLocks noChangeShapeType="1"/>
            </p:cNvSpPr>
            <p:nvPr/>
          </p:nvSpPr>
          <p:spPr bwMode="auto">
            <a:xfrm flipV="1">
              <a:off x="3150" y="912"/>
              <a:ext cx="336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2778" name="Group 16"/>
            <p:cNvGrpSpPr>
              <a:grpSpLocks/>
            </p:cNvGrpSpPr>
            <p:nvPr/>
          </p:nvGrpSpPr>
          <p:grpSpPr bwMode="auto">
            <a:xfrm>
              <a:off x="3408" y="523"/>
              <a:ext cx="1296" cy="533"/>
              <a:chOff x="3408" y="523"/>
              <a:chExt cx="1296" cy="533"/>
            </a:xfrm>
          </p:grpSpPr>
          <p:sp>
            <p:nvSpPr>
              <p:cNvPr id="32779" name="Rectangle 17"/>
              <p:cNvSpPr>
                <a:spLocks noChangeArrowheads="1"/>
              </p:cNvSpPr>
              <p:nvPr/>
            </p:nvSpPr>
            <p:spPr bwMode="auto">
              <a:xfrm>
                <a:off x="3486" y="763"/>
                <a:ext cx="1218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3200" b="1">
                    <a:solidFill>
                      <a:schemeClr val="tx1"/>
                    </a:solidFill>
                  </a:rPr>
                  <a:t>exponent</a:t>
                </a:r>
                <a:endParaRPr lang="en-US" sz="3200" b="1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780" name="Rectangle 18"/>
              <p:cNvSpPr>
                <a:spLocks noChangeArrowheads="1"/>
              </p:cNvSpPr>
              <p:nvPr/>
            </p:nvSpPr>
            <p:spPr bwMode="auto">
              <a:xfrm>
                <a:off x="3408" y="523"/>
                <a:ext cx="80" cy="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AU" sz="3200" b="1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2776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191500" cy="2095500"/>
          </a:xfrm>
          <a:noFill/>
        </p:spPr>
        <p:txBody>
          <a:bodyPr/>
          <a:lstStyle/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Normalized form: no leadings 0s </a:t>
            </a:r>
            <a:br>
              <a:rPr lang="en-US" sz="2400"/>
            </a:br>
            <a:r>
              <a:rPr lang="en-US" sz="2400"/>
              <a:t>(exactly one digit to left of decimal point)</a:t>
            </a:r>
          </a:p>
          <a:p>
            <a:pPr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Alternatives to representing 1/1,000,000,000</a:t>
            </a: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>
                <a:solidFill>
                  <a:schemeClr val="accent2"/>
                </a:solidFill>
              </a:rPr>
              <a:t>Normalized: 	1.0 x 10</a:t>
            </a:r>
            <a:r>
              <a:rPr lang="en-US" sz="2400" baseline="30000">
                <a:solidFill>
                  <a:schemeClr val="accent2"/>
                </a:solidFill>
              </a:rPr>
              <a:t>-9</a:t>
            </a:r>
            <a:endParaRPr lang="en-US" sz="2400">
              <a:solidFill>
                <a:schemeClr val="accent2"/>
              </a:solidFill>
            </a:endParaRPr>
          </a:p>
          <a:p>
            <a:pPr lvl="1">
              <a:lnSpc>
                <a:spcPct val="70000"/>
              </a:lnSpc>
              <a:spcBef>
                <a:spcPct val="70000"/>
              </a:spcBef>
              <a:tabLst>
                <a:tab pos="4406900" algn="l"/>
              </a:tabLst>
            </a:pPr>
            <a:r>
              <a:rPr lang="en-US" sz="2400"/>
              <a:t>Not normalized: 	0.1 x 10</a:t>
            </a:r>
            <a:r>
              <a:rPr lang="en-US" sz="2400" baseline="30000"/>
              <a:t>-8</a:t>
            </a:r>
            <a:r>
              <a:rPr lang="en-US" sz="2400"/>
              <a:t>,10.0 x 10</a:t>
            </a:r>
            <a:r>
              <a:rPr lang="en-US" sz="2400" baseline="30000"/>
              <a:t>-10</a:t>
            </a:r>
            <a:r>
              <a:rPr lang="en-US" sz="2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27484</TotalTime>
  <Pages>47</Pages>
  <Words>4309</Words>
  <Application>Microsoft Macintosh PowerPoint</Application>
  <PresentationFormat>Letter Paper (8.5x11 in)</PresentationFormat>
  <Paragraphs>537</Paragraphs>
  <Slides>51</Slides>
  <Notes>51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Microsoft Office 98</vt:lpstr>
      <vt:lpstr>Slide 1</vt:lpstr>
      <vt:lpstr>Quote of the day</vt:lpstr>
      <vt:lpstr>Review of Numbers</vt:lpstr>
      <vt:lpstr>What about other numbers?</vt:lpstr>
      <vt:lpstr>Representation of Fractions</vt:lpstr>
      <vt:lpstr>Fractional Powers of 2</vt:lpstr>
      <vt:lpstr>Representation of Fractions with Fixed Pt.</vt:lpstr>
      <vt:lpstr>Representation of Fractions</vt:lpstr>
      <vt:lpstr>Scientific Notation (in Decimal)</vt:lpstr>
      <vt:lpstr>Scientific Notation (in Binary)</vt:lpstr>
      <vt:lpstr>Floating Point Representation (1/2)</vt:lpstr>
      <vt:lpstr>Floating Point Representation (2/2)</vt:lpstr>
      <vt:lpstr>IEEE 754 Floating Point Standard (1/3)</vt:lpstr>
      <vt:lpstr>IEEE 754 Floating Point Standard (2/3)</vt:lpstr>
      <vt:lpstr>IEEE 754 Floating Point Standard (3/3)</vt:lpstr>
      <vt:lpstr>“Father” of the Floating point standard</vt:lpstr>
      <vt:lpstr>Representation for ± ∞</vt:lpstr>
      <vt:lpstr>Representation for 0</vt:lpstr>
      <vt:lpstr>Special Numbers</vt:lpstr>
      <vt:lpstr>Representation for Not a Number</vt:lpstr>
      <vt:lpstr>Representation for Denorms (1/2)</vt:lpstr>
      <vt:lpstr>Representation for Denorms (2/2)</vt:lpstr>
      <vt:lpstr>Special Numbers Summary</vt:lpstr>
      <vt:lpstr>Conclusion</vt:lpstr>
      <vt:lpstr>Bonus slides</vt:lpstr>
      <vt:lpstr>Example: Converting Binary FP to Decimal</vt:lpstr>
      <vt:lpstr>Example: Converting Decimal to FP</vt:lpstr>
      <vt:lpstr>Administrivia…Midterm in &lt; 1 week!</vt:lpstr>
      <vt:lpstr>Double Precision Fl. Pt. Representation</vt:lpstr>
      <vt:lpstr>QUAD Precision Fl. Pt. Representation</vt:lpstr>
      <vt:lpstr>Understanding the Significand (1/2)</vt:lpstr>
      <vt:lpstr>Understanding the Significand (2/2)</vt:lpstr>
      <vt:lpstr>Precision and Accuracy</vt:lpstr>
      <vt:lpstr>Rounding</vt:lpstr>
      <vt:lpstr>IEEE FP Rounding Modes</vt:lpstr>
      <vt:lpstr>FP Addition</vt:lpstr>
      <vt:lpstr>MIPS Floating Point Architecture (1/4)</vt:lpstr>
      <vt:lpstr>MIPS Floating Point Architecture (2/4)</vt:lpstr>
      <vt:lpstr>MIPS Floating Point Architecture (3/4)</vt:lpstr>
      <vt:lpstr>MIPS Floating Point Architecture (4/4)</vt:lpstr>
      <vt:lpstr>Example: Representing 1/3 in MIPS</vt:lpstr>
      <vt:lpstr>Casting floats to ints and vice versa</vt:lpstr>
      <vt:lpstr>int   float   int</vt:lpstr>
      <vt:lpstr>float   int   float</vt:lpstr>
      <vt:lpstr>Floating Point Fallacy</vt:lpstr>
      <vt:lpstr>Peer Instruction</vt:lpstr>
      <vt:lpstr>Peer Instruction Answer</vt:lpstr>
      <vt:lpstr>Peer Instruction</vt:lpstr>
      <vt:lpstr>Peer Instruction Answer</vt:lpstr>
      <vt:lpstr>Peer Instruction</vt:lpstr>
      <vt:lpstr>Peer Instruction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1574</cp:revision>
  <cp:lastPrinted>2013-02-24T07:55:28Z</cp:lastPrinted>
  <dcterms:created xsi:type="dcterms:W3CDTF">2013-02-23T22:42:05Z</dcterms:created>
  <dcterms:modified xsi:type="dcterms:W3CDTF">2013-02-24T07:55:31Z</dcterms:modified>
</cp:coreProperties>
</file>