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8"/>
  </p:notesMasterIdLst>
  <p:handoutMasterIdLst>
    <p:handoutMasterId r:id="rId29"/>
  </p:handoutMasterIdLst>
  <p:sldIdLst>
    <p:sldId id="257" r:id="rId2"/>
    <p:sldId id="363" r:id="rId3"/>
    <p:sldId id="359" r:id="rId4"/>
    <p:sldId id="309" r:id="rId5"/>
    <p:sldId id="319" r:id="rId6"/>
    <p:sldId id="313" r:id="rId7"/>
    <p:sldId id="314" r:id="rId8"/>
    <p:sldId id="317" r:id="rId9"/>
    <p:sldId id="361" r:id="rId10"/>
    <p:sldId id="320" r:id="rId11"/>
    <p:sldId id="360" r:id="rId12"/>
    <p:sldId id="296" r:id="rId13"/>
    <p:sldId id="356" r:id="rId14"/>
    <p:sldId id="321" r:id="rId15"/>
    <p:sldId id="357" r:id="rId16"/>
    <p:sldId id="324" r:id="rId17"/>
    <p:sldId id="364" r:id="rId18"/>
    <p:sldId id="358" r:id="rId19"/>
    <p:sldId id="328" r:id="rId20"/>
    <p:sldId id="327" r:id="rId21"/>
    <p:sldId id="334" r:id="rId22"/>
    <p:sldId id="329" r:id="rId23"/>
    <p:sldId id="344" r:id="rId24"/>
    <p:sldId id="345" r:id="rId25"/>
    <p:sldId id="330" r:id="rId26"/>
    <p:sldId id="27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A0B5D1"/>
    <a:srgbClr val="94AECF"/>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horzBarState="maximized">
    <p:restoredLeft sz="15620"/>
    <p:restoredTop sz="73063" autoAdjust="0"/>
  </p:normalViewPr>
  <p:slideViewPr>
    <p:cSldViewPr snapToGrid="0">
      <p:cViewPr varScale="1">
        <p:scale>
          <a:sx n="239" d="100"/>
          <a:sy n="239" d="100"/>
        </p:scale>
        <p:origin x="-808" y="-10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2/28/13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036181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2/28/13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549704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9106493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Most companies buy servers from the likes of Dell, Hewlett-Packard, IBM, or Sun Microsystems. But Google, which has hundreds of thousands of servers and considers running them part of its core expertise, designs and builds its own. Ben Jai, who designed many of Google's servers, unveiled a modern Google server before the hungry eyes of a technically sophisticated audience.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Google's big surprise: each server has its own 12-volt battery to supply power if there's a problem with the main source of electricity. The company also revealed for the first time that since 2005, its data centers have been composed of standard shipping containers--each with 1,160 servers and a power consumption that can reach 250 kilowatts.</a:t>
            </a:r>
            <a:endParaRPr lang="en-US"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may sound geeky, but a number of attendees--the kind of folks who run data centers packed with thousands of servers for a living--were surprised not only by Google's built-in battery approach, but by the fact that the company has kept it secret for years. Jai said in an interview that Google has been using the design since 2005 and now is in its sixth or seventh generation of design.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more: http://news.cnet.com/8301-1001_3-10209580-92.html#ixzz0yo8bhTOH</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10CD995-F190-D645-962C-33F68B0AE0CE}" type="datetime1">
              <a:rPr lang="en-US" smtClean="0"/>
              <a:pPr/>
              <a:t>2/28/13</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E64D0-4959-7844-B68C-18311CA04808}" type="datetime1">
              <a:rPr lang="en-US" smtClean="0"/>
              <a:pPr/>
              <a:t>2/28/13</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035AE-2F20-CA4A-96EA-2E2FD8390012}" type="datetime1">
              <a:rPr lang="en-US" smtClean="0"/>
              <a:pPr/>
              <a:t>2/28/13</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E1938-C8CF-0247-A38E-E6A30FE91DD3}" type="datetime1">
              <a:rPr lang="en-US" smtClean="0"/>
              <a:pPr/>
              <a:t>2/28/13</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54DAF-F2CF-7F43-A4C4-E2C9980100D0}" type="datetime1">
              <a:rPr lang="en-US" smtClean="0"/>
              <a:pPr/>
              <a:t>2/28/13</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C22ADC-F210-6D42-BDA7-9E62E77EB091}" type="datetime1">
              <a:rPr lang="en-US" smtClean="0"/>
              <a:pPr/>
              <a:t>2/28/13</a:t>
            </a:fld>
            <a:endParaRPr lang="en-US"/>
          </a:p>
        </p:txBody>
      </p:sp>
      <p:sp>
        <p:nvSpPr>
          <p:cNvPr id="6" name="Footer Placeholder 5"/>
          <p:cNvSpPr>
            <a:spLocks noGrp="1"/>
          </p:cNvSpPr>
          <p:nvPr>
            <p:ph type="ftr" sz="quarter" idx="11"/>
          </p:nvPr>
        </p:nvSpPr>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34811D-A295-6945-90EF-DDD0D8E9AA49}" type="datetime1">
              <a:rPr lang="en-US" smtClean="0"/>
              <a:pPr/>
              <a:t>2/28/13</a:t>
            </a:fld>
            <a:endParaRPr lang="en-US"/>
          </a:p>
        </p:txBody>
      </p:sp>
      <p:sp>
        <p:nvSpPr>
          <p:cNvPr id="8" name="Footer Placeholder 7"/>
          <p:cNvSpPr>
            <a:spLocks noGrp="1"/>
          </p:cNvSpPr>
          <p:nvPr>
            <p:ph type="ftr" sz="quarter" idx="11"/>
          </p:nvPr>
        </p:nvSpPr>
        <p:spPr/>
        <p:txBody>
          <a:bodyPr/>
          <a:lstStyle/>
          <a:p>
            <a:r>
              <a:rPr lang="en-US" smtClean="0"/>
              <a:t>Spring 2011 -- Lecture #1</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643134-902E-884F-AF34-1C1B41A17DD1}" type="datetime1">
              <a:rPr lang="en-US" smtClean="0"/>
              <a:pPr/>
              <a:t>2/28/13</a:t>
            </a:fld>
            <a:endParaRPr lang="en-US"/>
          </a:p>
        </p:txBody>
      </p:sp>
      <p:sp>
        <p:nvSpPr>
          <p:cNvPr id="4" name="Footer Placeholder 3"/>
          <p:cNvSpPr>
            <a:spLocks noGrp="1"/>
          </p:cNvSpPr>
          <p:nvPr>
            <p:ph type="ftr" sz="quarter" idx="11"/>
          </p:nvPr>
        </p:nvSpPr>
        <p:spPr/>
        <p:txBody>
          <a:bodyPr/>
          <a:lstStyle/>
          <a:p>
            <a:r>
              <a:rPr lang="en-US" smtClean="0"/>
              <a:t>Spring 2011 -- Lecture #1</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EFA44-2E20-554D-B4DC-225ED72351BB}" type="datetime1">
              <a:rPr lang="en-US" smtClean="0"/>
              <a:pPr/>
              <a:t>2/28/13</a:t>
            </a:fld>
            <a:endParaRPr lang="en-US"/>
          </a:p>
        </p:txBody>
      </p:sp>
      <p:sp>
        <p:nvSpPr>
          <p:cNvPr id="3" name="Footer Placeholder 2"/>
          <p:cNvSpPr>
            <a:spLocks noGrp="1"/>
          </p:cNvSpPr>
          <p:nvPr>
            <p:ph type="ftr" sz="quarter" idx="11"/>
          </p:nvPr>
        </p:nvSpPr>
        <p:spPr/>
        <p:txBody>
          <a:bodyPr/>
          <a:lstStyle/>
          <a:p>
            <a:r>
              <a:rPr lang="en-US" smtClean="0"/>
              <a:t>Spring 2011 -- Lecture #1</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9D1B5-AAC3-A046-BC7E-D99BD7AA3531}" type="datetime1">
              <a:rPr lang="en-US" smtClean="0"/>
              <a:pPr/>
              <a:t>2/28/13</a:t>
            </a:fld>
            <a:endParaRPr lang="en-US"/>
          </a:p>
        </p:txBody>
      </p:sp>
      <p:sp>
        <p:nvSpPr>
          <p:cNvPr id="6" name="Footer Placeholder 5"/>
          <p:cNvSpPr>
            <a:spLocks noGrp="1"/>
          </p:cNvSpPr>
          <p:nvPr>
            <p:ph type="ftr" sz="quarter" idx="11"/>
          </p:nvPr>
        </p:nvSpPr>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807DF-0246-0A44-B896-99D1F24A0E15}" type="datetime1">
              <a:rPr lang="en-US" smtClean="0"/>
              <a:pPr/>
              <a:t>2/28/13</a:t>
            </a:fld>
            <a:endParaRPr lang="en-US"/>
          </a:p>
        </p:txBody>
      </p:sp>
      <p:sp>
        <p:nvSpPr>
          <p:cNvPr id="6" name="Footer Placeholder 5"/>
          <p:cNvSpPr>
            <a:spLocks noGrp="1"/>
          </p:cNvSpPr>
          <p:nvPr>
            <p:ph type="ftr" sz="quarter" idx="11"/>
          </p:nvPr>
        </p:nvSpPr>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82E44-4BD5-5E42-AF3A-81498880D760}" type="datetime1">
              <a:rPr lang="en-US" smtClean="0"/>
              <a:pPr/>
              <a:t>2/28/13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Spring 2011 -- Lecture #1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CS 61C: Great Ideas in Computer Architecture (Machine Structures)</a:t>
            </a:r>
            <a:br>
              <a:rPr lang="en-US" dirty="0" smtClean="0"/>
            </a:br>
            <a:r>
              <a:rPr lang="en-US" i="1" dirty="0" smtClean="0"/>
              <a:t>Lecture 17 – Datacenters and Cloud Computing</a:t>
            </a:r>
            <a:endParaRPr lang="en-US" i="1" dirty="0"/>
          </a:p>
        </p:txBody>
      </p:sp>
      <p:sp>
        <p:nvSpPr>
          <p:cNvPr id="3" name="Subtitle 2"/>
          <p:cNvSpPr>
            <a:spLocks noGrp="1"/>
          </p:cNvSpPr>
          <p:nvPr>
            <p:ph type="subTitle" idx="1"/>
          </p:nvPr>
        </p:nvSpPr>
        <p:spPr>
          <a:xfrm>
            <a:off x="1371600" y="4377257"/>
            <a:ext cx="6400800" cy="1752600"/>
          </a:xfrm>
        </p:spPr>
        <p:txBody>
          <a:bodyPr>
            <a:normAutofit fontScale="92500" lnSpcReduction="10000"/>
          </a:bodyPr>
          <a:lstStyle/>
          <a:p>
            <a:r>
              <a:rPr lang="en-US" dirty="0" smtClean="0"/>
              <a:t>Instructor:</a:t>
            </a:r>
          </a:p>
          <a:p>
            <a:r>
              <a:rPr lang="en-US" sz="3892" b="1" dirty="0" smtClean="0"/>
              <a:t>Dan Garcia</a:t>
            </a:r>
          </a:p>
          <a:p>
            <a:r>
              <a:rPr lang="en-US" dirty="0" smtClean="0"/>
              <a:t>http://inst.eecs.Berkeley.edu/~cs61c/</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9" name="Date Placeholder 8"/>
          <p:cNvSpPr>
            <a:spLocks noGrp="1"/>
          </p:cNvSpPr>
          <p:nvPr>
            <p:ph type="dt" sz="half" idx="10"/>
          </p:nvPr>
        </p:nvSpPr>
        <p:spPr/>
        <p:txBody>
          <a:bodyPr/>
          <a:lstStyle/>
          <a:p>
            <a:fld id="{42C02D77-F3FB-214A-B9DF-07BB87480B18}" type="datetime1">
              <a:rPr lang="en-US" smtClean="0"/>
              <a:pPr/>
              <a:t>2/28/13</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Warehouse Scale Computers</a:t>
            </a:r>
            <a:endParaRPr lang="en-US" dirty="0"/>
          </a:p>
        </p:txBody>
      </p:sp>
      <p:sp>
        <p:nvSpPr>
          <p:cNvPr id="7" name="Content Placeholder 6"/>
          <p:cNvSpPr>
            <a:spLocks noGrp="1"/>
          </p:cNvSpPr>
          <p:nvPr>
            <p:ph idx="1"/>
          </p:nvPr>
        </p:nvSpPr>
        <p:spPr>
          <a:xfrm>
            <a:off x="457200" y="1193808"/>
            <a:ext cx="8229600" cy="4902200"/>
          </a:xfrm>
        </p:spPr>
        <p:txBody>
          <a:bodyPr>
            <a:normAutofit fontScale="85000" lnSpcReduction="20000"/>
          </a:bodyPr>
          <a:lstStyle/>
          <a:p>
            <a:r>
              <a:rPr lang="en-US" dirty="0" smtClean="0"/>
              <a:t>Massive scale datacenters: 10,000 to 100,000 servers + networks to connect them together</a:t>
            </a:r>
          </a:p>
          <a:p>
            <a:pPr lvl="1"/>
            <a:r>
              <a:rPr lang="en-US" dirty="0" smtClean="0"/>
              <a:t>Emphasize cost-efficiency</a:t>
            </a:r>
          </a:p>
          <a:p>
            <a:pPr lvl="1"/>
            <a:r>
              <a:rPr lang="en-US" dirty="0" smtClean="0"/>
              <a:t>Attention to power: distribution and cooling</a:t>
            </a:r>
          </a:p>
          <a:p>
            <a:r>
              <a:rPr lang="en-US" dirty="0" smtClean="0"/>
              <a:t>(relatively) homogeneous hardware/software</a:t>
            </a:r>
          </a:p>
          <a:p>
            <a:r>
              <a:rPr lang="en-US" dirty="0" smtClean="0"/>
              <a:t>Offer very large applications (Internet services): search, social networking, video sharing</a:t>
            </a:r>
          </a:p>
          <a:p>
            <a:r>
              <a:rPr lang="en-US" dirty="0" smtClean="0"/>
              <a:t>Very highly available: &lt; 1 hour down/year</a:t>
            </a:r>
          </a:p>
          <a:p>
            <a:pPr lvl="1"/>
            <a:r>
              <a:rPr lang="en-US" dirty="0" smtClean="0"/>
              <a:t>Must cope with failures common at scale</a:t>
            </a:r>
          </a:p>
          <a:p>
            <a:r>
              <a:rPr lang="en-US" dirty="0" smtClean="0"/>
              <a:t>“…WSCs are no less worthy of the expertise of computer systems architects than any other class of machines”  </a:t>
            </a:r>
            <a:r>
              <a:rPr lang="en-US" dirty="0" err="1" smtClean="0"/>
              <a:t>Barroso</a:t>
            </a:r>
            <a:r>
              <a:rPr lang="en-US" dirty="0" smtClean="0"/>
              <a:t> and </a:t>
            </a:r>
            <a:r>
              <a:rPr lang="en-US" dirty="0" err="1" smtClean="0"/>
              <a:t>Hoelzle</a:t>
            </a:r>
            <a:r>
              <a:rPr lang="en-US" dirty="0" smtClean="0"/>
              <a:t> 2009</a:t>
            </a:r>
            <a:endParaRPr lang="en-US" dirty="0"/>
          </a:p>
        </p:txBody>
      </p:sp>
      <p:sp>
        <p:nvSpPr>
          <p:cNvPr id="3" name="Date Placeholder 2"/>
          <p:cNvSpPr>
            <a:spLocks noGrp="1"/>
          </p:cNvSpPr>
          <p:nvPr>
            <p:ph type="dt" sz="half" idx="10"/>
          </p:nvPr>
        </p:nvSpPr>
        <p:spPr/>
        <p:txBody>
          <a:bodyPr/>
          <a:lstStyle/>
          <a:p>
            <a:fld id="{0A643134-902E-884F-AF34-1C1B41A17DD1}" type="datetime1">
              <a:rPr lang="en-US" smtClean="0"/>
              <a:pPr/>
              <a:t>2/28/13</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Goals of a WSC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Unique to Warehouse-scale</a:t>
            </a:r>
          </a:p>
          <a:p>
            <a:pPr lvl="1"/>
            <a:r>
              <a:rPr lang="en-US" i="1" dirty="0" smtClean="0"/>
              <a:t>Ample parallelism</a:t>
            </a:r>
            <a:r>
              <a:rPr lang="en-US" dirty="0" smtClean="0"/>
              <a:t>: </a:t>
            </a:r>
          </a:p>
          <a:p>
            <a:pPr lvl="2"/>
            <a:r>
              <a:rPr lang="en-US" dirty="0" smtClean="0"/>
              <a:t>Batch apps: large number independent data sets with independent processing. Also known as </a:t>
            </a:r>
            <a:r>
              <a:rPr lang="en-US" i="1" dirty="0" smtClean="0"/>
              <a:t>Data-Level Parallelism</a:t>
            </a:r>
          </a:p>
          <a:p>
            <a:pPr lvl="1"/>
            <a:r>
              <a:rPr lang="en-US" i="1" dirty="0" smtClean="0"/>
              <a:t>Scale and its Opportunities/Problems</a:t>
            </a:r>
            <a:endParaRPr lang="en-US" dirty="0" smtClean="0"/>
          </a:p>
          <a:p>
            <a:pPr lvl="2"/>
            <a:r>
              <a:rPr lang="en-US" dirty="0" smtClean="0"/>
              <a:t>Relatively small number of these make design cost expensive and difficult to amortize</a:t>
            </a:r>
          </a:p>
          <a:p>
            <a:pPr lvl="2"/>
            <a:r>
              <a:rPr lang="en-US" dirty="0" smtClean="0"/>
              <a:t>But price breaks are possible from purchases of very large numbers of commodity servers</a:t>
            </a:r>
          </a:p>
          <a:p>
            <a:pPr lvl="2"/>
            <a:r>
              <a:rPr lang="en-US" dirty="0" smtClean="0"/>
              <a:t>Must also prepare for high # of component failures</a:t>
            </a:r>
          </a:p>
          <a:p>
            <a:pPr lvl="1"/>
            <a:r>
              <a:rPr lang="en-US" i="1" dirty="0" smtClean="0"/>
              <a:t>Operational Costs Count</a:t>
            </a:r>
            <a:r>
              <a:rPr lang="en-US" dirty="0" smtClean="0"/>
              <a:t>:</a:t>
            </a:r>
          </a:p>
          <a:p>
            <a:pPr lvl="2"/>
            <a:r>
              <a:rPr lang="en-US" dirty="0" smtClean="0"/>
              <a:t>Cost of equipment purchases &lt;&lt; cost of ownership</a:t>
            </a:r>
            <a:endParaRPr lang="en-US" dirty="0"/>
          </a:p>
        </p:txBody>
      </p:sp>
      <p:sp>
        <p:nvSpPr>
          <p:cNvPr id="4" name="Date Placeholder 3"/>
          <p:cNvSpPr>
            <a:spLocks noGrp="1"/>
          </p:cNvSpPr>
          <p:nvPr>
            <p:ph type="dt" sz="half" idx="10"/>
          </p:nvPr>
        </p:nvSpPr>
        <p:spPr/>
        <p:txBody>
          <a:bodyPr/>
          <a:lstStyle/>
          <a:p>
            <a:fld id="{E2D4BE68-B18A-1541-B5CC-526BFBF340DA}" type="datetime1">
              <a:rPr lang="en-US" smtClean="0"/>
              <a:pPr/>
              <a:t>2/28/13</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1156187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39174"/>
            <a:ext cx="8229600" cy="1143000"/>
          </a:xfrm>
        </p:spPr>
        <p:txBody>
          <a:bodyPr/>
          <a:lstStyle/>
          <a:p>
            <a:r>
              <a:rPr lang="en-US" dirty="0" smtClean="0"/>
              <a:t>E.g., Google’s Oregon WSC</a:t>
            </a:r>
          </a:p>
        </p:txBody>
      </p:sp>
      <p:sp>
        <p:nvSpPr>
          <p:cNvPr id="28675" name="Slide Number Placeholder 2"/>
          <p:cNvSpPr>
            <a:spLocks noGrp="1"/>
          </p:cNvSpPr>
          <p:nvPr>
            <p:ph type="sldNum" sz="quarter" idx="12"/>
          </p:nvPr>
        </p:nvSpPr>
        <p:spPr/>
        <p:txBody>
          <a:bodyPr/>
          <a:lstStyle/>
          <a:p>
            <a:fld id="{D15BC594-4544-5148-94B8-8AC833ADF43A}" type="slidenum">
              <a:rPr lang="en-US" smtClean="0"/>
              <a:pPr/>
              <a:t>12</a:t>
            </a:fld>
            <a:endParaRPr lang="en-US" smtClean="0"/>
          </a:p>
        </p:txBody>
      </p:sp>
      <p:pic>
        <p:nvPicPr>
          <p:cNvPr id="28676" name="Picture 3"/>
          <p:cNvPicPr>
            <a:picLocks noChangeAspect="1"/>
          </p:cNvPicPr>
          <p:nvPr/>
        </p:nvPicPr>
        <p:blipFill>
          <a:blip r:embed="rId2"/>
          <a:srcRect/>
          <a:stretch>
            <a:fillRect/>
          </a:stretch>
        </p:blipFill>
        <p:spPr bwMode="auto">
          <a:xfrm>
            <a:off x="187325" y="1152525"/>
            <a:ext cx="8764588" cy="5651500"/>
          </a:xfrm>
          <a:prstGeom prst="rect">
            <a:avLst/>
          </a:prstGeom>
          <a:noFill/>
          <a:ln w="9525">
            <a:noFill/>
            <a:miter lim="800000"/>
            <a:headEnd/>
            <a:tailEnd/>
          </a:ln>
        </p:spPr>
      </p:pic>
      <p:pic>
        <p:nvPicPr>
          <p:cNvPr id="7" name="Picture 7"/>
          <p:cNvPicPr>
            <a:picLocks noChangeAspect="1" noChangeArrowheads="1"/>
          </p:cNvPicPr>
          <p:nvPr/>
        </p:nvPicPr>
        <p:blipFill>
          <a:blip r:embed="rId3"/>
          <a:srcRect/>
          <a:stretch>
            <a:fillRect/>
          </a:stretch>
        </p:blipFill>
        <p:spPr bwMode="auto">
          <a:xfrm>
            <a:off x="3330575" y="4203700"/>
            <a:ext cx="5791200" cy="2278063"/>
          </a:xfrm>
          <a:prstGeom prst="rect">
            <a:avLst/>
          </a:prstGeom>
          <a:noFill/>
          <a:ln w="9525">
            <a:noFill/>
            <a:miter lim="800000"/>
            <a:headEnd/>
            <a:tailEnd/>
          </a:ln>
        </p:spPr>
      </p:pic>
      <p:grpSp>
        <p:nvGrpSpPr>
          <p:cNvPr id="2" name="Group 10"/>
          <p:cNvGrpSpPr>
            <a:grpSpLocks/>
          </p:cNvGrpSpPr>
          <p:nvPr/>
        </p:nvGrpSpPr>
        <p:grpSpPr bwMode="auto">
          <a:xfrm>
            <a:off x="76200" y="4203700"/>
            <a:ext cx="5486400" cy="2441575"/>
            <a:chOff x="0" y="2926"/>
            <a:chExt cx="3456" cy="1538"/>
          </a:xfrm>
        </p:grpSpPr>
        <p:pic>
          <p:nvPicPr>
            <p:cNvPr id="28679" name="Picture 6"/>
            <p:cNvPicPr>
              <a:picLocks noChangeAspect="1" noChangeArrowheads="1"/>
            </p:cNvPicPr>
            <p:nvPr/>
          </p:nvPicPr>
          <p:blipFill>
            <a:blip r:embed="rId4"/>
            <a:srcRect/>
            <a:stretch>
              <a:fillRect/>
            </a:stretch>
          </p:blipFill>
          <p:spPr bwMode="auto">
            <a:xfrm>
              <a:off x="0" y="2926"/>
              <a:ext cx="2050" cy="1538"/>
            </a:xfrm>
            <a:prstGeom prst="rect">
              <a:avLst/>
            </a:prstGeom>
            <a:noFill/>
            <a:ln w="9525">
              <a:noFill/>
              <a:miter lim="800000"/>
              <a:headEnd/>
              <a:tailEnd/>
            </a:ln>
          </p:spPr>
        </p:pic>
        <p:sp>
          <p:nvSpPr>
            <p:cNvPr id="28680" name="Rectangle 8"/>
            <p:cNvSpPr>
              <a:spLocks noChangeArrowheads="1"/>
            </p:cNvSpPr>
            <p:nvPr/>
          </p:nvSpPr>
          <p:spPr bwMode="auto">
            <a:xfrm>
              <a:off x="3024" y="3696"/>
              <a:ext cx="432" cy="432"/>
            </a:xfrm>
            <a:prstGeom prst="rect">
              <a:avLst/>
            </a:prstGeom>
            <a:noFill/>
            <a:ln w="76200">
              <a:solidFill>
                <a:srgbClr val="FF0000"/>
              </a:solidFill>
              <a:miter lim="800000"/>
              <a:headEnd/>
              <a:tailEnd/>
            </a:ln>
          </p:spPr>
          <p:txBody>
            <a:bodyPr wrap="none" anchor="ctr">
              <a:prstTxWarp prst="textNoShape">
                <a:avLst/>
              </a:prstTxWarp>
            </a:bodyPr>
            <a:lstStyle/>
            <a:p>
              <a:endParaRPr lang="en-US"/>
            </a:p>
          </p:txBody>
        </p:sp>
        <p:sp>
          <p:nvSpPr>
            <p:cNvPr id="28681" name="Line 9"/>
            <p:cNvSpPr>
              <a:spLocks noChangeShapeType="1"/>
            </p:cNvSpPr>
            <p:nvPr/>
          </p:nvSpPr>
          <p:spPr bwMode="auto">
            <a:xfrm flipH="1" flipV="1">
              <a:off x="1872" y="3744"/>
              <a:ext cx="1152" cy="192"/>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grpSp>
      <p:sp>
        <p:nvSpPr>
          <p:cNvPr id="12" name="Date Placeholder 11"/>
          <p:cNvSpPr>
            <a:spLocks noGrp="1"/>
          </p:cNvSpPr>
          <p:nvPr>
            <p:ph type="dt" sz="half" idx="10"/>
          </p:nvPr>
        </p:nvSpPr>
        <p:spPr/>
        <p:txBody>
          <a:bodyPr/>
          <a:lstStyle/>
          <a:p>
            <a:fld id="{C525775C-1D2C-E94C-8548-0DA2DB79B8DA}" type="datetime1">
              <a:rPr lang="en-US" smtClean="0"/>
              <a:pPr/>
              <a:t>2/28/13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Containers in WSCs</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2/28/13</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a:p>
        </p:txBody>
      </p:sp>
      <p:pic>
        <p:nvPicPr>
          <p:cNvPr id="7" name="Picture 6" descr="ms_chicago_datacenter_container.jpg"/>
          <p:cNvPicPr>
            <a:picLocks noChangeAspect="1"/>
          </p:cNvPicPr>
          <p:nvPr/>
        </p:nvPicPr>
        <p:blipFill>
          <a:blip r:embed="rId2"/>
          <a:stretch>
            <a:fillRect/>
          </a:stretch>
        </p:blipFill>
        <p:spPr>
          <a:xfrm>
            <a:off x="5672667" y="1759405"/>
            <a:ext cx="2980266" cy="4354727"/>
          </a:xfrm>
          <a:prstGeom prst="rect">
            <a:avLst/>
          </a:prstGeom>
        </p:spPr>
      </p:pic>
      <p:pic>
        <p:nvPicPr>
          <p:cNvPr id="8" name="Picture 7" descr="ms_chicago_datacenter_interior.jpg"/>
          <p:cNvPicPr>
            <a:picLocks noChangeAspect="1"/>
          </p:cNvPicPr>
          <p:nvPr/>
        </p:nvPicPr>
        <p:blipFill>
          <a:blip r:embed="rId3"/>
          <a:stretch>
            <a:fillRect/>
          </a:stretch>
        </p:blipFill>
        <p:spPr>
          <a:xfrm>
            <a:off x="835713" y="1820333"/>
            <a:ext cx="4532154" cy="4342184"/>
          </a:xfrm>
          <a:prstGeom prst="rect">
            <a:avLst/>
          </a:prstGeom>
        </p:spPr>
      </p:pic>
      <p:sp>
        <p:nvSpPr>
          <p:cNvPr id="9" name="TextBox 8"/>
          <p:cNvSpPr txBox="1"/>
          <p:nvPr/>
        </p:nvSpPr>
        <p:spPr>
          <a:xfrm>
            <a:off x="2116666" y="1236133"/>
            <a:ext cx="2041344" cy="584776"/>
          </a:xfrm>
          <a:prstGeom prst="rect">
            <a:avLst/>
          </a:prstGeom>
          <a:noFill/>
        </p:spPr>
        <p:txBody>
          <a:bodyPr wrap="none" rtlCol="0">
            <a:spAutoFit/>
          </a:bodyPr>
          <a:lstStyle/>
          <a:p>
            <a:r>
              <a:rPr lang="en-US" sz="3200" dirty="0" smtClean="0"/>
              <a:t>Inside WSC</a:t>
            </a:r>
            <a:endParaRPr lang="en-US" sz="3200" dirty="0"/>
          </a:p>
        </p:txBody>
      </p:sp>
      <p:sp>
        <p:nvSpPr>
          <p:cNvPr id="10" name="TextBox 9"/>
          <p:cNvSpPr txBox="1"/>
          <p:nvPr/>
        </p:nvSpPr>
        <p:spPr>
          <a:xfrm>
            <a:off x="5706533" y="1151466"/>
            <a:ext cx="2903960" cy="584776"/>
          </a:xfrm>
          <a:prstGeom prst="rect">
            <a:avLst/>
          </a:prstGeom>
          <a:noFill/>
        </p:spPr>
        <p:txBody>
          <a:bodyPr wrap="none" rtlCol="0">
            <a:spAutoFit/>
          </a:bodyPr>
          <a:lstStyle/>
          <a:p>
            <a:r>
              <a:rPr lang="en-US" sz="3200" dirty="0" smtClean="0"/>
              <a:t>Inside Container</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Equipment Inside a WSC</a:t>
            </a:r>
            <a:endParaRPr lang="en-US" dirty="0"/>
          </a:p>
        </p:txBody>
      </p:sp>
      <p:sp>
        <p:nvSpPr>
          <p:cNvPr id="3" name="Date Placeholder 2"/>
          <p:cNvSpPr>
            <a:spLocks noGrp="1"/>
          </p:cNvSpPr>
          <p:nvPr>
            <p:ph type="dt" sz="half" idx="10"/>
          </p:nvPr>
        </p:nvSpPr>
        <p:spPr/>
        <p:txBody>
          <a:bodyPr/>
          <a:lstStyle/>
          <a:p>
            <a:fld id="{0A643134-902E-884F-AF34-1C1B41A17DD1}" type="datetime1">
              <a:rPr lang="en-US" smtClean="0"/>
              <a:pPr/>
              <a:t>2/28/13</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14</a:t>
            </a:fld>
            <a:endParaRPr lang="en-US"/>
          </a:p>
        </p:txBody>
      </p:sp>
      <p:pic>
        <p:nvPicPr>
          <p:cNvPr id="9" name="Picture 8"/>
          <p:cNvPicPr>
            <a:picLocks noChangeAspect="1"/>
          </p:cNvPicPr>
          <p:nvPr/>
        </p:nvPicPr>
        <p:blipFill>
          <a:blip r:embed="rId2"/>
          <a:stretch>
            <a:fillRect/>
          </a:stretch>
        </p:blipFill>
        <p:spPr>
          <a:xfrm>
            <a:off x="-32797" y="1202267"/>
            <a:ext cx="9209592" cy="4453465"/>
          </a:xfrm>
          <a:prstGeom prst="rect">
            <a:avLst/>
          </a:prstGeom>
        </p:spPr>
      </p:pic>
      <p:sp>
        <p:nvSpPr>
          <p:cNvPr id="10" name="TextBox 9"/>
          <p:cNvSpPr txBox="1"/>
          <p:nvPr/>
        </p:nvSpPr>
        <p:spPr>
          <a:xfrm>
            <a:off x="0" y="3115737"/>
            <a:ext cx="3031067" cy="1938992"/>
          </a:xfrm>
          <a:prstGeom prst="rect">
            <a:avLst/>
          </a:prstGeom>
          <a:noFill/>
        </p:spPr>
        <p:txBody>
          <a:bodyPr wrap="square" rtlCol="0">
            <a:spAutoFit/>
          </a:bodyPr>
          <a:lstStyle/>
          <a:p>
            <a:r>
              <a:rPr lang="en-US" sz="2400" dirty="0" smtClean="0">
                <a:solidFill>
                  <a:srgbClr val="0000FF"/>
                </a:solidFill>
              </a:rPr>
              <a:t>Server </a:t>
            </a:r>
            <a:r>
              <a:rPr lang="en-US" sz="2400" dirty="0" smtClean="0"/>
              <a:t>(in rack format):</a:t>
            </a:r>
          </a:p>
          <a:p>
            <a:r>
              <a:rPr lang="en-US" sz="2400" dirty="0" smtClean="0"/>
              <a:t>1 ¾ inches high “1U”, </a:t>
            </a:r>
            <a:br>
              <a:rPr lang="en-US" sz="2400" dirty="0" smtClean="0"/>
            </a:br>
            <a:r>
              <a:rPr lang="en-US" sz="2400" dirty="0" smtClean="0"/>
              <a:t>x 19 inches x 16-20 inches: 8 cores, 16 GB DRAM, 4x1 TB disk</a:t>
            </a:r>
            <a:endParaRPr lang="en-US" sz="2400" dirty="0"/>
          </a:p>
        </p:txBody>
      </p:sp>
      <p:sp>
        <p:nvSpPr>
          <p:cNvPr id="11" name="TextBox 10"/>
          <p:cNvSpPr txBox="1"/>
          <p:nvPr/>
        </p:nvSpPr>
        <p:spPr>
          <a:xfrm>
            <a:off x="474133" y="5350933"/>
            <a:ext cx="4859867" cy="1200328"/>
          </a:xfrm>
          <a:prstGeom prst="rect">
            <a:avLst/>
          </a:prstGeom>
          <a:noFill/>
        </p:spPr>
        <p:txBody>
          <a:bodyPr wrap="square" rtlCol="0">
            <a:spAutoFit/>
          </a:bodyPr>
          <a:lstStyle/>
          <a:p>
            <a:r>
              <a:rPr lang="en-US" sz="2400" dirty="0" smtClean="0"/>
              <a:t>7 foot </a:t>
            </a:r>
            <a:r>
              <a:rPr lang="en-US" sz="2400" dirty="0" smtClean="0">
                <a:solidFill>
                  <a:srgbClr val="0000FF"/>
                </a:solidFill>
              </a:rPr>
              <a:t>Rack</a:t>
            </a:r>
            <a:r>
              <a:rPr lang="en-US" sz="2400" dirty="0" smtClean="0"/>
              <a:t>:  40-80 servers + Ethernet local area network (1-10 </a:t>
            </a:r>
            <a:r>
              <a:rPr lang="en-US" sz="2400" dirty="0" err="1" smtClean="0"/>
              <a:t>Gbps</a:t>
            </a:r>
            <a:r>
              <a:rPr lang="en-US" sz="2400" dirty="0" smtClean="0"/>
              <a:t>) switch in middle (“rack switch”)</a:t>
            </a:r>
            <a:endParaRPr lang="en-US" sz="2400" dirty="0"/>
          </a:p>
        </p:txBody>
      </p:sp>
      <p:sp>
        <p:nvSpPr>
          <p:cNvPr id="12" name="TextBox 11"/>
          <p:cNvSpPr txBox="1"/>
          <p:nvPr/>
        </p:nvSpPr>
        <p:spPr>
          <a:xfrm>
            <a:off x="5367867" y="4419599"/>
            <a:ext cx="3352800" cy="2308324"/>
          </a:xfrm>
          <a:prstGeom prst="rect">
            <a:avLst/>
          </a:prstGeom>
          <a:noFill/>
        </p:spPr>
        <p:txBody>
          <a:bodyPr wrap="square" rtlCol="0">
            <a:spAutoFit/>
          </a:bodyPr>
          <a:lstStyle/>
          <a:p>
            <a:r>
              <a:rPr lang="en-US" sz="2400" dirty="0" smtClean="0">
                <a:solidFill>
                  <a:srgbClr val="0000FF"/>
                </a:solidFill>
              </a:rPr>
              <a:t>Array </a:t>
            </a:r>
            <a:r>
              <a:rPr lang="en-US" sz="2400" dirty="0" smtClean="0"/>
              <a:t>(aka cluster):  </a:t>
            </a:r>
            <a:br>
              <a:rPr lang="en-US" sz="2400" dirty="0" smtClean="0"/>
            </a:br>
            <a:r>
              <a:rPr lang="en-US" sz="2400" dirty="0" smtClean="0"/>
              <a:t>16-32 server racks + larger local area network switch (“array switch”) 10X faster </a:t>
            </a:r>
            <a:r>
              <a:rPr lang="en-US" sz="2400" dirty="0" smtClean="0">
                <a:sym typeface="Wingdings"/>
              </a:rPr>
              <a:t></a:t>
            </a:r>
            <a:r>
              <a:rPr lang="en-US" sz="2400" dirty="0" smtClean="0"/>
              <a:t> cost 100X: cost f(N</a:t>
            </a:r>
            <a:r>
              <a:rPr lang="en-US" sz="2400" baseline="30000" dirty="0" smtClean="0"/>
              <a:t>2</a:t>
            </a:r>
            <a:r>
              <a:rPr lang="en-US" sz="2400" dirty="0" smtClean="0"/>
              <a:t>)</a:t>
            </a:r>
            <a:endParaRPr lang="en-US" sz="2400" dirty="0"/>
          </a:p>
        </p:txBody>
      </p:sp>
      <p:sp>
        <p:nvSpPr>
          <p:cNvPr id="34" name="Rectangle 33"/>
          <p:cNvSpPr/>
          <p:nvPr/>
        </p:nvSpPr>
        <p:spPr>
          <a:xfrm>
            <a:off x="3014133" y="1540933"/>
            <a:ext cx="1100667" cy="3843867"/>
          </a:xfrm>
          <a:prstGeom prst="rect">
            <a:avLst/>
          </a:prstGeom>
          <a:solidFill>
            <a:schemeClr val="bg1"/>
          </a:solidFill>
          <a:ln w="762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xit" presetSubtype="4" fill="hold" grpId="2" nodeType="clickEffect">
                                  <p:stCondLst>
                                    <p:cond delay="0"/>
                                  </p:stCondLst>
                                  <p:childTnLst>
                                    <p:animEffect transition="out" filter="slide(fromBottom)">
                                      <p:cBhvr>
                                        <p:cTn id="10" dur="500"/>
                                        <p:tgtEl>
                                          <p:spTgt spid="34"/>
                                        </p:tgtEl>
                                      </p:cBhvr>
                                    </p:animEffect>
                                    <p:set>
                                      <p:cBhvr>
                                        <p:cTn id="11" dur="1" fill="hold">
                                          <p:stCondLst>
                                            <p:cond delay="499"/>
                                          </p:stCondLst>
                                        </p:cTn>
                                        <p:tgtEl>
                                          <p:spTgt spid="3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4" grpId="2"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Rack, Array</a:t>
            </a:r>
            <a:endParaRPr lang="en-US" dirty="0"/>
          </a:p>
        </p:txBody>
      </p:sp>
      <p:sp>
        <p:nvSpPr>
          <p:cNvPr id="3" name="Date Placeholder 2"/>
          <p:cNvSpPr>
            <a:spLocks noGrp="1"/>
          </p:cNvSpPr>
          <p:nvPr>
            <p:ph type="dt" sz="half" idx="10"/>
          </p:nvPr>
        </p:nvSpPr>
        <p:spPr/>
        <p:txBody>
          <a:bodyPr/>
          <a:lstStyle/>
          <a:p>
            <a:fld id="{0A643134-902E-884F-AF34-1C1B41A17DD1}" type="datetime1">
              <a:rPr lang="en-US" smtClean="0"/>
              <a:pPr/>
              <a:t>2/28/13</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15</a:t>
            </a:fld>
            <a:endParaRPr lang="en-US"/>
          </a:p>
        </p:txBody>
      </p:sp>
      <p:pic>
        <p:nvPicPr>
          <p:cNvPr id="7" name="Picture 6" descr="array.jpg"/>
          <p:cNvPicPr>
            <a:picLocks noChangeAspect="1"/>
          </p:cNvPicPr>
          <p:nvPr/>
        </p:nvPicPr>
        <p:blipFill>
          <a:blip r:embed="rId2"/>
          <a:stretch>
            <a:fillRect/>
          </a:stretch>
        </p:blipFill>
        <p:spPr>
          <a:xfrm>
            <a:off x="4660904" y="1621367"/>
            <a:ext cx="4279900" cy="4597400"/>
          </a:xfrm>
          <a:prstGeom prst="rect">
            <a:avLst/>
          </a:prstGeom>
        </p:spPr>
      </p:pic>
      <p:pic>
        <p:nvPicPr>
          <p:cNvPr id="9" name="Picture 8" descr="rack2.jpg"/>
          <p:cNvPicPr>
            <a:picLocks noChangeAspect="1"/>
          </p:cNvPicPr>
          <p:nvPr/>
        </p:nvPicPr>
        <p:blipFill>
          <a:blip r:embed="rId3"/>
          <a:stretch>
            <a:fillRect/>
          </a:stretch>
        </p:blipFill>
        <p:spPr>
          <a:xfrm>
            <a:off x="2145341" y="1845733"/>
            <a:ext cx="2211493" cy="4334933"/>
          </a:xfrm>
          <a:prstGeom prst="rect">
            <a:avLst/>
          </a:prstGeom>
        </p:spPr>
      </p:pic>
      <p:pic>
        <p:nvPicPr>
          <p:cNvPr id="12" name="Picture 11" descr="server.jpg"/>
          <p:cNvPicPr>
            <a:picLocks noChangeAspect="1"/>
          </p:cNvPicPr>
          <p:nvPr/>
        </p:nvPicPr>
        <p:blipFill>
          <a:blip r:embed="rId4"/>
          <a:stretch>
            <a:fillRect/>
          </a:stretch>
        </p:blipFill>
        <p:spPr>
          <a:xfrm>
            <a:off x="203200" y="3926641"/>
            <a:ext cx="1557867" cy="39588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Server Internals</a:t>
            </a:r>
            <a:endParaRPr lang="en-US" dirty="0"/>
          </a:p>
        </p:txBody>
      </p:sp>
      <p:sp>
        <p:nvSpPr>
          <p:cNvPr id="4" name="Date Placeholder 3"/>
          <p:cNvSpPr>
            <a:spLocks noGrp="1"/>
          </p:cNvSpPr>
          <p:nvPr>
            <p:ph type="dt" sz="half" idx="10"/>
          </p:nvPr>
        </p:nvSpPr>
        <p:spPr/>
        <p:txBody>
          <a:bodyPr/>
          <a:lstStyle/>
          <a:p>
            <a:fld id="{779C0E84-9DB8-DF4E-AE86-35BBBE42AB12}" type="datetime1">
              <a:rPr lang="en-US" smtClean="0"/>
              <a:pPr/>
              <a:t>2/28/13</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a:p>
        </p:txBody>
      </p:sp>
      <p:pic>
        <p:nvPicPr>
          <p:cNvPr id="110594" name="Picture 2"/>
          <p:cNvPicPr>
            <a:picLocks noChangeAspect="1" noChangeArrowheads="1"/>
          </p:cNvPicPr>
          <p:nvPr/>
        </p:nvPicPr>
        <p:blipFill>
          <a:blip r:embed="rId3"/>
          <a:srcRect/>
          <a:stretch>
            <a:fillRect/>
          </a:stretch>
        </p:blipFill>
        <p:spPr bwMode="auto">
          <a:xfrm>
            <a:off x="254000" y="1314450"/>
            <a:ext cx="8561648" cy="4743450"/>
          </a:xfrm>
          <a:prstGeom prst="rect">
            <a:avLst/>
          </a:prstGeom>
          <a:noFill/>
          <a:ln w="9525">
            <a:noFill/>
            <a:miter lim="800000"/>
            <a:headEnd/>
            <a:tailEnd/>
          </a:ln>
          <a:effectLst/>
        </p:spPr>
      </p:pic>
      <p:sp>
        <p:nvSpPr>
          <p:cNvPr id="8" name="TextBox 7"/>
          <p:cNvSpPr txBox="1"/>
          <p:nvPr/>
        </p:nvSpPr>
        <p:spPr>
          <a:xfrm>
            <a:off x="571500" y="1778000"/>
            <a:ext cx="1505540" cy="369332"/>
          </a:xfrm>
          <a:prstGeom prst="rect">
            <a:avLst/>
          </a:prstGeom>
          <a:noFill/>
        </p:spPr>
        <p:txBody>
          <a:bodyPr wrap="none" rtlCol="0">
            <a:spAutoFit/>
          </a:bodyPr>
          <a:lstStyle/>
          <a:p>
            <a:r>
              <a:rPr lang="en-US" dirty="0" smtClean="0"/>
              <a:t>Google Server</a:t>
            </a:r>
            <a:endParaRPr lang="en-US" dirty="0"/>
          </a:p>
        </p:txBody>
      </p:sp>
      <p:pic>
        <p:nvPicPr>
          <p:cNvPr id="110595" name="Picture 3"/>
          <p:cNvPicPr>
            <a:picLocks noChangeAspect="1" noChangeArrowheads="1"/>
          </p:cNvPicPr>
          <p:nvPr/>
        </p:nvPicPr>
        <p:blipFill>
          <a:blip r:embed="rId4"/>
          <a:srcRect/>
          <a:stretch>
            <a:fillRect/>
          </a:stretch>
        </p:blipFill>
        <p:spPr bwMode="auto">
          <a:xfrm>
            <a:off x="249238" y="1477963"/>
            <a:ext cx="8653462" cy="49297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Performance</a:t>
            </a:r>
            <a:endParaRPr lang="en-US" dirty="0"/>
          </a:p>
        </p:txBody>
      </p:sp>
      <p:sp>
        <p:nvSpPr>
          <p:cNvPr id="3" name="Content Placeholder 2"/>
          <p:cNvSpPr>
            <a:spLocks noGrp="1"/>
          </p:cNvSpPr>
          <p:nvPr>
            <p:ph idx="1"/>
          </p:nvPr>
        </p:nvSpPr>
        <p:spPr>
          <a:xfrm>
            <a:off x="457200" y="1155700"/>
            <a:ext cx="8229600" cy="5346700"/>
          </a:xfrm>
        </p:spPr>
        <p:txBody>
          <a:bodyPr>
            <a:normAutofit fontScale="92500" lnSpcReduction="10000"/>
          </a:bodyPr>
          <a:lstStyle/>
          <a:p>
            <a:r>
              <a:rPr lang="en-US" dirty="0" smtClean="0"/>
              <a:t>What does it mean to say </a:t>
            </a:r>
            <a:br>
              <a:rPr lang="en-US" dirty="0" smtClean="0"/>
            </a:br>
            <a:r>
              <a:rPr lang="en-US" dirty="0" smtClean="0"/>
              <a:t>X is faster than Y?</a:t>
            </a:r>
          </a:p>
          <a:p>
            <a:endParaRPr lang="en-US" dirty="0" smtClean="0"/>
          </a:p>
          <a:p>
            <a:r>
              <a:rPr lang="en-US" dirty="0" smtClean="0"/>
              <a:t>2009 Ferrari 599 GTB  </a:t>
            </a:r>
          </a:p>
          <a:p>
            <a:pPr lvl="1"/>
            <a:r>
              <a:rPr lang="en-US" dirty="0" smtClean="0"/>
              <a:t>2 passengers, 11.1 </a:t>
            </a:r>
            <a:r>
              <a:rPr lang="en-US" dirty="0" err="1" smtClean="0"/>
              <a:t>secs</a:t>
            </a:r>
            <a:r>
              <a:rPr lang="en-US" dirty="0" smtClean="0"/>
              <a:t> for quarter mile (call it 10sec)</a:t>
            </a:r>
          </a:p>
          <a:p>
            <a:r>
              <a:rPr lang="en-US" dirty="0" smtClean="0"/>
              <a:t>2009 Type D school bus</a:t>
            </a:r>
          </a:p>
          <a:p>
            <a:pPr lvl="1"/>
            <a:r>
              <a:rPr lang="en-US" dirty="0" smtClean="0"/>
              <a:t>54 passengers, quarter mile time? (let’s guess 1 min) </a:t>
            </a:r>
          </a:p>
          <a:p>
            <a:pPr>
              <a:buNone/>
            </a:pPr>
            <a:r>
              <a:rPr lang="en-US" sz="2800" dirty="0" smtClean="0"/>
              <a:t>	</a:t>
            </a:r>
            <a:r>
              <a:rPr lang="en-US" sz="2595" dirty="0" smtClean="0"/>
              <a:t>http://</a:t>
            </a:r>
            <a:r>
              <a:rPr lang="en-US" sz="2595" dirty="0" err="1" smtClean="0"/>
              <a:t>www.youtube.com/watch?v</a:t>
            </a:r>
            <a:r>
              <a:rPr lang="en-US" sz="2595" dirty="0" smtClean="0"/>
              <a:t>=</a:t>
            </a:r>
            <a:r>
              <a:rPr lang="en-US" sz="2595" dirty="0" err="1" smtClean="0"/>
              <a:t>KwyCoQuhUNA</a:t>
            </a:r>
            <a:endParaRPr lang="en-US" sz="2800" dirty="0" smtClean="0"/>
          </a:p>
          <a:p>
            <a:r>
              <a:rPr lang="en-US" sz="2800" i="1" dirty="0" smtClean="0">
                <a:solidFill>
                  <a:srgbClr val="3366FF"/>
                </a:solidFill>
              </a:rPr>
              <a:t>Response Time </a:t>
            </a:r>
            <a:r>
              <a:rPr lang="en-US" sz="2800" dirty="0" smtClean="0"/>
              <a:t>or </a:t>
            </a:r>
            <a:r>
              <a:rPr lang="en-US" sz="2811" i="1" dirty="0" smtClean="0">
                <a:solidFill>
                  <a:srgbClr val="3366FF"/>
                </a:solidFill>
              </a:rPr>
              <a:t>Latency</a:t>
            </a:r>
            <a:r>
              <a:rPr lang="en-US" sz="2800" dirty="0" smtClean="0"/>
              <a:t>: time between start and completion of a task (time to move vehicle ¼ mile)</a:t>
            </a:r>
          </a:p>
          <a:p>
            <a:r>
              <a:rPr lang="en-US" sz="2811" i="1" dirty="0" smtClean="0">
                <a:solidFill>
                  <a:srgbClr val="3366FF"/>
                </a:solidFill>
              </a:rPr>
              <a:t>Throughput</a:t>
            </a:r>
            <a:r>
              <a:rPr lang="en-US" sz="2800" dirty="0" smtClean="0"/>
              <a:t> or </a:t>
            </a:r>
            <a:r>
              <a:rPr lang="en-US" sz="2811" i="1" dirty="0" smtClean="0">
                <a:solidFill>
                  <a:srgbClr val="3366FF"/>
                </a:solidFill>
              </a:rPr>
              <a:t>Bandwidth</a:t>
            </a:r>
            <a:r>
              <a:rPr lang="en-US" sz="2800" dirty="0" smtClean="0"/>
              <a:t>: total amount of work in a given time (passenger-miles  in 1 hour)</a:t>
            </a:r>
            <a:endParaRPr lang="en-US" sz="2800" dirty="0"/>
          </a:p>
        </p:txBody>
      </p:sp>
      <p:sp>
        <p:nvSpPr>
          <p:cNvPr id="4" name="Date Placeholder 3"/>
          <p:cNvSpPr>
            <a:spLocks noGrp="1"/>
          </p:cNvSpPr>
          <p:nvPr>
            <p:ph type="dt" sz="half" idx="10"/>
          </p:nvPr>
        </p:nvSpPr>
        <p:spPr/>
        <p:txBody>
          <a:bodyPr/>
          <a:lstStyle/>
          <a:p>
            <a:fld id="{D119699B-1461-1942-B456-A7EF833FA7A9}" type="datetime1">
              <a:rPr lang="en-US" smtClean="0"/>
              <a:pPr/>
              <a:t>2/28/13</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17</a:t>
            </a:fld>
            <a:endParaRPr lang="en-US"/>
          </a:p>
        </p:txBody>
      </p:sp>
      <p:pic>
        <p:nvPicPr>
          <p:cNvPr id="8" name="Picture 7"/>
          <p:cNvPicPr>
            <a:picLocks noChangeAspect="1"/>
          </p:cNvPicPr>
          <p:nvPr/>
        </p:nvPicPr>
        <p:blipFill>
          <a:blip r:embed="rId2"/>
          <a:stretch>
            <a:fillRect/>
          </a:stretch>
        </p:blipFill>
        <p:spPr>
          <a:xfrm>
            <a:off x="4203700" y="1720851"/>
            <a:ext cx="1904999" cy="1428750"/>
          </a:xfrm>
          <a:prstGeom prst="rect">
            <a:avLst/>
          </a:prstGeom>
        </p:spPr>
      </p:pic>
      <p:pic>
        <p:nvPicPr>
          <p:cNvPr id="9" name="Picture 8"/>
          <p:cNvPicPr>
            <a:picLocks noChangeAspect="1"/>
          </p:cNvPicPr>
          <p:nvPr/>
        </p:nvPicPr>
        <p:blipFill>
          <a:blip r:embed="rId3"/>
          <a:stretch>
            <a:fillRect/>
          </a:stretch>
        </p:blipFill>
        <p:spPr>
          <a:xfrm>
            <a:off x="6146800" y="1251066"/>
            <a:ext cx="2832100" cy="187948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108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0"/>
            <a:ext cx="8229600" cy="1143000"/>
          </a:xfrm>
        </p:spPr>
        <p:txBody>
          <a:bodyPr>
            <a:normAutofit/>
          </a:bodyPr>
          <a:lstStyle/>
          <a:p>
            <a:r>
              <a:rPr lang="en-US" dirty="0" smtClean="0"/>
              <a:t>Coping with Performance in Array</a:t>
            </a:r>
            <a:endParaRPr lang="en-US" dirty="0"/>
          </a:p>
        </p:txBody>
      </p:sp>
      <p:graphicFrame>
        <p:nvGraphicFramePr>
          <p:cNvPr id="12" name="Content Placeholder 11"/>
          <p:cNvGraphicFramePr>
            <a:graphicFrameLocks noGrp="1"/>
          </p:cNvGraphicFramePr>
          <p:nvPr>
            <p:ph idx="1"/>
          </p:nvPr>
        </p:nvGraphicFramePr>
        <p:xfrm>
          <a:off x="558799" y="1499814"/>
          <a:ext cx="8128000" cy="5273521"/>
        </p:xfrm>
        <a:graphic>
          <a:graphicData uri="http://schemas.openxmlformats.org/drawingml/2006/table">
            <a:tbl>
              <a:tblPr firstRow="1" bandRow="1">
                <a:tableStyleId>{5C22544A-7EE6-4342-B048-85BDC9FD1C3A}</a:tableStyleId>
              </a:tblPr>
              <a:tblGrid>
                <a:gridCol w="4201430"/>
                <a:gridCol w="1166437"/>
                <a:gridCol w="1353364"/>
                <a:gridCol w="1406769"/>
              </a:tblGrid>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a:t>
                      </a:r>
                    </a:p>
                  </a:txBody>
                  <a:tcPr marL="0" marR="76200" marT="50800" marB="12700" anchor="ctr"/>
                </a:tc>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Local</a:t>
                      </a:r>
                    </a:p>
                  </a:txBody>
                  <a:tcPr marL="0" marR="76200" marT="50800" marB="12700" anchor="ctr"/>
                </a:tc>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Rack</a:t>
                      </a:r>
                    </a:p>
                  </a:txBody>
                  <a:tcPr marL="0" marR="76200" marT="50800" marB="12700" anchor="ctr"/>
                </a:tc>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Array</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Racks</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1</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30</a:t>
                      </a:r>
                      <a:endParaRPr lang="en-US" sz="2400" dirty="0">
                        <a:solidFill>
                          <a:srgbClr val="000000"/>
                        </a:solidFill>
                        <a:latin typeface="Times"/>
                        <a:ea typeface="Times New Roman"/>
                        <a:cs typeface="Times"/>
                      </a:endParaRP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Servers</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1</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80</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2400</a:t>
                      </a:r>
                      <a:endParaRPr lang="en-US" sz="2400" dirty="0">
                        <a:solidFill>
                          <a:srgbClr val="000000"/>
                        </a:solidFill>
                        <a:latin typeface="Times"/>
                        <a:ea typeface="Times New Roman"/>
                        <a:cs typeface="Times"/>
                      </a:endParaRPr>
                    </a:p>
                  </a:txBody>
                  <a:tcPr marL="0" marR="76200" marT="50800" marB="12700" anchor="ctr"/>
                </a:tc>
              </a:tr>
              <a:tr h="766834">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Cores (Processors)</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8</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640</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19,200 </a:t>
                      </a:r>
                      <a:endParaRPr lang="en-US" sz="2400" dirty="0">
                        <a:solidFill>
                          <a:srgbClr val="000000"/>
                        </a:solidFill>
                        <a:latin typeface="Times"/>
                        <a:ea typeface="Times New Roman"/>
                        <a:cs typeface="Times"/>
                      </a:endParaRP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DRAM Capacity (GB)</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16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a:t>
                      </a:r>
                      <a:r>
                        <a:rPr lang="en-US" sz="2400" dirty="0" smtClean="0">
                          <a:solidFill>
                            <a:srgbClr val="000000"/>
                          </a:solidFill>
                          <a:latin typeface="Times"/>
                          <a:ea typeface="Times New Roman"/>
                          <a:cs typeface="Times"/>
                        </a:rPr>
                        <a:t>1,280 </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38,400 </a:t>
                      </a:r>
                      <a:endParaRPr lang="en-US" sz="2400" dirty="0">
                        <a:solidFill>
                          <a:srgbClr val="000000"/>
                        </a:solidFill>
                        <a:latin typeface="Times"/>
                        <a:ea typeface="Times New Roman"/>
                        <a:cs typeface="Times"/>
                      </a:endParaRP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Disk Capacity (TB)</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4 </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320 </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9,600 </a:t>
                      </a:r>
                      <a:endParaRPr lang="en-US" sz="2400" dirty="0">
                        <a:solidFill>
                          <a:srgbClr val="000000"/>
                        </a:solidFill>
                        <a:latin typeface="Times"/>
                        <a:ea typeface="Times New Roman"/>
                        <a:cs typeface="Times"/>
                      </a:endParaRP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DRAM Latency (microseconds)</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0.1</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300 </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Disk Latency (microseconds)</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10,000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11,000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12,000 </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DRAM Bandwidth (MB/sec)</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20,000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10 </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Disk Bandwidth (MB/sec)</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200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10 </a:t>
                      </a:r>
                    </a:p>
                  </a:txBody>
                  <a:tcPr marL="0" marR="76200" marT="50800" marB="12700" anchor="ctr"/>
                </a:tc>
              </a:tr>
            </a:tbl>
          </a:graphicData>
        </a:graphic>
      </p:graphicFrame>
      <p:sp>
        <p:nvSpPr>
          <p:cNvPr id="4" name="Date Placeholder 3"/>
          <p:cNvSpPr>
            <a:spLocks noGrp="1"/>
          </p:cNvSpPr>
          <p:nvPr>
            <p:ph type="dt" sz="half" idx="10"/>
          </p:nvPr>
        </p:nvSpPr>
        <p:spPr/>
        <p:txBody>
          <a:bodyPr/>
          <a:lstStyle/>
          <a:p>
            <a:fld id="{2F2E1938-C8CF-0247-A38E-E6A30FE91DD3}" type="datetime1">
              <a:rPr lang="en-US" smtClean="0"/>
              <a:pPr/>
              <a:t>2/28/13</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a:p>
        </p:txBody>
      </p:sp>
      <p:grpSp>
        <p:nvGrpSpPr>
          <p:cNvPr id="2" name="Group 25"/>
          <p:cNvGrpSpPr/>
          <p:nvPr/>
        </p:nvGrpSpPr>
        <p:grpSpPr>
          <a:xfrm>
            <a:off x="1845733" y="745067"/>
            <a:ext cx="7298267" cy="4927601"/>
            <a:chOff x="1845733" y="745067"/>
            <a:chExt cx="7298267" cy="4927601"/>
          </a:xfrm>
        </p:grpSpPr>
        <p:grpSp>
          <p:nvGrpSpPr>
            <p:cNvPr id="3" name="Group 15"/>
            <p:cNvGrpSpPr/>
            <p:nvPr/>
          </p:nvGrpSpPr>
          <p:grpSpPr>
            <a:xfrm>
              <a:off x="4622799" y="4690534"/>
              <a:ext cx="4080934" cy="982134"/>
              <a:chOff x="4622799" y="4487334"/>
              <a:chExt cx="4080934" cy="982134"/>
            </a:xfrm>
          </p:grpSpPr>
          <p:sp>
            <p:nvSpPr>
              <p:cNvPr id="14" name="Frame 13"/>
              <p:cNvSpPr/>
              <p:nvPr/>
            </p:nvSpPr>
            <p:spPr>
              <a:xfrm>
                <a:off x="7213600" y="4487334"/>
                <a:ext cx="1490133" cy="474133"/>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4622799" y="4995335"/>
                <a:ext cx="1337734" cy="474133"/>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1" name="TextBox 20"/>
            <p:cNvSpPr txBox="1"/>
            <p:nvPr/>
          </p:nvSpPr>
          <p:spPr>
            <a:xfrm>
              <a:off x="1845733" y="745067"/>
              <a:ext cx="7298267" cy="461665"/>
            </a:xfrm>
            <a:prstGeom prst="rect">
              <a:avLst/>
            </a:prstGeom>
            <a:noFill/>
          </p:spPr>
          <p:txBody>
            <a:bodyPr wrap="square" rtlCol="0">
              <a:spAutoFit/>
            </a:bodyPr>
            <a:lstStyle/>
            <a:p>
              <a:r>
                <a:rPr lang="en-US" sz="2400" dirty="0" smtClean="0"/>
                <a:t>Lower latency to DRAM in another server than local disk</a:t>
              </a:r>
              <a:endParaRPr lang="en-US" sz="2400" dirty="0"/>
            </a:p>
          </p:txBody>
        </p:sp>
      </p:grpSp>
      <p:grpSp>
        <p:nvGrpSpPr>
          <p:cNvPr id="7" name="Group 26"/>
          <p:cNvGrpSpPr/>
          <p:nvPr/>
        </p:nvGrpSpPr>
        <p:grpSpPr>
          <a:xfrm>
            <a:off x="965200" y="1066799"/>
            <a:ext cx="8178800" cy="5604932"/>
            <a:chOff x="965200" y="1066799"/>
            <a:chExt cx="8178800" cy="5604932"/>
          </a:xfrm>
        </p:grpSpPr>
        <p:grpSp>
          <p:nvGrpSpPr>
            <p:cNvPr id="8" name="Group 22"/>
            <p:cNvGrpSpPr/>
            <p:nvPr/>
          </p:nvGrpSpPr>
          <p:grpSpPr>
            <a:xfrm>
              <a:off x="4673600" y="5689602"/>
              <a:ext cx="2658532" cy="982129"/>
              <a:chOff x="4673601" y="5520269"/>
              <a:chExt cx="2658532" cy="982129"/>
            </a:xfrm>
          </p:grpSpPr>
          <p:sp>
            <p:nvSpPr>
              <p:cNvPr id="18" name="Frame 17"/>
              <p:cNvSpPr/>
              <p:nvPr/>
            </p:nvSpPr>
            <p:spPr>
              <a:xfrm>
                <a:off x="4673601" y="6028265"/>
                <a:ext cx="1270000" cy="474133"/>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Frame 18"/>
              <p:cNvSpPr/>
              <p:nvPr/>
            </p:nvSpPr>
            <p:spPr>
              <a:xfrm>
                <a:off x="5875866" y="5520269"/>
                <a:ext cx="1456267" cy="474133"/>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5" name="TextBox 24"/>
            <p:cNvSpPr txBox="1"/>
            <p:nvPr/>
          </p:nvSpPr>
          <p:spPr>
            <a:xfrm>
              <a:off x="965200" y="1066799"/>
              <a:ext cx="8178800" cy="461665"/>
            </a:xfrm>
            <a:prstGeom prst="rect">
              <a:avLst/>
            </a:prstGeom>
            <a:noFill/>
          </p:spPr>
          <p:txBody>
            <a:bodyPr wrap="square" rtlCol="0">
              <a:spAutoFit/>
            </a:bodyPr>
            <a:lstStyle/>
            <a:p>
              <a:r>
                <a:rPr lang="en-US" sz="2400" dirty="0" smtClean="0"/>
                <a:t>Higher bandwidth to local disk than to DRAM in another server</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with Workload Variation</a:t>
            </a:r>
            <a:endParaRPr lang="en-US" dirty="0"/>
          </a:p>
        </p:txBody>
      </p:sp>
      <p:sp>
        <p:nvSpPr>
          <p:cNvPr id="3" name="Content Placeholder 2"/>
          <p:cNvSpPr>
            <a:spLocks noGrp="1"/>
          </p:cNvSpPr>
          <p:nvPr>
            <p:ph idx="1"/>
          </p:nvPr>
        </p:nvSpPr>
        <p:spPr>
          <a:xfrm>
            <a:off x="626534" y="5845704"/>
            <a:ext cx="8229600" cy="1012296"/>
          </a:xfrm>
        </p:spPr>
        <p:txBody>
          <a:bodyPr/>
          <a:lstStyle/>
          <a:p>
            <a:r>
              <a:rPr lang="en-US" dirty="0" smtClean="0"/>
              <a:t>Online service: Peak usage 2X off-peak</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2/28/13</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pic>
        <p:nvPicPr>
          <p:cNvPr id="7" name="Picture 6"/>
          <p:cNvPicPr>
            <a:picLocks noChangeAspect="1"/>
          </p:cNvPicPr>
          <p:nvPr/>
        </p:nvPicPr>
        <p:blipFill>
          <a:blip r:embed="rId2"/>
          <a:stretch>
            <a:fillRect/>
          </a:stretch>
        </p:blipFill>
        <p:spPr>
          <a:xfrm>
            <a:off x="1236132" y="1250950"/>
            <a:ext cx="7133167" cy="4091432"/>
          </a:xfrm>
          <a:prstGeom prst="rect">
            <a:avLst/>
          </a:prstGeom>
        </p:spPr>
      </p:pic>
      <p:sp>
        <p:nvSpPr>
          <p:cNvPr id="8" name="TextBox 7"/>
          <p:cNvSpPr txBox="1"/>
          <p:nvPr/>
        </p:nvSpPr>
        <p:spPr>
          <a:xfrm>
            <a:off x="1100667" y="5283200"/>
            <a:ext cx="1319291" cy="461665"/>
          </a:xfrm>
          <a:prstGeom prst="rect">
            <a:avLst/>
          </a:prstGeom>
          <a:noFill/>
        </p:spPr>
        <p:txBody>
          <a:bodyPr wrap="none" rtlCol="0">
            <a:spAutoFit/>
          </a:bodyPr>
          <a:lstStyle/>
          <a:p>
            <a:r>
              <a:rPr lang="en-US" sz="2400" dirty="0" smtClean="0"/>
              <a:t>Midnight</a:t>
            </a:r>
            <a:endParaRPr lang="en-US" sz="2400" dirty="0"/>
          </a:p>
        </p:txBody>
      </p:sp>
      <p:sp>
        <p:nvSpPr>
          <p:cNvPr id="9" name="TextBox 8"/>
          <p:cNvSpPr txBox="1"/>
          <p:nvPr/>
        </p:nvSpPr>
        <p:spPr>
          <a:xfrm>
            <a:off x="4114801" y="5283200"/>
            <a:ext cx="869649" cy="461665"/>
          </a:xfrm>
          <a:prstGeom prst="rect">
            <a:avLst/>
          </a:prstGeom>
          <a:noFill/>
        </p:spPr>
        <p:txBody>
          <a:bodyPr wrap="none" rtlCol="0">
            <a:spAutoFit/>
          </a:bodyPr>
          <a:lstStyle/>
          <a:p>
            <a:r>
              <a:rPr lang="en-US" sz="2400" dirty="0" smtClean="0"/>
              <a:t>Noon</a:t>
            </a:r>
            <a:endParaRPr lang="en-US" sz="2400" dirty="0"/>
          </a:p>
        </p:txBody>
      </p:sp>
      <p:sp>
        <p:nvSpPr>
          <p:cNvPr id="10" name="TextBox 9"/>
          <p:cNvSpPr txBox="1"/>
          <p:nvPr/>
        </p:nvSpPr>
        <p:spPr>
          <a:xfrm>
            <a:off x="6841067" y="5283200"/>
            <a:ext cx="1319291" cy="461665"/>
          </a:xfrm>
          <a:prstGeom prst="rect">
            <a:avLst/>
          </a:prstGeom>
          <a:noFill/>
        </p:spPr>
        <p:txBody>
          <a:bodyPr wrap="none" rtlCol="0">
            <a:spAutoFit/>
          </a:bodyPr>
          <a:lstStyle/>
          <a:p>
            <a:r>
              <a:rPr lang="en-US" sz="2400" dirty="0" smtClean="0"/>
              <a:t>Midnight</a:t>
            </a:r>
            <a:endParaRPr lang="en-US" sz="2400" dirty="0"/>
          </a:p>
        </p:txBody>
      </p:sp>
      <p:sp>
        <p:nvSpPr>
          <p:cNvPr id="11" name="TextBox 10"/>
          <p:cNvSpPr txBox="1"/>
          <p:nvPr/>
        </p:nvSpPr>
        <p:spPr>
          <a:xfrm>
            <a:off x="524933" y="2105504"/>
            <a:ext cx="677108" cy="1708961"/>
          </a:xfrm>
          <a:prstGeom prst="rect">
            <a:avLst/>
          </a:prstGeom>
          <a:noFill/>
        </p:spPr>
        <p:txBody>
          <a:bodyPr vert="vert270" wrap="none" rtlCol="0">
            <a:spAutoFit/>
          </a:bodyPr>
          <a:lstStyle/>
          <a:p>
            <a:r>
              <a:rPr lang="en-US" sz="3200" dirty="0" smtClean="0"/>
              <a:t>Workload</a:t>
            </a:r>
            <a:endParaRPr lang="en-US" sz="3200" dirty="0"/>
          </a:p>
        </p:txBody>
      </p:sp>
      <p:grpSp>
        <p:nvGrpSpPr>
          <p:cNvPr id="15" name="Group 14"/>
          <p:cNvGrpSpPr/>
          <p:nvPr/>
        </p:nvGrpSpPr>
        <p:grpSpPr>
          <a:xfrm>
            <a:off x="3674533" y="2133599"/>
            <a:ext cx="643467" cy="1794933"/>
            <a:chOff x="3674533" y="2133599"/>
            <a:chExt cx="643467" cy="1794933"/>
          </a:xfrm>
        </p:grpSpPr>
        <p:cxnSp>
          <p:nvCxnSpPr>
            <p:cNvPr id="13" name="Straight Arrow Connector 12"/>
            <p:cNvCxnSpPr/>
            <p:nvPr/>
          </p:nvCxnSpPr>
          <p:spPr>
            <a:xfrm rot="16200000" flipH="1">
              <a:off x="3412067" y="3022599"/>
              <a:ext cx="1794933" cy="16933"/>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674533" y="2709334"/>
              <a:ext cx="605655" cy="584776"/>
            </a:xfrm>
            <a:prstGeom prst="rect">
              <a:avLst/>
            </a:prstGeom>
            <a:noFill/>
          </p:spPr>
          <p:txBody>
            <a:bodyPr wrap="none" rtlCol="0">
              <a:spAutoFit/>
            </a:bodyPr>
            <a:lstStyle/>
            <a:p>
              <a:r>
                <a:rPr lang="en-US" sz="3200" dirty="0" smtClean="0"/>
                <a:t>2X</a:t>
              </a:r>
              <a:endParaRPr lang="en-US" sz="3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news</a:t>
            </a:r>
            <a:endParaRPr lang="en-US" dirty="0"/>
          </a:p>
        </p:txBody>
      </p:sp>
      <p:sp>
        <p:nvSpPr>
          <p:cNvPr id="3" name="Content Placeholder 2"/>
          <p:cNvSpPr>
            <a:spLocks noGrp="1"/>
          </p:cNvSpPr>
          <p:nvPr>
            <p:ph idx="1"/>
          </p:nvPr>
        </p:nvSpPr>
        <p:spPr>
          <a:xfrm>
            <a:off x="457200" y="1278473"/>
            <a:ext cx="5418667" cy="4525963"/>
          </a:xfrm>
        </p:spPr>
        <p:txBody>
          <a:bodyPr>
            <a:normAutofit lnSpcReduction="10000"/>
          </a:bodyPr>
          <a:lstStyle/>
          <a:p>
            <a:r>
              <a:rPr lang="en-US" dirty="0" smtClean="0"/>
              <a:t>Google disclosed that it continuously uses enough electricity to power 200,000 homes, but it says that in doing so, it also makes the planet greener.</a:t>
            </a:r>
          </a:p>
          <a:p>
            <a:r>
              <a:rPr lang="en-US" dirty="0" smtClean="0"/>
              <a:t>Search cost per day (per person) same as running a 60-watt bulb for 3 hours</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2/28/13</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a:p>
        </p:txBody>
      </p:sp>
      <p:pic>
        <p:nvPicPr>
          <p:cNvPr id="7" name="Picture 6"/>
          <p:cNvPicPr>
            <a:picLocks noChangeAspect="1"/>
          </p:cNvPicPr>
          <p:nvPr/>
        </p:nvPicPr>
        <p:blipFill>
          <a:blip r:embed="rId2"/>
          <a:stretch>
            <a:fillRect/>
          </a:stretch>
        </p:blipFill>
        <p:spPr>
          <a:xfrm>
            <a:off x="6210300" y="203200"/>
            <a:ext cx="2413000" cy="2679700"/>
          </a:xfrm>
          <a:prstGeom prst="rect">
            <a:avLst/>
          </a:prstGeom>
        </p:spPr>
      </p:pic>
      <p:sp>
        <p:nvSpPr>
          <p:cNvPr id="8" name="TextBox 7"/>
          <p:cNvSpPr txBox="1"/>
          <p:nvPr/>
        </p:nvSpPr>
        <p:spPr>
          <a:xfrm>
            <a:off x="6146800" y="3031067"/>
            <a:ext cx="2874855" cy="646331"/>
          </a:xfrm>
          <a:prstGeom prst="rect">
            <a:avLst/>
          </a:prstGeom>
          <a:noFill/>
        </p:spPr>
        <p:txBody>
          <a:bodyPr wrap="none" rtlCol="0">
            <a:spAutoFit/>
          </a:bodyPr>
          <a:lstStyle/>
          <a:p>
            <a:r>
              <a:rPr lang="en-US" dirty="0" err="1" smtClean="0"/>
              <a:t>Urs</a:t>
            </a:r>
            <a:r>
              <a:rPr lang="en-US" dirty="0" smtClean="0"/>
              <a:t> </a:t>
            </a:r>
            <a:r>
              <a:rPr lang="en-US" dirty="0" err="1" smtClean="0"/>
              <a:t>Hoelzle</a:t>
            </a:r>
            <a:r>
              <a:rPr lang="en-US" dirty="0" smtClean="0"/>
              <a:t>,  Google SVP</a:t>
            </a:r>
          </a:p>
          <a:p>
            <a:r>
              <a:rPr lang="en-US" dirty="0" smtClean="0"/>
              <a:t>Co-author of today’s reading</a:t>
            </a:r>
            <a:endParaRPr lang="en-US" dirty="0"/>
          </a:p>
        </p:txBody>
      </p:sp>
      <p:sp>
        <p:nvSpPr>
          <p:cNvPr id="9" name="Rectangle 8"/>
          <p:cNvSpPr/>
          <p:nvPr/>
        </p:nvSpPr>
        <p:spPr>
          <a:xfrm>
            <a:off x="457200" y="5541202"/>
            <a:ext cx="8331200" cy="646331"/>
          </a:xfrm>
          <a:prstGeom prst="rect">
            <a:avLst/>
          </a:prstGeom>
        </p:spPr>
        <p:txBody>
          <a:bodyPr wrap="square">
            <a:spAutoFit/>
          </a:bodyPr>
          <a:lstStyle/>
          <a:p>
            <a:r>
              <a:rPr lang="en-US" dirty="0"/>
              <a:t>http://</a:t>
            </a:r>
            <a:r>
              <a:rPr lang="en-US" dirty="0" err="1"/>
              <a:t>www.nytimes.com</a:t>
            </a:r>
            <a:r>
              <a:rPr lang="en-US" dirty="0"/>
              <a:t>/2011/09/09/technology/</a:t>
            </a:r>
            <a:r>
              <a:rPr lang="en-US" dirty="0" err="1"/>
              <a:t>google</a:t>
            </a:r>
            <a:r>
              <a:rPr lang="en-US" dirty="0"/>
              <a:t>-details-and-defends-its-use-of-</a:t>
            </a:r>
            <a:r>
              <a:rPr lang="en-US" dirty="0" err="1"/>
              <a:t>electricity.html</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2533456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latency, bandwidth, failure, varying workload on WSC software?</a:t>
            </a:r>
            <a:endParaRPr lang="en-US" dirty="0"/>
          </a:p>
        </p:txBody>
      </p:sp>
      <p:sp>
        <p:nvSpPr>
          <p:cNvPr id="3" name="Content Placeholder 2"/>
          <p:cNvSpPr>
            <a:spLocks noGrp="1"/>
          </p:cNvSpPr>
          <p:nvPr>
            <p:ph idx="1"/>
          </p:nvPr>
        </p:nvSpPr>
        <p:spPr>
          <a:xfrm>
            <a:off x="457200" y="1600200"/>
            <a:ext cx="8229600" cy="4715933"/>
          </a:xfrm>
        </p:spPr>
        <p:txBody>
          <a:bodyPr>
            <a:normAutofit fontScale="92500"/>
          </a:bodyPr>
          <a:lstStyle/>
          <a:p>
            <a:r>
              <a:rPr lang="en-US" dirty="0" smtClean="0"/>
              <a:t>WSC Software must take care where it places data within an array to get good performance</a:t>
            </a:r>
          </a:p>
          <a:p>
            <a:r>
              <a:rPr lang="en-US" dirty="0" smtClean="0"/>
              <a:t>WSC Software must cope with failures gracefully</a:t>
            </a:r>
          </a:p>
          <a:p>
            <a:r>
              <a:rPr lang="en-US" dirty="0" smtClean="0"/>
              <a:t>WSC Software must scale up and down gracefully in response to varying demand</a:t>
            </a:r>
          </a:p>
          <a:p>
            <a:r>
              <a:rPr lang="en-US" dirty="0" smtClean="0"/>
              <a:t>More elaborate hierarchy of memories, failure tolerance, workload accommodation makes </a:t>
            </a:r>
            <a:br>
              <a:rPr lang="en-US" dirty="0" smtClean="0"/>
            </a:br>
            <a:r>
              <a:rPr lang="en-US" dirty="0" smtClean="0"/>
              <a:t>WSC software development more challenging than software for single computer</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2/28/13</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85283" y="1151467"/>
            <a:ext cx="7505700" cy="2692400"/>
          </a:xfrm>
          <a:prstGeom prst="rect">
            <a:avLst/>
          </a:prstGeom>
        </p:spPr>
      </p:pic>
      <p:sp>
        <p:nvSpPr>
          <p:cNvPr id="2" name="Title 1"/>
          <p:cNvSpPr>
            <a:spLocks noGrp="1"/>
          </p:cNvSpPr>
          <p:nvPr>
            <p:ph type="title"/>
          </p:nvPr>
        </p:nvSpPr>
        <p:spPr/>
        <p:txBody>
          <a:bodyPr/>
          <a:lstStyle/>
          <a:p>
            <a:r>
              <a:rPr lang="en-US" dirty="0" smtClean="0"/>
              <a:t>Power vs. Server Utilization</a:t>
            </a:r>
            <a:endParaRPr lang="en-US" dirty="0"/>
          </a:p>
        </p:txBody>
      </p:sp>
      <p:sp>
        <p:nvSpPr>
          <p:cNvPr id="3" name="Content Placeholder 2"/>
          <p:cNvSpPr>
            <a:spLocks noGrp="1"/>
          </p:cNvSpPr>
          <p:nvPr>
            <p:ph idx="1"/>
          </p:nvPr>
        </p:nvSpPr>
        <p:spPr>
          <a:xfrm>
            <a:off x="609598" y="3759201"/>
            <a:ext cx="8534401" cy="2777066"/>
          </a:xfrm>
        </p:spPr>
        <p:txBody>
          <a:bodyPr>
            <a:normAutofit fontScale="92500" lnSpcReduction="20000"/>
          </a:bodyPr>
          <a:lstStyle/>
          <a:p>
            <a:r>
              <a:rPr lang="en-US" dirty="0" smtClean="0"/>
              <a:t>Server power usage as load varies idle to 100%</a:t>
            </a:r>
          </a:p>
          <a:p>
            <a:r>
              <a:rPr lang="en-US" dirty="0" smtClean="0"/>
              <a:t>Uses ½ peak power when idle!</a:t>
            </a:r>
          </a:p>
          <a:p>
            <a:r>
              <a:rPr lang="en-US" dirty="0" smtClean="0"/>
              <a:t>Uses ⅔ peak power when 10% utilized! 90%@ 50%!</a:t>
            </a:r>
          </a:p>
          <a:p>
            <a:r>
              <a:rPr lang="en-US" dirty="0" smtClean="0"/>
              <a:t>Most servers in WSC utilized 10% to 50%</a:t>
            </a:r>
          </a:p>
          <a:p>
            <a:r>
              <a:rPr lang="en-US" dirty="0" smtClean="0"/>
              <a:t>Goal should be </a:t>
            </a:r>
            <a:r>
              <a:rPr lang="en-US" i="1" dirty="0" smtClean="0">
                <a:solidFill>
                  <a:srgbClr val="0000FF"/>
                </a:solidFill>
              </a:rPr>
              <a:t>Energy-Proportionality</a:t>
            </a:r>
            <a:r>
              <a:rPr lang="en-US" dirty="0" smtClean="0"/>
              <a:t>: </a:t>
            </a:r>
            <a:br>
              <a:rPr lang="en-US" dirty="0" smtClean="0"/>
            </a:br>
            <a:r>
              <a:rPr lang="en-US" dirty="0" smtClean="0"/>
              <a:t>% peak load = % peak energy</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2/28/13</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Usage Effectiveness</a:t>
            </a:r>
            <a:endParaRPr lang="en-US" dirty="0"/>
          </a:p>
        </p:txBody>
      </p:sp>
      <p:sp>
        <p:nvSpPr>
          <p:cNvPr id="3" name="Content Placeholder 2"/>
          <p:cNvSpPr>
            <a:spLocks noGrp="1"/>
          </p:cNvSpPr>
          <p:nvPr>
            <p:ph idx="1"/>
          </p:nvPr>
        </p:nvSpPr>
        <p:spPr/>
        <p:txBody>
          <a:bodyPr/>
          <a:lstStyle/>
          <a:p>
            <a:r>
              <a:rPr lang="en-US" dirty="0" smtClean="0"/>
              <a:t>Overall WSC Energy Efficiency: amount of computational work performed divided by the total energy used in the process</a:t>
            </a:r>
          </a:p>
          <a:p>
            <a:r>
              <a:rPr lang="en-US" dirty="0" smtClean="0"/>
              <a:t>Power Usage Effectiveness (PUE):</a:t>
            </a:r>
            <a:br>
              <a:rPr lang="en-US" dirty="0" smtClean="0"/>
            </a:br>
            <a:r>
              <a:rPr lang="en-US" dirty="0" smtClean="0"/>
              <a:t>Total building power / IT equipment power</a:t>
            </a:r>
          </a:p>
          <a:p>
            <a:pPr lvl="1"/>
            <a:r>
              <a:rPr lang="en-US" dirty="0" smtClean="0"/>
              <a:t>A power efficiency measure for WSC, </a:t>
            </a:r>
            <a:r>
              <a:rPr lang="en-US" i="1" dirty="0" smtClean="0"/>
              <a:t>not </a:t>
            </a:r>
            <a:r>
              <a:rPr lang="en-US" dirty="0" smtClean="0"/>
              <a:t>including efficiency of servers, networking gear</a:t>
            </a:r>
          </a:p>
          <a:p>
            <a:pPr lvl="1"/>
            <a:r>
              <a:rPr lang="en-US" dirty="0" smtClean="0"/>
              <a:t>1.0 = perfection</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2/28/13</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PUE in the Wild (2007)</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2/28/13</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pic>
        <p:nvPicPr>
          <p:cNvPr id="7" name="Picture 6"/>
          <p:cNvPicPr>
            <a:picLocks noChangeAspect="1"/>
          </p:cNvPicPr>
          <p:nvPr/>
        </p:nvPicPr>
        <p:blipFill>
          <a:blip r:embed="rId2"/>
          <a:stretch>
            <a:fillRect/>
          </a:stretch>
        </p:blipFill>
        <p:spPr>
          <a:xfrm>
            <a:off x="372534" y="1339850"/>
            <a:ext cx="8331200" cy="49911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 PUE: Where Does Power Go?</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2/28/13</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24</a:t>
            </a:fld>
            <a:endParaRPr lang="en-US"/>
          </a:p>
        </p:txBody>
      </p:sp>
      <p:pic>
        <p:nvPicPr>
          <p:cNvPr id="7" name="Picture 6"/>
          <p:cNvPicPr>
            <a:picLocks noChangeAspect="1"/>
          </p:cNvPicPr>
          <p:nvPr/>
        </p:nvPicPr>
        <p:blipFill>
          <a:blip r:embed="rId2"/>
          <a:stretch>
            <a:fillRect/>
          </a:stretch>
        </p:blipFill>
        <p:spPr>
          <a:xfrm>
            <a:off x="2199217" y="2146299"/>
            <a:ext cx="4914900" cy="3987800"/>
          </a:xfrm>
          <a:prstGeom prst="rect">
            <a:avLst/>
          </a:prstGeom>
        </p:spPr>
      </p:pic>
      <p:sp>
        <p:nvSpPr>
          <p:cNvPr id="8" name="TextBox 7"/>
          <p:cNvSpPr txBox="1"/>
          <p:nvPr/>
        </p:nvSpPr>
        <p:spPr>
          <a:xfrm>
            <a:off x="6602998" y="4795897"/>
            <a:ext cx="2154155" cy="2062103"/>
          </a:xfrm>
          <a:prstGeom prst="rect">
            <a:avLst/>
          </a:prstGeom>
          <a:noFill/>
        </p:spPr>
        <p:txBody>
          <a:bodyPr wrap="none" rtlCol="0">
            <a:spAutoFit/>
          </a:bodyPr>
          <a:lstStyle/>
          <a:p>
            <a:r>
              <a:rPr lang="en-US" sz="3200" dirty="0" smtClean="0"/>
              <a:t>Computer </a:t>
            </a:r>
          </a:p>
          <a:p>
            <a:r>
              <a:rPr lang="en-US" sz="3200" dirty="0" smtClean="0"/>
              <a:t>Room </a:t>
            </a:r>
          </a:p>
          <a:p>
            <a:r>
              <a:rPr lang="en-US" sz="3200" dirty="0" smtClean="0"/>
              <a:t>Air </a:t>
            </a:r>
            <a:br>
              <a:rPr lang="en-US" sz="3200" dirty="0" smtClean="0"/>
            </a:br>
            <a:r>
              <a:rPr lang="en-US" sz="3200" dirty="0" smtClean="0"/>
              <a:t>Conditioner</a:t>
            </a:r>
            <a:endParaRPr lang="en-US" sz="3200" dirty="0"/>
          </a:p>
        </p:txBody>
      </p:sp>
      <p:sp>
        <p:nvSpPr>
          <p:cNvPr id="9" name="TextBox 8"/>
          <p:cNvSpPr txBox="1"/>
          <p:nvPr/>
        </p:nvSpPr>
        <p:spPr>
          <a:xfrm>
            <a:off x="5574062" y="1744132"/>
            <a:ext cx="3248205" cy="1569660"/>
          </a:xfrm>
          <a:prstGeom prst="rect">
            <a:avLst/>
          </a:prstGeom>
          <a:noFill/>
        </p:spPr>
        <p:txBody>
          <a:bodyPr wrap="none" rtlCol="0">
            <a:spAutoFit/>
          </a:bodyPr>
          <a:lstStyle/>
          <a:p>
            <a:pPr algn="r"/>
            <a:r>
              <a:rPr lang="en-US" sz="3200" dirty="0" smtClean="0"/>
              <a:t>Chiller cools warm </a:t>
            </a:r>
          </a:p>
          <a:p>
            <a:pPr algn="r"/>
            <a:r>
              <a:rPr lang="en-US" sz="3200" dirty="0" smtClean="0"/>
              <a:t>water from Air </a:t>
            </a:r>
          </a:p>
          <a:p>
            <a:pPr algn="r"/>
            <a:r>
              <a:rPr lang="en-US" sz="3200" dirty="0" smtClean="0"/>
              <a:t>Conditioner</a:t>
            </a:r>
            <a:endParaRPr lang="en-US" sz="3200" dirty="0"/>
          </a:p>
        </p:txBody>
      </p:sp>
      <p:sp>
        <p:nvSpPr>
          <p:cNvPr id="10" name="TextBox 9"/>
          <p:cNvSpPr txBox="1"/>
          <p:nvPr/>
        </p:nvSpPr>
        <p:spPr>
          <a:xfrm>
            <a:off x="1659466" y="1270000"/>
            <a:ext cx="2865288" cy="1569660"/>
          </a:xfrm>
          <a:prstGeom prst="rect">
            <a:avLst/>
          </a:prstGeom>
          <a:noFill/>
        </p:spPr>
        <p:txBody>
          <a:bodyPr wrap="none" rtlCol="0">
            <a:spAutoFit/>
          </a:bodyPr>
          <a:lstStyle/>
          <a:p>
            <a:r>
              <a:rPr lang="en-US" sz="3200" dirty="0" smtClean="0"/>
              <a:t>Uninterruptable</a:t>
            </a:r>
          </a:p>
          <a:p>
            <a:r>
              <a:rPr lang="en-US" sz="3200" dirty="0" smtClean="0"/>
              <a:t>Power Supply </a:t>
            </a:r>
          </a:p>
          <a:p>
            <a:r>
              <a:rPr lang="en-US" sz="3200" dirty="0" smtClean="0"/>
              <a:t>(battery)</a:t>
            </a:r>
            <a:endParaRPr lang="en-US" sz="3200" dirty="0"/>
          </a:p>
        </p:txBody>
      </p:sp>
      <p:sp>
        <p:nvSpPr>
          <p:cNvPr id="11" name="TextBox 10"/>
          <p:cNvSpPr txBox="1"/>
          <p:nvPr/>
        </p:nvSpPr>
        <p:spPr>
          <a:xfrm>
            <a:off x="1727198" y="5029199"/>
            <a:ext cx="2127505" cy="1077218"/>
          </a:xfrm>
          <a:prstGeom prst="rect">
            <a:avLst/>
          </a:prstGeom>
          <a:noFill/>
        </p:spPr>
        <p:txBody>
          <a:bodyPr wrap="none" rtlCol="0">
            <a:spAutoFit/>
          </a:bodyPr>
          <a:lstStyle/>
          <a:p>
            <a:r>
              <a:rPr lang="en-US" sz="3200" dirty="0" smtClean="0"/>
              <a:t>Servers + </a:t>
            </a:r>
            <a:br>
              <a:rPr lang="en-US" sz="3200" dirty="0" smtClean="0"/>
            </a:br>
            <a:r>
              <a:rPr lang="en-US" sz="3200" dirty="0" smtClean="0"/>
              <a:t>Networking</a:t>
            </a:r>
            <a:endParaRPr lang="en-US" sz="3200" dirty="0"/>
          </a:p>
        </p:txBody>
      </p:sp>
      <p:sp>
        <p:nvSpPr>
          <p:cNvPr id="12" name="TextBox 11"/>
          <p:cNvSpPr txBox="1"/>
          <p:nvPr/>
        </p:nvSpPr>
        <p:spPr>
          <a:xfrm>
            <a:off x="270934" y="3014133"/>
            <a:ext cx="2153755" cy="1569660"/>
          </a:xfrm>
          <a:prstGeom prst="rect">
            <a:avLst/>
          </a:prstGeom>
          <a:noFill/>
        </p:spPr>
        <p:txBody>
          <a:bodyPr wrap="none" rtlCol="0">
            <a:spAutoFit/>
          </a:bodyPr>
          <a:lstStyle/>
          <a:p>
            <a:pPr algn="r"/>
            <a:r>
              <a:rPr lang="en-US" sz="3200" dirty="0" smtClean="0"/>
              <a:t>Power </a:t>
            </a:r>
            <a:br>
              <a:rPr lang="en-US" sz="3200" dirty="0" smtClean="0"/>
            </a:br>
            <a:r>
              <a:rPr lang="en-US" sz="3200" dirty="0" smtClean="0"/>
              <a:t>Distribution</a:t>
            </a:r>
          </a:p>
          <a:p>
            <a:r>
              <a:rPr lang="en-US" sz="3200" dirty="0" smtClean="0"/>
              <a:t>Unit</a:t>
            </a: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WSC A PUE: 1.24</a:t>
            </a:r>
            <a:endParaRPr lang="en-US" dirty="0"/>
          </a:p>
        </p:txBody>
      </p:sp>
      <p:sp>
        <p:nvSpPr>
          <p:cNvPr id="3" name="Content Placeholder 2"/>
          <p:cNvSpPr>
            <a:spLocks noGrp="1"/>
          </p:cNvSpPr>
          <p:nvPr>
            <p:ph idx="1"/>
          </p:nvPr>
        </p:nvSpPr>
        <p:spPr>
          <a:xfrm>
            <a:off x="297582" y="1600200"/>
            <a:ext cx="8677700" cy="4525963"/>
          </a:xfrm>
        </p:spPr>
        <p:txBody>
          <a:bodyPr>
            <a:normAutofit fontScale="62500" lnSpcReduction="20000"/>
          </a:bodyPr>
          <a:lstStyle/>
          <a:p>
            <a:r>
              <a:rPr lang="en-US" dirty="0" smtClean="0"/>
              <a:t>Careful air flow handling</a:t>
            </a:r>
          </a:p>
          <a:p>
            <a:pPr lvl="1"/>
            <a:r>
              <a:rPr lang="en-US" dirty="0" smtClean="0"/>
              <a:t>Don’t mix server hot air exhaust with cold air (separate warm aisle from cold aisle)</a:t>
            </a:r>
          </a:p>
          <a:p>
            <a:pPr lvl="1"/>
            <a:r>
              <a:rPr lang="en-US" dirty="0" smtClean="0"/>
              <a:t>Short path to cooling so little energy spent moving cold or hot air long distances</a:t>
            </a:r>
          </a:p>
          <a:p>
            <a:pPr lvl="1"/>
            <a:r>
              <a:rPr lang="en-US" dirty="0" smtClean="0"/>
              <a:t>Keeping servers inside containers helps control air flow</a:t>
            </a:r>
          </a:p>
          <a:p>
            <a:r>
              <a:rPr lang="en-US" dirty="0" smtClean="0"/>
              <a:t>Elevated cold aisle temperatures</a:t>
            </a:r>
          </a:p>
          <a:p>
            <a:pPr lvl="1"/>
            <a:r>
              <a:rPr lang="en-US" dirty="0" smtClean="0"/>
              <a:t>81°F instead of traditional 65°- 68°F</a:t>
            </a:r>
          </a:p>
          <a:p>
            <a:pPr lvl="1"/>
            <a:r>
              <a:rPr lang="en-US" dirty="0" smtClean="0"/>
              <a:t>Found reliability OK if run servers hotter</a:t>
            </a:r>
          </a:p>
          <a:p>
            <a:r>
              <a:rPr lang="en-US" dirty="0" smtClean="0"/>
              <a:t>Use of free cooling</a:t>
            </a:r>
          </a:p>
          <a:p>
            <a:pPr lvl="1"/>
            <a:r>
              <a:rPr lang="en-US" dirty="0" smtClean="0"/>
              <a:t>Cool warm water outside by evaporation in cooling towers</a:t>
            </a:r>
          </a:p>
          <a:p>
            <a:pPr lvl="1"/>
            <a:r>
              <a:rPr lang="en-US" dirty="0" smtClean="0"/>
              <a:t>Locate WSC in moderate climate so not too hot or too cold</a:t>
            </a:r>
          </a:p>
          <a:p>
            <a:r>
              <a:rPr lang="en-US" dirty="0" smtClean="0"/>
              <a:t>Per-server 12-V DC UPS</a:t>
            </a:r>
          </a:p>
          <a:p>
            <a:pPr lvl="1"/>
            <a:r>
              <a:rPr lang="en-US" dirty="0" smtClean="0"/>
              <a:t>Rather than WSC wide UPS, place single battery per server board</a:t>
            </a:r>
          </a:p>
          <a:p>
            <a:pPr lvl="1"/>
            <a:r>
              <a:rPr lang="en-US" dirty="0" smtClean="0"/>
              <a:t>Increases WSC efficiency from 90% to 99%</a:t>
            </a:r>
          </a:p>
          <a:p>
            <a:r>
              <a:rPr lang="en-US" dirty="0" smtClean="0"/>
              <a:t>Measure vs. estimate PUE, publish PUE, and improve operation</a:t>
            </a:r>
          </a:p>
          <a:p>
            <a:endParaRPr lang="en-US" dirty="0" smtClean="0"/>
          </a:p>
          <a:p>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2/28/13</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91066" y="1193799"/>
            <a:ext cx="8331200" cy="5461001"/>
          </a:xfrm>
        </p:spPr>
        <p:txBody>
          <a:bodyPr>
            <a:normAutofit/>
          </a:bodyPr>
          <a:lstStyle/>
          <a:p>
            <a:r>
              <a:rPr lang="en-US" dirty="0" smtClean="0"/>
              <a:t>Parallelism is one of the Great Ideas</a:t>
            </a:r>
          </a:p>
          <a:p>
            <a:pPr lvl="1"/>
            <a:r>
              <a:rPr lang="en-US" dirty="0" smtClean="0"/>
              <a:t>Applies at many levels of the system – from instructions to warehouse scale computers</a:t>
            </a:r>
          </a:p>
          <a:p>
            <a:r>
              <a:rPr lang="en-US" dirty="0" smtClean="0"/>
              <a:t>Post PC Era: Parallel processing, smart phone to WSC</a:t>
            </a:r>
          </a:p>
          <a:p>
            <a:r>
              <a:rPr lang="en-US" dirty="0" smtClean="0"/>
              <a:t>WSC SW must cope with failures, varying load, varying HW latency bandwidth</a:t>
            </a:r>
          </a:p>
          <a:p>
            <a:r>
              <a:rPr lang="en-US" dirty="0" smtClean="0"/>
              <a:t>WSC HW sensitive to cost, energy efficiency</a:t>
            </a:r>
          </a:p>
          <a:p>
            <a:r>
              <a:rPr lang="en-US" dirty="0" smtClean="0"/>
              <a:t>WSCs support many of the applications we have come to depend on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26</a:t>
            </a:fld>
            <a:endParaRPr lang="en-US"/>
          </a:p>
        </p:txBody>
      </p:sp>
      <p:sp>
        <p:nvSpPr>
          <p:cNvPr id="6" name="Date Placeholder 5"/>
          <p:cNvSpPr>
            <a:spLocks noGrp="1"/>
          </p:cNvSpPr>
          <p:nvPr>
            <p:ph type="dt" sz="half" idx="10"/>
          </p:nvPr>
        </p:nvSpPr>
        <p:spPr/>
        <p:txBody>
          <a:bodyPr/>
          <a:lstStyle/>
          <a:p>
            <a:fld id="{783D9E9C-D8D3-6448-9415-C0C506CA7261}" type="datetime1">
              <a:rPr lang="en-US" smtClean="0"/>
              <a:pPr/>
              <a:t>2/28/13</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491066" y="1193799"/>
            <a:ext cx="8331200" cy="5461001"/>
          </a:xfrm>
        </p:spPr>
        <p:txBody>
          <a:bodyPr>
            <a:normAutofit/>
          </a:bodyPr>
          <a:lstStyle/>
          <a:p>
            <a:r>
              <a:rPr lang="en-US" dirty="0" smtClean="0"/>
              <a:t>Great Ideas in Computer Architecture</a:t>
            </a:r>
          </a:p>
          <a:p>
            <a:pPr marL="971550" lvl="1" indent="-514350">
              <a:buFont typeface="+mj-lt"/>
              <a:buAutoNum type="arabicPeriod"/>
            </a:pPr>
            <a:r>
              <a:rPr lang="en-US" dirty="0" smtClean="0"/>
              <a:t>Layers of Representation/Interpretation</a:t>
            </a:r>
          </a:p>
          <a:p>
            <a:pPr marL="971550" lvl="1" indent="-514350">
              <a:buFont typeface="+mj-lt"/>
              <a:buAutoNum type="arabicPeriod"/>
            </a:pPr>
            <a:r>
              <a:rPr lang="en-US" dirty="0" smtClean="0"/>
              <a:t>Moore’s Law</a:t>
            </a:r>
          </a:p>
          <a:p>
            <a:pPr marL="971550" lvl="1" indent="-514350">
              <a:buFont typeface="+mj-lt"/>
              <a:buAutoNum type="arabicPeriod"/>
            </a:pPr>
            <a:r>
              <a:rPr lang="en-US" dirty="0" smtClean="0"/>
              <a:t>Principle of Locality/Memory Hierarchy</a:t>
            </a:r>
          </a:p>
          <a:p>
            <a:pPr marL="971550" lvl="1" indent="-514350">
              <a:buFont typeface="+mj-lt"/>
              <a:buAutoNum type="arabicPeriod"/>
            </a:pPr>
            <a:r>
              <a:rPr lang="en-US" dirty="0" smtClean="0"/>
              <a:t>Parallelism</a:t>
            </a:r>
          </a:p>
          <a:p>
            <a:pPr marL="971550" lvl="1" indent="-514350">
              <a:buFont typeface="+mj-lt"/>
              <a:buAutoNum type="arabicPeriod"/>
            </a:pPr>
            <a:r>
              <a:rPr lang="en-US" dirty="0" smtClean="0"/>
              <a:t>Performance Measurement and Improvement</a:t>
            </a:r>
          </a:p>
          <a:p>
            <a:pPr marL="971550" lvl="1" indent="-514350">
              <a:buFont typeface="+mj-lt"/>
              <a:buAutoNum type="arabicPeriod"/>
            </a:pPr>
            <a:r>
              <a:rPr lang="en-US" dirty="0" smtClean="0"/>
              <a:t>Dependability via Redundancy</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3</a:t>
            </a:fld>
            <a:endParaRPr lang="en-US"/>
          </a:p>
        </p:txBody>
      </p:sp>
      <p:sp>
        <p:nvSpPr>
          <p:cNvPr id="6" name="Date Placeholder 5"/>
          <p:cNvSpPr>
            <a:spLocks noGrp="1"/>
          </p:cNvSpPr>
          <p:nvPr>
            <p:ph type="dt" sz="half" idx="10"/>
          </p:nvPr>
        </p:nvSpPr>
        <p:spPr/>
        <p:txBody>
          <a:bodyPr/>
          <a:lstStyle/>
          <a:p>
            <a:fld id="{783D9E9C-D8D3-6448-9415-C0C506CA7261}" type="datetime1">
              <a:rPr lang="en-US" smtClean="0"/>
              <a:pPr/>
              <a:t>2/28/13</a:t>
            </a:fld>
            <a:endParaRPr lang="en-US"/>
          </a:p>
        </p:txBody>
      </p:sp>
      <p:pic>
        <p:nvPicPr>
          <p:cNvPr id="7" name="Picture 6" descr="check.jpe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7114" y="1579033"/>
            <a:ext cx="526184" cy="706967"/>
          </a:xfrm>
          <a:prstGeom prst="rect">
            <a:avLst/>
          </a:prstGeom>
        </p:spPr>
      </p:pic>
      <p:pic>
        <p:nvPicPr>
          <p:cNvPr id="10" name="Picture 9" descr="check.jpe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4049" y="2713566"/>
            <a:ext cx="526184" cy="706967"/>
          </a:xfrm>
          <a:prstGeom prst="rect">
            <a:avLst/>
          </a:prstGeom>
        </p:spPr>
      </p:pic>
      <p:pic>
        <p:nvPicPr>
          <p:cNvPr id="11" name="Picture 10" descr="check.jpeg"/>
          <p:cNvPicPr>
            <a:picLocks noChangeAspect="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r="-42385"/>
          <a:stretch/>
        </p:blipFill>
        <p:spPr>
          <a:xfrm>
            <a:off x="562273" y="2273884"/>
            <a:ext cx="376766" cy="506213"/>
          </a:xfrm>
          <a:prstGeom prst="rect">
            <a:avLst/>
          </a:prstGeom>
        </p:spPr>
      </p:pic>
      <p:sp>
        <p:nvSpPr>
          <p:cNvPr id="12" name="Oval 11"/>
          <p:cNvSpPr/>
          <p:nvPr/>
        </p:nvSpPr>
        <p:spPr>
          <a:xfrm>
            <a:off x="762000" y="3352804"/>
            <a:ext cx="2861733" cy="592666"/>
          </a:xfrm>
          <a:prstGeom prst="ellipse">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21794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Computer Eras: Mainframe 1950s-60s</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2/28/13</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a:p>
        </p:txBody>
      </p:sp>
      <p:pic>
        <p:nvPicPr>
          <p:cNvPr id="8" name="Picture 7" descr="MainframeComputer1967.jpg"/>
          <p:cNvPicPr>
            <a:picLocks noChangeAspect="1"/>
          </p:cNvPicPr>
          <p:nvPr/>
        </p:nvPicPr>
        <p:blipFill>
          <a:blip r:embed="rId2"/>
          <a:stretch>
            <a:fillRect/>
          </a:stretch>
        </p:blipFill>
        <p:spPr>
          <a:xfrm>
            <a:off x="635000" y="1153583"/>
            <a:ext cx="7772400" cy="4178300"/>
          </a:xfrm>
          <a:prstGeom prst="rect">
            <a:avLst/>
          </a:prstGeom>
        </p:spPr>
      </p:pic>
      <p:sp>
        <p:nvSpPr>
          <p:cNvPr id="9" name="TextBox 8"/>
          <p:cNvSpPr txBox="1"/>
          <p:nvPr/>
        </p:nvSpPr>
        <p:spPr>
          <a:xfrm>
            <a:off x="457201" y="5271407"/>
            <a:ext cx="8591214" cy="1569660"/>
          </a:xfrm>
          <a:prstGeom prst="rect">
            <a:avLst/>
          </a:prstGeom>
          <a:noFill/>
        </p:spPr>
        <p:txBody>
          <a:bodyPr wrap="none" rtlCol="0">
            <a:spAutoFit/>
          </a:bodyPr>
          <a:lstStyle/>
          <a:p>
            <a:pPr marL="0" lvl="1"/>
            <a:r>
              <a:rPr lang="en-US" sz="3200" dirty="0" smtClean="0"/>
              <a:t>“Big Iron”: IBM, UNIVAC, … build $1M computers</a:t>
            </a:r>
            <a:br>
              <a:rPr lang="en-US" sz="3200" dirty="0" smtClean="0"/>
            </a:br>
            <a:r>
              <a:rPr lang="en-US" sz="3200" dirty="0" smtClean="0"/>
              <a:t> for businesses </a:t>
            </a:r>
            <a:r>
              <a:rPr lang="en-US" sz="3200" dirty="0" smtClean="0">
                <a:sym typeface="Wingdings"/>
              </a:rPr>
              <a:t></a:t>
            </a:r>
            <a:r>
              <a:rPr lang="en-US" sz="3200" dirty="0" smtClean="0"/>
              <a:t> COBOL, Fortran, timesharing OS</a:t>
            </a:r>
          </a:p>
          <a:p>
            <a:endParaRPr lang="en-US" sz="3200" dirty="0"/>
          </a:p>
        </p:txBody>
      </p:sp>
      <p:grpSp>
        <p:nvGrpSpPr>
          <p:cNvPr id="27" name="Group 26"/>
          <p:cNvGrpSpPr/>
          <p:nvPr/>
        </p:nvGrpSpPr>
        <p:grpSpPr>
          <a:xfrm>
            <a:off x="1219200" y="1032933"/>
            <a:ext cx="4548856" cy="2302933"/>
            <a:chOff x="1219200" y="1032933"/>
            <a:chExt cx="4548856" cy="2302933"/>
          </a:xfrm>
        </p:grpSpPr>
        <p:sp>
          <p:nvSpPr>
            <p:cNvPr id="14" name="Rectangle 13"/>
            <p:cNvSpPr/>
            <p:nvPr/>
          </p:nvSpPr>
          <p:spPr>
            <a:xfrm>
              <a:off x="1219200" y="1540933"/>
              <a:ext cx="2827867" cy="1794933"/>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3217333" y="1032933"/>
              <a:ext cx="2550723" cy="523220"/>
            </a:xfrm>
            <a:prstGeom prst="rect">
              <a:avLst/>
            </a:prstGeom>
            <a:noFill/>
          </p:spPr>
          <p:txBody>
            <a:bodyPr wrap="none" rtlCol="0">
              <a:spAutoFit/>
            </a:bodyPr>
            <a:lstStyle/>
            <a:p>
              <a:r>
                <a:rPr lang="en-US" sz="2800" b="1" dirty="0" smtClean="0">
                  <a:solidFill>
                    <a:srgbClr val="FF0000"/>
                  </a:solidFill>
                </a:rPr>
                <a:t>Processor (CPU)</a:t>
              </a:r>
              <a:endParaRPr lang="en-US" sz="2800" b="1" dirty="0">
                <a:solidFill>
                  <a:srgbClr val="FF0000"/>
                </a:solidFill>
              </a:endParaRPr>
            </a:p>
          </p:txBody>
        </p:sp>
      </p:grpSp>
      <p:grpSp>
        <p:nvGrpSpPr>
          <p:cNvPr id="66" name="Group 65"/>
          <p:cNvGrpSpPr/>
          <p:nvPr/>
        </p:nvGrpSpPr>
        <p:grpSpPr>
          <a:xfrm>
            <a:off x="812801" y="1964267"/>
            <a:ext cx="7620000" cy="3452687"/>
            <a:chOff x="812801" y="1964267"/>
            <a:chExt cx="7620000" cy="3452687"/>
          </a:xfrm>
        </p:grpSpPr>
        <p:grpSp>
          <p:nvGrpSpPr>
            <p:cNvPr id="64" name="Group 63"/>
            <p:cNvGrpSpPr/>
            <p:nvPr/>
          </p:nvGrpSpPr>
          <p:grpSpPr>
            <a:xfrm>
              <a:off x="812801" y="1964267"/>
              <a:ext cx="7620000" cy="3452687"/>
              <a:chOff x="812801" y="1964267"/>
              <a:chExt cx="7620000" cy="3452687"/>
            </a:xfrm>
          </p:grpSpPr>
          <p:sp>
            <p:nvSpPr>
              <p:cNvPr id="31" name="Oval 30"/>
              <p:cNvSpPr/>
              <p:nvPr/>
            </p:nvSpPr>
            <p:spPr>
              <a:xfrm>
                <a:off x="4792133" y="3667671"/>
                <a:ext cx="1671347"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2784433" y="3451580"/>
                <a:ext cx="712951"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096933" y="2899114"/>
                <a:ext cx="1049867" cy="111408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52800" y="2201333"/>
                <a:ext cx="3488266" cy="1286934"/>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6806161" y="1964267"/>
                <a:ext cx="847705" cy="1371600"/>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7144829" y="2429933"/>
                <a:ext cx="746104" cy="1481667"/>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7585095" y="3014133"/>
                <a:ext cx="746104" cy="1405467"/>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7755467" y="3437467"/>
                <a:ext cx="677334" cy="1316781"/>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V="1">
                <a:off x="4402667" y="3666067"/>
                <a:ext cx="2810934" cy="16679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8" idx="2"/>
              </p:cNvCxnSpPr>
              <p:nvPr/>
            </p:nvCxnSpPr>
            <p:spPr>
              <a:xfrm rot="5400000" flipH="1" flipV="1">
                <a:off x="5741460" y="3233209"/>
                <a:ext cx="878413" cy="33189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437467" y="4893734"/>
                <a:ext cx="677514" cy="523220"/>
              </a:xfrm>
              <a:prstGeom prst="rect">
                <a:avLst/>
              </a:prstGeom>
              <a:noFill/>
            </p:spPr>
            <p:txBody>
              <a:bodyPr wrap="none" rtlCol="0">
                <a:spAutoFit/>
              </a:bodyPr>
              <a:lstStyle/>
              <a:p>
                <a:r>
                  <a:rPr lang="en-US" sz="2800" b="1" dirty="0" smtClean="0">
                    <a:solidFill>
                      <a:srgbClr val="3366FF"/>
                    </a:solidFill>
                  </a:rPr>
                  <a:t>I/O</a:t>
                </a:r>
                <a:endParaRPr lang="en-US" sz="2800" b="1" dirty="0">
                  <a:solidFill>
                    <a:srgbClr val="3366FF"/>
                  </a:solidFill>
                </a:endParaRPr>
              </a:p>
            </p:txBody>
          </p:sp>
          <p:cxnSp>
            <p:nvCxnSpPr>
              <p:cNvPr id="47" name="Straight Arrow Connector 46"/>
              <p:cNvCxnSpPr>
                <a:endCxn id="32" idx="4"/>
              </p:cNvCxnSpPr>
              <p:nvPr/>
            </p:nvCxnSpPr>
            <p:spPr>
              <a:xfrm rot="16200000" flipV="1">
                <a:off x="3057848" y="4785048"/>
                <a:ext cx="259481" cy="933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16200000" flipV="1">
                <a:off x="3403603" y="4538136"/>
                <a:ext cx="626533" cy="3217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5400000" flipH="1" flipV="1">
                <a:off x="3505202" y="4097866"/>
                <a:ext cx="1676399" cy="5249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4131733" y="3386666"/>
                <a:ext cx="2895601" cy="19642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812801" y="2286000"/>
                <a:ext cx="1998133" cy="2827867"/>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rot="16200000" flipV="1">
                <a:off x="2091268" y="3750732"/>
                <a:ext cx="1490134" cy="1337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6272700" y="3197580"/>
                <a:ext cx="712951"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0" name="Straight Arrow Connector 29"/>
            <p:cNvCxnSpPr/>
            <p:nvPr/>
          </p:nvCxnSpPr>
          <p:spPr>
            <a:xfrm rot="5400000" flipH="1" flipV="1">
              <a:off x="3797561" y="4057175"/>
              <a:ext cx="1526335" cy="8918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Minicomputer Eras: 1970s</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2/28/13</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a:p>
        </p:txBody>
      </p:sp>
      <p:sp>
        <p:nvSpPr>
          <p:cNvPr id="9" name="TextBox 8"/>
          <p:cNvSpPr txBox="1"/>
          <p:nvPr/>
        </p:nvSpPr>
        <p:spPr>
          <a:xfrm>
            <a:off x="406402" y="5288340"/>
            <a:ext cx="8348132" cy="1569660"/>
          </a:xfrm>
          <a:prstGeom prst="rect">
            <a:avLst/>
          </a:prstGeom>
          <a:noFill/>
        </p:spPr>
        <p:txBody>
          <a:bodyPr wrap="square" rtlCol="0">
            <a:spAutoFit/>
          </a:bodyPr>
          <a:lstStyle/>
          <a:p>
            <a:pPr marL="0" lvl="1"/>
            <a:r>
              <a:rPr lang="en-US" sz="3200" dirty="0" smtClean="0"/>
              <a:t>Using integrated circuits, Digital, HP… build $10k computers for labs, universities </a:t>
            </a:r>
            <a:r>
              <a:rPr lang="en-US" sz="3200" dirty="0" smtClean="0">
                <a:sym typeface="Wingdings"/>
              </a:rPr>
              <a:t></a:t>
            </a:r>
            <a:r>
              <a:rPr lang="en-US" sz="3200" dirty="0" smtClean="0"/>
              <a:t> C, UNIX OS</a:t>
            </a:r>
          </a:p>
          <a:p>
            <a:endParaRPr lang="en-US" sz="3200" dirty="0"/>
          </a:p>
        </p:txBody>
      </p:sp>
      <p:pic>
        <p:nvPicPr>
          <p:cNvPr id="8" name="Picture 7" descr="vax11780.jpg"/>
          <p:cNvPicPr>
            <a:picLocks noChangeAspect="1"/>
          </p:cNvPicPr>
          <p:nvPr/>
        </p:nvPicPr>
        <p:blipFill>
          <a:blip r:embed="rId3"/>
          <a:stretch>
            <a:fillRect/>
          </a:stretch>
        </p:blipFill>
        <p:spPr>
          <a:xfrm>
            <a:off x="2562225" y="1209675"/>
            <a:ext cx="3566224" cy="393805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PC Era: Mid 1980s - Mid 2000s</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2/28/13</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a:p>
        </p:txBody>
      </p:sp>
      <p:sp>
        <p:nvSpPr>
          <p:cNvPr id="9" name="TextBox 8"/>
          <p:cNvSpPr txBox="1"/>
          <p:nvPr/>
        </p:nvSpPr>
        <p:spPr>
          <a:xfrm>
            <a:off x="457201" y="5051273"/>
            <a:ext cx="8686799" cy="1569660"/>
          </a:xfrm>
          <a:prstGeom prst="rect">
            <a:avLst/>
          </a:prstGeom>
          <a:noFill/>
        </p:spPr>
        <p:txBody>
          <a:bodyPr wrap="square" rtlCol="0">
            <a:spAutoFit/>
          </a:bodyPr>
          <a:lstStyle/>
          <a:p>
            <a:pPr marL="0" lvl="1"/>
            <a:r>
              <a:rPr lang="en-US" sz="3200" dirty="0" smtClean="0"/>
              <a:t>Using microprocessors, Apple, IBM, … build $1k computer for 1 person </a:t>
            </a:r>
            <a:r>
              <a:rPr lang="en-US" sz="3200" dirty="0" smtClean="0">
                <a:sym typeface="Wingdings"/>
              </a:rPr>
              <a:t></a:t>
            </a:r>
            <a:r>
              <a:rPr lang="en-US" sz="3200" dirty="0" smtClean="0"/>
              <a:t> Basic, Java, Windows OS</a:t>
            </a:r>
          </a:p>
          <a:p>
            <a:endParaRPr lang="en-US" sz="3200" dirty="0"/>
          </a:p>
        </p:txBody>
      </p:sp>
      <p:pic>
        <p:nvPicPr>
          <p:cNvPr id="8" name="Picture 7" descr="IBM_PC_5150.jpg"/>
          <p:cNvPicPr>
            <a:picLocks noChangeAspect="1"/>
          </p:cNvPicPr>
          <p:nvPr/>
        </p:nvPicPr>
        <p:blipFill>
          <a:blip r:embed="rId2"/>
          <a:stretch>
            <a:fillRect/>
          </a:stretch>
        </p:blipFill>
        <p:spPr>
          <a:xfrm>
            <a:off x="1642533" y="1461559"/>
            <a:ext cx="5181600" cy="374451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PostPC</a:t>
            </a:r>
            <a:r>
              <a:rPr lang="en-US" dirty="0" smtClean="0"/>
              <a:t> Era: Late 2000s - ??</a:t>
            </a:r>
            <a:endParaRPr lang="en-US" dirty="0"/>
          </a:p>
        </p:txBody>
      </p:sp>
      <p:sp>
        <p:nvSpPr>
          <p:cNvPr id="10" name="Content Placeholder 9"/>
          <p:cNvSpPr>
            <a:spLocks noGrp="1"/>
          </p:cNvSpPr>
          <p:nvPr>
            <p:ph sz="half" idx="1"/>
          </p:nvPr>
        </p:nvSpPr>
        <p:spPr>
          <a:xfrm>
            <a:off x="2201333" y="1447801"/>
            <a:ext cx="2963334" cy="2904066"/>
          </a:xfrm>
        </p:spPr>
        <p:txBody>
          <a:bodyPr>
            <a:normAutofit fontScale="92500" lnSpcReduction="20000"/>
          </a:bodyPr>
          <a:lstStyle/>
          <a:p>
            <a:pPr marL="342900" lvl="1" indent="-342900">
              <a:buNone/>
            </a:pPr>
            <a:r>
              <a:rPr lang="en-US" dirty="0" smtClean="0">
                <a:solidFill>
                  <a:srgbClr val="0000FF"/>
                </a:solidFill>
              </a:rPr>
              <a:t>	Personal Mobile Devices (PMD)</a:t>
            </a:r>
            <a:r>
              <a:rPr lang="en-US" dirty="0" smtClean="0"/>
              <a:t>: Relying on wireless networking, Apple, Nokia, … build $500 </a:t>
            </a:r>
            <a:r>
              <a:rPr lang="en-US" dirty="0" err="1" smtClean="0"/>
              <a:t>smartphone</a:t>
            </a:r>
            <a:r>
              <a:rPr lang="en-US" dirty="0" smtClean="0"/>
              <a:t> and tablet computers for individuals </a:t>
            </a:r>
            <a:br>
              <a:rPr lang="en-US" dirty="0" smtClean="0"/>
            </a:br>
            <a:r>
              <a:rPr lang="en-US" dirty="0" smtClean="0">
                <a:sym typeface="Wingdings"/>
              </a:rPr>
              <a:t></a:t>
            </a:r>
            <a:r>
              <a:rPr lang="en-US" dirty="0" smtClean="0"/>
              <a:t> Objective C, Java, Android OS + iOS</a:t>
            </a:r>
          </a:p>
          <a:p>
            <a:endParaRPr lang="en-US" dirty="0"/>
          </a:p>
        </p:txBody>
      </p:sp>
      <p:sp>
        <p:nvSpPr>
          <p:cNvPr id="11" name="Content Placeholder 10"/>
          <p:cNvSpPr>
            <a:spLocks noGrp="1"/>
          </p:cNvSpPr>
          <p:nvPr>
            <p:ph sz="half" idx="2"/>
          </p:nvPr>
        </p:nvSpPr>
        <p:spPr>
          <a:xfrm>
            <a:off x="795867" y="4174067"/>
            <a:ext cx="4351867" cy="2040467"/>
          </a:xfrm>
        </p:spPr>
        <p:txBody>
          <a:bodyPr>
            <a:noAutofit/>
          </a:bodyPr>
          <a:lstStyle/>
          <a:p>
            <a:pPr marL="342900" lvl="1" indent="-342900" algn="r">
              <a:buNone/>
            </a:pPr>
            <a:r>
              <a:rPr lang="en-US" sz="2200" dirty="0" smtClean="0">
                <a:solidFill>
                  <a:srgbClr val="0000FF"/>
                </a:solidFill>
              </a:rPr>
              <a:t>Cloud Computing</a:t>
            </a:r>
            <a:r>
              <a:rPr lang="en-US" sz="2200" dirty="0" smtClean="0"/>
              <a:t>: </a:t>
            </a:r>
            <a:br>
              <a:rPr lang="en-US" sz="2200" dirty="0" smtClean="0"/>
            </a:br>
            <a:r>
              <a:rPr lang="en-US" sz="2200" dirty="0" smtClean="0"/>
              <a:t>Using Local Area Networks, Amazon, Google, … build $200M </a:t>
            </a:r>
            <a:r>
              <a:rPr lang="en-US" sz="2200" dirty="0" smtClean="0">
                <a:solidFill>
                  <a:srgbClr val="0000FF"/>
                </a:solidFill>
              </a:rPr>
              <a:t>Warehouse Scale Computers </a:t>
            </a:r>
            <a:br>
              <a:rPr lang="en-US" sz="2200" dirty="0" smtClean="0">
                <a:solidFill>
                  <a:srgbClr val="0000FF"/>
                </a:solidFill>
              </a:rPr>
            </a:br>
            <a:r>
              <a:rPr lang="en-US" sz="2200" dirty="0" smtClean="0"/>
              <a:t>with 100,000 servers for </a:t>
            </a:r>
            <a:br>
              <a:rPr lang="en-US" sz="2200" dirty="0" smtClean="0"/>
            </a:br>
            <a:r>
              <a:rPr lang="en-US" sz="2200" dirty="0" smtClean="0"/>
              <a:t>Internet Services for </a:t>
            </a:r>
            <a:r>
              <a:rPr lang="en-US" sz="2200" dirty="0" err="1" smtClean="0"/>
              <a:t>PMDs</a:t>
            </a:r>
            <a:endParaRPr lang="en-US" sz="2200" dirty="0" smtClean="0"/>
          </a:p>
          <a:p>
            <a:pPr marL="342900" lvl="1" indent="-342900" algn="r">
              <a:buNone/>
            </a:pPr>
            <a:r>
              <a:rPr lang="en-US" sz="2200" dirty="0" smtClean="0">
                <a:sym typeface="Wingdings"/>
              </a:rPr>
              <a:t></a:t>
            </a:r>
            <a:r>
              <a:rPr lang="en-US" sz="2200" dirty="0" smtClean="0"/>
              <a:t> MapReduce, Ruby on Rails</a:t>
            </a:r>
          </a:p>
        </p:txBody>
      </p:sp>
      <p:sp>
        <p:nvSpPr>
          <p:cNvPr id="4" name="Date Placeholder 3"/>
          <p:cNvSpPr>
            <a:spLocks noGrp="1"/>
          </p:cNvSpPr>
          <p:nvPr>
            <p:ph type="dt" sz="half" idx="10"/>
          </p:nvPr>
        </p:nvSpPr>
        <p:spPr/>
        <p:txBody>
          <a:bodyPr/>
          <a:lstStyle/>
          <a:p>
            <a:fld id="{2F2E1938-C8CF-0247-A38E-E6A30FE91DD3}" type="datetime1">
              <a:rPr lang="en-US" smtClean="0"/>
              <a:pPr/>
              <a:t>2/28/13</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a:p>
        </p:txBody>
      </p:sp>
      <p:pic>
        <p:nvPicPr>
          <p:cNvPr id="12" name="Picture 11" descr="iphone.jpg"/>
          <p:cNvPicPr>
            <a:picLocks noChangeAspect="1"/>
          </p:cNvPicPr>
          <p:nvPr/>
        </p:nvPicPr>
        <p:blipFill>
          <a:blip r:embed="rId2"/>
          <a:stretch>
            <a:fillRect/>
          </a:stretch>
        </p:blipFill>
        <p:spPr>
          <a:xfrm>
            <a:off x="0" y="1524000"/>
            <a:ext cx="2527610" cy="2590801"/>
          </a:xfrm>
          <a:prstGeom prst="rect">
            <a:avLst/>
          </a:prstGeom>
        </p:spPr>
      </p:pic>
      <p:pic>
        <p:nvPicPr>
          <p:cNvPr id="14" name="Picture 13" descr="ms_chicago_datacenter_container.jpg"/>
          <p:cNvPicPr>
            <a:picLocks noChangeAspect="1"/>
          </p:cNvPicPr>
          <p:nvPr/>
        </p:nvPicPr>
        <p:blipFill>
          <a:blip r:embed="rId3"/>
          <a:stretch>
            <a:fillRect/>
          </a:stretch>
        </p:blipFill>
        <p:spPr>
          <a:xfrm>
            <a:off x="5309954" y="1403773"/>
            <a:ext cx="3376846" cy="49342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dirty="0" smtClean="0">
                <a:ea typeface="ＭＳ Ｐゴシック" charset="-128"/>
                <a:cs typeface="ＭＳ Ｐゴシック" charset="-128"/>
              </a:rPr>
              <a:t>Why Cloud Computing Now?</a:t>
            </a:r>
          </a:p>
        </p:txBody>
      </p:sp>
      <p:sp>
        <p:nvSpPr>
          <p:cNvPr id="45059" name="Content Placeholder 2"/>
          <p:cNvSpPr>
            <a:spLocks noGrp="1"/>
          </p:cNvSpPr>
          <p:nvPr>
            <p:ph idx="1"/>
          </p:nvPr>
        </p:nvSpPr>
        <p:spPr>
          <a:xfrm>
            <a:off x="457200" y="1371600"/>
            <a:ext cx="8229600" cy="5257800"/>
          </a:xfrm>
        </p:spPr>
        <p:txBody>
          <a:bodyPr>
            <a:normAutofit/>
          </a:bodyPr>
          <a:lstStyle/>
          <a:p>
            <a:r>
              <a:rPr lang="en-US" sz="2800" dirty="0" smtClean="0">
                <a:ea typeface="ＭＳ Ｐゴシック" charset="-128"/>
                <a:cs typeface="ＭＳ Ｐゴシック" charset="-128"/>
              </a:rPr>
              <a:t>“</a:t>
            </a:r>
            <a:r>
              <a:rPr lang="en-US" sz="2800" dirty="0" smtClean="0">
                <a:solidFill>
                  <a:srgbClr val="0000FF"/>
                </a:solidFill>
                <a:ea typeface="ＭＳ Ｐゴシック" charset="-128"/>
                <a:cs typeface="ＭＳ Ｐゴシック" charset="-128"/>
              </a:rPr>
              <a:t>The Web Space Race</a:t>
            </a:r>
            <a:r>
              <a:rPr lang="en-US" sz="2800" dirty="0" smtClean="0">
                <a:ea typeface="ＭＳ Ｐゴシック" charset="-128"/>
                <a:cs typeface="ＭＳ Ｐゴシック" charset="-128"/>
              </a:rPr>
              <a:t>”: Build-out of extremely large datacenters (10,000’s of </a:t>
            </a:r>
            <a:r>
              <a:rPr lang="en-US" sz="2800" b="1" i="1" dirty="0" smtClean="0">
                <a:ea typeface="ＭＳ Ｐゴシック" charset="-128"/>
                <a:cs typeface="ＭＳ Ｐゴシック" charset="-128"/>
              </a:rPr>
              <a:t>commodity </a:t>
            </a:r>
            <a:r>
              <a:rPr lang="en-US" sz="2800" dirty="0" smtClean="0">
                <a:ea typeface="ＭＳ Ｐゴシック" charset="-128"/>
                <a:cs typeface="ＭＳ Ｐゴシック" charset="-128"/>
              </a:rPr>
              <a:t>PCs)</a:t>
            </a:r>
          </a:p>
          <a:p>
            <a:pPr lvl="1"/>
            <a:r>
              <a:rPr lang="en-US" sz="2400" dirty="0" smtClean="0"/>
              <a:t>Build-out driven by growth in demand (more users)</a:t>
            </a:r>
          </a:p>
          <a:p>
            <a:pPr lvl="1">
              <a:buFont typeface="Symbol" charset="2"/>
              <a:buChar char=""/>
            </a:pPr>
            <a:r>
              <a:rPr lang="en-US" sz="2400" dirty="0" smtClean="0"/>
              <a:t> Infrastructure software and Operational expertise</a:t>
            </a:r>
          </a:p>
          <a:p>
            <a:r>
              <a:rPr lang="en-US" sz="2800" dirty="0" smtClean="0">
                <a:solidFill>
                  <a:srgbClr val="0000FF"/>
                </a:solidFill>
                <a:ea typeface="ＭＳ Ｐゴシック" charset="-128"/>
                <a:cs typeface="ＭＳ Ｐゴシック" charset="-128"/>
              </a:rPr>
              <a:t>Discovered economy of scale: 5-7x cheaper than provisioning a medium-sized (1000 servers) facility</a:t>
            </a:r>
          </a:p>
          <a:p>
            <a:r>
              <a:rPr lang="en-US" sz="2800" dirty="0" smtClean="0">
                <a:ea typeface="ＭＳ Ｐゴシック" charset="-128"/>
                <a:cs typeface="ＭＳ Ｐゴシック" charset="-128"/>
              </a:rPr>
              <a:t>More pervasive broadband Internet so can access remote computers efficiently</a:t>
            </a:r>
          </a:p>
          <a:p>
            <a:r>
              <a:rPr lang="en-US" sz="2800" dirty="0" smtClean="0">
                <a:ea typeface="ＭＳ Ｐゴシック" charset="-128"/>
                <a:cs typeface="ＭＳ Ｐゴシック" charset="-128"/>
              </a:rPr>
              <a:t>Commoditization of HW &amp; SW</a:t>
            </a:r>
          </a:p>
          <a:p>
            <a:pPr lvl="1"/>
            <a:r>
              <a:rPr lang="en-US" sz="2400" dirty="0" smtClean="0"/>
              <a:t>Standardized software stacks</a:t>
            </a:r>
          </a:p>
        </p:txBody>
      </p:sp>
      <p:sp>
        <p:nvSpPr>
          <p:cNvPr id="22532" name="Slide Number Placeholder 3"/>
          <p:cNvSpPr>
            <a:spLocks noGrp="1"/>
          </p:cNvSpPr>
          <p:nvPr>
            <p:ph type="sldNum" sz="quarter" idx="12"/>
          </p:nvPr>
        </p:nvSpPr>
        <p:spPr>
          <a:noFill/>
        </p:spPr>
        <p:txBody>
          <a:bodyPr/>
          <a:lstStyle/>
          <a:p>
            <a:fld id="{01FBC6A4-C7A7-5943-AA03-5FCAB27E88D1}" type="slidenum">
              <a:rPr lang="en-US" smtClean="0">
                <a:latin typeface="Helvetica" charset="0"/>
                <a:ea typeface="ＭＳ Ｐゴシック" charset="-128"/>
                <a:cs typeface="ＭＳ Ｐゴシック" charset="-128"/>
              </a:rPr>
              <a:pPr/>
              <a:t>8</a:t>
            </a:fld>
            <a:endParaRPr lang="en-US" smtClean="0">
              <a:latin typeface="Helvetica" charset="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4004" y="274638"/>
            <a:ext cx="8686800" cy="1143000"/>
          </a:xfrm>
        </p:spPr>
        <p:txBody>
          <a:bodyPr>
            <a:normAutofit/>
          </a:bodyPr>
          <a:lstStyle/>
          <a:p>
            <a:r>
              <a:rPr lang="en-US" dirty="0" smtClean="0"/>
              <a:t>March 2013 AWS Instances &amp; Prices</a:t>
            </a:r>
            <a:endParaRPr lang="en-US" dirty="0"/>
          </a:p>
        </p:txBody>
      </p:sp>
      <p:sp>
        <p:nvSpPr>
          <p:cNvPr id="3" name="Content Placeholder 2"/>
          <p:cNvSpPr>
            <a:spLocks noGrp="1"/>
          </p:cNvSpPr>
          <p:nvPr>
            <p:ph idx="1"/>
          </p:nvPr>
        </p:nvSpPr>
        <p:spPr>
          <a:xfrm>
            <a:off x="254000" y="4948232"/>
            <a:ext cx="8889999" cy="1130831"/>
          </a:xfrm>
        </p:spPr>
        <p:txBody>
          <a:bodyPr>
            <a:noAutofit/>
          </a:bodyPr>
          <a:lstStyle/>
          <a:p>
            <a:r>
              <a:rPr lang="en-US" sz="2800" dirty="0" smtClean="0"/>
              <a:t>Closest computer in WSC example is Standard Extra Large</a:t>
            </a:r>
          </a:p>
          <a:p>
            <a:r>
              <a:rPr lang="en-US" sz="2800" dirty="0" smtClean="0"/>
              <a:t>@ At these low rates, Amazon EC2 can make money!</a:t>
            </a:r>
          </a:p>
          <a:p>
            <a:pPr lvl="1"/>
            <a:r>
              <a:rPr lang="en-US" sz="2400" dirty="0" smtClean="0"/>
              <a:t>even if used only 50% of time</a:t>
            </a:r>
          </a:p>
        </p:txBody>
      </p:sp>
      <p:sp>
        <p:nvSpPr>
          <p:cNvPr id="4" name="Date Placeholder 3"/>
          <p:cNvSpPr>
            <a:spLocks noGrp="1"/>
          </p:cNvSpPr>
          <p:nvPr>
            <p:ph type="dt" sz="half" idx="10"/>
          </p:nvPr>
        </p:nvSpPr>
        <p:spPr/>
        <p:txBody>
          <a:bodyPr/>
          <a:lstStyle/>
          <a:p>
            <a:fld id="{56E19FC2-9B0D-D440-8AFE-8A4596D7FBF4}" type="datetime1">
              <a:rPr lang="en-US" smtClean="0"/>
              <a:pPr/>
              <a:t>2/28/13</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9</a:t>
            </a:fld>
            <a:endParaRPr lang="en-US" dirty="0"/>
          </a:p>
        </p:txBody>
      </p:sp>
      <p:graphicFrame>
        <p:nvGraphicFramePr>
          <p:cNvPr id="7" name="Content Placeholder 6"/>
          <p:cNvGraphicFramePr>
            <a:graphicFrameLocks/>
          </p:cNvGraphicFramePr>
          <p:nvPr/>
        </p:nvGraphicFramePr>
        <p:xfrm>
          <a:off x="4" y="1473203"/>
          <a:ext cx="9143996" cy="3122815"/>
        </p:xfrm>
        <a:graphic>
          <a:graphicData uri="http://schemas.openxmlformats.org/drawingml/2006/table">
            <a:tbl>
              <a:tblPr/>
              <a:tblGrid>
                <a:gridCol w="3074412"/>
                <a:gridCol w="744832"/>
                <a:gridCol w="649746"/>
                <a:gridCol w="839916"/>
                <a:gridCol w="713136"/>
                <a:gridCol w="839916"/>
                <a:gridCol w="824070"/>
                <a:gridCol w="681442"/>
                <a:gridCol w="776526"/>
              </a:tblGrid>
              <a:tr h="826655">
                <a:tc>
                  <a:txBody>
                    <a:bodyPr/>
                    <a:lstStyle/>
                    <a:p>
                      <a:pPr algn="ctr" fontAlgn="ctr"/>
                      <a:r>
                        <a:rPr lang="en-US" sz="1400" b="0" i="0" u="none" strike="noStrike" dirty="0">
                          <a:latin typeface="Verdana"/>
                        </a:rPr>
                        <a:t>Instance</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Per Hour</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Verdana"/>
                        </a:rPr>
                        <a:t>Ratio to Small</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Compute Units</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Virtual Cores</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Verdana"/>
                        </a:rPr>
                        <a:t>Compute Unit/ Core</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Memory (GiB)</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Disk (GiB)</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Address</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rgbClr val="008000"/>
                          </a:solidFill>
                          <a:latin typeface="Verdana"/>
                        </a:rPr>
                        <a:t>Standard Small</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$0.065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8000"/>
                          </a:solidFill>
                          <a:latin typeface="Verdana"/>
                        </a:rPr>
                        <a:t>1.00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1.7</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160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8000"/>
                          </a:solidFill>
                          <a:latin typeface="Verdana"/>
                        </a:rPr>
                        <a:t>32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Standard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$0.260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4.0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4.0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7.5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850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rgbClr val="FF0000"/>
                          </a:solidFill>
                          <a:latin typeface="Verdana"/>
                        </a:rPr>
                        <a:t>Standard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$0.520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15.0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FF0000"/>
                          </a:solidFill>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High-Memory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$0.460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5.9</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6.5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17.1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420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High-Memory Double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$0.920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11.8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13.0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34.2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850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chemeClr val="tx1"/>
                          </a:solidFill>
                          <a:latin typeface="Verdana"/>
                        </a:rPr>
                        <a:t>High-Memory Quadruple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$1.840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23.5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26.0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68.4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1"/>
                          </a:solidFill>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High-CPU Medium</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$0.165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1.7</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350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32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latin typeface="Verdana"/>
                        </a:rPr>
                        <a:t>High-CPU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$0.660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7.0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3026979" y="1443791"/>
            <a:ext cx="869822" cy="3220574"/>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010046" y="2896202"/>
            <a:ext cx="835029" cy="295716"/>
          </a:xfrm>
          <a:prstGeom prst="rect">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32737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9316</TotalTime>
  <Words>1860</Words>
  <Application>Microsoft Macintosh PowerPoint</Application>
  <PresentationFormat>On-screen Show (4:3)</PresentationFormat>
  <Paragraphs>328</Paragraphs>
  <Slides>26</Slides>
  <Notes>2</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Office Theme</vt:lpstr>
      <vt:lpstr>CS 61C: Great Ideas in Computer Architecture (Machine Structures) Lecture 17 – Datacenters and Cloud Computing</vt:lpstr>
      <vt:lpstr>In the news</vt:lpstr>
      <vt:lpstr>Review</vt:lpstr>
      <vt:lpstr>Computer Eras: Mainframe 1950s-60s</vt:lpstr>
      <vt:lpstr>Minicomputer Eras: 1970s</vt:lpstr>
      <vt:lpstr>PC Era: Mid 1980s - Mid 2000s</vt:lpstr>
      <vt:lpstr>PostPC Era: Late 2000s - ??</vt:lpstr>
      <vt:lpstr>Why Cloud Computing Now?</vt:lpstr>
      <vt:lpstr>March 2013 AWS Instances &amp; Prices</vt:lpstr>
      <vt:lpstr>Warehouse Scale Computers</vt:lpstr>
      <vt:lpstr>Design Goals of a WSC</vt:lpstr>
      <vt:lpstr>E.g., Google’s Oregon WSC</vt:lpstr>
      <vt:lpstr>Containers in WSCs</vt:lpstr>
      <vt:lpstr>Equipment Inside a WSC</vt:lpstr>
      <vt:lpstr>Server, Rack, Array</vt:lpstr>
      <vt:lpstr>Google Server Internals</vt:lpstr>
      <vt:lpstr>Defining Performance</vt:lpstr>
      <vt:lpstr>Coping with Performance in Array</vt:lpstr>
      <vt:lpstr>Coping with Workload Variation</vt:lpstr>
      <vt:lpstr>Impact of latency, bandwidth, failure, varying workload on WSC software?</vt:lpstr>
      <vt:lpstr>Power vs. Server Utilization</vt:lpstr>
      <vt:lpstr>Power Usage Effectiveness</vt:lpstr>
      <vt:lpstr>PUE in the Wild (2007)</vt:lpstr>
      <vt:lpstr>High PUE: Where Does Power Go?</vt:lpstr>
      <vt:lpstr>Google WSC A PUE: 1.24</vt:lpstr>
      <vt:lpstr>Summary</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Dan Garcia</cp:lastModifiedBy>
  <cp:revision>96</cp:revision>
  <cp:lastPrinted>2013-03-01T04:07:47Z</cp:lastPrinted>
  <dcterms:created xsi:type="dcterms:W3CDTF">2013-02-28T21:07:59Z</dcterms:created>
  <dcterms:modified xsi:type="dcterms:W3CDTF">2013-03-01T04:10:40Z</dcterms:modified>
</cp:coreProperties>
</file>