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sldIdLst>
    <p:sldId id="279" r:id="rId2"/>
    <p:sldId id="336" r:id="rId3"/>
    <p:sldId id="351" r:id="rId4"/>
    <p:sldId id="337" r:id="rId5"/>
    <p:sldId id="348" r:id="rId6"/>
    <p:sldId id="349" r:id="rId7"/>
    <p:sldId id="350" r:id="rId8"/>
    <p:sldId id="345" r:id="rId9"/>
    <p:sldId id="338" r:id="rId10"/>
    <p:sldId id="339" r:id="rId11"/>
    <p:sldId id="340" r:id="rId12"/>
    <p:sldId id="342" r:id="rId13"/>
    <p:sldId id="343" r:id="rId14"/>
    <p:sldId id="344" r:id="rId15"/>
    <p:sldId id="346" r:id="rId16"/>
    <p:sldId id="335" r:id="rId17"/>
    <p:sldId id="347" r:id="rId18"/>
    <p:sldId id="317" r:id="rId19"/>
    <p:sldId id="318" r:id="rId20"/>
    <p:sldId id="353" r:id="rId21"/>
    <p:sldId id="319" r:id="rId22"/>
    <p:sldId id="320" r:id="rId23"/>
    <p:sldId id="321" r:id="rId24"/>
    <p:sldId id="322" r:id="rId25"/>
    <p:sldId id="354" r:id="rId26"/>
    <p:sldId id="355" r:id="rId27"/>
    <p:sldId id="266" r:id="rId28"/>
    <p:sldId id="267" r:id="rId29"/>
    <p:sldId id="268" r:id="rId30"/>
    <p:sldId id="269" r:id="rId31"/>
    <p:sldId id="270" r:id="rId32"/>
    <p:sldId id="271" r:id="rId33"/>
    <p:sldId id="272" r:id="rId34"/>
    <p:sldId id="273" r:id="rId35"/>
    <p:sldId id="361" r:id="rId36"/>
    <p:sldId id="274" r:id="rId37"/>
    <p:sldId id="360" r:id="rId38"/>
    <p:sldId id="275" r:id="rId39"/>
    <p:sldId id="276" r:id="rId40"/>
    <p:sldId id="277" r:id="rId41"/>
    <p:sldId id="356" r:id="rId42"/>
    <p:sldId id="358" r:id="rId43"/>
    <p:sldId id="278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1348" autoAdjust="0"/>
  </p:normalViewPr>
  <p:slideViewPr>
    <p:cSldViewPr snapToGrid="0" snapToObjects="1">
      <p:cViewPr>
        <p:scale>
          <a:sx n="86" d="100"/>
          <a:sy n="86" d="100"/>
        </p:scale>
        <p:origin x="-534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BFD8EF-8A9D-DC45-8524-EDC8546DBCDF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33014A-BAAC-334A-AABA-F076A65091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04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 WSC, want lots going on at same</a:t>
            </a:r>
            <a:r>
              <a:rPr lang="en-US" baseline="0" dirty="0" smtClean="0"/>
              <a:t> time to get $ back</a:t>
            </a:r>
          </a:p>
          <a:p>
            <a:r>
              <a:rPr lang="en-US" baseline="0" dirty="0" smtClean="0"/>
              <a:t>Easy to parallelize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014A-BAAC-334A-AABA-F076A650910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Lots of info and want to look through big chunks of this info at the same time (data mining)</a:t>
            </a:r>
          </a:p>
          <a:p>
            <a:r>
              <a:rPr lang="en-US" baseline="0" dirty="0" smtClean="0"/>
              <a:t>Big Data Analytics is Big Deal™, organizations accumulate lots of data, hidden info in there too</a:t>
            </a:r>
          </a:p>
          <a:p>
            <a:r>
              <a:rPr lang="en-US" baseline="0" dirty="0" smtClean="0"/>
              <a:t>Figure out right algorithm allows you to derive useful facts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014A-BAAC-334A-AABA-F076A650910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Example,</a:t>
            </a:r>
            <a:r>
              <a:rPr lang="en-US" baseline="0" dirty="0" smtClean="0"/>
              <a:t> look up number of status updates with words ‘party tonight’ and ‘hangover’ in them.</a:t>
            </a:r>
          </a:p>
          <a:p>
            <a:r>
              <a:rPr lang="en-US" baseline="0" dirty="0" smtClean="0"/>
              <a:t>Peaks follow one another!  Big spikes on new years, </a:t>
            </a:r>
            <a:r>
              <a:rPr lang="en-US" baseline="0" dirty="0" err="1" smtClean="0"/>
              <a:t>halloween</a:t>
            </a:r>
            <a:r>
              <a:rPr lang="en-US" baseline="0" dirty="0" smtClean="0"/>
              <a:t>, generally have weekend partying.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014A-BAAC-334A-AABA-F076A650910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Need to be able to churn through all this data fast; we are in essence looking at a bunch of data all at the same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014A-BAAC-334A-AABA-F076A650910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Input keys and values from </a:t>
            </a:r>
            <a:r>
              <a:rPr lang="en-US" i="1" dirty="0" smtClean="0"/>
              <a:t>different </a:t>
            </a:r>
            <a:r>
              <a:rPr lang="en-US" dirty="0" smtClean="0"/>
              <a:t>domain than output keys and values.</a:t>
            </a:r>
          </a:p>
          <a:p>
            <a:r>
              <a:rPr lang="en-US" dirty="0" smtClean="0"/>
              <a:t>Intermediate keys and values from </a:t>
            </a:r>
            <a:r>
              <a:rPr lang="en-US" i="1" dirty="0" smtClean="0"/>
              <a:t>same </a:t>
            </a:r>
            <a:r>
              <a:rPr lang="en-US" dirty="0" smtClean="0"/>
              <a:t>domain as output keys and values.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014A-BAAC-334A-AABA-F076A650910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Map function applies to individual</a:t>
            </a:r>
            <a:r>
              <a:rPr lang="en-US" baseline="0" dirty="0" smtClean="0"/>
              <a:t> records, generates intermediate set of key/value pairs</a:t>
            </a:r>
          </a:p>
          <a:p>
            <a:r>
              <a:rPr lang="en-US" baseline="0" dirty="0" smtClean="0"/>
              <a:t>Reduce function combines all items with same intermediate key (e.g. aggregation)</a:t>
            </a:r>
          </a:p>
          <a:p>
            <a:r>
              <a:rPr lang="en-US" baseline="0" dirty="0" smtClean="0"/>
              <a:t>Programmer supplies map and reduce functions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014A-BAAC-334A-AABA-F076A650910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- Fine granularity (more map tasks than machines)</a:t>
            </a:r>
          </a:p>
          <a:p>
            <a:r>
              <a:rPr lang="en-US" baseline="0" dirty="0" smtClean="0"/>
              <a:t>- Each reduce task produces its own output file (so don’t want this to be too big, but still big enough so that can load balance)</a:t>
            </a:r>
          </a:p>
          <a:p>
            <a:r>
              <a:rPr lang="en-US" baseline="0" dirty="0" smtClean="0"/>
              <a:t>Hash function decides which reducer to send to (shuffle)</a:t>
            </a:r>
          </a:p>
          <a:p>
            <a:r>
              <a:rPr lang="en-US" baseline="0" dirty="0" smtClean="0"/>
              <a:t>Reducers collect the keys they are assigned (try to split evenly amongst reducers)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014A-BAAC-334A-AABA-F076A650910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3305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 is another</a:t>
            </a:r>
            <a:r>
              <a:rPr lang="en-US" baseline="0" dirty="0" smtClean="0"/>
              <a:t> representation of the overall </a:t>
            </a:r>
            <a:r>
              <a:rPr lang="en-US" baseline="0" dirty="0" err="1" smtClean="0"/>
              <a:t>mapreduce</a:t>
            </a:r>
            <a:r>
              <a:rPr lang="en-US" baseline="0" dirty="0" smtClean="0"/>
              <a:t> schema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014A-BAAC-334A-AABA-F076A650910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</a:t>
            </a:r>
            <a:r>
              <a:rPr lang="en-US" baseline="0" dirty="0" smtClean="0"/>
              <a:t> the user calls </a:t>
            </a:r>
            <a:r>
              <a:rPr lang="en-US" baseline="0" dirty="0" err="1" smtClean="0"/>
              <a:t>mapreduce</a:t>
            </a:r>
            <a:r>
              <a:rPr lang="en-US" baseline="0" dirty="0" smtClean="0"/>
              <a:t>, we first split the data into many files and replicate them across many machines (does this for you)</a:t>
            </a:r>
          </a:p>
          <a:p>
            <a:r>
              <a:rPr lang="en-US" baseline="0" dirty="0" smtClean="0"/>
              <a:t>This is so that we can tolerate faults and also to maximize speed of execution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014A-BAAC-334A-AABA-F076A650910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subdivide the map phase into M jobs and the reduce phase into R jobs as described previously. Ideally, M and R should be much larger than the number of worker machines. 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special master node assigns jobs to idle workers.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Having each worker per- form many different tasks improves dynamic load balancing and also speeds up recovery when a worker fails: the many map tasks it has completed can be spread out across all the other worker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machines.There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practical bounds on how large M and R can be in our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mentation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since the master must make O(M+R) scheduling decisions and keep O(M*R) state in memory as described. (The constant factors for memory usage are small, however. The O(M*R) piece of the state consists of approximately one byte of data per map task/reduce task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pair.)Furthermore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R is often constrained by users because the output of each reduce task ends up in a separate output file. In practice, we tend to choose M so that each individual task is roughly 16MB to 64MB of input data (so that the locality optimization described previously is most effective), and we make R a small multiple of the number of worker machines we expect to use. We often perform MapReduce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computa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tions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M=200,000 and R=5,000, using 2,000 worker machines.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Map worker reads its data and applies map, buffers</a:t>
            </a:r>
            <a:r>
              <a:rPr lang="en-US" baseline="0" dirty="0" smtClean="0"/>
              <a:t> results in memory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014A-BAAC-334A-AABA-F076A6509100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of RLP, </a:t>
            </a:r>
            <a:r>
              <a:rPr lang="en-US" dirty="0" err="1" smtClean="0"/>
              <a:t>google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Services on right</a:t>
            </a:r>
          </a:p>
          <a:p>
            <a:r>
              <a:rPr lang="en-US" dirty="0" smtClean="0"/>
              <a:t>Forward</a:t>
            </a:r>
            <a:r>
              <a:rPr lang="en-US" baseline="0" dirty="0" smtClean="0"/>
              <a:t> requests to index servers; look up tables based on keywords that return location of relevant documents</a:t>
            </a:r>
          </a:p>
          <a:p>
            <a:r>
              <a:rPr lang="en-US" baseline="0" dirty="0" smtClean="0"/>
              <a:t>Document servers return results</a:t>
            </a:r>
          </a:p>
          <a:p>
            <a:r>
              <a:rPr lang="en-US" baseline="0" dirty="0" smtClean="0"/>
              <a:t>All spread across many servers -&gt; parallelism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014A-BAAC-334A-AABA-F076A650910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The locations of these</a:t>
            </a:r>
          </a:p>
          <a:p>
            <a:r>
              <a:rPr lang="en-US" sz="1200" dirty="0" smtClean="0"/>
              <a:t>buffered pairs on the local disk are passed back to the master who is responsible for forwarding these locations to the reduce workers.</a:t>
            </a:r>
          </a:p>
          <a:p>
            <a:endParaRPr lang="en-US" sz="120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subdivide the map phase into M pieces and the reduce phase into R pieces as described previously. Ideally, M and R should be much larger than the number of worker machines. Having each worker per- form many different tasks improves dynamic load balancing and also speeds up recovery when a worker fails: the many map tasks it has completed can be spread out across all the other worker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machines.There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practical bounds on how large M and R can be in our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mentation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since the master must make O(M+R) scheduling decisions and keep O(M*R) state in memory as described. (The constant factors for memory usage are small, however. The O(M*R) piece of the state consists of approximately one byte of data per map task/reduce task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pair.)Furthermore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R is often constrained by users because the output of each reduce task ends up in a separate output file. In practice, we tend to choose M so that each individual task is roughly 16MB to 64MB of input data (so that the locality optimization described previously is most effective), and we make R a small multiple of the number of worker machines we expect to use. We often perform MapReduce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computa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tions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M=200,000 and R=5,000, using 2,000 worker machines.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Shuffle,</a:t>
            </a:r>
            <a:r>
              <a:rPr lang="en-US" baseline="0" dirty="0" smtClean="0"/>
              <a:t> send to reducers.  Reducer sorts input so that same keys are together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Apply reduce to each intermediate key set, appends to job-specific output file.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Once all reduce tasks</a:t>
            </a:r>
            <a:r>
              <a:rPr lang="en-US" baseline="0" dirty="0" smtClean="0"/>
              <a:t> done, return to user.   Each reduce tasks creates a separate output file so R files.   This is ok as distributed systems often deal in distributed files.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Assign jobs to servers</a:t>
            </a:r>
          </a:p>
          <a:p>
            <a:r>
              <a:rPr lang="en-US" dirty="0" smtClean="0"/>
              <a:t>Workers</a:t>
            </a:r>
            <a:r>
              <a:rPr lang="en-US" baseline="0" dirty="0" smtClean="0"/>
              <a:t> start new jobs when finished old ones</a:t>
            </a:r>
          </a:p>
          <a:p>
            <a:r>
              <a:rPr lang="en-US" baseline="0" dirty="0" smtClean="0"/>
              <a:t>Send data to reducers (shuffle) as soon as map task done</a:t>
            </a:r>
          </a:p>
          <a:p>
            <a:r>
              <a:rPr lang="en-US" baseline="0" dirty="0" smtClean="0"/>
              <a:t>Once all shuffle done, start reducing</a:t>
            </a:r>
          </a:p>
          <a:p>
            <a:r>
              <a:rPr lang="en-US" baseline="0" dirty="0" smtClean="0"/>
              <a:t>Send heartbeats to check if workers still alive, if not, reassign tasks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014A-BAAC-334A-AABA-F076A6509100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Same example as before, but lets work through it…</a:t>
            </a:r>
          </a:p>
          <a:p>
            <a:r>
              <a:rPr lang="en-US" dirty="0" smtClean="0"/>
              <a:t>Collect step at end to combine it 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014A-BAAC-334A-AABA-F076A6509100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Must redo completed map tasks</a:t>
            </a:r>
            <a:r>
              <a:rPr lang="en-US" baseline="0" dirty="0" smtClean="0"/>
              <a:t> on failed node since some reducers may not have gotten the data yet</a:t>
            </a:r>
          </a:p>
          <a:p>
            <a:r>
              <a:rPr lang="en-US" baseline="0" dirty="0" smtClean="0"/>
              <a:t>Master failure is… work in progress</a:t>
            </a:r>
          </a:p>
          <a:p>
            <a:r>
              <a:rPr lang="en-US" baseline="0" dirty="0" smtClean="0"/>
              <a:t>But can tolerate lots of worker failures!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014A-BAAC-334A-AABA-F076A6509100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some laggards towards the end of map or reduce</a:t>
            </a:r>
            <a:r>
              <a:rPr lang="en-US" baseline="0" dirty="0" smtClean="0"/>
              <a:t> phase, spawn backups!</a:t>
            </a:r>
          </a:p>
          <a:p>
            <a:r>
              <a:rPr lang="en-US" baseline="0" dirty="0" smtClean="0"/>
              <a:t>Deterministic so ok to just pick one that finishes first</a:t>
            </a:r>
          </a:p>
          <a:p>
            <a:r>
              <a:rPr lang="en-US" baseline="0" dirty="0" smtClean="0"/>
              <a:t>Faster!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014A-BAAC-334A-AABA-F076A6509100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VertLeftWhiteCheck1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DDFC7-9B43-2649-94E0-7B41AD675C67}" type="slidenum">
              <a:rPr lang="en-US" smtClean="0">
                <a:solidFill>
                  <a:srgbClr val="000000"/>
                </a:solidFill>
              </a:rPr>
              <a:pPr/>
              <a:t>41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VertLeftWhiteCheck1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DDFC7-9B43-2649-94E0-7B41AD675C67}" type="slidenum">
              <a:rPr lang="en-US" smtClean="0">
                <a:solidFill>
                  <a:srgbClr val="000000"/>
                </a:solidFill>
              </a:rPr>
              <a:pPr/>
              <a:t>42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Lets do a random search!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014A-BAAC-334A-AABA-F076A650910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Probably/usually</a:t>
            </a:r>
            <a:r>
              <a:rPr lang="en-US" baseline="0" dirty="0" smtClean="0"/>
              <a:t> closest, </a:t>
            </a:r>
            <a:r>
              <a:rPr lang="en-US" baseline="0" dirty="0" err="1" smtClean="0"/>
              <a:t>google’s</a:t>
            </a:r>
            <a:r>
              <a:rPr lang="en-US" baseline="0" dirty="0" smtClean="0"/>
              <a:t> system are secret</a:t>
            </a:r>
          </a:p>
          <a:p>
            <a:r>
              <a:rPr lang="en-US" baseline="0" dirty="0" smtClean="0"/>
              <a:t>Box routes to cluster</a:t>
            </a:r>
          </a:p>
          <a:p>
            <a:r>
              <a:rPr lang="en-US" baseline="0" dirty="0" smtClean="0"/>
              <a:t>Lots of server processes that handle requests and put response </a:t>
            </a:r>
            <a:r>
              <a:rPr lang="en-US" baseline="0" dirty="0" err="1" smtClean="0"/>
              <a:t>toogether</a:t>
            </a:r>
            <a:endParaRPr lang="en-US" baseline="0" dirty="0" smtClean="0"/>
          </a:p>
          <a:p>
            <a:r>
              <a:rPr lang="en-US" baseline="0" dirty="0" smtClean="0"/>
              <a:t>Look up in index (does an AND)</a:t>
            </a:r>
          </a:p>
          <a:p>
            <a:r>
              <a:rPr lang="en-US" baseline="0" dirty="0" smtClean="0"/>
              <a:t>Rank by relevance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014A-BAAC-334A-AABA-F076A650910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014A-BAAC-334A-AABA-F076A650910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Important to return quickly</a:t>
            </a:r>
            <a:r>
              <a:rPr lang="en-US" baseline="0" dirty="0" smtClean="0"/>
              <a:t> (within one to a few seconds), s</a:t>
            </a:r>
            <a:r>
              <a:rPr lang="en-US" dirty="0" smtClean="0"/>
              <a:t>o distribute entries.</a:t>
            </a:r>
          </a:p>
          <a:p>
            <a:r>
              <a:rPr lang="en-US" dirty="0" smtClean="0"/>
              <a:t>Make replicas! (RLP!)</a:t>
            </a:r>
            <a:r>
              <a:rPr lang="en-US" baseline="0" dirty="0" smtClean="0"/>
              <a:t> also more fault tolerant and good to break up hot spots</a:t>
            </a:r>
          </a:p>
          <a:p>
            <a:r>
              <a:rPr lang="en-US" baseline="0" dirty="0" smtClean="0"/>
              <a:t>Load balance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014A-BAAC-334A-AABA-F076A650910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in memory</a:t>
            </a:r>
            <a:r>
              <a:rPr lang="en-US" baseline="0" dirty="0" smtClean="0"/>
              <a:t> -&gt; SIMD  (at the level of one program or one instruction, on one chip), already covered</a:t>
            </a:r>
          </a:p>
          <a:p>
            <a:r>
              <a:rPr lang="en-US" baseline="0" dirty="0" smtClean="0"/>
              <a:t>Lots of data and lots of disks -&gt; Big stuff, using map reduce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014A-BAAC-334A-AABA-F076A650910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Map reduce is programming model, scales</a:t>
            </a:r>
            <a:r>
              <a:rPr lang="en-US" baseline="0" dirty="0" smtClean="0"/>
              <a:t> and is fault tolerant (always going to be broken </a:t>
            </a:r>
            <a:r>
              <a:rPr lang="en-US" baseline="0" dirty="0" err="1" smtClean="0"/>
              <a:t>sutff</a:t>
            </a:r>
            <a:r>
              <a:rPr lang="en-US" baseline="0" dirty="0" smtClean="0"/>
              <a:t> at this scale)</a:t>
            </a:r>
          </a:p>
          <a:p>
            <a:r>
              <a:rPr lang="en-US" baseline="0" dirty="0" smtClean="0"/>
              <a:t>Hides the complexity</a:t>
            </a:r>
          </a:p>
          <a:p>
            <a:r>
              <a:rPr lang="en-US" baseline="0" dirty="0" smtClean="0"/>
              <a:t>*pioneered* by </a:t>
            </a:r>
            <a:r>
              <a:rPr lang="en-US" baseline="0" dirty="0" err="1" smtClean="0"/>
              <a:t>google</a:t>
            </a:r>
            <a:r>
              <a:rPr lang="en-US" baseline="0" dirty="0" smtClean="0"/>
              <a:t> sort of, been used internally in many places, break through was exposing this map and reduce externally to programmer</a:t>
            </a:r>
          </a:p>
          <a:p>
            <a:r>
              <a:rPr lang="en-US" baseline="0" dirty="0" smtClean="0"/>
              <a:t>More than 25 </a:t>
            </a:r>
            <a:r>
              <a:rPr lang="en-US" baseline="0" dirty="0" err="1" smtClean="0"/>
              <a:t>petabytes</a:t>
            </a:r>
            <a:r>
              <a:rPr lang="en-US" baseline="0" dirty="0" smtClean="0"/>
              <a:t> of data per day</a:t>
            </a:r>
          </a:p>
          <a:p>
            <a:r>
              <a:rPr lang="en-US" baseline="0" dirty="0" err="1" smtClean="0"/>
              <a:t>Hadoop</a:t>
            </a:r>
            <a:r>
              <a:rPr lang="en-US" baseline="0" dirty="0" smtClean="0"/>
              <a:t> is open source implementation (yahoo big pusher here), used all over -&gt; Good to put on resume!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014A-BAAC-334A-AABA-F076A650910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Racks, with rack switch, then aggregation switch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for rack switches.</a:t>
            </a:r>
          </a:p>
          <a:p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Sample set up for yahoo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16879" eaLnBrk="0" hangingPunct="0">
              <a:defRPr sz="19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defTabSz="816879" eaLnBrk="0" hangingPunct="0">
              <a:defRPr sz="19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FC81D248-992B-B24A-A7F7-1835B1F5895A}" type="slidenum">
              <a:rPr lang="en-US" sz="900">
                <a:latin typeface="Times New Roman" charset="0"/>
              </a:rPr>
              <a:pPr/>
              <a:t>20</a:t>
            </a:fld>
            <a:endParaRPr lang="en-US" sz="90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0" y="6781800"/>
          <a:ext cx="9144000" cy="8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99" name="Image" r:id="rId3" imgW="10057143" imgH="1269841" progId="">
                  <p:embed/>
                </p:oleObj>
              </mc:Choice>
              <mc:Fallback>
                <p:oleObj name="Image" r:id="rId3" imgW="10057143" imgH="126984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781800"/>
                        <a:ext cx="9144000" cy="87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8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153400" y="0"/>
            <a:ext cx="99060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8153400" y="831850"/>
            <a:ext cx="9906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CF6B1-C410-DE41-99C1-A52DCD7C20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268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3/06/2013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3/06/2013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3/06/2013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3/06/2013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3/06/2013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3/06/2013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3/06/2013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Spring 2013 -- Lecture #18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269CF-29DF-7149-842D-3D80037C7F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3/06/2013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558800"/>
            <a:ext cx="9144000" cy="44921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1"/>
                </a:solidFill>
              </a:rPr>
              <a:t>CS 61C: Great Ideas in 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Computer Architecture</a:t>
            </a:r>
            <a:r>
              <a:rPr lang="en-US" sz="3556" dirty="0" smtClean="0"/>
              <a:t/>
            </a:r>
            <a:br>
              <a:rPr lang="en-US" sz="3556" dirty="0" smtClean="0"/>
            </a:br>
            <a:endParaRPr lang="en-US" sz="3556" dirty="0" smtClean="0"/>
          </a:p>
          <a:p>
            <a:endParaRPr lang="en-US" sz="3556" dirty="0" smtClean="0"/>
          </a:p>
          <a:p>
            <a:pPr>
              <a:spcBef>
                <a:spcPts val="0"/>
              </a:spcBef>
            </a:pPr>
            <a:r>
              <a:rPr lang="en-US" i="1" dirty="0" err="1" smtClean="0"/>
              <a:t>MapReduce</a:t>
            </a:r>
            <a:endParaRPr lang="en-US" i="1" dirty="0" smtClean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" y="3895725"/>
            <a:ext cx="9144000" cy="1752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>
                <a:solidFill>
                  <a:schemeClr val="tx1"/>
                </a:solidFill>
              </a:rPr>
              <a:t>Guest Lecturer:</a:t>
            </a:r>
            <a:r>
              <a:rPr lang="en-US" dirty="0" smtClean="0">
                <a:solidFill>
                  <a:schemeClr val="tx1"/>
                </a:solidFill>
              </a:rPr>
              <a:t>  Justin Hsia</a:t>
            </a:r>
          </a:p>
        </p:txBody>
      </p:sp>
      <p:sp>
        <p:nvSpPr>
          <p:cNvPr id="15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Spring 2013 -- Lecture #18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Google Query-Serving Architecture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3/06/2013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0" y="1608369"/>
            <a:ext cx="8210550" cy="470353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60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752" y="1645920"/>
            <a:ext cx="6252075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Anatomy of a Web Search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7280"/>
            <a:ext cx="8229600" cy="764571"/>
          </a:xfrm>
        </p:spPr>
        <p:txBody>
          <a:bodyPr>
            <a:normAutofit/>
          </a:bodyPr>
          <a:lstStyle/>
          <a:p>
            <a:r>
              <a:rPr lang="en-US" dirty="0" smtClean="0"/>
              <a:t>Google “Dan Garcia”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3/06/2013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7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Anatomy of a Web Search (1 of 3)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Google “Dan Garcia”</a:t>
            </a:r>
          </a:p>
          <a:p>
            <a:pPr lvl="1"/>
            <a:r>
              <a:rPr lang="en-US" dirty="0" smtClean="0"/>
              <a:t>Direct request to “closest” Google Warehouse Scale Computer</a:t>
            </a:r>
          </a:p>
          <a:p>
            <a:pPr lvl="1"/>
            <a:r>
              <a:rPr lang="en-US" dirty="0" smtClean="0"/>
              <a:t>Front-end load balancer directs request to one of many arrays (cluster of servers) within WSC</a:t>
            </a:r>
          </a:p>
          <a:p>
            <a:pPr lvl="1"/>
            <a:r>
              <a:rPr lang="en-US" dirty="0" smtClean="0"/>
              <a:t>Within array, select one of many Google Web Servers (GWS) to handle the request and compose the response pages</a:t>
            </a:r>
          </a:p>
          <a:p>
            <a:pPr lvl="1"/>
            <a:r>
              <a:rPr lang="en-US" dirty="0" smtClean="0"/>
              <a:t>GWS communicates with Index Servers to find documents that contain the search words, “Dan”, “Garcia”, uses location of search as well</a:t>
            </a:r>
          </a:p>
          <a:p>
            <a:pPr lvl="1"/>
            <a:r>
              <a:rPr lang="en-US" dirty="0" smtClean="0"/>
              <a:t>Return document list with associated relevance score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3/06/2013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3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Anatomy of a Web Search (2 of 3)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 parallel,</a:t>
            </a:r>
          </a:p>
          <a:p>
            <a:pPr lvl="1"/>
            <a:r>
              <a:rPr lang="en-US" dirty="0" smtClean="0"/>
              <a:t>Ad system: run ad auction for bidders on search terms</a:t>
            </a:r>
          </a:p>
          <a:p>
            <a:pPr lvl="1"/>
            <a:r>
              <a:rPr lang="en-US" dirty="0" smtClean="0"/>
              <a:t>Get images of various Dan </a:t>
            </a:r>
            <a:r>
              <a:rPr lang="en-US" dirty="0" err="1" smtClean="0"/>
              <a:t>Garcias</a:t>
            </a:r>
            <a:endParaRPr lang="en-US" dirty="0" smtClean="0"/>
          </a:p>
          <a:p>
            <a:r>
              <a:rPr lang="en-US" dirty="0" smtClean="0"/>
              <a:t>Use </a:t>
            </a:r>
            <a:r>
              <a:rPr lang="en-US" dirty="0" err="1" smtClean="0"/>
              <a:t>docids</a:t>
            </a:r>
            <a:r>
              <a:rPr lang="en-US" dirty="0" smtClean="0"/>
              <a:t> (document IDs) to access indexed documents </a:t>
            </a:r>
          </a:p>
          <a:p>
            <a:r>
              <a:rPr lang="en-US" dirty="0" smtClean="0"/>
              <a:t>Compose the page</a:t>
            </a:r>
          </a:p>
          <a:p>
            <a:pPr lvl="1"/>
            <a:r>
              <a:rPr lang="en-US" dirty="0" smtClean="0"/>
              <a:t>Result document extracts (with keyword in context) ordered by relevance score</a:t>
            </a:r>
          </a:p>
          <a:p>
            <a:pPr lvl="1"/>
            <a:r>
              <a:rPr lang="en-US" dirty="0" smtClean="0"/>
              <a:t>Sponsored links (along the top) and advertisements (along the sides)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3/06/2013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13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Anatomy of a Web Search (3 of 3)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Implementation strategy</a:t>
            </a:r>
          </a:p>
          <a:p>
            <a:pPr lvl="1"/>
            <a:r>
              <a:rPr lang="en-US" dirty="0" smtClean="0"/>
              <a:t>Randomly distribute the entries</a:t>
            </a:r>
          </a:p>
          <a:p>
            <a:pPr lvl="1"/>
            <a:r>
              <a:rPr lang="en-US" dirty="0" smtClean="0"/>
              <a:t>Make many copies of data (a.k.a. “replicas”)</a:t>
            </a:r>
          </a:p>
          <a:p>
            <a:pPr lvl="1"/>
            <a:r>
              <a:rPr lang="en-US" dirty="0" smtClean="0"/>
              <a:t>Load balance requests across replicas</a:t>
            </a:r>
          </a:p>
          <a:p>
            <a:r>
              <a:rPr lang="en-US" dirty="0" smtClean="0"/>
              <a:t>Redundant copies of indices and documents</a:t>
            </a:r>
          </a:p>
          <a:p>
            <a:pPr lvl="1"/>
            <a:r>
              <a:rPr lang="en-US" dirty="0" smtClean="0"/>
              <a:t>Breaks up hot spots, e.g. “</a:t>
            </a:r>
            <a:r>
              <a:rPr lang="en-US" dirty="0" err="1" smtClean="0"/>
              <a:t>Gangnam</a:t>
            </a:r>
            <a:r>
              <a:rPr lang="en-US" dirty="0" smtClean="0"/>
              <a:t> Style”</a:t>
            </a:r>
          </a:p>
          <a:p>
            <a:pPr lvl="1"/>
            <a:r>
              <a:rPr lang="en-US" dirty="0" smtClean="0"/>
              <a:t>Increases opportunities for request-level parallelism</a:t>
            </a:r>
          </a:p>
          <a:p>
            <a:pPr lvl="1"/>
            <a:r>
              <a:rPr lang="en-US" dirty="0" smtClean="0"/>
              <a:t>Makes the system more tolerant of failures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3/06/2013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88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Agenda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8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Amdahl’s Law</a:t>
            </a:r>
          </a:p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Request </a:t>
            </a:r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Level 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Parallelism</a:t>
            </a:r>
          </a:p>
          <a:p>
            <a:r>
              <a:rPr lang="en-US" sz="3200" dirty="0" err="1" smtClean="0">
                <a:solidFill>
                  <a:srgbClr val="FF0000"/>
                </a:solidFill>
              </a:rPr>
              <a:t>Administrivia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err="1" smtClean="0"/>
              <a:t>MapReduce</a:t>
            </a:r>
            <a:endParaRPr lang="en-US" sz="3200" dirty="0" smtClean="0"/>
          </a:p>
          <a:p>
            <a:pPr lvl="1"/>
            <a:r>
              <a:rPr lang="en-US" dirty="0" smtClean="0"/>
              <a:t>Data Level Parallelism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3/06/2013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55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1"/>
                </a:solidFill>
              </a:rPr>
              <a:t>Administrivia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0760"/>
          </a:xfrm>
        </p:spPr>
        <p:txBody>
          <a:bodyPr>
            <a:noAutofit/>
          </a:bodyPr>
          <a:lstStyle/>
          <a:p>
            <a:r>
              <a:rPr lang="en-US" dirty="0" smtClean="0"/>
              <a:t>Midterm not graded yet</a:t>
            </a:r>
          </a:p>
          <a:p>
            <a:pPr lvl="1"/>
            <a:r>
              <a:rPr lang="en-US" dirty="0" smtClean="0"/>
              <a:t>Please don’t discuss anywhere until tomorrow!</a:t>
            </a:r>
          </a:p>
          <a:p>
            <a:r>
              <a:rPr lang="en-US" dirty="0" smtClean="0"/>
              <a:t>Lab 6 is today and tomorrow</a:t>
            </a:r>
          </a:p>
          <a:p>
            <a:r>
              <a:rPr lang="en-US" dirty="0" smtClean="0"/>
              <a:t>HW3 due this Sunday (3/10)</a:t>
            </a:r>
          </a:p>
          <a:p>
            <a:pPr lvl="1"/>
            <a:r>
              <a:rPr lang="en-US" dirty="0" smtClean="0"/>
              <a:t>Finish early because Proj2 is being released this week!</a:t>
            </a:r>
          </a:p>
          <a:p>
            <a:r>
              <a:rPr lang="en-US" dirty="0" smtClean="0"/>
              <a:t>Twitter Tech Talk on </a:t>
            </a:r>
            <a:r>
              <a:rPr lang="en-US" dirty="0" err="1" smtClean="0"/>
              <a:t>Hadoop</a:t>
            </a:r>
            <a:r>
              <a:rPr lang="en-US" dirty="0" smtClean="0"/>
              <a:t>/</a:t>
            </a:r>
            <a:r>
              <a:rPr lang="en-US" dirty="0" err="1" smtClean="0"/>
              <a:t>MapReduce</a:t>
            </a:r>
            <a:endParaRPr lang="en-US" dirty="0" smtClean="0"/>
          </a:p>
          <a:p>
            <a:pPr lvl="1"/>
            <a:r>
              <a:rPr lang="en-US" dirty="0" smtClean="0"/>
              <a:t>Thu, 3/7 at 6pm in the </a:t>
            </a:r>
            <a:r>
              <a:rPr lang="en-US" dirty="0" err="1" smtClean="0"/>
              <a:t>Woz</a:t>
            </a:r>
            <a:r>
              <a:rPr lang="en-US" dirty="0" smtClean="0"/>
              <a:t> (430 Soda)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3/06/2013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Spring 2013 -- Lecture #18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32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Agenda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8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Amdahl’s Law</a:t>
            </a:r>
          </a:p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Request </a:t>
            </a:r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Level 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Parallelism</a:t>
            </a:r>
          </a:p>
          <a:p>
            <a:r>
              <a:rPr lang="en-US" sz="3200" dirty="0" err="1" smtClean="0">
                <a:solidFill>
                  <a:schemeClr val="bg1">
                    <a:lumMod val="65000"/>
                  </a:schemeClr>
                </a:solidFill>
              </a:rPr>
              <a:t>Administrivia</a:t>
            </a:r>
            <a:endParaRPr lang="en-US" sz="32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3200" dirty="0" err="1" smtClean="0">
                <a:solidFill>
                  <a:srgbClr val="FF0000"/>
                </a:solidFill>
              </a:rPr>
              <a:t>MapReduce</a:t>
            </a:r>
            <a:endParaRPr lang="en-US" sz="3200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Data Level Parallelism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3/06/2013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9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Data-Level Parallelism (DLP)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Two kinds: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/>
              <a:t>Lots of </a:t>
            </a:r>
            <a:r>
              <a:rPr lang="en-US" dirty="0">
                <a:solidFill>
                  <a:srgbClr val="FF0000"/>
                </a:solidFill>
              </a:rPr>
              <a:t>data on many disks</a:t>
            </a:r>
            <a:r>
              <a:rPr lang="en-US" dirty="0"/>
              <a:t> that can be operated on in parallel (e.g. searching for documents)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Lots of </a:t>
            </a:r>
            <a:r>
              <a:rPr lang="en-US" dirty="0" smtClean="0">
                <a:solidFill>
                  <a:srgbClr val="FF0000"/>
                </a:solidFill>
              </a:rPr>
              <a:t>data in memory</a:t>
            </a:r>
            <a:r>
              <a:rPr lang="en-US" dirty="0" smtClean="0"/>
              <a:t> that can be operated on in parallel (e.g. adding together 2 arrays)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Lab 6 and Project 2 do DLP across many servers and disks using </a:t>
            </a:r>
            <a:r>
              <a:rPr lang="en-US" dirty="0" err="1" smtClean="0">
                <a:solidFill>
                  <a:srgbClr val="FF0000"/>
                </a:solidFill>
              </a:rPr>
              <a:t>MapReduce</a:t>
            </a:r>
            <a:endParaRPr lang="en-US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Lab 7 and Project 3 do DLP in memory using </a:t>
            </a:r>
            <a:r>
              <a:rPr lang="en-US" dirty="0" smtClean="0">
                <a:solidFill>
                  <a:srgbClr val="FF0000"/>
                </a:solidFill>
              </a:rPr>
              <a:t>Intel’s SIMD</a:t>
            </a:r>
            <a:r>
              <a:rPr lang="en-US" dirty="0" smtClean="0"/>
              <a:t> instructions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3/06/2013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ea typeface="ＭＳ Ｐゴシック" charset="0"/>
                <a:cs typeface="ＭＳ Ｐゴシック" charset="0"/>
              </a:rPr>
              <a:t>What is </a:t>
            </a:r>
            <a:r>
              <a:rPr lang="en-US" dirty="0" err="1">
                <a:solidFill>
                  <a:schemeClr val="accent1"/>
                </a:solidFill>
                <a:ea typeface="ＭＳ Ｐゴシック" charset="0"/>
                <a:cs typeface="ＭＳ Ｐゴシック" charset="0"/>
              </a:rPr>
              <a:t>MapReduce</a:t>
            </a:r>
            <a:r>
              <a:rPr lang="en-US" dirty="0">
                <a:solidFill>
                  <a:schemeClr val="accent1"/>
                </a:solidFill>
                <a:ea typeface="ＭＳ Ｐゴシック" charset="0"/>
                <a:cs typeface="ＭＳ Ｐゴシック" charset="0"/>
              </a:rPr>
              <a:t>?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Simple data-parallel programming model designed for scalability and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fault-tolerance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spcBef>
                <a:spcPts val="3000"/>
              </a:spcBef>
            </a:pPr>
            <a:r>
              <a:rPr lang="en-US" dirty="0">
                <a:ea typeface="ＭＳ Ｐゴシック" charset="0"/>
                <a:cs typeface="ＭＳ Ｐゴシック" charset="0"/>
              </a:rPr>
              <a:t>Pioneered by Google</a:t>
            </a:r>
          </a:p>
          <a:p>
            <a:pPr lvl="1"/>
            <a:r>
              <a:rPr lang="en-US" sz="2200" dirty="0">
                <a:ea typeface="ＭＳ Ｐゴシック" charset="0"/>
              </a:rPr>
              <a:t>Processes </a:t>
            </a:r>
            <a:r>
              <a:rPr lang="en-US" sz="2200" dirty="0" smtClean="0">
                <a:ea typeface="ＭＳ Ｐゴシック" charset="0"/>
              </a:rPr>
              <a:t>&gt; 25 </a:t>
            </a:r>
            <a:r>
              <a:rPr lang="en-US" sz="2200" dirty="0">
                <a:ea typeface="ＭＳ Ｐゴシック" charset="0"/>
              </a:rPr>
              <a:t>petabytes of data per </a:t>
            </a:r>
            <a:r>
              <a:rPr lang="en-US" sz="2200" dirty="0" smtClean="0">
                <a:ea typeface="ＭＳ Ｐゴシック" charset="0"/>
              </a:rPr>
              <a:t>day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spcBef>
                <a:spcPts val="3000"/>
              </a:spcBef>
            </a:pPr>
            <a:r>
              <a:rPr lang="en-US" dirty="0">
                <a:ea typeface="ＭＳ Ｐゴシック" charset="0"/>
                <a:cs typeface="ＭＳ Ｐゴシック" charset="0"/>
              </a:rPr>
              <a:t>Popularized by open-source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Hadoop</a:t>
            </a:r>
            <a:r>
              <a:rPr lang="en-US" dirty="0">
                <a:ea typeface="ＭＳ Ｐゴシック" charset="0"/>
                <a:cs typeface="ＭＳ Ｐゴシック" charset="0"/>
              </a:rPr>
              <a:t> project</a:t>
            </a:r>
          </a:p>
          <a:p>
            <a:pPr lvl="1"/>
            <a:r>
              <a:rPr lang="en-US" sz="2200" dirty="0">
                <a:ea typeface="ＭＳ Ｐゴシック" charset="0"/>
              </a:rPr>
              <a:t>Used at Yahoo!, Facebook, Amazon, …</a:t>
            </a:r>
          </a:p>
        </p:txBody>
      </p:sp>
      <p:pic>
        <p:nvPicPr>
          <p:cNvPr id="19460" name="Picture 4" descr="hadoop+elephant_rgb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467" y="5240791"/>
            <a:ext cx="335280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smtClean="0"/>
              <a:t>3/06/2013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CC63E4C-4642-794D-A2FD-70F6B81535F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5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Review of Last Lecture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Performance – latency and throughput</a:t>
            </a:r>
          </a:p>
          <a:p>
            <a:r>
              <a:rPr lang="en-US" dirty="0" smtClean="0"/>
              <a:t>Warehouse Scale Computing</a:t>
            </a:r>
          </a:p>
          <a:p>
            <a:pPr lvl="1"/>
            <a:r>
              <a:rPr lang="en-US" dirty="0" smtClean="0"/>
              <a:t>Example of parallel processing in the post-PC era</a:t>
            </a:r>
          </a:p>
          <a:p>
            <a:pPr lvl="1"/>
            <a:r>
              <a:rPr lang="en-US" dirty="0" smtClean="0"/>
              <a:t>Servers on a rack, rack part of cluster </a:t>
            </a:r>
          </a:p>
          <a:p>
            <a:pPr lvl="1"/>
            <a:r>
              <a:rPr lang="en-US" dirty="0" smtClean="0"/>
              <a:t>Issues to handle include </a:t>
            </a:r>
            <a:r>
              <a:rPr lang="en-US" dirty="0" smtClean="0">
                <a:solidFill>
                  <a:srgbClr val="FF0000"/>
                </a:solidFill>
              </a:rPr>
              <a:t>load balancing, failures, power usage</a:t>
            </a:r>
            <a:r>
              <a:rPr lang="en-US" dirty="0" smtClean="0"/>
              <a:t> (sensitive to cost &amp; energy efficiency)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PUE</a:t>
            </a:r>
            <a:r>
              <a:rPr lang="en-US" dirty="0" smtClean="0"/>
              <a:t> </a:t>
            </a:r>
            <a:r>
              <a:rPr lang="en-US" dirty="0"/>
              <a:t>= Total </a:t>
            </a:r>
            <a:r>
              <a:rPr lang="en-US" dirty="0" smtClean="0"/>
              <a:t>building power / IT </a:t>
            </a:r>
            <a:r>
              <a:rPr lang="en-US" dirty="0"/>
              <a:t>equipment </a:t>
            </a:r>
            <a:r>
              <a:rPr lang="en-US" dirty="0" smtClean="0"/>
              <a:t>power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40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ea typeface="ＭＳ Ｐゴシック" charset="0"/>
                <a:cs typeface="ＭＳ Ｐゴシック" charset="0"/>
              </a:rPr>
              <a:t>Typical </a:t>
            </a:r>
            <a:r>
              <a:rPr lang="en-US" dirty="0" err="1">
                <a:solidFill>
                  <a:schemeClr val="accent1"/>
                </a:solidFill>
                <a:ea typeface="ＭＳ Ｐゴシック" charset="0"/>
                <a:cs typeface="ＭＳ Ｐゴシック" charset="0"/>
              </a:rPr>
              <a:t>Hadoop</a:t>
            </a:r>
            <a:r>
              <a:rPr lang="en-US" dirty="0">
                <a:solidFill>
                  <a:schemeClr val="accent1"/>
                </a:solidFill>
                <a:ea typeface="ＭＳ Ｐゴシック" charset="0"/>
                <a:cs typeface="ＭＳ Ｐゴシック" charset="0"/>
              </a:rPr>
              <a:t> Cluster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838200" y="1422400"/>
            <a:ext cx="7239000" cy="2692400"/>
            <a:chOff x="1001010" y="1447800"/>
            <a:chExt cx="7239000" cy="2692003"/>
          </a:xfrm>
        </p:grpSpPr>
        <p:pic>
          <p:nvPicPr>
            <p:cNvPr id="26630" name="Picture 3" descr="Picture 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1010" y="1447800"/>
              <a:ext cx="7239000" cy="2692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1" name="TextBox 4"/>
            <p:cNvSpPr txBox="1">
              <a:spLocks noChangeArrowheads="1"/>
            </p:cNvSpPr>
            <p:nvPr/>
          </p:nvSpPr>
          <p:spPr bwMode="auto">
            <a:xfrm>
              <a:off x="3572985" y="1496091"/>
              <a:ext cx="184117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/>
                <a:t>Aggregation switch</a:t>
              </a:r>
            </a:p>
          </p:txBody>
        </p:sp>
        <p:sp>
          <p:nvSpPr>
            <p:cNvPr id="26632" name="TextBox 5"/>
            <p:cNvSpPr txBox="1">
              <a:spLocks noChangeArrowheads="1"/>
            </p:cNvSpPr>
            <p:nvPr/>
          </p:nvSpPr>
          <p:spPr bwMode="auto">
            <a:xfrm>
              <a:off x="2266070" y="2071135"/>
              <a:ext cx="12138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/>
                <a:t>Rack switch</a:t>
              </a:r>
            </a:p>
          </p:txBody>
        </p:sp>
      </p:grpSp>
      <p:sp>
        <p:nvSpPr>
          <p:cNvPr id="26628" name="Content Placeholder 2"/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2011680"/>
          </a:xfrm>
        </p:spPr>
        <p:txBody>
          <a:bodyPr>
            <a:noAutofit/>
          </a:bodyPr>
          <a:lstStyle/>
          <a:p>
            <a:pPr marL="328613" indent="-328613"/>
            <a:r>
              <a:rPr lang="en-US" sz="2800" dirty="0">
                <a:latin typeface="+mj-lt"/>
                <a:ea typeface="ＭＳ Ｐゴシック" charset="0"/>
                <a:cs typeface="ＭＳ Ｐゴシック" charset="0"/>
              </a:rPr>
              <a:t>40 nodes/rack, 1000-4000 nodes in cluster</a:t>
            </a:r>
          </a:p>
          <a:p>
            <a:pPr marL="328613" indent="-328613"/>
            <a:r>
              <a:rPr lang="en-US" sz="2800" dirty="0">
                <a:latin typeface="+mj-lt"/>
                <a:ea typeface="ＭＳ Ｐゴシック" charset="0"/>
                <a:cs typeface="ＭＳ Ｐゴシック" charset="0"/>
              </a:rPr>
              <a:t>1 </a:t>
            </a:r>
            <a:r>
              <a:rPr lang="en-US" sz="2800" dirty="0" err="1">
                <a:latin typeface="+mj-lt"/>
                <a:ea typeface="ＭＳ Ｐゴシック" charset="0"/>
                <a:cs typeface="ＭＳ Ｐゴシック" charset="0"/>
              </a:rPr>
              <a:t>Gbps</a:t>
            </a:r>
            <a:r>
              <a:rPr lang="en-US" sz="2800" dirty="0">
                <a:latin typeface="+mj-lt"/>
                <a:ea typeface="ＭＳ Ｐゴシック" charset="0"/>
                <a:cs typeface="ＭＳ Ｐゴシック" charset="0"/>
              </a:rPr>
              <a:t> bandwidth within rack, 8 </a:t>
            </a:r>
            <a:r>
              <a:rPr lang="en-US" sz="2800" dirty="0" err="1">
                <a:latin typeface="+mj-lt"/>
                <a:ea typeface="ＭＳ Ｐゴシック" charset="0"/>
                <a:cs typeface="ＭＳ Ｐゴシック" charset="0"/>
              </a:rPr>
              <a:t>Gbps</a:t>
            </a:r>
            <a:r>
              <a:rPr lang="en-US" sz="2800" dirty="0">
                <a:latin typeface="+mj-lt"/>
                <a:ea typeface="ＭＳ Ｐゴシック" charset="0"/>
                <a:cs typeface="ＭＳ Ｐゴシック" charset="0"/>
              </a:rPr>
              <a:t> out of rack</a:t>
            </a:r>
          </a:p>
          <a:p>
            <a:pPr marL="328613" indent="-328613"/>
            <a:r>
              <a:rPr lang="en-US" sz="2800" dirty="0">
                <a:latin typeface="+mj-lt"/>
                <a:ea typeface="ＭＳ Ｐゴシック" charset="0"/>
                <a:cs typeface="ＭＳ Ｐゴシック" charset="0"/>
              </a:rPr>
              <a:t>Node specs (Yahoo </a:t>
            </a:r>
            <a:r>
              <a:rPr lang="en-US" sz="2800" dirty="0" err="1">
                <a:latin typeface="+mj-lt"/>
                <a:ea typeface="ＭＳ Ｐゴシック" charset="0"/>
                <a:cs typeface="ＭＳ Ｐゴシック" charset="0"/>
              </a:rPr>
              <a:t>terasort</a:t>
            </a:r>
            <a:r>
              <a:rPr lang="en-US" sz="2800" dirty="0">
                <a:latin typeface="+mj-lt"/>
                <a:ea typeface="ＭＳ Ｐゴシック" charset="0"/>
                <a:cs typeface="ＭＳ Ｐゴシック" charset="0"/>
              </a:rPr>
              <a:t>):</a:t>
            </a:r>
            <a:br>
              <a:rPr lang="en-US" sz="2800" dirty="0">
                <a:latin typeface="+mj-lt"/>
                <a:ea typeface="ＭＳ Ｐゴシック" charset="0"/>
                <a:cs typeface="ＭＳ Ｐゴシック" charset="0"/>
              </a:rPr>
            </a:br>
            <a:r>
              <a:rPr lang="en-US" sz="2800" dirty="0">
                <a:latin typeface="+mj-lt"/>
                <a:ea typeface="ＭＳ Ｐゴシック" charset="0"/>
                <a:cs typeface="ＭＳ Ｐゴシック" charset="0"/>
              </a:rPr>
              <a:t>8 x 2GHz cores, 8 GB RAM, 4 disks (= 4 TB?)</a:t>
            </a:r>
          </a:p>
        </p:txBody>
      </p:sp>
      <p:sp>
        <p:nvSpPr>
          <p:cNvPr id="26629" name="TextBox 7"/>
          <p:cNvSpPr txBox="1">
            <a:spLocks noChangeArrowheads="1"/>
          </p:cNvSpPr>
          <p:nvPr/>
        </p:nvSpPr>
        <p:spPr bwMode="auto">
          <a:xfrm>
            <a:off x="2362200" y="6642100"/>
            <a:ext cx="6781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800">
                <a:solidFill>
                  <a:srgbClr val="BFBFBF"/>
                </a:solidFill>
                <a:latin typeface="Arial" charset="0"/>
                <a:cs typeface="Arial" charset="0"/>
              </a:rPr>
              <a:t>Image from http://wiki.apache.org/hadoop-data/attachments/HadoopPresentations/attachments/YahooHadoopIntro-apachecon-us-2008.pdf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smtClean="0"/>
              <a:t>3/06/2013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CC63E4C-4642-794D-A2FD-70F6B81535F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9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ea typeface="ＭＳ Ｐゴシック" charset="0"/>
                <a:cs typeface="ＭＳ Ｐゴシック" charset="0"/>
              </a:rPr>
              <a:t>What is </a:t>
            </a:r>
            <a:r>
              <a:rPr lang="en-US" dirty="0" err="1">
                <a:solidFill>
                  <a:schemeClr val="accent1"/>
                </a:solidFill>
                <a:ea typeface="ＭＳ Ｐゴシック" charset="0"/>
                <a:cs typeface="ＭＳ Ｐゴシック" charset="0"/>
              </a:rPr>
              <a:t>MapReduce</a:t>
            </a:r>
            <a:r>
              <a:rPr lang="en-US" dirty="0">
                <a:solidFill>
                  <a:schemeClr val="accent1"/>
                </a:solidFill>
                <a:ea typeface="ＭＳ Ｐゴシック" charset="0"/>
                <a:cs typeface="ＭＳ Ｐゴシック" charset="0"/>
              </a:rPr>
              <a:t> used for?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776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At Google:</a:t>
            </a:r>
          </a:p>
          <a:p>
            <a:pPr lvl="1"/>
            <a:r>
              <a:rPr lang="en-US" dirty="0">
                <a:ea typeface="ＭＳ Ｐゴシック" charset="0"/>
              </a:rPr>
              <a:t>Index construction for Google Search</a:t>
            </a:r>
          </a:p>
          <a:p>
            <a:pPr lvl="1"/>
            <a:r>
              <a:rPr lang="en-US" dirty="0">
                <a:ea typeface="ＭＳ Ｐゴシック" charset="0"/>
              </a:rPr>
              <a:t>Article clustering for Google News</a:t>
            </a:r>
          </a:p>
          <a:p>
            <a:pPr lvl="1"/>
            <a:r>
              <a:rPr lang="en-US" dirty="0">
                <a:ea typeface="ＭＳ Ｐゴシック" charset="0"/>
              </a:rPr>
              <a:t>Statistical machine </a:t>
            </a:r>
            <a:r>
              <a:rPr lang="en-US" dirty="0" smtClean="0">
                <a:ea typeface="ＭＳ Ｐゴシック" charset="0"/>
              </a:rPr>
              <a:t>translation</a:t>
            </a:r>
          </a:p>
          <a:p>
            <a:pPr lvl="1"/>
            <a:r>
              <a:rPr lang="en-US" dirty="0" smtClean="0">
                <a:ea typeface="ＭＳ Ｐゴシック" charset="0"/>
              </a:rPr>
              <a:t>For computing multi-layer street maps</a:t>
            </a:r>
            <a:endParaRPr lang="en-US" sz="1200" dirty="0">
              <a:ea typeface="ＭＳ Ｐゴシック" charset="0"/>
            </a:endParaRP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At Yahoo!:</a:t>
            </a:r>
          </a:p>
          <a:p>
            <a:pPr lvl="1"/>
            <a:r>
              <a:rPr lang="en-US" dirty="0" smtClean="0">
                <a:ea typeface="ＭＳ Ｐゴシック" charset="0"/>
              </a:rPr>
              <a:t>“Web map” </a:t>
            </a:r>
            <a:r>
              <a:rPr lang="en-US" dirty="0">
                <a:ea typeface="ＭＳ Ｐゴシック" charset="0"/>
              </a:rPr>
              <a:t>powering Yahoo! Search</a:t>
            </a:r>
          </a:p>
          <a:p>
            <a:pPr lvl="1"/>
            <a:r>
              <a:rPr lang="en-US" dirty="0">
                <a:ea typeface="ＭＳ Ｐゴシック" charset="0"/>
              </a:rPr>
              <a:t>Spam detection for Yahoo! Mail</a:t>
            </a:r>
            <a:endParaRPr lang="en-US" sz="1200" dirty="0">
              <a:ea typeface="ＭＳ Ｐゴシック" charset="0"/>
            </a:endParaRP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At Facebook:</a:t>
            </a:r>
          </a:p>
          <a:p>
            <a:pPr lvl="1"/>
            <a:r>
              <a:rPr lang="en-US" dirty="0">
                <a:ea typeface="ＭＳ Ｐゴシック" charset="0"/>
              </a:rPr>
              <a:t>Data mining</a:t>
            </a:r>
          </a:p>
          <a:p>
            <a:pPr lvl="1"/>
            <a:r>
              <a:rPr lang="en-US" dirty="0">
                <a:ea typeface="ＭＳ Ｐゴシック" charset="0"/>
              </a:rPr>
              <a:t>Ad optimization</a:t>
            </a:r>
          </a:p>
          <a:p>
            <a:pPr lvl="1"/>
            <a:r>
              <a:rPr lang="en-US" dirty="0">
                <a:ea typeface="ＭＳ Ｐゴシック" charset="0"/>
              </a:rPr>
              <a:t>Spam detection</a:t>
            </a:r>
          </a:p>
          <a:p>
            <a:pPr lvl="1">
              <a:buFontTx/>
              <a:buNone/>
            </a:pPr>
            <a:endParaRPr lang="en-US" dirty="0">
              <a:latin typeface="Comic Sans MS" charset="0"/>
              <a:ea typeface="ＭＳ Ｐゴシック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smtClean="0"/>
              <a:t>3/06/2013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CC63E4C-4642-794D-A2FD-70F6B81535F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3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ea typeface="ＭＳ Ｐゴシック" charset="0"/>
                <a:cs typeface="ＭＳ Ｐゴシック" charset="0"/>
              </a:rPr>
              <a:t>Example: Facebook Lexicon</a:t>
            </a:r>
          </a:p>
        </p:txBody>
      </p:sp>
      <p:pic>
        <p:nvPicPr>
          <p:cNvPr id="21507" name="Picture 3" descr="Picture 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6" b="5252"/>
          <a:stretch>
            <a:fillRect/>
          </a:stretch>
        </p:blipFill>
        <p:spPr bwMode="auto">
          <a:xfrm>
            <a:off x="640080" y="1280160"/>
            <a:ext cx="7863840" cy="4899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920240" y="6035040"/>
            <a:ext cx="5306363" cy="430887"/>
            <a:chOff x="1859498" y="5969529"/>
            <a:chExt cx="5306363" cy="430887"/>
          </a:xfrm>
        </p:grpSpPr>
        <p:sp>
          <p:nvSpPr>
            <p:cNvPr id="21508" name="TextBox 4"/>
            <p:cNvSpPr txBox="1">
              <a:spLocks noChangeArrowheads="1"/>
            </p:cNvSpPr>
            <p:nvPr/>
          </p:nvSpPr>
          <p:spPr bwMode="auto">
            <a:xfrm>
              <a:off x="1859498" y="5969529"/>
              <a:ext cx="3423693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200" dirty="0" smtClean="0">
                  <a:solidFill>
                    <a:srgbClr val="001F4F"/>
                  </a:solidFill>
                  <a:latin typeface="+mj-lt"/>
                </a:rPr>
                <a:t>www.facebook.com/lexicon</a:t>
              </a:r>
              <a:endParaRPr lang="en-US" sz="2200" dirty="0">
                <a:solidFill>
                  <a:srgbClr val="001F4F"/>
                </a:solidFill>
                <a:latin typeface="+mj-lt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062851" y="6000306"/>
              <a:ext cx="21030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(no longer available)</a:t>
              </a:r>
              <a:endParaRPr lang="en-US" dirty="0"/>
            </a:p>
          </p:txBody>
        </p:sp>
      </p:grp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smtClean="0"/>
              <a:t>3/06/2013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CC63E4C-4642-794D-A2FD-70F6B81535F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56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1"/>
                </a:solidFill>
                <a:ea typeface="ＭＳ Ｐゴシック" charset="0"/>
                <a:cs typeface="ＭＳ Ｐゴシック" charset="0"/>
              </a:rPr>
              <a:t>MapReduce</a:t>
            </a:r>
            <a:r>
              <a:rPr lang="en-US" dirty="0">
                <a:solidFill>
                  <a:schemeClr val="accent1"/>
                </a:solidFill>
                <a:ea typeface="ＭＳ Ｐゴシック" charset="0"/>
                <a:cs typeface="ＭＳ Ｐゴシック" charset="0"/>
              </a:rPr>
              <a:t> Design Goals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7760"/>
          </a:xfrm>
        </p:spPr>
        <p:txBody>
          <a:bodyPr>
            <a:normAutofit/>
          </a:bodyPr>
          <a:lstStyle/>
          <a:p>
            <a:pPr marL="514350" indent="-514350">
              <a:buFont typeface="Comic Sans MS" charset="0"/>
              <a:buAutoNum type="arabicPeriod"/>
            </a:pPr>
            <a:r>
              <a:rPr lang="en-US" b="1" dirty="0">
                <a:latin typeface="+mj-lt"/>
                <a:ea typeface="ＭＳ Ｐゴシック" charset="0"/>
                <a:cs typeface="ＭＳ Ｐゴシック" charset="0"/>
              </a:rPr>
              <a:t>Scalability to large data volumes:</a:t>
            </a:r>
          </a:p>
          <a:p>
            <a:pPr lvl="1"/>
            <a:r>
              <a:rPr lang="en-US" sz="2200" dirty="0" smtClean="0">
                <a:latin typeface="+mj-lt"/>
                <a:ea typeface="ＭＳ Ｐゴシック" charset="0"/>
              </a:rPr>
              <a:t>1000’s </a:t>
            </a:r>
            <a:r>
              <a:rPr lang="en-US" sz="2200" dirty="0">
                <a:latin typeface="+mj-lt"/>
                <a:ea typeface="ＭＳ Ｐゴシック" charset="0"/>
              </a:rPr>
              <a:t>of machines, </a:t>
            </a:r>
            <a:r>
              <a:rPr lang="en-US" sz="2200" dirty="0" smtClean="0">
                <a:latin typeface="+mj-lt"/>
                <a:ea typeface="ＭＳ Ｐゴシック" charset="0"/>
              </a:rPr>
              <a:t>10,000’s </a:t>
            </a:r>
            <a:r>
              <a:rPr lang="en-US" sz="2200" dirty="0">
                <a:latin typeface="+mj-lt"/>
                <a:ea typeface="ＭＳ Ｐゴシック" charset="0"/>
              </a:rPr>
              <a:t>of </a:t>
            </a:r>
            <a:r>
              <a:rPr lang="en-US" sz="2200" dirty="0" smtClean="0">
                <a:latin typeface="+mj-lt"/>
                <a:ea typeface="ＭＳ Ｐゴシック" charset="0"/>
              </a:rPr>
              <a:t>disks</a:t>
            </a:r>
            <a:endParaRPr lang="en-US" b="1" dirty="0">
              <a:latin typeface="+mj-lt"/>
              <a:ea typeface="ＭＳ Ｐゴシック" charset="0"/>
              <a:cs typeface="ＭＳ Ｐゴシック" charset="0"/>
            </a:endParaRPr>
          </a:p>
          <a:p>
            <a:pPr marL="514350" indent="-514350">
              <a:spcBef>
                <a:spcPts val="3000"/>
              </a:spcBef>
              <a:buFont typeface="Comic Sans MS" charset="0"/>
              <a:buAutoNum type="arabicPeriod"/>
            </a:pPr>
            <a:r>
              <a:rPr lang="en-US" b="1" dirty="0">
                <a:latin typeface="+mj-lt"/>
                <a:ea typeface="ＭＳ Ｐゴシック" charset="0"/>
                <a:cs typeface="ＭＳ Ｐゴシック" charset="0"/>
              </a:rPr>
              <a:t>Cost-efficiency:</a:t>
            </a:r>
          </a:p>
          <a:p>
            <a:pPr lvl="1"/>
            <a:r>
              <a:rPr lang="en-US" sz="2200" dirty="0">
                <a:latin typeface="+mj-lt"/>
                <a:ea typeface="ＭＳ Ｐゴシック" charset="0"/>
              </a:rPr>
              <a:t>Commodity machines (cheap, but unreliable)</a:t>
            </a:r>
          </a:p>
          <a:p>
            <a:pPr lvl="1"/>
            <a:r>
              <a:rPr lang="en-US" sz="2200" dirty="0">
                <a:latin typeface="+mj-lt"/>
                <a:ea typeface="ＭＳ Ｐゴシック" charset="0"/>
              </a:rPr>
              <a:t>Commodity network</a:t>
            </a:r>
          </a:p>
          <a:p>
            <a:pPr lvl="1"/>
            <a:r>
              <a:rPr lang="en-US" sz="2200" dirty="0">
                <a:latin typeface="+mj-lt"/>
                <a:ea typeface="ＭＳ Ｐゴシック" charset="0"/>
              </a:rPr>
              <a:t>Automatic fault-tolerance (fewer administrators)</a:t>
            </a:r>
          </a:p>
          <a:p>
            <a:pPr lvl="1"/>
            <a:r>
              <a:rPr lang="en-US" sz="2200" dirty="0">
                <a:latin typeface="+mj-lt"/>
                <a:ea typeface="ＭＳ Ｐゴシック" charset="0"/>
              </a:rPr>
              <a:t>Easy to use (fewer programmers</a:t>
            </a:r>
            <a:r>
              <a:rPr lang="en-US" sz="2200" dirty="0" smtClean="0">
                <a:latin typeface="+mj-lt"/>
                <a:ea typeface="ＭＳ Ｐゴシック" charset="0"/>
              </a:rPr>
              <a:t>)</a:t>
            </a:r>
            <a:endParaRPr lang="en-US" sz="2200" dirty="0">
              <a:latin typeface="Comic Sans MS" charset="0"/>
              <a:ea typeface="ＭＳ Ｐゴシック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 smtClean="0"/>
              <a:t> 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sz="2000" dirty="0" smtClean="0"/>
              <a:t>Jeffrey </a:t>
            </a:r>
            <a:r>
              <a:rPr lang="en-US" sz="2000" dirty="0"/>
              <a:t>Dean and Sanjay </a:t>
            </a:r>
            <a:r>
              <a:rPr lang="en-US" sz="2000" dirty="0" err="1"/>
              <a:t>Ghemawat</a:t>
            </a:r>
            <a:r>
              <a:rPr lang="en-US" sz="2000" dirty="0"/>
              <a:t>, “</a:t>
            </a:r>
            <a:r>
              <a:rPr lang="en-US" sz="2000" dirty="0" err="1"/>
              <a:t>MapReduce</a:t>
            </a:r>
            <a:r>
              <a:rPr lang="en-US" sz="2000" dirty="0"/>
              <a:t>: Simplified Data Processing on Large Clusters</a:t>
            </a:r>
            <a:r>
              <a:rPr lang="en-US" sz="2000" dirty="0" smtClean="0"/>
              <a:t>,” </a:t>
            </a:r>
            <a:r>
              <a:rPr lang="en-US" sz="2000" i="1" dirty="0" smtClean="0"/>
              <a:t>Communications </a:t>
            </a:r>
            <a:r>
              <a:rPr lang="en-US" sz="2000" i="1" dirty="0"/>
              <a:t>of the ACM</a:t>
            </a:r>
            <a:r>
              <a:rPr lang="en-US" sz="2000" dirty="0"/>
              <a:t>, Jan 2008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smtClean="0"/>
              <a:t>3/06/2013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CC63E4C-4642-794D-A2FD-70F6B81535F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6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accent1"/>
                </a:solidFill>
              </a:rPr>
              <a:t>MapReduce</a:t>
            </a:r>
            <a:r>
              <a:rPr lang="en-US" dirty="0" smtClean="0">
                <a:solidFill>
                  <a:schemeClr val="accent1"/>
                </a:solidFill>
              </a:rPr>
              <a:t> Processing: 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“</a:t>
            </a:r>
            <a:r>
              <a:rPr lang="en-US" dirty="0">
                <a:solidFill>
                  <a:schemeClr val="accent1"/>
                </a:solidFill>
              </a:rPr>
              <a:t>Divide and Conquer</a:t>
            </a:r>
            <a:r>
              <a:rPr lang="en-US" dirty="0" smtClean="0">
                <a:solidFill>
                  <a:schemeClr val="accent1"/>
                </a:solidFill>
              </a:rPr>
              <a:t>” (1/2)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321040" cy="493776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Apply </a:t>
            </a:r>
            <a:r>
              <a:rPr lang="en-US" dirty="0" smtClean="0">
                <a:solidFill>
                  <a:srgbClr val="FF0000"/>
                </a:solidFill>
              </a:rPr>
              <a:t>Map</a:t>
            </a:r>
            <a:r>
              <a:rPr lang="en-US" dirty="0" smtClean="0"/>
              <a:t> function to user supplied record of key/value </a:t>
            </a:r>
            <a:r>
              <a:rPr lang="en-US" dirty="0" smtClean="0"/>
              <a:t>pairs</a:t>
            </a:r>
          </a:p>
          <a:p>
            <a:pPr lvl="1"/>
            <a:r>
              <a:rPr lang="en-US" dirty="0"/>
              <a:t>Slice data into </a:t>
            </a:r>
            <a:r>
              <a:rPr lang="en-US" dirty="0" smtClean="0"/>
              <a:t>“shards” or “</a:t>
            </a:r>
            <a:r>
              <a:rPr lang="en-US" dirty="0"/>
              <a:t>splits</a:t>
            </a:r>
            <a:r>
              <a:rPr lang="en-US" dirty="0" smtClean="0"/>
              <a:t>” and </a:t>
            </a:r>
            <a:r>
              <a:rPr lang="en-US" dirty="0"/>
              <a:t>distribute </a:t>
            </a:r>
            <a:r>
              <a:rPr lang="en-US" dirty="0" smtClean="0"/>
              <a:t>to </a:t>
            </a:r>
            <a:r>
              <a:rPr lang="en-US" dirty="0"/>
              <a:t>workers</a:t>
            </a:r>
            <a:endParaRPr lang="en-US" dirty="0" smtClean="0"/>
          </a:p>
          <a:p>
            <a:pPr lvl="1"/>
            <a:r>
              <a:rPr lang="en-US" dirty="0" smtClean="0"/>
              <a:t>Compute set of intermediate key/value </a:t>
            </a:r>
            <a:r>
              <a:rPr lang="en-US" dirty="0" smtClean="0"/>
              <a:t>pairs</a:t>
            </a:r>
          </a:p>
          <a:p>
            <a:pPr lvl="1"/>
            <a:r>
              <a:rPr lang="en-US" dirty="0">
                <a:latin typeface="Courier New" pitchFamily="49" charset="0"/>
                <a:cs typeface="Courier New" pitchFamily="49" charset="0"/>
              </a:rPr>
              <a:t>map(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in_key,in_val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-&gt; 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		list(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out_key,interm_val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dirty="0" smtClean="0"/>
          </a:p>
          <a:p>
            <a:pPr>
              <a:spcBef>
                <a:spcPts val="1800"/>
              </a:spcBef>
            </a:pPr>
            <a:r>
              <a:rPr lang="en-US" dirty="0" smtClean="0"/>
              <a:t>Apply </a:t>
            </a:r>
            <a:r>
              <a:rPr lang="en-US" dirty="0" smtClean="0">
                <a:solidFill>
                  <a:srgbClr val="FF0000"/>
                </a:solidFill>
              </a:rPr>
              <a:t>Reduce</a:t>
            </a:r>
            <a:r>
              <a:rPr lang="en-US" dirty="0" smtClean="0"/>
              <a:t> operation to all values that share same key in order to combine derived data </a:t>
            </a:r>
            <a:r>
              <a:rPr lang="en-US" dirty="0" smtClean="0"/>
              <a:t>properly</a:t>
            </a:r>
          </a:p>
          <a:p>
            <a:pPr lvl="1"/>
            <a:r>
              <a:rPr lang="en-US" dirty="0"/>
              <a:t>Combines all intermediate values for a particular key</a:t>
            </a:r>
          </a:p>
          <a:p>
            <a:pPr lvl="1"/>
            <a:r>
              <a:rPr lang="en-US" dirty="0"/>
              <a:t>Produces a set of merged output </a:t>
            </a:r>
            <a:r>
              <a:rPr lang="en-US" dirty="0" smtClean="0"/>
              <a:t>values</a:t>
            </a:r>
          </a:p>
          <a:p>
            <a:pPr lvl="1"/>
            <a:r>
              <a:rPr lang="en-US" dirty="0" smtClean="0">
                <a:latin typeface="Courier New" pitchFamily="49" charset="0"/>
                <a:cs typeface="Courier New" pitchFamily="49" charset="0"/>
              </a:rPr>
              <a:t>reduce(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out_key,list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interm_val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)) -&gt; 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		list(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out_val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3/06/2013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accent1"/>
                </a:solidFill>
              </a:rPr>
              <a:t>MapReduce</a:t>
            </a:r>
            <a:r>
              <a:rPr lang="en-US" dirty="0" smtClean="0">
                <a:solidFill>
                  <a:schemeClr val="accent1"/>
                </a:solidFill>
              </a:rPr>
              <a:t> Processing: 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“</a:t>
            </a:r>
            <a:r>
              <a:rPr lang="en-US" dirty="0">
                <a:solidFill>
                  <a:schemeClr val="accent1"/>
                </a:solidFill>
              </a:rPr>
              <a:t>Divide and Conquer</a:t>
            </a:r>
            <a:r>
              <a:rPr lang="en-US" dirty="0" smtClean="0">
                <a:solidFill>
                  <a:schemeClr val="accent1"/>
                </a:solidFill>
              </a:rPr>
              <a:t>” (2/2)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User </a:t>
            </a:r>
            <a:r>
              <a:rPr lang="en-US" dirty="0" smtClean="0"/>
              <a:t>supplies Map and Reduce operations in functional </a:t>
            </a:r>
            <a:r>
              <a:rPr lang="en-US" dirty="0" smtClean="0"/>
              <a:t>model</a:t>
            </a:r>
            <a:endParaRPr lang="en-US" dirty="0" smtClean="0"/>
          </a:p>
          <a:p>
            <a:pPr lvl="1"/>
            <a:r>
              <a:rPr lang="en-US" dirty="0"/>
              <a:t>Focus on problem, let </a:t>
            </a:r>
            <a:r>
              <a:rPr lang="en-US" dirty="0" err="1"/>
              <a:t>MapReduce</a:t>
            </a:r>
            <a:r>
              <a:rPr lang="en-US" dirty="0"/>
              <a:t> library deal with messy </a:t>
            </a:r>
            <a:r>
              <a:rPr lang="en-US" dirty="0" smtClean="0"/>
              <a:t>details</a:t>
            </a:r>
            <a:endParaRPr lang="en-US" dirty="0" smtClean="0"/>
          </a:p>
          <a:p>
            <a:pPr lvl="1"/>
            <a:r>
              <a:rPr lang="en-US" dirty="0" smtClean="0"/>
              <a:t>Parallelization </a:t>
            </a:r>
            <a:r>
              <a:rPr lang="en-US" dirty="0" smtClean="0"/>
              <a:t>handled by framework/library</a:t>
            </a:r>
          </a:p>
          <a:p>
            <a:pPr lvl="1"/>
            <a:r>
              <a:rPr lang="en-US" dirty="0" smtClean="0"/>
              <a:t>Fault tolerance via </a:t>
            </a:r>
            <a:r>
              <a:rPr lang="en-US" dirty="0" smtClean="0"/>
              <a:t>re-execution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3/06/2013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0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Execution Setup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Map invocations distributed by partitioning input data into M </a:t>
            </a:r>
            <a:r>
              <a:rPr lang="en-US" i="1" dirty="0" smtClean="0"/>
              <a:t>splits</a:t>
            </a:r>
          </a:p>
          <a:p>
            <a:pPr lvl="1"/>
            <a:r>
              <a:rPr lang="en-US" dirty="0" smtClean="0"/>
              <a:t>Typically 16 MB to 64 MB per piece</a:t>
            </a:r>
          </a:p>
          <a:p>
            <a:r>
              <a:rPr lang="en-US" dirty="0" smtClean="0"/>
              <a:t>Input processed in parallel on different servers</a:t>
            </a:r>
          </a:p>
          <a:p>
            <a:r>
              <a:rPr lang="en-US" dirty="0" smtClean="0"/>
              <a:t>Reduce invocations distributed by partitioning intermediate key space into R pieces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.g. </a:t>
            </a:r>
            <a:r>
              <a:rPr lang="en-US" dirty="0" err="1" smtClean="0"/>
              <a:t>hash(key</a:t>
            </a:r>
            <a:r>
              <a:rPr lang="en-US" dirty="0" smtClean="0"/>
              <a:t>) mod R</a:t>
            </a:r>
          </a:p>
          <a:p>
            <a:r>
              <a:rPr lang="en-US" dirty="0" smtClean="0"/>
              <a:t>User picks M &gt;&gt; # servers, R &gt; # servers</a:t>
            </a:r>
          </a:p>
          <a:p>
            <a:pPr lvl="1"/>
            <a:r>
              <a:rPr lang="en-US" dirty="0" smtClean="0"/>
              <a:t>Big M helps with load balancing, recovery from failure</a:t>
            </a:r>
          </a:p>
          <a:p>
            <a:pPr lvl="1"/>
            <a:r>
              <a:rPr lang="en-US" dirty="0" smtClean="0"/>
              <a:t>One output file per R invocation, so not too many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3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283" y="742950"/>
            <a:ext cx="7353300" cy="56769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MapReduce Processing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601" y="6248400"/>
            <a:ext cx="17667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Shuffle phase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283" y="742950"/>
            <a:ext cx="7353300" cy="5676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MapReduce Processing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4934" y="1083733"/>
            <a:ext cx="259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 MR 1st splits the input files into </a:t>
            </a:r>
            <a:r>
              <a:rPr lang="en-US" sz="2400" i="1" dirty="0" smtClean="0"/>
              <a:t>M </a:t>
            </a:r>
            <a:r>
              <a:rPr lang="en-US" sz="2400" dirty="0" smtClean="0"/>
              <a:t>“splits” then starts many copies of </a:t>
            </a:r>
          </a:p>
          <a:p>
            <a:r>
              <a:rPr lang="en-US" sz="2400" dirty="0" smtClean="0"/>
              <a:t>program on servers</a:t>
            </a:r>
          </a:p>
          <a:p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3302001" y="745066"/>
            <a:ext cx="2692400" cy="1388533"/>
          </a:xfrm>
          <a:prstGeom prst="round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57601" y="6248400"/>
            <a:ext cx="17667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Shuffle phase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283" y="742950"/>
            <a:ext cx="7353300" cy="56769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965200"/>
            <a:ext cx="3352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2. One </a:t>
            </a:r>
            <a:r>
              <a:rPr lang="en-US" sz="2400" dirty="0" smtClean="0"/>
              <a:t>copy (the master) is </a:t>
            </a:r>
            <a:r>
              <a:rPr lang="en-US" sz="2400" dirty="0" smtClean="0"/>
              <a:t>special. The rest are workers. The master picks idle workers and assigns each 1 of M map tasks or 1 of R reduce tasks.</a:t>
            </a:r>
          </a:p>
          <a:p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3352801" y="2032000"/>
            <a:ext cx="2692400" cy="1083733"/>
          </a:xfrm>
          <a:prstGeom prst="round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57601" y="6248400"/>
            <a:ext cx="17667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Shuffle phase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chemeClr val="accent1"/>
                </a:solidFill>
              </a:rPr>
              <a:t>MapReduce Processing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1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Great Idea #4: Parallelism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3/06/2013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#18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6766" y="2087862"/>
            <a:ext cx="1023734" cy="70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8106842" y="1538638"/>
            <a:ext cx="787395" cy="54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Smart</a:t>
            </a:r>
            <a:br>
              <a:rPr lang="en-US" dirty="0" smtClean="0"/>
            </a:br>
            <a:r>
              <a:rPr lang="en-US" dirty="0" smtClean="0"/>
              <a:t>Phone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52978" y="1538944"/>
            <a:ext cx="1305493" cy="76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Warehouse Scale Computer</a:t>
            </a:r>
            <a:endParaRPr lang="en-US" dirty="0"/>
          </a:p>
        </p:txBody>
      </p:sp>
      <p:pic>
        <p:nvPicPr>
          <p:cNvPr id="9" name="Picture 8" descr="cern-rack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0156" y="1207878"/>
            <a:ext cx="2859651" cy="166762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rot="5400000">
            <a:off x="736707" y="3834054"/>
            <a:ext cx="5250171" cy="1588"/>
          </a:xfrm>
          <a:prstGeom prst="line">
            <a:avLst/>
          </a:prstGeom>
          <a:ln w="152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59950" y="2275669"/>
            <a:ext cx="1619354" cy="120545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i="1" dirty="0" smtClean="0"/>
              <a:t>Leverage</a:t>
            </a:r>
            <a:br>
              <a:rPr lang="en-US" sz="2000" i="1" dirty="0" smtClean="0"/>
            </a:br>
            <a:r>
              <a:rPr lang="en-US" sz="2000" i="1" dirty="0" smtClean="0"/>
              <a:t>Parallelism &amp;</a:t>
            </a:r>
          </a:p>
          <a:p>
            <a:pPr algn="ctr">
              <a:lnSpc>
                <a:spcPct val="90000"/>
              </a:lnSpc>
            </a:pPr>
            <a:r>
              <a:rPr lang="en-US" sz="2000" i="1" dirty="0" smtClean="0"/>
              <a:t>Achieve High</a:t>
            </a:r>
            <a:br>
              <a:rPr lang="en-US" sz="2000" i="1" dirty="0" smtClean="0"/>
            </a:br>
            <a:r>
              <a:rPr lang="en-US" sz="2000" i="1" dirty="0" smtClean="0"/>
              <a:t>Performance</a:t>
            </a:r>
            <a:endParaRPr lang="en-US" sz="2000" i="1" dirty="0"/>
          </a:p>
        </p:txBody>
      </p:sp>
      <p:grpSp>
        <p:nvGrpSpPr>
          <p:cNvPr id="14" name="Group 68"/>
          <p:cNvGrpSpPr/>
          <p:nvPr/>
        </p:nvGrpSpPr>
        <p:grpSpPr>
          <a:xfrm>
            <a:off x="4206240" y="2875506"/>
            <a:ext cx="4749483" cy="1756109"/>
            <a:chOff x="3657600" y="2875506"/>
            <a:chExt cx="4749483" cy="1756109"/>
          </a:xfrm>
        </p:grpSpPr>
        <p:grpSp>
          <p:nvGrpSpPr>
            <p:cNvPr id="15" name="Group 67"/>
            <p:cNvGrpSpPr/>
            <p:nvPr/>
          </p:nvGrpSpPr>
          <p:grpSpPr>
            <a:xfrm>
              <a:off x="3657600" y="2875506"/>
              <a:ext cx="4749483" cy="1756109"/>
              <a:chOff x="3657600" y="2875506"/>
              <a:chExt cx="4749483" cy="1756109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3657600" y="2875506"/>
                <a:ext cx="4749483" cy="1756109"/>
                <a:chOff x="3571557" y="2875506"/>
                <a:chExt cx="4749483" cy="1756109"/>
              </a:xfrm>
            </p:grpSpPr>
            <p:pic>
              <p:nvPicPr>
                <p:cNvPr id="18" name="Picture 5"/>
                <p:cNvPicPr>
                  <a:picLocks noChangeAspect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3571557" y="3108960"/>
                  <a:ext cx="1792390" cy="8568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19" name="Straight Connector 18"/>
                <p:cNvCxnSpPr/>
                <p:nvPr/>
              </p:nvCxnSpPr>
              <p:spPr>
                <a:xfrm flipH="1">
                  <a:off x="5394960" y="2875506"/>
                  <a:ext cx="1291358" cy="494237"/>
                </a:xfrm>
                <a:prstGeom prst="line">
                  <a:avLst/>
                </a:prstGeom>
                <a:ln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7137717" y="2875506"/>
                  <a:ext cx="1183323" cy="494237"/>
                </a:xfrm>
                <a:prstGeom prst="line">
                  <a:avLst/>
                </a:prstGeom>
                <a:ln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1" name="Group 144"/>
                <p:cNvGrpSpPr/>
                <p:nvPr/>
              </p:nvGrpSpPr>
              <p:grpSpPr>
                <a:xfrm>
                  <a:off x="5394960" y="3369743"/>
                  <a:ext cx="2926080" cy="1261872"/>
                  <a:chOff x="5039367" y="3369743"/>
                  <a:chExt cx="2926080" cy="1261872"/>
                </a:xfrm>
              </p:grpSpPr>
              <p:sp>
                <p:nvSpPr>
                  <p:cNvPr id="22" name="Rectangle 21"/>
                  <p:cNvSpPr/>
                  <p:nvPr/>
                </p:nvSpPr>
                <p:spPr>
                  <a:xfrm>
                    <a:off x="5039367" y="3369743"/>
                    <a:ext cx="2926080" cy="1261872"/>
                  </a:xfrm>
                  <a:prstGeom prst="rect">
                    <a:avLst/>
                  </a:prstGeom>
                  <a:noFill/>
                  <a:ln w="25400"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Rectangle 22"/>
                  <p:cNvSpPr/>
                  <p:nvPr/>
                </p:nvSpPr>
                <p:spPr>
                  <a:xfrm>
                    <a:off x="5405127" y="3438144"/>
                    <a:ext cx="731520" cy="314727"/>
                  </a:xfrm>
                  <a:prstGeom prst="rect">
                    <a:avLst/>
                  </a:prstGeom>
                  <a:noFill/>
                  <a:ln w="9525"/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Core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5" name="Rectangle 24"/>
                  <p:cNvSpPr/>
                  <p:nvPr/>
                </p:nvSpPr>
                <p:spPr>
                  <a:xfrm>
                    <a:off x="6330725" y="3413668"/>
                    <a:ext cx="34336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dirty="0" smtClean="0"/>
                      <a:t>…</a:t>
                    </a:r>
                    <a:endParaRPr lang="en-US" dirty="0"/>
                  </a:p>
                </p:txBody>
              </p:sp>
              <p:sp>
                <p:nvSpPr>
                  <p:cNvPr id="26" name="Rectangle 25"/>
                  <p:cNvSpPr/>
                  <p:nvPr/>
                </p:nvSpPr>
                <p:spPr>
                  <a:xfrm>
                    <a:off x="5130807" y="3810000"/>
                    <a:ext cx="2743200" cy="356616"/>
                  </a:xfrm>
                  <a:prstGeom prst="rect">
                    <a:avLst/>
                  </a:prstGeom>
                  <a:noFill/>
                  <a:ln w="9525"/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>
                        <a:solidFill>
                          <a:srgbClr val="000000"/>
                        </a:solidFill>
                      </a:rPr>
                      <a:t>Memory</a:t>
                    </a: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" name="Rectangle 26"/>
                  <p:cNvSpPr/>
                  <p:nvPr/>
                </p:nvSpPr>
                <p:spPr>
                  <a:xfrm>
                    <a:off x="5130807" y="4199466"/>
                    <a:ext cx="2743200" cy="355600"/>
                  </a:xfrm>
                  <a:prstGeom prst="rect">
                    <a:avLst/>
                  </a:prstGeom>
                  <a:noFill/>
                  <a:ln w="9525"/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>
                        <a:solidFill>
                          <a:srgbClr val="000000"/>
                        </a:solidFill>
                      </a:rPr>
                      <a:t>Input/Output</a:t>
                    </a: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17" name="TextBox 16"/>
              <p:cNvSpPr txBox="1"/>
              <p:nvPr/>
            </p:nvSpPr>
            <p:spPr>
              <a:xfrm>
                <a:off x="6419364" y="3050297"/>
                <a:ext cx="1138838" cy="319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80000"/>
                  </a:lnSpc>
                </a:pPr>
                <a:r>
                  <a:rPr lang="en-US" b="1" dirty="0" smtClean="0"/>
                  <a:t>Computer</a:t>
                </a:r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7223760" y="3438144"/>
              <a:ext cx="731520" cy="314727"/>
            </a:xfrm>
            <a:prstGeom prst="rect">
              <a:avLst/>
            </a:prstGeom>
            <a:noFill/>
            <a:ln w="9525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Core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Content Placeholder 42"/>
          <p:cNvSpPr txBox="1">
            <a:spLocks/>
          </p:cNvSpPr>
          <p:nvPr/>
        </p:nvSpPr>
        <p:spPr>
          <a:xfrm>
            <a:off x="0" y="1387066"/>
            <a:ext cx="3421902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 smtClean="0"/>
              <a:t>Parallel Requests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Assigned to computer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e.g. </a:t>
            </a:r>
            <a:r>
              <a:rPr lang="en-US" sz="1800" dirty="0" smtClean="0"/>
              <a:t>Search “</a:t>
            </a:r>
            <a:r>
              <a:rPr lang="en-US" sz="1800" dirty="0" smtClean="0"/>
              <a:t>Garcia</a:t>
            </a:r>
            <a:r>
              <a:rPr lang="en-US" sz="1800" dirty="0" smtClean="0"/>
              <a:t>”</a:t>
            </a: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Threads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Assigned to core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e.g. </a:t>
            </a:r>
            <a:r>
              <a:rPr lang="en-US" sz="1800" dirty="0" smtClean="0"/>
              <a:t>Lookup</a:t>
            </a:r>
            <a:r>
              <a:rPr lang="en-US" sz="1800" dirty="0" smtClean="0"/>
              <a:t>, </a:t>
            </a:r>
            <a:r>
              <a:rPr lang="en-US" sz="1800" dirty="0" smtClean="0"/>
              <a:t>Ads</a:t>
            </a: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Instructions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&gt; 1 instruction @ one time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e.g. 5 pipelined instructions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Data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&gt; 1 data item @ one time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e.g. add of 4 pairs of words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Hardware descriptions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All gates functioning in parallel at same time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69899" y="1062860"/>
            <a:ext cx="3176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Software        Hardware</a:t>
            </a:r>
            <a:endParaRPr lang="en-US" sz="2400" i="1" dirty="0"/>
          </a:p>
        </p:txBody>
      </p:sp>
      <p:grpSp>
        <p:nvGrpSpPr>
          <p:cNvPr id="24" name="Group 71"/>
          <p:cNvGrpSpPr/>
          <p:nvPr/>
        </p:nvGrpSpPr>
        <p:grpSpPr>
          <a:xfrm>
            <a:off x="3493007" y="3752871"/>
            <a:ext cx="3950208" cy="2391899"/>
            <a:chOff x="4215383" y="3665261"/>
            <a:chExt cx="3950208" cy="2391899"/>
          </a:xfrm>
        </p:grpSpPr>
        <p:grpSp>
          <p:nvGrpSpPr>
            <p:cNvPr id="28" name="Group 32"/>
            <p:cNvGrpSpPr/>
            <p:nvPr/>
          </p:nvGrpSpPr>
          <p:grpSpPr>
            <a:xfrm>
              <a:off x="4215383" y="3665261"/>
              <a:ext cx="3950208" cy="2391899"/>
              <a:chOff x="4215383" y="3665261"/>
              <a:chExt cx="3950208" cy="239190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4297679" y="5625230"/>
                <a:ext cx="3785616" cy="341684"/>
              </a:xfrm>
              <a:prstGeom prst="rect">
                <a:avLst/>
              </a:pr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Cache Memory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9" name="Group 34"/>
              <p:cNvGrpSpPr/>
              <p:nvPr/>
            </p:nvGrpSpPr>
            <p:grpSpPr>
              <a:xfrm>
                <a:off x="4215383" y="3665261"/>
                <a:ext cx="3950208" cy="2391900"/>
                <a:chOff x="4215383" y="3665261"/>
                <a:chExt cx="3950208" cy="2391900"/>
              </a:xfrm>
            </p:grpSpPr>
            <p:grpSp>
              <p:nvGrpSpPr>
                <p:cNvPr id="30" name="Group 49"/>
                <p:cNvGrpSpPr/>
                <p:nvPr/>
              </p:nvGrpSpPr>
              <p:grpSpPr>
                <a:xfrm>
                  <a:off x="4215383" y="3665261"/>
                  <a:ext cx="3950208" cy="2391900"/>
                  <a:chOff x="4189492" y="3683609"/>
                  <a:chExt cx="3829824" cy="2600062"/>
                </a:xfrm>
              </p:grpSpPr>
              <p:sp>
                <p:nvSpPr>
                  <p:cNvPr id="54" name="Rectangle 53"/>
                  <p:cNvSpPr/>
                  <p:nvPr/>
                </p:nvSpPr>
                <p:spPr>
                  <a:xfrm>
                    <a:off x="4189492" y="4733064"/>
                    <a:ext cx="3829824" cy="1550607"/>
                  </a:xfrm>
                  <a:prstGeom prst="rect">
                    <a:avLst/>
                  </a:prstGeom>
                  <a:noFill/>
                  <a:ln w="25400"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55" name="Straight Connector 54"/>
                  <p:cNvCxnSpPr/>
                  <p:nvPr/>
                </p:nvCxnSpPr>
                <p:spPr>
                  <a:xfrm flipH="1">
                    <a:off x="4189492" y="3683609"/>
                    <a:ext cx="2828044" cy="1049455"/>
                  </a:xfrm>
                  <a:prstGeom prst="line">
                    <a:avLst/>
                  </a:prstGeom>
                  <a:ln w="25400" cap="flat" cmpd="sng" algn="ctr">
                    <a:solidFill>
                      <a:schemeClr val="accent1"/>
                    </a:solidFill>
                    <a:prstDash val="sysDash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/>
                  <p:cNvCxnSpPr/>
                  <p:nvPr/>
                </p:nvCxnSpPr>
                <p:spPr>
                  <a:xfrm>
                    <a:off x="7721528" y="3716361"/>
                    <a:ext cx="297788" cy="1016703"/>
                  </a:xfrm>
                  <a:prstGeom prst="line">
                    <a:avLst/>
                  </a:prstGeom>
                  <a:ln w="25400" cap="flat" cmpd="sng" algn="ctr">
                    <a:solidFill>
                      <a:schemeClr val="accent1"/>
                    </a:solidFill>
                    <a:prstDash val="sysDash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1" name="TextBox 50"/>
                <p:cNvSpPr txBox="1"/>
                <p:nvPr/>
              </p:nvSpPr>
              <p:spPr>
                <a:xfrm>
                  <a:off x="5136348" y="4282790"/>
                  <a:ext cx="64130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/>
                    <a:t>Core</a:t>
                  </a:r>
                  <a:endParaRPr lang="en-US" b="1" dirty="0"/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4297680" y="4718050"/>
                  <a:ext cx="1828800" cy="850900"/>
                </a:xfrm>
                <a:prstGeom prst="rect">
                  <a:avLst/>
                </a:prstGeom>
                <a:noFill/>
                <a:ln w="9525"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dirty="0" smtClean="0">
                      <a:solidFill>
                        <a:srgbClr val="000000"/>
                      </a:solidFill>
                    </a:rPr>
                    <a:t>Instruction Unit(s)</a:t>
                  </a:r>
                </a:p>
                <a:p>
                  <a:pPr algn="ctr">
                    <a:lnSpc>
                      <a:spcPct val="90000"/>
                    </a:lnSpc>
                  </a:pPr>
                  <a:endParaRPr lang="en-US" dirty="0" smtClean="0">
                    <a:solidFill>
                      <a:srgbClr val="000000"/>
                    </a:solidFill>
                  </a:endParaRPr>
                </a:p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6181344" y="4718304"/>
                  <a:ext cx="1901952" cy="488950"/>
                </a:xfrm>
                <a:prstGeom prst="rect">
                  <a:avLst/>
                </a:prstGeom>
                <a:noFill/>
                <a:ln w="9525"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dirty="0" smtClean="0">
                      <a:solidFill>
                        <a:srgbClr val="000000"/>
                      </a:solidFill>
                    </a:rPr>
                    <a:t>Functional</a:t>
                  </a:r>
                </a:p>
                <a:p>
                  <a:pPr algn="ctr">
                    <a:lnSpc>
                      <a:spcPct val="90000"/>
                    </a:lnSpc>
                  </a:pPr>
                  <a:r>
                    <a:rPr lang="en-US" dirty="0" err="1" smtClean="0">
                      <a:solidFill>
                        <a:srgbClr val="000000"/>
                      </a:solidFill>
                    </a:rPr>
                    <a:t>Unit(s</a:t>
                  </a:r>
                  <a:r>
                    <a:rPr lang="en-US" dirty="0" smtClean="0">
                      <a:solidFill>
                        <a:srgbClr val="000000"/>
                      </a:solidFill>
                    </a:rPr>
                    <a:t>)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pic>
            <p:nvPicPr>
              <p:cNvPr id="36" name="Picture 35" descr="600px-Pipeline_5.pn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11762" y="4921249"/>
                <a:ext cx="908064" cy="654673"/>
              </a:xfrm>
              <a:prstGeom prst="rect">
                <a:avLst/>
              </a:prstGeom>
            </p:spPr>
          </p:pic>
          <p:sp>
            <p:nvSpPr>
              <p:cNvPr id="43" name="Rectangle 42"/>
              <p:cNvSpPr/>
              <p:nvPr/>
            </p:nvSpPr>
            <p:spPr>
              <a:xfrm>
                <a:off x="6181344" y="5257800"/>
                <a:ext cx="475488" cy="310896"/>
              </a:xfrm>
              <a:prstGeom prst="rect">
                <a:avLst/>
              </a:prstGeom>
              <a:noFill/>
              <a:ln w="9525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 smtClean="0">
                    <a:solidFill>
                      <a:srgbClr val="000000"/>
                    </a:solidFill>
                  </a:rPr>
                  <a:t>A</a:t>
                </a:r>
                <a:r>
                  <a:rPr lang="en-US" sz="1400" baseline="-25000" dirty="0" smtClean="0">
                    <a:solidFill>
                      <a:srgbClr val="000000"/>
                    </a:solidFill>
                  </a:rPr>
                  <a:t>0</a:t>
                </a:r>
                <a:r>
                  <a:rPr lang="en-US" sz="1400" dirty="0" smtClean="0">
                    <a:solidFill>
                      <a:srgbClr val="000000"/>
                    </a:solidFill>
                  </a:rPr>
                  <a:t>+B</a:t>
                </a:r>
                <a:r>
                  <a:rPr lang="en-US" sz="1400" baseline="-25000" dirty="0" smtClean="0">
                    <a:solidFill>
                      <a:srgbClr val="000000"/>
                    </a:solidFill>
                  </a:rPr>
                  <a:t>0</a:t>
                </a:r>
                <a:endParaRPr lang="en-US" sz="1400" baseline="-250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7" name="Rectangle 56"/>
            <p:cNvSpPr/>
            <p:nvPr/>
          </p:nvSpPr>
          <p:spPr>
            <a:xfrm>
              <a:off x="6656832" y="5257800"/>
              <a:ext cx="475488" cy="310896"/>
            </a:xfrm>
            <a:prstGeom prst="rect">
              <a:avLst/>
            </a:prstGeom>
            <a:noFill/>
            <a:ln w="9525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dirty="0" smtClean="0">
                  <a:solidFill>
                    <a:srgbClr val="000000"/>
                  </a:solidFill>
                </a:rPr>
                <a:t>A</a:t>
              </a:r>
              <a:r>
                <a:rPr lang="en-US" sz="1400" baseline="-25000" dirty="0" smtClean="0">
                  <a:solidFill>
                    <a:srgbClr val="000000"/>
                  </a:solidFill>
                </a:rPr>
                <a:t>1</a:t>
              </a:r>
              <a:r>
                <a:rPr lang="en-US" sz="1400" dirty="0" smtClean="0">
                  <a:solidFill>
                    <a:srgbClr val="000000"/>
                  </a:solidFill>
                </a:rPr>
                <a:t>+B</a:t>
              </a:r>
              <a:r>
                <a:rPr lang="en-US" sz="1400" baseline="-25000" dirty="0" smtClean="0">
                  <a:solidFill>
                    <a:srgbClr val="000000"/>
                  </a:solidFill>
                </a:rPr>
                <a:t>1</a:t>
              </a:r>
              <a:endParaRPr lang="en-US" sz="14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132320" y="5257800"/>
              <a:ext cx="475488" cy="310896"/>
            </a:xfrm>
            <a:prstGeom prst="rect">
              <a:avLst/>
            </a:prstGeom>
            <a:noFill/>
            <a:ln w="9525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dirty="0" smtClean="0">
                  <a:solidFill>
                    <a:srgbClr val="000000"/>
                  </a:solidFill>
                </a:rPr>
                <a:t>A</a:t>
              </a:r>
              <a:r>
                <a:rPr lang="en-US" sz="1400" baseline="-25000" dirty="0" smtClean="0">
                  <a:solidFill>
                    <a:srgbClr val="000000"/>
                  </a:solidFill>
                </a:rPr>
                <a:t>2</a:t>
              </a:r>
              <a:r>
                <a:rPr lang="en-US" sz="1400" dirty="0" smtClean="0">
                  <a:solidFill>
                    <a:srgbClr val="000000"/>
                  </a:solidFill>
                </a:rPr>
                <a:t>+B</a:t>
              </a:r>
              <a:r>
                <a:rPr lang="en-US" sz="1400" baseline="-25000" dirty="0" smtClean="0">
                  <a:solidFill>
                    <a:srgbClr val="000000"/>
                  </a:solidFill>
                </a:rPr>
                <a:t>2</a:t>
              </a:r>
              <a:endParaRPr lang="en-US" sz="14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607808" y="5257800"/>
              <a:ext cx="475488" cy="310896"/>
            </a:xfrm>
            <a:prstGeom prst="rect">
              <a:avLst/>
            </a:prstGeom>
            <a:noFill/>
            <a:ln w="9525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dirty="0" smtClean="0">
                  <a:solidFill>
                    <a:srgbClr val="000000"/>
                  </a:solidFill>
                </a:rPr>
                <a:t>A</a:t>
              </a:r>
              <a:r>
                <a:rPr lang="en-US" sz="1400" baseline="-25000" dirty="0" smtClean="0">
                  <a:solidFill>
                    <a:srgbClr val="000000"/>
                  </a:solidFill>
                </a:rPr>
                <a:t>3</a:t>
              </a:r>
              <a:r>
                <a:rPr lang="en-US" sz="1400" dirty="0" smtClean="0">
                  <a:solidFill>
                    <a:srgbClr val="000000"/>
                  </a:solidFill>
                </a:rPr>
                <a:t>+B</a:t>
              </a:r>
              <a:r>
                <a:rPr lang="en-US" sz="1400" baseline="-25000" dirty="0" smtClean="0">
                  <a:solidFill>
                    <a:srgbClr val="000000"/>
                  </a:solidFill>
                </a:rPr>
                <a:t>3</a:t>
              </a:r>
              <a:endParaRPr lang="en-US" sz="1400" baseline="-25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1" name="Group 76"/>
          <p:cNvGrpSpPr/>
          <p:nvPr/>
        </p:nvGrpSpPr>
        <p:grpSpPr>
          <a:xfrm>
            <a:off x="6876288" y="5345410"/>
            <a:ext cx="2084832" cy="1326788"/>
            <a:chOff x="6876288" y="5345410"/>
            <a:chExt cx="2084832" cy="1326788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7351776" y="5345410"/>
              <a:ext cx="1609344" cy="621504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6876288" y="5656305"/>
              <a:ext cx="896112" cy="1000527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7680960" y="5643860"/>
              <a:ext cx="12633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Logic Gates</a:t>
              </a:r>
              <a:endParaRPr lang="en-US" b="1" dirty="0"/>
            </a:p>
          </p:txBody>
        </p:sp>
        <p:grpSp>
          <p:nvGrpSpPr>
            <p:cNvPr id="32" name="Group 177"/>
            <p:cNvGrpSpPr/>
            <p:nvPr/>
          </p:nvGrpSpPr>
          <p:grpSpPr>
            <a:xfrm>
              <a:off x="7772400" y="5952744"/>
              <a:ext cx="1188720" cy="719454"/>
              <a:chOff x="7772400" y="5983724"/>
              <a:chExt cx="1188720" cy="719454"/>
            </a:xfrm>
          </p:grpSpPr>
          <p:graphicFrame>
            <p:nvGraphicFramePr>
              <p:cNvPr id="82" name="Object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31205389"/>
                  </p:ext>
                </p:extLst>
              </p:nvPr>
            </p:nvGraphicFramePr>
            <p:xfrm>
              <a:off x="7863840" y="5985161"/>
              <a:ext cx="1044389" cy="7180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5479" name="Image" r:id="rId7" imgW="3492063" imgH="2400000" progId="">
                      <p:embed/>
                    </p:oleObj>
                  </mc:Choice>
                  <mc:Fallback>
                    <p:oleObj name="Image" r:id="rId7" imgW="3492063" imgH="24000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863840" y="5985161"/>
                            <a:ext cx="1044389" cy="71801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3" name="Rectangle 82"/>
              <p:cNvSpPr/>
              <p:nvPr/>
            </p:nvSpPr>
            <p:spPr>
              <a:xfrm>
                <a:off x="7772400" y="5983724"/>
                <a:ext cx="1188720" cy="704088"/>
              </a:xfrm>
              <a:prstGeom prst="rect">
                <a:avLst/>
              </a:prstGeom>
              <a:noFill/>
              <a:ln w="25400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33051" y="938065"/>
            <a:ext cx="3285067" cy="4470813"/>
            <a:chOff x="33051" y="938065"/>
            <a:chExt cx="3285067" cy="4470813"/>
          </a:xfrm>
        </p:grpSpPr>
        <p:grpSp>
          <p:nvGrpSpPr>
            <p:cNvPr id="62" name="Group 62"/>
            <p:cNvGrpSpPr/>
            <p:nvPr/>
          </p:nvGrpSpPr>
          <p:grpSpPr>
            <a:xfrm>
              <a:off x="33051" y="1429131"/>
              <a:ext cx="3285067" cy="3979747"/>
              <a:chOff x="0" y="1473199"/>
              <a:chExt cx="3285067" cy="3979747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0" y="1473199"/>
                <a:ext cx="3285067" cy="930507"/>
              </a:xfrm>
              <a:prstGeom prst="rect">
                <a:avLst/>
              </a:prstGeom>
              <a:noFill/>
              <a:ln w="762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0" y="4470401"/>
                <a:ext cx="3285067" cy="982545"/>
              </a:xfrm>
              <a:prstGeom prst="rect">
                <a:avLst/>
              </a:prstGeom>
              <a:noFill/>
              <a:ln w="762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>
              <a:off x="33051" y="938065"/>
              <a:ext cx="16237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Today’s Lecture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106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283" y="742950"/>
            <a:ext cx="7353300" cy="56769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-1" y="965200"/>
            <a:ext cx="36745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3. A map worker reads the input split. It parses key/value pairs of the input data and passes each pair to the user-defined map function.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096000" y="931334"/>
            <a:ext cx="304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(The intermediate</a:t>
            </a:r>
          </a:p>
          <a:p>
            <a:r>
              <a:rPr lang="en-US" sz="2400" dirty="0" smtClean="0"/>
              <a:t>key/value pairs produced by the map function are buffered in memory.)</a:t>
            </a:r>
          </a:p>
          <a:p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474135" y="3181835"/>
            <a:ext cx="2116665" cy="2319867"/>
          </a:xfrm>
          <a:prstGeom prst="round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57601" y="6248400"/>
            <a:ext cx="17667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Shuffle phase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MapReduce Processing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283" y="742950"/>
            <a:ext cx="7353300" cy="56769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-1" y="965200"/>
            <a:ext cx="36745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4. Periodically, the buffered pairs are written to local disk, partitioned</a:t>
            </a:r>
          </a:p>
          <a:p>
            <a:r>
              <a:rPr lang="en-US" sz="2400" dirty="0" smtClean="0"/>
              <a:t>into </a:t>
            </a:r>
            <a:r>
              <a:rPr lang="en-US" sz="2400" i="1" dirty="0" smtClean="0"/>
              <a:t>R </a:t>
            </a:r>
            <a:r>
              <a:rPr lang="en-US" sz="2400" dirty="0" smtClean="0"/>
              <a:t>regions by the partitioning function. 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3132667" y="3115734"/>
            <a:ext cx="1625600" cy="2641600"/>
          </a:xfrm>
          <a:prstGeom prst="round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57601" y="6248400"/>
            <a:ext cx="17667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Shuffle phase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MapReduce Processing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283" y="742950"/>
            <a:ext cx="7353300" cy="56769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829733"/>
            <a:ext cx="36745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5. When a reduce worker has read all intermediate data for its partition, it sorts it by the intermediate</a:t>
            </a:r>
          </a:p>
          <a:p>
            <a:r>
              <a:rPr lang="en-US" sz="2400" dirty="0" smtClean="0"/>
              <a:t>keys so that all occurrences of the same key are grouped together.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0" y="931334"/>
            <a:ext cx="304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(The sorting is needed because typically many different keys map to</a:t>
            </a:r>
          </a:p>
          <a:p>
            <a:r>
              <a:rPr lang="en-US" sz="2400" dirty="0" smtClean="0"/>
              <a:t>the same reduce task )</a:t>
            </a:r>
          </a:p>
          <a:p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4673599" y="3166534"/>
            <a:ext cx="1947333" cy="2641600"/>
          </a:xfrm>
          <a:prstGeom prst="round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57601" y="6248400"/>
            <a:ext cx="17667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Shuffle phase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MapReduce Processing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283" y="742950"/>
            <a:ext cx="7353300" cy="56769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829733"/>
            <a:ext cx="36745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6. Reduce worker iterates over sorted intermediate data and for each unique intermediate key, it passes key and corresponding set of values to the user’s reduce function.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0" y="931334"/>
            <a:ext cx="304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output of the reduce function is appended to a final output file for this reduce partition.</a:t>
            </a:r>
          </a:p>
          <a:p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5791201" y="3251201"/>
            <a:ext cx="2540000" cy="2302932"/>
          </a:xfrm>
          <a:prstGeom prst="round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57601" y="6248400"/>
            <a:ext cx="17667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Shuffle phase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MapReduce Processing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283" y="742950"/>
            <a:ext cx="7353300" cy="56769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829733"/>
            <a:ext cx="36745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7. When all map </a:t>
            </a:r>
            <a:r>
              <a:rPr lang="en-US" sz="2400" dirty="0" smtClean="0"/>
              <a:t>and </a:t>
            </a:r>
            <a:r>
              <a:rPr lang="en-US" sz="2400" dirty="0" smtClean="0"/>
              <a:t>reduce tasks have been completed, the </a:t>
            </a:r>
            <a:r>
              <a:rPr lang="en-US" sz="2400" dirty="0" smtClean="0"/>
              <a:t>master wakes </a:t>
            </a:r>
            <a:r>
              <a:rPr lang="en-US" sz="2400" dirty="0" smtClean="0"/>
              <a:t>up the user program.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The </a:t>
            </a:r>
            <a:r>
              <a:rPr lang="en-US" sz="2400" dirty="0" err="1" smtClean="0"/>
              <a:t>MapReduce</a:t>
            </a:r>
            <a:r>
              <a:rPr lang="en-US" sz="2400" dirty="0" smtClean="0"/>
              <a:t> </a:t>
            </a:r>
            <a:r>
              <a:rPr lang="en-US" sz="2400" dirty="0" smtClean="0"/>
              <a:t>call in </a:t>
            </a:r>
            <a:r>
              <a:rPr lang="en-US" sz="2400" dirty="0" smtClean="0"/>
              <a:t>user program returns back to user code.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0" y="931334"/>
            <a:ext cx="304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Output of MR is in </a:t>
            </a:r>
            <a:r>
              <a:rPr lang="en-US" sz="2400" i="1" dirty="0" smtClean="0"/>
              <a:t>R </a:t>
            </a:r>
            <a:r>
              <a:rPr lang="en-US" sz="2400" dirty="0" smtClean="0"/>
              <a:t>output files (1 per reduce task, with file names specified by user); often passed into another MR job.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657601" y="6248400"/>
            <a:ext cx="17667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Shuffle phase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MapReduce Processing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What Does the Master Do?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 each map task and reduce task</a:t>
            </a:r>
          </a:p>
          <a:p>
            <a:pPr lvl="1"/>
            <a:r>
              <a:rPr lang="en-US" dirty="0" smtClean="0"/>
              <a:t>State: idle, in-progress, or completed</a:t>
            </a:r>
          </a:p>
          <a:p>
            <a:pPr lvl="1"/>
            <a:r>
              <a:rPr lang="en-US" dirty="0" smtClean="0"/>
              <a:t>Identity </a:t>
            </a:r>
            <a:r>
              <a:rPr lang="en-US" dirty="0"/>
              <a:t>o</a:t>
            </a:r>
            <a:r>
              <a:rPr lang="en-US" dirty="0" smtClean="0"/>
              <a:t>f </a:t>
            </a:r>
            <a:r>
              <a:rPr lang="en-US" dirty="0" smtClean="0"/>
              <a:t>worker server (if not idle)</a:t>
            </a:r>
          </a:p>
          <a:p>
            <a:r>
              <a:rPr lang="en-US" dirty="0" smtClean="0"/>
              <a:t>For each completed map task</a:t>
            </a:r>
          </a:p>
          <a:p>
            <a:pPr lvl="1"/>
            <a:r>
              <a:rPr lang="en-US" dirty="0" smtClean="0"/>
              <a:t>Stores location and size of R intermediate files</a:t>
            </a:r>
          </a:p>
          <a:p>
            <a:pPr lvl="1"/>
            <a:r>
              <a:rPr lang="en-US" dirty="0" smtClean="0"/>
              <a:t>Updates files and size as corresponding map tasks complete</a:t>
            </a:r>
          </a:p>
          <a:p>
            <a:r>
              <a:rPr lang="en-US" dirty="0" smtClean="0"/>
              <a:t>Location and size are pushed incrementally to workers that have in-progress reduce tasks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3/06/2013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1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MapReduce Processing Time Line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4216400"/>
            <a:ext cx="8229600" cy="231986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Master assigns map + reduce tasks to “worker” servers</a:t>
            </a:r>
          </a:p>
          <a:p>
            <a:r>
              <a:rPr lang="en-US" dirty="0" smtClean="0"/>
              <a:t>As soon as a map task finishes, worker server can be assigned a new map or reduce task</a:t>
            </a:r>
          </a:p>
          <a:p>
            <a:r>
              <a:rPr lang="en-US" dirty="0" smtClean="0"/>
              <a:t>Data shuffle begins as soon as a given Map finishes</a:t>
            </a:r>
          </a:p>
          <a:p>
            <a:r>
              <a:rPr lang="en-US" dirty="0" smtClean="0"/>
              <a:t>Reduce task begins as soon as all data shuffles finish</a:t>
            </a:r>
          </a:p>
          <a:p>
            <a:r>
              <a:rPr lang="en-US" dirty="0" smtClean="0"/>
              <a:t>To tolerate faults, reassign task if a worker server “dies”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3/06/2013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2017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487" y="1190793"/>
            <a:ext cx="8926513" cy="2983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dirty="0" err="1" smtClean="0">
                <a:solidFill>
                  <a:schemeClr val="accent1"/>
                </a:solidFill>
              </a:rPr>
              <a:t>MapReduce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Processing Example</a:t>
            </a:r>
            <a:r>
              <a:rPr lang="en-US" dirty="0" smtClean="0">
                <a:solidFill>
                  <a:schemeClr val="accent1"/>
                </a:solidFill>
              </a:rPr>
              <a:t>: Count Word </a:t>
            </a:r>
            <a:r>
              <a:rPr lang="en-US" dirty="0" smtClean="0">
                <a:solidFill>
                  <a:schemeClr val="accent1"/>
                </a:solidFill>
              </a:rPr>
              <a:t>Occurrences (1/2)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 fontScale="47500" lnSpcReduction="20000"/>
          </a:bodyPr>
          <a:lstStyle/>
          <a:p>
            <a:r>
              <a:rPr lang="en-US" sz="4200" dirty="0" smtClean="0"/>
              <a:t>Pseudo Code: for each word in input, generate &lt;key=word, value=1&gt;</a:t>
            </a:r>
          </a:p>
          <a:p>
            <a:r>
              <a:rPr lang="en-US" sz="4200" dirty="0" smtClean="0"/>
              <a:t>Reduce sums all counts emitted for a particular word across all </a:t>
            </a:r>
            <a:r>
              <a:rPr lang="en-US" sz="4200" dirty="0" err="1" smtClean="0"/>
              <a:t>mappers</a:t>
            </a:r>
            <a:endParaRPr lang="en-US" sz="42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800" dirty="0" smtClean="0">
                <a:latin typeface="Courier"/>
              </a:rPr>
              <a:t>  </a:t>
            </a:r>
            <a:r>
              <a:rPr lang="en-US" sz="3800" dirty="0" err="1" smtClean="0">
                <a:latin typeface="Courier"/>
              </a:rPr>
              <a:t>map(String</a:t>
            </a:r>
            <a:r>
              <a:rPr lang="en-US" sz="3800" dirty="0" smtClean="0">
                <a:latin typeface="Courier"/>
              </a:rPr>
              <a:t> </a:t>
            </a:r>
            <a:r>
              <a:rPr lang="en-US" sz="3800" dirty="0" err="1" smtClean="0">
                <a:latin typeface="Courier"/>
              </a:rPr>
              <a:t>input_key</a:t>
            </a:r>
            <a:r>
              <a:rPr lang="en-US" sz="3800" dirty="0" smtClean="0">
                <a:latin typeface="Courier"/>
              </a:rPr>
              <a:t>, String </a:t>
            </a:r>
            <a:r>
              <a:rPr lang="en-US" sz="3800" dirty="0" err="1" smtClean="0">
                <a:latin typeface="Courier"/>
              </a:rPr>
              <a:t>input_value</a:t>
            </a:r>
            <a:r>
              <a:rPr lang="en-US" sz="3800" dirty="0" smtClean="0">
                <a:latin typeface="Courier"/>
              </a:rPr>
              <a:t>):</a:t>
            </a:r>
          </a:p>
          <a:p>
            <a:pPr>
              <a:buNone/>
            </a:pPr>
            <a:r>
              <a:rPr lang="en-US" sz="3800" i="1" dirty="0" smtClean="0">
                <a:latin typeface="Courier"/>
              </a:rPr>
              <a:t>    // </a:t>
            </a:r>
            <a:r>
              <a:rPr lang="en-US" sz="3800" i="1" dirty="0" err="1" smtClean="0">
                <a:latin typeface="Courier"/>
              </a:rPr>
              <a:t>input_key</a:t>
            </a:r>
            <a:r>
              <a:rPr lang="en-US" sz="3800" i="1" dirty="0" smtClean="0">
                <a:latin typeface="Courier"/>
              </a:rPr>
              <a:t>: document name</a:t>
            </a:r>
          </a:p>
          <a:p>
            <a:pPr>
              <a:buNone/>
            </a:pPr>
            <a:r>
              <a:rPr lang="en-US" sz="3800" i="1" dirty="0" smtClean="0">
                <a:latin typeface="Courier"/>
              </a:rPr>
              <a:t>    // </a:t>
            </a:r>
            <a:r>
              <a:rPr lang="en-US" sz="3800" i="1" dirty="0" err="1" smtClean="0">
                <a:latin typeface="Courier"/>
              </a:rPr>
              <a:t>input_value</a:t>
            </a:r>
            <a:r>
              <a:rPr lang="en-US" sz="3800" i="1" dirty="0" smtClean="0">
                <a:latin typeface="Courier"/>
              </a:rPr>
              <a:t>: document contents</a:t>
            </a:r>
          </a:p>
          <a:p>
            <a:pPr>
              <a:buNone/>
            </a:pPr>
            <a:r>
              <a:rPr lang="en-US" sz="3800" dirty="0" smtClean="0">
                <a:latin typeface="Courier"/>
              </a:rPr>
              <a:t>    for each word </a:t>
            </a:r>
            <a:r>
              <a:rPr lang="en-US" sz="3800" dirty="0" err="1" smtClean="0">
                <a:latin typeface="Courier"/>
              </a:rPr>
              <a:t>w</a:t>
            </a:r>
            <a:r>
              <a:rPr lang="en-US" sz="3800" dirty="0" smtClean="0">
                <a:latin typeface="Courier"/>
              </a:rPr>
              <a:t> in </a:t>
            </a:r>
            <a:r>
              <a:rPr lang="en-US" sz="3800" dirty="0" err="1" smtClean="0">
                <a:latin typeface="Courier"/>
              </a:rPr>
              <a:t>input_value</a:t>
            </a:r>
            <a:r>
              <a:rPr lang="en-US" sz="3800" dirty="0" smtClean="0">
                <a:latin typeface="Courier"/>
              </a:rPr>
              <a:t>:</a:t>
            </a:r>
          </a:p>
          <a:p>
            <a:pPr>
              <a:buNone/>
            </a:pPr>
            <a:r>
              <a:rPr lang="en-US" sz="3800" dirty="0" smtClean="0">
                <a:latin typeface="Courier"/>
              </a:rPr>
              <a:t>      </a:t>
            </a:r>
            <a:r>
              <a:rPr lang="en-US" sz="3800" dirty="0" err="1" smtClean="0">
                <a:latin typeface="Courier"/>
              </a:rPr>
              <a:t>EmitIntermediate(w</a:t>
            </a:r>
            <a:r>
              <a:rPr lang="en-US" sz="3800" dirty="0" smtClean="0">
                <a:latin typeface="Courier"/>
              </a:rPr>
              <a:t>, "1"); </a:t>
            </a:r>
            <a:r>
              <a:rPr lang="en-US" sz="3800" i="1" dirty="0" smtClean="0">
                <a:latin typeface="Courier"/>
              </a:rPr>
              <a:t>// Produce count of words</a:t>
            </a:r>
          </a:p>
          <a:p>
            <a:pPr>
              <a:buNone/>
            </a:pPr>
            <a:endParaRPr lang="en-US" sz="3800" dirty="0" smtClean="0">
              <a:latin typeface="Courier"/>
            </a:endParaRPr>
          </a:p>
          <a:p>
            <a:pPr>
              <a:buNone/>
            </a:pPr>
            <a:r>
              <a:rPr lang="en-US" sz="3800" dirty="0" smtClean="0">
                <a:latin typeface="Courier"/>
              </a:rPr>
              <a:t>  </a:t>
            </a:r>
            <a:r>
              <a:rPr lang="en-US" sz="3800" dirty="0" err="1" smtClean="0">
                <a:latin typeface="Courier"/>
              </a:rPr>
              <a:t>reduce(String</a:t>
            </a:r>
            <a:r>
              <a:rPr lang="en-US" sz="3800" dirty="0" smtClean="0">
                <a:latin typeface="Courier"/>
              </a:rPr>
              <a:t> </a:t>
            </a:r>
            <a:r>
              <a:rPr lang="en-US" sz="3800" dirty="0" err="1" smtClean="0">
                <a:latin typeface="Courier"/>
              </a:rPr>
              <a:t>output_key</a:t>
            </a:r>
            <a:r>
              <a:rPr lang="en-US" sz="3800" dirty="0" smtClean="0">
                <a:latin typeface="Courier"/>
              </a:rPr>
              <a:t>, </a:t>
            </a:r>
            <a:r>
              <a:rPr lang="en-US" sz="3800" dirty="0" err="1" smtClean="0">
                <a:latin typeface="Courier"/>
              </a:rPr>
              <a:t>Iterator</a:t>
            </a:r>
            <a:r>
              <a:rPr lang="en-US" sz="3800" dirty="0" smtClean="0">
                <a:latin typeface="Courier"/>
              </a:rPr>
              <a:t> </a:t>
            </a:r>
            <a:r>
              <a:rPr lang="en-US" sz="3800" dirty="0" err="1" smtClean="0">
                <a:latin typeface="Courier"/>
              </a:rPr>
              <a:t>intermediate_values</a:t>
            </a:r>
            <a:r>
              <a:rPr lang="en-US" sz="3800" dirty="0" smtClean="0">
                <a:latin typeface="Courier"/>
              </a:rPr>
              <a:t>):</a:t>
            </a:r>
          </a:p>
          <a:p>
            <a:pPr>
              <a:buNone/>
            </a:pPr>
            <a:r>
              <a:rPr lang="en-US" sz="3800" i="1" dirty="0" smtClean="0">
                <a:latin typeface="Courier"/>
              </a:rPr>
              <a:t>    // </a:t>
            </a:r>
            <a:r>
              <a:rPr lang="en-US" sz="3800" i="1" dirty="0" err="1" smtClean="0">
                <a:latin typeface="Courier"/>
              </a:rPr>
              <a:t>output_key</a:t>
            </a:r>
            <a:r>
              <a:rPr lang="en-US" sz="3800" i="1" dirty="0" smtClean="0">
                <a:latin typeface="Courier"/>
              </a:rPr>
              <a:t>: a word</a:t>
            </a:r>
          </a:p>
          <a:p>
            <a:pPr>
              <a:buNone/>
            </a:pPr>
            <a:r>
              <a:rPr lang="en-US" sz="3800" i="1" dirty="0" smtClean="0">
                <a:latin typeface="Courier"/>
              </a:rPr>
              <a:t>    // </a:t>
            </a:r>
            <a:r>
              <a:rPr lang="en-US" sz="3800" dirty="0" err="1" smtClean="0">
                <a:latin typeface="Courier"/>
              </a:rPr>
              <a:t>intermediate_values</a:t>
            </a:r>
            <a:r>
              <a:rPr lang="en-US" sz="3800" i="1" dirty="0" smtClean="0">
                <a:latin typeface="Courier"/>
              </a:rPr>
              <a:t>: a list of counts</a:t>
            </a:r>
          </a:p>
          <a:p>
            <a:pPr>
              <a:buNone/>
            </a:pPr>
            <a:r>
              <a:rPr lang="en-US" sz="3800" dirty="0" smtClean="0">
                <a:latin typeface="Courier"/>
              </a:rPr>
              <a:t>    </a:t>
            </a:r>
            <a:r>
              <a:rPr lang="en-US" sz="3800" dirty="0" err="1" smtClean="0">
                <a:latin typeface="Courier"/>
              </a:rPr>
              <a:t>int</a:t>
            </a:r>
            <a:r>
              <a:rPr lang="en-US" sz="3800" dirty="0" smtClean="0">
                <a:latin typeface="Courier"/>
              </a:rPr>
              <a:t> result = 0;</a:t>
            </a:r>
          </a:p>
          <a:p>
            <a:pPr>
              <a:buNone/>
            </a:pPr>
            <a:r>
              <a:rPr lang="en-US" sz="3800" dirty="0" smtClean="0">
                <a:latin typeface="Courier"/>
              </a:rPr>
              <a:t>    for each </a:t>
            </a:r>
            <a:r>
              <a:rPr lang="en-US" sz="3800" dirty="0" err="1" smtClean="0">
                <a:latin typeface="Courier"/>
              </a:rPr>
              <a:t>v</a:t>
            </a:r>
            <a:r>
              <a:rPr lang="en-US" sz="3800" dirty="0" smtClean="0">
                <a:latin typeface="Courier"/>
              </a:rPr>
              <a:t> in </a:t>
            </a:r>
            <a:r>
              <a:rPr lang="en-US" sz="3800" dirty="0" err="1" smtClean="0">
                <a:latin typeface="Courier"/>
              </a:rPr>
              <a:t>intermediate_values</a:t>
            </a:r>
            <a:r>
              <a:rPr lang="en-US" sz="3800" dirty="0" smtClean="0">
                <a:latin typeface="Courier"/>
              </a:rPr>
              <a:t>:</a:t>
            </a:r>
          </a:p>
          <a:p>
            <a:pPr>
              <a:buNone/>
            </a:pPr>
            <a:r>
              <a:rPr lang="en-US" sz="3800" dirty="0" smtClean="0">
                <a:latin typeface="Courier"/>
              </a:rPr>
              <a:t>      result += </a:t>
            </a:r>
            <a:r>
              <a:rPr lang="en-US" sz="3800" dirty="0" err="1" smtClean="0">
                <a:latin typeface="Courier"/>
              </a:rPr>
              <a:t>ParseInt(v</a:t>
            </a:r>
            <a:r>
              <a:rPr lang="en-US" sz="3800" dirty="0" smtClean="0">
                <a:latin typeface="Courier"/>
              </a:rPr>
              <a:t>); </a:t>
            </a:r>
            <a:r>
              <a:rPr lang="en-US" sz="3800" i="1" dirty="0" smtClean="0">
                <a:latin typeface="Courier"/>
              </a:rPr>
              <a:t>// get integer from key-value</a:t>
            </a:r>
          </a:p>
          <a:p>
            <a:pPr>
              <a:buNone/>
            </a:pPr>
            <a:r>
              <a:rPr lang="en-US" sz="3800" dirty="0" smtClean="0">
                <a:latin typeface="Courier"/>
              </a:rPr>
              <a:t>    </a:t>
            </a:r>
            <a:r>
              <a:rPr lang="en-US" sz="3800" dirty="0" err="1" smtClean="0">
                <a:latin typeface="Courier"/>
              </a:rPr>
              <a:t>Emit(AsString(result</a:t>
            </a:r>
            <a:r>
              <a:rPr lang="en-US" sz="3800" dirty="0" smtClean="0">
                <a:latin typeface="Courier"/>
              </a:rPr>
              <a:t>));</a:t>
            </a:r>
            <a:endParaRPr lang="en-US" sz="3800" dirty="0">
              <a:latin typeface="Courier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28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dirty="0" err="1">
                <a:solidFill>
                  <a:schemeClr val="accent1"/>
                </a:solidFill>
              </a:rPr>
              <a:t>MapReduce</a:t>
            </a:r>
            <a:r>
              <a:rPr lang="en-US" dirty="0">
                <a:solidFill>
                  <a:schemeClr val="accent1"/>
                </a:solidFill>
              </a:rPr>
              <a:t> Processing Example: Count Word </a:t>
            </a:r>
            <a:r>
              <a:rPr lang="en-US" dirty="0" smtClean="0">
                <a:solidFill>
                  <a:schemeClr val="accent1"/>
                </a:solidFill>
              </a:rPr>
              <a:t>Occurrences (2/2)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3/06/2013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28700" y="1955800"/>
            <a:ext cx="7049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that that is is that that is not is not is that it it is</a:t>
            </a:r>
            <a:endParaRPr lang="en-US" sz="2800" dirty="0"/>
          </a:p>
        </p:txBody>
      </p:sp>
      <p:grpSp>
        <p:nvGrpSpPr>
          <p:cNvPr id="3" name="Group 23"/>
          <p:cNvGrpSpPr/>
          <p:nvPr/>
        </p:nvGrpSpPr>
        <p:grpSpPr>
          <a:xfrm>
            <a:off x="1270000" y="2815167"/>
            <a:ext cx="6642682" cy="382807"/>
            <a:chOff x="1270000" y="2535767"/>
            <a:chExt cx="6642682" cy="382807"/>
          </a:xfrm>
        </p:grpSpPr>
        <p:sp>
          <p:nvSpPr>
            <p:cNvPr id="12" name="TextBox 11"/>
            <p:cNvSpPr txBox="1"/>
            <p:nvPr/>
          </p:nvSpPr>
          <p:spPr>
            <a:xfrm>
              <a:off x="1270000" y="2548471"/>
              <a:ext cx="1268822" cy="361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000" dirty="0" smtClean="0">
                  <a:solidFill>
                    <a:srgbClr val="FF0000"/>
                  </a:solidFill>
                </a:rPr>
                <a:t>is 1, that 2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21005" y="2556937"/>
              <a:ext cx="1268822" cy="361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000" dirty="0" smtClean="0">
                  <a:solidFill>
                    <a:srgbClr val="FF0000"/>
                  </a:solidFill>
                </a:rPr>
                <a:t>is 1, that 2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56665" y="2544232"/>
              <a:ext cx="1197689" cy="361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000" dirty="0" smtClean="0">
                  <a:solidFill>
                    <a:srgbClr val="FF0000"/>
                  </a:solidFill>
                </a:rPr>
                <a:t>is 2, not 2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89133" y="2535767"/>
              <a:ext cx="1723549" cy="361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000" dirty="0" smtClean="0">
                  <a:solidFill>
                    <a:srgbClr val="FF0000"/>
                  </a:solidFill>
                </a:rPr>
                <a:t>is 2, it 2, that 1</a:t>
              </a:r>
            </a:p>
          </p:txBody>
        </p:sp>
      </p:grpSp>
      <p:grpSp>
        <p:nvGrpSpPr>
          <p:cNvPr id="5" name="Group 19"/>
          <p:cNvGrpSpPr/>
          <p:nvPr/>
        </p:nvGrpSpPr>
        <p:grpSpPr>
          <a:xfrm>
            <a:off x="1054100" y="1968500"/>
            <a:ext cx="1663700" cy="1231900"/>
            <a:chOff x="1054100" y="1689100"/>
            <a:chExt cx="1663700" cy="1231900"/>
          </a:xfrm>
        </p:grpSpPr>
        <p:sp>
          <p:nvSpPr>
            <p:cNvPr id="8" name="Rectangle 7"/>
            <p:cNvSpPr/>
            <p:nvPr/>
          </p:nvSpPr>
          <p:spPr>
            <a:xfrm>
              <a:off x="1054100" y="1689100"/>
              <a:ext cx="1663700" cy="12319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33500" y="2142071"/>
              <a:ext cx="1115485" cy="4693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800" dirty="0" smtClean="0">
                  <a:solidFill>
                    <a:srgbClr val="FF0000"/>
                  </a:solidFill>
                </a:rPr>
                <a:t>Map 1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2717800" y="1968500"/>
            <a:ext cx="1663700" cy="1231900"/>
            <a:chOff x="2717800" y="1689100"/>
            <a:chExt cx="1663700" cy="1231900"/>
          </a:xfrm>
        </p:grpSpPr>
        <p:sp>
          <p:nvSpPr>
            <p:cNvPr id="9" name="Rectangle 8"/>
            <p:cNvSpPr/>
            <p:nvPr/>
          </p:nvSpPr>
          <p:spPr>
            <a:xfrm>
              <a:off x="2717800" y="1689100"/>
              <a:ext cx="1663700" cy="12319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22600" y="2142071"/>
              <a:ext cx="1115485" cy="4693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800" dirty="0" smtClean="0">
                  <a:solidFill>
                    <a:srgbClr val="FF0000"/>
                  </a:solidFill>
                </a:rPr>
                <a:t>Map 2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4381500" y="1968500"/>
            <a:ext cx="1739900" cy="1231900"/>
            <a:chOff x="4381500" y="1689100"/>
            <a:chExt cx="1739900" cy="1231900"/>
          </a:xfrm>
        </p:grpSpPr>
        <p:sp>
          <p:nvSpPr>
            <p:cNvPr id="10" name="Rectangle 9"/>
            <p:cNvSpPr/>
            <p:nvPr/>
          </p:nvSpPr>
          <p:spPr>
            <a:xfrm>
              <a:off x="4381500" y="1689100"/>
              <a:ext cx="1739900" cy="12319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11700" y="2142071"/>
              <a:ext cx="1115485" cy="4693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800" dirty="0" smtClean="0">
                  <a:solidFill>
                    <a:srgbClr val="FF0000"/>
                  </a:solidFill>
                </a:rPr>
                <a:t>Map 3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6121400" y="1968500"/>
            <a:ext cx="1816100" cy="1231900"/>
            <a:chOff x="6121400" y="1689100"/>
            <a:chExt cx="1816100" cy="1231900"/>
          </a:xfrm>
        </p:grpSpPr>
        <p:sp>
          <p:nvSpPr>
            <p:cNvPr id="11" name="Rectangle 10"/>
            <p:cNvSpPr/>
            <p:nvPr/>
          </p:nvSpPr>
          <p:spPr>
            <a:xfrm>
              <a:off x="6121400" y="1689100"/>
              <a:ext cx="1816100" cy="12319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489700" y="2142071"/>
              <a:ext cx="1115485" cy="4693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800" dirty="0" smtClean="0">
                  <a:solidFill>
                    <a:srgbClr val="FF0000"/>
                  </a:solidFill>
                </a:rPr>
                <a:t>Map 4</a:t>
              </a:r>
            </a:p>
          </p:txBody>
        </p:sp>
      </p:grpSp>
      <p:grpSp>
        <p:nvGrpSpPr>
          <p:cNvPr id="23" name="Group 37"/>
          <p:cNvGrpSpPr/>
          <p:nvPr/>
        </p:nvGrpSpPr>
        <p:grpSpPr>
          <a:xfrm>
            <a:off x="2006600" y="4076700"/>
            <a:ext cx="4965700" cy="1231900"/>
            <a:chOff x="2006600" y="3797300"/>
            <a:chExt cx="4965700" cy="1231900"/>
          </a:xfrm>
        </p:grpSpPr>
        <p:grpSp>
          <p:nvGrpSpPr>
            <p:cNvPr id="24" name="Group 24"/>
            <p:cNvGrpSpPr/>
            <p:nvPr/>
          </p:nvGrpSpPr>
          <p:grpSpPr>
            <a:xfrm>
              <a:off x="2006600" y="3797300"/>
              <a:ext cx="1663700" cy="1231900"/>
              <a:chOff x="1054100" y="1689100"/>
              <a:chExt cx="1663700" cy="12319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054100" y="1689100"/>
                <a:ext cx="1663700" cy="12319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130300" y="2142071"/>
                <a:ext cx="1522948" cy="4693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sz="2800" dirty="0" smtClean="0">
                    <a:solidFill>
                      <a:srgbClr val="FF0000"/>
                    </a:solidFill>
                  </a:rPr>
                  <a:t>Reduce 1</a:t>
                </a:r>
              </a:p>
            </p:txBody>
          </p:sp>
        </p:grpSp>
        <p:grpSp>
          <p:nvGrpSpPr>
            <p:cNvPr id="25" name="Group 27"/>
            <p:cNvGrpSpPr/>
            <p:nvPr/>
          </p:nvGrpSpPr>
          <p:grpSpPr>
            <a:xfrm>
              <a:off x="5308600" y="3797300"/>
              <a:ext cx="1663700" cy="1231900"/>
              <a:chOff x="1054100" y="1689100"/>
              <a:chExt cx="1663700" cy="1231900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1054100" y="1689100"/>
                <a:ext cx="1663700" cy="12319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130300" y="2142071"/>
                <a:ext cx="1522948" cy="4693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sz="2800" dirty="0" smtClean="0">
                    <a:solidFill>
                      <a:srgbClr val="FF0000"/>
                    </a:solidFill>
                  </a:rPr>
                  <a:t>Reduce 2</a:t>
                </a:r>
              </a:p>
            </p:txBody>
          </p:sp>
        </p:grpSp>
      </p:grpSp>
      <p:grpSp>
        <p:nvGrpSpPr>
          <p:cNvPr id="28" name="Group 60"/>
          <p:cNvGrpSpPr/>
          <p:nvPr/>
        </p:nvGrpSpPr>
        <p:grpSpPr>
          <a:xfrm>
            <a:off x="1885950" y="3225800"/>
            <a:ext cx="4254500" cy="1233708"/>
            <a:chOff x="1885950" y="2946400"/>
            <a:chExt cx="4254500" cy="1233708"/>
          </a:xfrm>
        </p:grpSpPr>
        <p:cxnSp>
          <p:nvCxnSpPr>
            <p:cNvPr id="32" name="Straight Arrow Connector 31"/>
            <p:cNvCxnSpPr>
              <a:stCxn id="8" idx="2"/>
              <a:endCxn id="26" idx="0"/>
            </p:cNvCxnSpPr>
            <p:nvPr/>
          </p:nvCxnSpPr>
          <p:spPr>
            <a:xfrm rot="16200000" flipH="1">
              <a:off x="1924050" y="2908300"/>
              <a:ext cx="876300" cy="9525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8" idx="2"/>
              <a:endCxn id="29" idx="0"/>
            </p:cNvCxnSpPr>
            <p:nvPr/>
          </p:nvCxnSpPr>
          <p:spPr>
            <a:xfrm rot="16200000" flipH="1">
              <a:off x="3575050" y="1257300"/>
              <a:ext cx="876300" cy="42545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2044700" y="3818471"/>
              <a:ext cx="537577" cy="361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000" dirty="0" smtClean="0">
                  <a:solidFill>
                    <a:srgbClr val="FF0000"/>
                  </a:solidFill>
                </a:rPr>
                <a:t>is 1 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334000" y="3818471"/>
              <a:ext cx="799693" cy="361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000" dirty="0" smtClean="0">
                  <a:solidFill>
                    <a:srgbClr val="FF0000"/>
                  </a:solidFill>
                </a:rPr>
                <a:t>that 2</a:t>
              </a:r>
            </a:p>
          </p:txBody>
        </p:sp>
      </p:grpSp>
      <p:grpSp>
        <p:nvGrpSpPr>
          <p:cNvPr id="31" name="Group 47"/>
          <p:cNvGrpSpPr/>
          <p:nvPr/>
        </p:nvGrpSpPr>
        <p:grpSpPr>
          <a:xfrm>
            <a:off x="2044700" y="3479800"/>
            <a:ext cx="4282981" cy="979708"/>
            <a:chOff x="2044700" y="3200400"/>
            <a:chExt cx="4282981" cy="979708"/>
          </a:xfrm>
        </p:grpSpPr>
        <p:cxnSp>
          <p:nvCxnSpPr>
            <p:cNvPr id="40" name="Straight Arrow Connector 39"/>
            <p:cNvCxnSpPr>
              <a:endCxn id="26" idx="0"/>
            </p:cNvCxnSpPr>
            <p:nvPr/>
          </p:nvCxnSpPr>
          <p:spPr>
            <a:xfrm rot="5400000">
              <a:off x="2762250" y="3289300"/>
              <a:ext cx="863600" cy="711200"/>
            </a:xfrm>
            <a:prstGeom prst="straightConnector1">
              <a:avLst/>
            </a:prstGeom>
            <a:ln>
              <a:solidFill>
                <a:srgbClr val="FF0000"/>
              </a:solidFill>
              <a:prstDash val="sysDot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9" idx="2"/>
            </p:cNvCxnSpPr>
            <p:nvPr/>
          </p:nvCxnSpPr>
          <p:spPr>
            <a:xfrm rot="16200000" flipH="1">
              <a:off x="4384675" y="2365375"/>
              <a:ext cx="850900" cy="2520950"/>
            </a:xfrm>
            <a:prstGeom prst="straightConnector1">
              <a:avLst/>
            </a:prstGeom>
            <a:ln>
              <a:solidFill>
                <a:srgbClr val="FF0000"/>
              </a:solidFill>
              <a:prstDash val="sysDot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2044700" y="3818471"/>
              <a:ext cx="725805" cy="361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000" dirty="0" smtClean="0">
                  <a:solidFill>
                    <a:srgbClr val="FF0000"/>
                  </a:solidFill>
                </a:rPr>
                <a:t>is 1,1 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334000" y="3818471"/>
              <a:ext cx="993681" cy="361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000" dirty="0" smtClean="0">
                  <a:solidFill>
                    <a:srgbClr val="FF0000"/>
                  </a:solidFill>
                </a:rPr>
                <a:t>that 2,2</a:t>
              </a:r>
            </a:p>
          </p:txBody>
        </p:sp>
      </p:grpSp>
      <p:grpSp>
        <p:nvGrpSpPr>
          <p:cNvPr id="34" name="Group 62"/>
          <p:cNvGrpSpPr/>
          <p:nvPr/>
        </p:nvGrpSpPr>
        <p:grpSpPr>
          <a:xfrm>
            <a:off x="2044700" y="3187700"/>
            <a:ext cx="5054600" cy="1517906"/>
            <a:chOff x="2044700" y="2908300"/>
            <a:chExt cx="5054600" cy="1517906"/>
          </a:xfrm>
        </p:grpSpPr>
        <p:cxnSp>
          <p:nvCxnSpPr>
            <p:cNvPr id="49" name="Straight Arrow Connector 48"/>
            <p:cNvCxnSpPr/>
            <p:nvPr/>
          </p:nvCxnSpPr>
          <p:spPr>
            <a:xfrm rot="5400000">
              <a:off x="3663950" y="2152650"/>
              <a:ext cx="876300" cy="2413000"/>
            </a:xfrm>
            <a:prstGeom prst="straightConnector1">
              <a:avLst/>
            </a:prstGeom>
            <a:ln>
              <a:solidFill>
                <a:srgbClr val="FF0000"/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rot="16200000" flipH="1">
              <a:off x="5302250" y="2927350"/>
              <a:ext cx="876300" cy="889000"/>
            </a:xfrm>
            <a:prstGeom prst="straightConnector1">
              <a:avLst/>
            </a:prstGeom>
            <a:ln>
              <a:solidFill>
                <a:srgbClr val="FF0000"/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rot="10800000" flipV="1">
              <a:off x="2870200" y="2908300"/>
              <a:ext cx="4229100" cy="889000"/>
            </a:xfrm>
            <a:prstGeom prst="straightConnector1">
              <a:avLst/>
            </a:prstGeom>
            <a:ln>
              <a:solidFill>
                <a:srgbClr val="FF0000"/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rot="10800000" flipV="1">
              <a:off x="6134100" y="2946400"/>
              <a:ext cx="939800" cy="863600"/>
            </a:xfrm>
            <a:prstGeom prst="straightConnector1">
              <a:avLst/>
            </a:prstGeom>
            <a:ln>
              <a:solidFill>
                <a:srgbClr val="FF0000"/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2044700" y="3831171"/>
              <a:ext cx="1113781" cy="5950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000" dirty="0" smtClean="0">
                  <a:solidFill>
                    <a:srgbClr val="FF0000"/>
                  </a:solidFill>
                </a:rPr>
                <a:t>is 1,1,2,2</a:t>
              </a:r>
            </a:p>
            <a:p>
              <a:pPr>
                <a:lnSpc>
                  <a:spcPct val="80000"/>
                </a:lnSpc>
              </a:pPr>
              <a:r>
                <a:rPr lang="en-US" sz="2000" dirty="0" smtClean="0">
                  <a:solidFill>
                    <a:srgbClr val="FF0000"/>
                  </a:solidFill>
                </a:rPr>
                <a:t>it 2 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334000" y="3831171"/>
              <a:ext cx="1187670" cy="5950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000" dirty="0" smtClean="0">
                  <a:solidFill>
                    <a:srgbClr val="FF0000"/>
                  </a:solidFill>
                </a:rPr>
                <a:t>that 2,2,1</a:t>
              </a:r>
            </a:p>
            <a:p>
              <a:pPr>
                <a:lnSpc>
                  <a:spcPct val="80000"/>
                </a:lnSpc>
              </a:pPr>
              <a:r>
                <a:rPr lang="en-US" sz="2000" dirty="0" smtClean="0">
                  <a:solidFill>
                    <a:srgbClr val="FF0000"/>
                  </a:solidFill>
                </a:rPr>
                <a:t>not 2</a:t>
              </a:r>
            </a:p>
          </p:txBody>
        </p:sp>
      </p:grpSp>
      <p:grpSp>
        <p:nvGrpSpPr>
          <p:cNvPr id="35" name="Group 65"/>
          <p:cNvGrpSpPr/>
          <p:nvPr/>
        </p:nvGrpSpPr>
        <p:grpSpPr>
          <a:xfrm>
            <a:off x="2362200" y="4948771"/>
            <a:ext cx="4530899" cy="348813"/>
            <a:chOff x="2362200" y="4669371"/>
            <a:chExt cx="4530899" cy="348813"/>
          </a:xfrm>
        </p:grpSpPr>
        <p:sp>
          <p:nvSpPr>
            <p:cNvPr id="64" name="TextBox 63"/>
            <p:cNvSpPr txBox="1"/>
            <p:nvPr/>
          </p:nvSpPr>
          <p:spPr>
            <a:xfrm>
              <a:off x="2362200" y="4669371"/>
              <a:ext cx="991177" cy="3488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000" dirty="0" smtClean="0">
                  <a:solidFill>
                    <a:srgbClr val="FF0000"/>
                  </a:solidFill>
                </a:rPr>
                <a:t>is 6; it 2 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422900" y="4669371"/>
              <a:ext cx="1470199" cy="3488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000" dirty="0" smtClean="0">
                  <a:solidFill>
                    <a:srgbClr val="FF0000"/>
                  </a:solidFill>
                </a:rPr>
                <a:t>not 2; that 5</a:t>
              </a: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431800" y="3479800"/>
            <a:ext cx="1195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Shuffle</a:t>
            </a:r>
            <a:endParaRPr lang="en-US" sz="2800" dirty="0"/>
          </a:p>
        </p:txBody>
      </p:sp>
      <p:sp>
        <p:nvSpPr>
          <p:cNvPr id="68" name="TextBox 67"/>
          <p:cNvSpPr txBox="1"/>
          <p:nvPr/>
        </p:nvSpPr>
        <p:spPr>
          <a:xfrm>
            <a:off x="431800" y="5321300"/>
            <a:ext cx="1181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Collect</a:t>
            </a:r>
            <a:endParaRPr lang="en-US" sz="2800" dirty="0"/>
          </a:p>
        </p:txBody>
      </p:sp>
      <p:grpSp>
        <p:nvGrpSpPr>
          <p:cNvPr id="38" name="Group 74"/>
          <p:cNvGrpSpPr/>
          <p:nvPr/>
        </p:nvGrpSpPr>
        <p:grpSpPr>
          <a:xfrm>
            <a:off x="2940050" y="5295899"/>
            <a:ext cx="3238500" cy="1195485"/>
            <a:chOff x="2940050" y="5016499"/>
            <a:chExt cx="3238500" cy="1195485"/>
          </a:xfrm>
        </p:grpSpPr>
        <p:sp>
          <p:nvSpPr>
            <p:cNvPr id="69" name="TextBox 68"/>
            <p:cNvSpPr txBox="1"/>
            <p:nvPr/>
          </p:nvSpPr>
          <p:spPr>
            <a:xfrm>
              <a:off x="3403600" y="5863171"/>
              <a:ext cx="2403322" cy="3488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000" dirty="0" smtClean="0">
                  <a:solidFill>
                    <a:srgbClr val="FF0000"/>
                  </a:solidFill>
                </a:rPr>
                <a:t>is 6; it 2; not 2; that 5 </a:t>
              </a:r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 rot="16200000" flipH="1">
              <a:off x="2978150" y="4978400"/>
              <a:ext cx="876300" cy="9525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rot="5400000">
              <a:off x="5330825" y="5032374"/>
              <a:ext cx="863600" cy="83185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TextBox 75"/>
          <p:cNvSpPr txBox="1"/>
          <p:nvPr/>
        </p:nvSpPr>
        <p:spPr>
          <a:xfrm>
            <a:off x="431800" y="1384300"/>
            <a:ext cx="1624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Distribute</a:t>
            </a:r>
            <a:endParaRPr lang="en-US" sz="2800" dirty="0"/>
          </a:p>
        </p:txBody>
      </p:sp>
      <p:sp>
        <p:nvSpPr>
          <p:cNvPr id="39" name="Footer Placeholder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76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MapReduce Failure Handling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On worker failure:</a:t>
            </a:r>
          </a:p>
          <a:p>
            <a:pPr lvl="1"/>
            <a:r>
              <a:rPr lang="en-US" dirty="0" smtClean="0"/>
              <a:t>Detect failure via periodic heartbeats</a:t>
            </a:r>
          </a:p>
          <a:p>
            <a:pPr lvl="1"/>
            <a:r>
              <a:rPr lang="en-US" dirty="0" smtClean="0"/>
              <a:t>Re-execute completed and in-progress map tasks</a:t>
            </a:r>
          </a:p>
          <a:p>
            <a:pPr lvl="1"/>
            <a:r>
              <a:rPr lang="en-US" dirty="0" smtClean="0"/>
              <a:t>Re-execute in progress reduce tasks</a:t>
            </a:r>
          </a:p>
          <a:p>
            <a:pPr lvl="1"/>
            <a:r>
              <a:rPr lang="en-US" dirty="0" smtClean="0"/>
              <a:t>Task completion committed through master</a:t>
            </a:r>
          </a:p>
          <a:p>
            <a:r>
              <a:rPr lang="en-US" dirty="0" smtClean="0"/>
              <a:t>Master failure:</a:t>
            </a:r>
          </a:p>
          <a:p>
            <a:pPr lvl="1"/>
            <a:r>
              <a:rPr lang="en-US" dirty="0" smtClean="0"/>
              <a:t>Protocols exist to handle</a:t>
            </a:r>
            <a:r>
              <a:rPr lang="en-US" dirty="0"/>
              <a:t> </a:t>
            </a:r>
            <a:r>
              <a:rPr lang="en-US" dirty="0" smtClean="0"/>
              <a:t>(master failure unlikely)</a:t>
            </a:r>
          </a:p>
          <a:p>
            <a:r>
              <a:rPr lang="en-US" dirty="0" smtClean="0"/>
              <a:t>Robust: lost 1600 of 1800 machines once, but finished </a:t>
            </a:r>
            <a:r>
              <a:rPr lang="en-US" dirty="0" smtClean="0"/>
              <a:t>fine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3/06/2013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Agenda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8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Amdahl’s Law</a:t>
            </a:r>
          </a:p>
          <a:p>
            <a:r>
              <a:rPr lang="en-US" sz="3200" dirty="0" smtClean="0"/>
              <a:t>Request </a:t>
            </a:r>
            <a:r>
              <a:rPr lang="en-US" sz="3200" dirty="0"/>
              <a:t>Level </a:t>
            </a:r>
            <a:r>
              <a:rPr lang="en-US" sz="3200" dirty="0" smtClean="0"/>
              <a:t>Parallelism</a:t>
            </a:r>
          </a:p>
          <a:p>
            <a:r>
              <a:rPr lang="en-US" sz="3200" dirty="0" err="1" smtClean="0"/>
              <a:t>Administrivia</a:t>
            </a:r>
            <a:endParaRPr lang="en-US" sz="3200" dirty="0" smtClean="0"/>
          </a:p>
          <a:p>
            <a:r>
              <a:rPr lang="en-US" sz="3200" dirty="0" err="1" smtClean="0"/>
              <a:t>MapReduce</a:t>
            </a:r>
            <a:endParaRPr lang="en-US" sz="3200" dirty="0" smtClean="0"/>
          </a:p>
          <a:p>
            <a:pPr lvl="1"/>
            <a:r>
              <a:rPr lang="en-US" dirty="0" smtClean="0"/>
              <a:t>Data Level Parallelism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3/06/2013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MapReduce Redundant Execution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Slow workers significantly lengthen completion time</a:t>
            </a:r>
          </a:p>
          <a:p>
            <a:pPr lvl="1"/>
            <a:r>
              <a:rPr lang="en-US" dirty="0" smtClean="0"/>
              <a:t>Other jobs consuming resources on machine</a:t>
            </a:r>
          </a:p>
          <a:p>
            <a:pPr lvl="1"/>
            <a:r>
              <a:rPr lang="en-US" dirty="0" smtClean="0"/>
              <a:t>Bad disks with soft errors transfer data very slowly</a:t>
            </a:r>
          </a:p>
          <a:p>
            <a:pPr lvl="1"/>
            <a:r>
              <a:rPr lang="en-US" dirty="0" smtClean="0"/>
              <a:t>Weird things: processor caches disabled (!!)</a:t>
            </a:r>
          </a:p>
          <a:p>
            <a:r>
              <a:rPr lang="en-US" dirty="0" smtClean="0"/>
              <a:t>Solution: Near end of phase, spawn backup copies of tasks</a:t>
            </a:r>
          </a:p>
          <a:p>
            <a:pPr lvl="1"/>
            <a:r>
              <a:rPr lang="en-US" dirty="0" smtClean="0"/>
              <a:t>Whichever one finishes first "wins"</a:t>
            </a:r>
          </a:p>
          <a:p>
            <a:r>
              <a:rPr lang="en-US" dirty="0" smtClean="0"/>
              <a:t>Effect: Dramatically shortens job completion time</a:t>
            </a:r>
          </a:p>
          <a:p>
            <a:pPr lvl="1"/>
            <a:r>
              <a:rPr lang="en-US" dirty="0" smtClean="0"/>
              <a:t>3% more resources, large tasks 30% faster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3/06/2013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3"/>
          <p:cNvSpPr txBox="1">
            <a:spLocks noChangeArrowheads="1"/>
          </p:cNvSpPr>
          <p:nvPr/>
        </p:nvSpPr>
        <p:spPr bwMode="auto">
          <a:xfrm>
            <a:off x="1371600" y="3240088"/>
            <a:ext cx="6705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408000"/>
                </a:solidFill>
              </a:rPr>
              <a:t>Towards the end, the master assigns uncompleted tasks again; 1</a:t>
            </a:r>
            <a:r>
              <a:rPr lang="en-US" sz="2800" baseline="30000" dirty="0" smtClean="0">
                <a:solidFill>
                  <a:srgbClr val="408000"/>
                </a:solidFill>
              </a:rPr>
              <a:t>st</a:t>
            </a:r>
            <a:r>
              <a:rPr lang="en-US" sz="2800" dirty="0" smtClean="0">
                <a:solidFill>
                  <a:srgbClr val="408000"/>
                </a:solidFill>
              </a:rPr>
              <a:t> to finish wins</a:t>
            </a:r>
          </a:p>
        </p:txBody>
      </p:sp>
      <p:sp>
        <p:nvSpPr>
          <p:cNvPr id="53251" name="TextBox 4"/>
          <p:cNvSpPr txBox="1">
            <a:spLocks noChangeArrowheads="1"/>
          </p:cNvSpPr>
          <p:nvPr/>
        </p:nvSpPr>
        <p:spPr bwMode="auto">
          <a:xfrm>
            <a:off x="1371600" y="4154488"/>
            <a:ext cx="6705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FF66A0"/>
                </a:solidFill>
              </a:rPr>
              <a:t>Reducers can start reducing as soon as they start to receive Map data</a:t>
            </a:r>
            <a:endParaRPr lang="en-US" sz="2800" dirty="0">
              <a:solidFill>
                <a:srgbClr val="FF66A0"/>
              </a:solidFill>
              <a:latin typeface="Symbol" pitchFamily="1" charset="2"/>
            </a:endParaRPr>
          </a:p>
        </p:txBody>
      </p:sp>
      <p:sp>
        <p:nvSpPr>
          <p:cNvPr id="53252" name="TextBox 5"/>
          <p:cNvSpPr txBox="1">
            <a:spLocks noChangeArrowheads="1"/>
          </p:cNvSpPr>
          <p:nvPr/>
        </p:nvSpPr>
        <p:spPr bwMode="auto">
          <a:xfrm>
            <a:off x="1371600" y="5068888"/>
            <a:ext cx="6705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</a:rPr>
              <a:t>Reduce worker sorts by intermediate keys to group all occurrences of same key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60438" y="2325688"/>
            <a:ext cx="7116762" cy="954107"/>
            <a:chOff x="960651" y="1743728"/>
            <a:chExt cx="7116549" cy="715593"/>
          </a:xfrm>
        </p:grpSpPr>
        <p:sp>
          <p:nvSpPr>
            <p:cNvPr id="53259" name="TextBox 2"/>
            <p:cNvSpPr txBox="1">
              <a:spLocks noChangeArrowheads="1"/>
            </p:cNvSpPr>
            <p:nvPr/>
          </p:nvSpPr>
          <p:spPr bwMode="auto">
            <a:xfrm>
              <a:off x="1371600" y="1743728"/>
              <a:ext cx="6705600" cy="715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 dirty="0" smtClean="0">
                  <a:solidFill>
                    <a:srgbClr val="FF8000"/>
                  </a:solidFill>
                </a:rPr>
                <a:t>MapReduce divides computers into 1 master  and N-1 workers; masters assigns MR tasks</a:t>
              </a:r>
              <a:endParaRPr lang="en-US" sz="2800" dirty="0">
                <a:solidFill>
                  <a:srgbClr val="FF8000"/>
                </a:solidFill>
                <a:latin typeface="Symbol" pitchFamily="1" charset="2"/>
              </a:endParaRPr>
            </a:p>
          </p:txBody>
        </p:sp>
        <p:sp>
          <p:nvSpPr>
            <p:cNvPr id="53260" name="Rectangle 6"/>
            <p:cNvSpPr>
              <a:spLocks noChangeArrowheads="1"/>
            </p:cNvSpPr>
            <p:nvPr/>
          </p:nvSpPr>
          <p:spPr bwMode="auto">
            <a:xfrm>
              <a:off x="960651" y="1760172"/>
              <a:ext cx="433119" cy="346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 smtClean="0">
                  <a:latin typeface="+mj-lt"/>
                  <a:ea typeface="ＭＳ ゴシック" pitchFamily="1" charset="-128"/>
                  <a:cs typeface="ＭＳ ゴシック" pitchFamily="1" charset="-128"/>
                </a:rPr>
                <a:t>a)</a:t>
              </a:r>
              <a:endParaRPr lang="en-US" sz="2400" b="1" dirty="0">
                <a:latin typeface="+mj-lt"/>
              </a:endParaRPr>
            </a:p>
          </p:txBody>
        </p:sp>
      </p:grpSp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960438" y="3255139"/>
            <a:ext cx="4459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/>
              <a:t>b)</a:t>
            </a:r>
            <a:endParaRPr lang="en-US" sz="2400" b="1" dirty="0"/>
          </a:p>
        </p:txBody>
      </p:sp>
      <p:sp>
        <p:nvSpPr>
          <p:cNvPr id="53255" name="Rectangle 8"/>
          <p:cNvSpPr>
            <a:spLocks noChangeArrowheads="1"/>
          </p:cNvSpPr>
          <p:nvPr/>
        </p:nvSpPr>
        <p:spPr bwMode="auto">
          <a:xfrm>
            <a:off x="960438" y="4169539"/>
            <a:ext cx="4090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latin typeface="+mj-lt"/>
                <a:ea typeface="ＭＳ ゴシック" pitchFamily="1" charset="-128"/>
              </a:rPr>
              <a:t>c)</a:t>
            </a:r>
            <a:endParaRPr lang="en-US" sz="2400" b="1" dirty="0">
              <a:latin typeface="+mj-lt"/>
            </a:endParaRPr>
          </a:p>
        </p:txBody>
      </p:sp>
      <p:sp>
        <p:nvSpPr>
          <p:cNvPr id="53256" name="Rectangle 9"/>
          <p:cNvSpPr>
            <a:spLocks noChangeArrowheads="1"/>
          </p:cNvSpPr>
          <p:nvPr/>
        </p:nvSpPr>
        <p:spPr bwMode="auto">
          <a:xfrm>
            <a:off x="947738" y="5090098"/>
            <a:ext cx="4459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latin typeface="+mj-lt"/>
                <a:ea typeface="ＭＳ ゴシック" pitchFamily="1" charset="-128"/>
              </a:rPr>
              <a:t>d)</a:t>
            </a:r>
            <a:endParaRPr lang="en-US" sz="2400" b="1" dirty="0">
              <a:latin typeface="+mj-lt"/>
            </a:endParaRPr>
          </a:p>
        </p:txBody>
      </p:sp>
      <p:sp>
        <p:nvSpPr>
          <p:cNvPr id="53257" name="Slide Number Placeholder 1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18A5DC7-8BDF-994F-9CC6-B289B75E5426}" type="slidenum">
              <a:rPr lang="en-US" smtClean="0"/>
              <a:pPr/>
              <a:t>41</a:t>
            </a:fld>
            <a:endParaRPr lang="en-US" dirty="0" smtClean="0"/>
          </a:p>
        </p:txBody>
      </p:sp>
      <p:sp>
        <p:nvSpPr>
          <p:cNvPr id="53258" name="TextBox 12"/>
          <p:cNvSpPr txBox="1">
            <a:spLocks noChangeArrowheads="1"/>
          </p:cNvSpPr>
          <p:nvPr/>
        </p:nvSpPr>
        <p:spPr bwMode="auto">
          <a:xfrm>
            <a:off x="685800" y="482600"/>
            <a:ext cx="5791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Question: Which </a:t>
            </a:r>
            <a:r>
              <a:rPr lang="en-US" sz="2800" dirty="0" smtClean="0">
                <a:solidFill>
                  <a:srgbClr val="000000"/>
                </a:solidFill>
              </a:rPr>
              <a:t>statements are NOT TRUE about about MapReduce?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5000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3"/>
          <p:cNvSpPr txBox="1">
            <a:spLocks noChangeArrowheads="1"/>
          </p:cNvSpPr>
          <p:nvPr/>
        </p:nvSpPr>
        <p:spPr bwMode="auto">
          <a:xfrm>
            <a:off x="1371600" y="3240088"/>
            <a:ext cx="6705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408000"/>
                </a:solidFill>
              </a:rPr>
              <a:t>Towards the end, the master assigns uncompleted tasks again; 1</a:t>
            </a:r>
            <a:r>
              <a:rPr lang="en-US" sz="2800" baseline="30000" dirty="0" smtClean="0">
                <a:solidFill>
                  <a:srgbClr val="408000"/>
                </a:solidFill>
              </a:rPr>
              <a:t>st</a:t>
            </a:r>
            <a:r>
              <a:rPr lang="en-US" sz="2800" dirty="0" smtClean="0">
                <a:solidFill>
                  <a:srgbClr val="408000"/>
                </a:solidFill>
              </a:rPr>
              <a:t> to finish wins</a:t>
            </a:r>
          </a:p>
        </p:txBody>
      </p:sp>
      <p:sp>
        <p:nvSpPr>
          <p:cNvPr id="53251" name="TextBox 4"/>
          <p:cNvSpPr txBox="1">
            <a:spLocks noChangeArrowheads="1"/>
          </p:cNvSpPr>
          <p:nvPr/>
        </p:nvSpPr>
        <p:spPr bwMode="auto">
          <a:xfrm>
            <a:off x="1371600" y="4154488"/>
            <a:ext cx="6705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FF66A0"/>
                </a:solidFill>
              </a:rPr>
              <a:t>Reducers can start reducing as soon as they start to receive Map data</a:t>
            </a:r>
            <a:endParaRPr lang="en-US" sz="2800" dirty="0">
              <a:solidFill>
                <a:srgbClr val="FF66A0"/>
              </a:solidFill>
              <a:latin typeface="Symbol" pitchFamily="1" charset="2"/>
            </a:endParaRPr>
          </a:p>
        </p:txBody>
      </p:sp>
      <p:sp>
        <p:nvSpPr>
          <p:cNvPr id="53252" name="TextBox 5"/>
          <p:cNvSpPr txBox="1">
            <a:spLocks noChangeArrowheads="1"/>
          </p:cNvSpPr>
          <p:nvPr/>
        </p:nvSpPr>
        <p:spPr bwMode="auto">
          <a:xfrm>
            <a:off x="1371600" y="5068888"/>
            <a:ext cx="6705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</a:rPr>
              <a:t>Reduce worker sorts by intermediate keys to group all occurrences of same key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60438" y="2325688"/>
            <a:ext cx="7116762" cy="954107"/>
            <a:chOff x="960651" y="1743728"/>
            <a:chExt cx="7116549" cy="715593"/>
          </a:xfrm>
        </p:grpSpPr>
        <p:sp>
          <p:nvSpPr>
            <p:cNvPr id="53259" name="TextBox 2"/>
            <p:cNvSpPr txBox="1">
              <a:spLocks noChangeArrowheads="1"/>
            </p:cNvSpPr>
            <p:nvPr/>
          </p:nvSpPr>
          <p:spPr bwMode="auto">
            <a:xfrm>
              <a:off x="1371600" y="1743728"/>
              <a:ext cx="6705600" cy="715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 dirty="0" smtClean="0">
                  <a:solidFill>
                    <a:srgbClr val="FF8000"/>
                  </a:solidFill>
                </a:rPr>
                <a:t>MapReduce divides computers into 1 master  and N-1 workers; masters assigns MR tasks</a:t>
              </a:r>
              <a:endParaRPr lang="en-US" sz="2800" dirty="0">
                <a:solidFill>
                  <a:srgbClr val="FF8000"/>
                </a:solidFill>
                <a:latin typeface="Symbol" pitchFamily="1" charset="2"/>
              </a:endParaRPr>
            </a:p>
          </p:txBody>
        </p:sp>
        <p:sp>
          <p:nvSpPr>
            <p:cNvPr id="53260" name="Rectangle 6"/>
            <p:cNvSpPr>
              <a:spLocks noChangeArrowheads="1"/>
            </p:cNvSpPr>
            <p:nvPr/>
          </p:nvSpPr>
          <p:spPr bwMode="auto">
            <a:xfrm>
              <a:off x="960651" y="1760172"/>
              <a:ext cx="433119" cy="346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 smtClean="0">
                  <a:latin typeface="+mj-lt"/>
                  <a:ea typeface="ＭＳ ゴシック" pitchFamily="1" charset="-128"/>
                  <a:cs typeface="ＭＳ ゴシック" pitchFamily="1" charset="-128"/>
                </a:rPr>
                <a:t>a)</a:t>
              </a:r>
              <a:endParaRPr lang="en-US" sz="2400" b="1" dirty="0">
                <a:latin typeface="+mj-lt"/>
              </a:endParaRPr>
            </a:p>
          </p:txBody>
        </p:sp>
      </p:grpSp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960438" y="3255139"/>
            <a:ext cx="4459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/>
              <a:t>b)</a:t>
            </a:r>
            <a:endParaRPr lang="en-US" sz="2400" b="1" dirty="0"/>
          </a:p>
        </p:txBody>
      </p:sp>
      <p:sp>
        <p:nvSpPr>
          <p:cNvPr id="53255" name="Rectangle 8"/>
          <p:cNvSpPr>
            <a:spLocks noChangeArrowheads="1"/>
          </p:cNvSpPr>
          <p:nvPr/>
        </p:nvSpPr>
        <p:spPr bwMode="auto">
          <a:xfrm>
            <a:off x="960438" y="4169539"/>
            <a:ext cx="4090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latin typeface="+mj-lt"/>
                <a:ea typeface="ＭＳ ゴシック" pitchFamily="1" charset="-128"/>
              </a:rPr>
              <a:t>c)</a:t>
            </a:r>
            <a:endParaRPr lang="en-US" sz="2400" b="1" dirty="0">
              <a:latin typeface="+mj-lt"/>
            </a:endParaRPr>
          </a:p>
        </p:txBody>
      </p:sp>
      <p:sp>
        <p:nvSpPr>
          <p:cNvPr id="53256" name="Rectangle 9"/>
          <p:cNvSpPr>
            <a:spLocks noChangeArrowheads="1"/>
          </p:cNvSpPr>
          <p:nvPr/>
        </p:nvSpPr>
        <p:spPr bwMode="auto">
          <a:xfrm>
            <a:off x="947738" y="5090098"/>
            <a:ext cx="4459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latin typeface="+mj-lt"/>
                <a:ea typeface="ＭＳ ゴシック" pitchFamily="1" charset="-128"/>
              </a:rPr>
              <a:t>d)</a:t>
            </a:r>
            <a:endParaRPr lang="en-US" sz="2400" b="1" dirty="0">
              <a:latin typeface="+mj-lt"/>
            </a:endParaRPr>
          </a:p>
        </p:txBody>
      </p:sp>
      <p:sp>
        <p:nvSpPr>
          <p:cNvPr id="53257" name="Slide Number Placeholder 1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18A5DC7-8BDF-994F-9CC6-B289B75E5426}" type="slidenum">
              <a:rPr lang="en-US" smtClean="0"/>
              <a:pPr/>
              <a:t>42</a:t>
            </a:fld>
            <a:endParaRPr lang="en-US" dirty="0" smtClean="0"/>
          </a:p>
        </p:txBody>
      </p:sp>
      <p:sp>
        <p:nvSpPr>
          <p:cNvPr id="53258" name="TextBox 12"/>
          <p:cNvSpPr txBox="1">
            <a:spLocks noChangeArrowheads="1"/>
          </p:cNvSpPr>
          <p:nvPr/>
        </p:nvSpPr>
        <p:spPr bwMode="auto">
          <a:xfrm>
            <a:off x="685800" y="482600"/>
            <a:ext cx="5791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Question: Which </a:t>
            </a:r>
            <a:r>
              <a:rPr lang="en-US" sz="2800" dirty="0" smtClean="0">
                <a:solidFill>
                  <a:srgbClr val="000000"/>
                </a:solidFill>
              </a:rPr>
              <a:t>statements are NOT TRUE about about MapReduce?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77900" y="4221449"/>
            <a:ext cx="6870700" cy="90170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409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133" y="1346200"/>
            <a:ext cx="8229600" cy="5156200"/>
          </a:xfrm>
        </p:spPr>
        <p:txBody>
          <a:bodyPr>
            <a:normAutofit/>
          </a:bodyPr>
          <a:lstStyle/>
          <a:p>
            <a:r>
              <a:rPr lang="en-US" dirty="0" smtClean="0"/>
              <a:t>Amdahl’s Law</a:t>
            </a:r>
          </a:p>
          <a:p>
            <a:r>
              <a:rPr lang="en-US" dirty="0" smtClean="0"/>
              <a:t>Request Level Parallelism</a:t>
            </a:r>
          </a:p>
          <a:p>
            <a:pPr lvl="1"/>
            <a:r>
              <a:rPr lang="en-US" dirty="0" smtClean="0"/>
              <a:t>High request volume, each largely independent</a:t>
            </a:r>
          </a:p>
          <a:p>
            <a:pPr lvl="1"/>
            <a:r>
              <a:rPr lang="en-US" dirty="0" smtClean="0"/>
              <a:t>Replication for better throughput, availability</a:t>
            </a:r>
          </a:p>
          <a:p>
            <a:r>
              <a:rPr lang="en-US" dirty="0" smtClean="0"/>
              <a:t>Map Reduce Data Parallelism</a:t>
            </a:r>
          </a:p>
          <a:p>
            <a:pPr lvl="1"/>
            <a:r>
              <a:rPr lang="en-US" dirty="0" smtClean="0"/>
              <a:t>Divide large data set into pieces for independent parallel processing</a:t>
            </a:r>
          </a:p>
          <a:p>
            <a:pPr lvl="1"/>
            <a:r>
              <a:rPr lang="en-US" dirty="0" smtClean="0"/>
              <a:t>Combine and process intermediate results to obtain final result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3/06/2013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Summary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Amdahl’s (Heartbreaking) Law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Speedup due to enhancement E:</a:t>
            </a:r>
          </a:p>
          <a:p>
            <a:endParaRPr lang="en-US" sz="2800" dirty="0" smtClean="0"/>
          </a:p>
          <a:p>
            <a:endParaRPr lang="en-US" sz="2400" dirty="0" smtClean="0"/>
          </a:p>
          <a:p>
            <a:pPr>
              <a:spcBef>
                <a:spcPts val="576"/>
              </a:spcBef>
            </a:pPr>
            <a:r>
              <a:rPr lang="en-US" sz="2800" b="1" dirty="0" smtClean="0"/>
              <a:t>Example:  </a:t>
            </a:r>
            <a:r>
              <a:rPr lang="en-US" sz="2800" dirty="0" smtClean="0"/>
              <a:t>Suppose that enhancement E accelerates a fraction F (F&lt;1) of the task by a factor S (S&gt;1) and the remainder of the task is unaffected</a:t>
            </a:r>
          </a:p>
          <a:p>
            <a:pPr>
              <a:spcBef>
                <a:spcPts val="1800"/>
              </a:spcBef>
              <a:buNone/>
            </a:pPr>
            <a:endParaRPr lang="en-US" sz="2800" dirty="0" smtClean="0"/>
          </a:p>
          <a:p>
            <a:pPr>
              <a:spcBef>
                <a:spcPts val="3000"/>
              </a:spcBef>
            </a:pPr>
            <a:r>
              <a:rPr lang="en-US" sz="2800" dirty="0" smtClean="0"/>
              <a:t>Exec time w/E =</a:t>
            </a:r>
          </a:p>
          <a:p>
            <a:pPr>
              <a:buNone/>
            </a:pPr>
            <a:r>
              <a:rPr lang="en-US" sz="2800" dirty="0" smtClean="0"/>
              <a:t>      Speedup w/E = 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41448" y="2194560"/>
            <a:ext cx="4267200" cy="809625"/>
          </a:xfrm>
          <a:prstGeom prst="rect">
            <a:avLst/>
          </a:prstGeom>
          <a:noFill/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1266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21"/>
          <p:cNvSpPr>
            <a:spLocks noChangeArrowheads="1"/>
          </p:cNvSpPr>
          <p:nvPr/>
        </p:nvSpPr>
        <p:spPr bwMode="auto">
          <a:xfrm>
            <a:off x="6400800" y="5317058"/>
            <a:ext cx="152400" cy="76200"/>
          </a:xfrm>
          <a:prstGeom prst="ellips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22"/>
          <p:cNvSpPr>
            <a:spLocks noChangeArrowheads="1"/>
          </p:cNvSpPr>
          <p:nvPr/>
        </p:nvSpPr>
        <p:spPr bwMode="auto">
          <a:xfrm>
            <a:off x="7315200" y="5317058"/>
            <a:ext cx="152400" cy="76200"/>
          </a:xfrm>
          <a:prstGeom prst="ellips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26"/>
          <p:cNvGrpSpPr/>
          <p:nvPr/>
        </p:nvGrpSpPr>
        <p:grpSpPr>
          <a:xfrm>
            <a:off x="1078992" y="4572000"/>
            <a:ext cx="6997700" cy="400110"/>
            <a:chOff x="920750" y="4256690"/>
            <a:chExt cx="6997700" cy="400110"/>
          </a:xfrm>
        </p:grpSpPr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920750" y="4270896"/>
              <a:ext cx="1054100" cy="3683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 descr="Light downward diagonal"/>
            <p:cNvSpPr>
              <a:spLocks noChangeArrowheads="1"/>
            </p:cNvSpPr>
            <p:nvPr/>
          </p:nvSpPr>
          <p:spPr bwMode="auto">
            <a:xfrm>
              <a:off x="1987550" y="4270896"/>
              <a:ext cx="1054100" cy="368300"/>
            </a:xfrm>
            <a:prstGeom prst="rect">
              <a:avLst/>
            </a:prstGeom>
            <a:pattFill prst="ltDn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3054350" y="4270896"/>
              <a:ext cx="1054100" cy="3683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5187950" y="4270896"/>
              <a:ext cx="1054100" cy="3683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12" descr="Light downward diagonal"/>
            <p:cNvSpPr>
              <a:spLocks noChangeArrowheads="1"/>
            </p:cNvSpPr>
            <p:nvPr/>
          </p:nvSpPr>
          <p:spPr bwMode="auto">
            <a:xfrm>
              <a:off x="6254750" y="4270896"/>
              <a:ext cx="596900" cy="368300"/>
            </a:xfrm>
            <a:prstGeom prst="rect">
              <a:avLst/>
            </a:prstGeom>
            <a:pattFill prst="ltDn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6864350" y="4270896"/>
              <a:ext cx="1054100" cy="3683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4407606" y="4447990"/>
              <a:ext cx="495300" cy="0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341180" y="4256690"/>
              <a:ext cx="5360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F</a:t>
              </a:r>
              <a:endParaRPr lang="en-US" sz="2000" dirty="0"/>
            </a:p>
          </p:txBody>
        </p:sp>
      </p:grpSp>
      <p:grpSp>
        <p:nvGrpSpPr>
          <p:cNvPr id="8" name="Group 37"/>
          <p:cNvGrpSpPr/>
          <p:nvPr/>
        </p:nvGrpSpPr>
        <p:grpSpPr>
          <a:xfrm>
            <a:off x="5873242" y="4954506"/>
            <a:ext cx="1676400" cy="531894"/>
            <a:chOff x="5873242" y="4954506"/>
            <a:chExt cx="1676400" cy="531894"/>
          </a:xfrm>
        </p:grpSpPr>
        <p:cxnSp>
          <p:nvCxnSpPr>
            <p:cNvPr id="26" name="Straight Arrow Connector 25"/>
            <p:cNvCxnSpPr>
              <a:stCxn id="13" idx="2"/>
            </p:cNvCxnSpPr>
            <p:nvPr/>
          </p:nvCxnSpPr>
          <p:spPr>
            <a:xfrm>
              <a:off x="5873242" y="4954506"/>
              <a:ext cx="685602" cy="53189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15" idx="2"/>
            </p:cNvCxnSpPr>
            <p:nvPr/>
          </p:nvCxnSpPr>
          <p:spPr>
            <a:xfrm flipH="1">
              <a:off x="6671733" y="4954506"/>
              <a:ext cx="877909" cy="53189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14" idx="2"/>
            </p:cNvCxnSpPr>
            <p:nvPr/>
          </p:nvCxnSpPr>
          <p:spPr>
            <a:xfrm>
              <a:off x="6711442" y="4954506"/>
              <a:ext cx="761802" cy="53035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3172179" y="5373510"/>
            <a:ext cx="4860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Exec Time w/o E  </a:t>
            </a:r>
            <a:r>
              <a:rPr lang="en-US" sz="2800" b="1" dirty="0" smtClean="0">
                <a:sym typeface="Symbol" pitchFamily="18" charset="2"/>
              </a:rPr>
              <a:t></a:t>
            </a:r>
            <a:r>
              <a:rPr lang="en-US" sz="2800" dirty="0" smtClean="0"/>
              <a:t>  [ (1-F) + </a:t>
            </a:r>
            <a:r>
              <a:rPr lang="en-US" sz="2800" dirty="0" smtClean="0">
                <a:solidFill>
                  <a:srgbClr val="FF0000"/>
                </a:solidFill>
              </a:rPr>
              <a:t>F/S</a:t>
            </a:r>
            <a:r>
              <a:rPr lang="en-US" sz="2800" dirty="0" smtClean="0"/>
              <a:t>]</a:t>
            </a:r>
            <a:endParaRPr lang="en-US" sz="2800" dirty="0"/>
          </a:p>
        </p:txBody>
      </p:sp>
      <p:sp>
        <p:nvSpPr>
          <p:cNvPr id="40" name="Rectangle 39"/>
          <p:cNvSpPr/>
          <p:nvPr/>
        </p:nvSpPr>
        <p:spPr>
          <a:xfrm>
            <a:off x="3197360" y="5891578"/>
            <a:ext cx="25328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7338" indent="-287338">
              <a:spcBef>
                <a:spcPct val="3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lang="en-US" sz="2800" dirty="0" smtClean="0"/>
              <a:t>1 / [ (1-F) + F/S ]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8906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Amdahl’s </a:t>
            </a:r>
            <a:r>
              <a:rPr lang="en-US" dirty="0">
                <a:solidFill>
                  <a:schemeClr val="accent1"/>
                </a:solidFill>
              </a:rPr>
              <a:t>Law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7760"/>
          </a:xfrm>
        </p:spPr>
        <p:txBody>
          <a:bodyPr/>
          <a:lstStyle/>
          <a:p>
            <a:r>
              <a:rPr lang="en-US" dirty="0" smtClean="0"/>
              <a:t>Speedup  =                       1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spcBef>
                <a:spcPts val="2400"/>
              </a:spcBef>
            </a:pPr>
            <a:r>
              <a:rPr lang="en-US" b="1" dirty="0" smtClean="0"/>
              <a:t>Example:</a:t>
            </a:r>
            <a:r>
              <a:rPr lang="en-US" dirty="0" smtClean="0"/>
              <a:t> the execution time of half of the program can be accelerated by a factor of 2.</a:t>
            </a:r>
            <a:br>
              <a:rPr lang="en-US" dirty="0" smtClean="0"/>
            </a:br>
            <a:r>
              <a:rPr lang="en-US" dirty="0" smtClean="0"/>
              <a:t>What is the program speed-up overall?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3/06/2013</a:t>
            </a:r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#18</a:t>
            </a:r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</a:t>
            </a:fld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3285061" y="2184400"/>
            <a:ext cx="3335866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556001" y="2201335"/>
            <a:ext cx="218361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 (1 - F)   +   F</a:t>
            </a:r>
            <a:endParaRPr lang="en-US" sz="3200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5283192" y="2743200"/>
            <a:ext cx="507999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341027" y="2634735"/>
            <a:ext cx="373219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S</a:t>
            </a:r>
            <a:endParaRPr lang="en-US" sz="3200" dirty="0"/>
          </a:p>
        </p:txBody>
      </p:sp>
      <p:sp>
        <p:nvSpPr>
          <p:cNvPr id="33" name="TextBox 32"/>
          <p:cNvSpPr txBox="1"/>
          <p:nvPr/>
        </p:nvSpPr>
        <p:spPr>
          <a:xfrm>
            <a:off x="925688" y="2669824"/>
            <a:ext cx="2406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Non-sped-up part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6993466" y="2664179"/>
            <a:ext cx="1810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Sped-up part</a:t>
            </a:r>
            <a:endParaRPr lang="en-US" sz="2400" dirty="0"/>
          </a:p>
        </p:txBody>
      </p:sp>
      <p:grpSp>
        <p:nvGrpSpPr>
          <p:cNvPr id="2" name="Group 42"/>
          <p:cNvGrpSpPr/>
          <p:nvPr/>
        </p:nvGrpSpPr>
        <p:grpSpPr>
          <a:xfrm>
            <a:off x="2325501" y="5204178"/>
            <a:ext cx="4071863" cy="1105132"/>
            <a:chOff x="2325501" y="5204178"/>
            <a:chExt cx="4071863" cy="1105132"/>
          </a:xfrm>
        </p:grpSpPr>
        <p:grpSp>
          <p:nvGrpSpPr>
            <p:cNvPr id="3" name="Group 42"/>
            <p:cNvGrpSpPr/>
            <p:nvPr/>
          </p:nvGrpSpPr>
          <p:grpSpPr>
            <a:xfrm>
              <a:off x="2325501" y="5204178"/>
              <a:ext cx="1252266" cy="1105132"/>
              <a:chOff x="3928533" y="5469466"/>
              <a:chExt cx="1252266" cy="1105132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4391952" y="5469466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1</a:t>
                </a:r>
                <a:endParaRPr lang="en-US" sz="2400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928533" y="5808133"/>
                <a:ext cx="12522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0.5 + 0.5</a:t>
                </a:r>
                <a:endParaRPr lang="en-US" sz="2400" dirty="0"/>
              </a:p>
            </p:txBody>
          </p:sp>
          <p:cxnSp>
            <p:nvCxnSpPr>
              <p:cNvPr id="37" name="Straight Connector 36"/>
              <p:cNvCxnSpPr/>
              <p:nvPr/>
            </p:nvCxnSpPr>
            <p:spPr>
              <a:xfrm flipV="1">
                <a:off x="3996261" y="5841999"/>
                <a:ext cx="1095038" cy="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4645374" y="6163733"/>
                <a:ext cx="440273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/>
              <p:cNvSpPr txBox="1"/>
              <p:nvPr/>
            </p:nvSpPr>
            <p:spPr>
              <a:xfrm>
                <a:off x="4690533" y="6112933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2</a:t>
                </a:r>
                <a:endParaRPr lang="en-US" sz="2400" dirty="0"/>
              </a:p>
            </p:txBody>
          </p:sp>
        </p:grpSp>
        <p:grpSp>
          <p:nvGrpSpPr>
            <p:cNvPr id="4" name="Group 44"/>
            <p:cNvGrpSpPr/>
            <p:nvPr/>
          </p:nvGrpSpPr>
          <p:grpSpPr>
            <a:xfrm>
              <a:off x="3945457" y="5212080"/>
              <a:ext cx="1407758" cy="800332"/>
              <a:chOff x="3928533" y="5469466"/>
              <a:chExt cx="1407758" cy="800332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4463636" y="5469466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1</a:t>
                </a:r>
                <a:endParaRPr lang="en-US" sz="2400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3928533" y="5808133"/>
                <a:ext cx="14077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0.5 + 0.25</a:t>
                </a:r>
                <a:endParaRPr lang="en-US" sz="2400" dirty="0"/>
              </a:p>
            </p:txBody>
          </p:sp>
          <p:cxnSp>
            <p:nvCxnSpPr>
              <p:cNvPr id="50" name="Straight Connector 49"/>
              <p:cNvCxnSpPr/>
              <p:nvPr/>
            </p:nvCxnSpPr>
            <p:spPr>
              <a:xfrm>
                <a:off x="4030127" y="5842000"/>
                <a:ext cx="121615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TextBox 52"/>
            <p:cNvSpPr txBox="1"/>
            <p:nvPr/>
          </p:nvSpPr>
          <p:spPr>
            <a:xfrm>
              <a:off x="3566160" y="539496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=</a:t>
              </a:r>
              <a:endParaRPr lang="en-US" sz="24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379145" y="539496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=</a:t>
              </a:r>
              <a:endParaRPr lang="en-US" sz="24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669280" y="5394960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1.33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57" name="Straight Arrow Connector 56"/>
          <p:cNvCxnSpPr/>
          <p:nvPr/>
        </p:nvCxnSpPr>
        <p:spPr>
          <a:xfrm flipV="1">
            <a:off x="3403600" y="2698044"/>
            <a:ext cx="615244" cy="214491"/>
          </a:xfrm>
          <a:prstGeom prst="straightConnector1">
            <a:avLst/>
          </a:prstGeom>
          <a:ln w="381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34" idx="1"/>
          </p:cNvCxnSpPr>
          <p:nvPr/>
        </p:nvCxnSpPr>
        <p:spPr>
          <a:xfrm flipH="1" flipV="1">
            <a:off x="5881512" y="2731912"/>
            <a:ext cx="1111954" cy="163100"/>
          </a:xfrm>
          <a:prstGeom prst="straightConnector1">
            <a:avLst/>
          </a:prstGeom>
          <a:ln w="381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3164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Consequence of Amdahl’s Law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4131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amount of speedup that can be achieved through parallelism is limited by the non-parallel portion of your program</a:t>
            </a:r>
            <a:r>
              <a:rPr lang="en-US" sz="2800" dirty="0"/>
              <a:t>!</a:t>
            </a:r>
            <a:endParaRPr lang="en-US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7" name="Group 52"/>
          <p:cNvGrpSpPr/>
          <p:nvPr/>
        </p:nvGrpSpPr>
        <p:grpSpPr>
          <a:xfrm>
            <a:off x="274320" y="3421992"/>
            <a:ext cx="3824278" cy="2897243"/>
            <a:chOff x="624226" y="3421992"/>
            <a:chExt cx="3824278" cy="2897243"/>
          </a:xfrm>
        </p:grpSpPr>
        <p:sp>
          <p:nvSpPr>
            <p:cNvPr id="31" name="Text Box 17"/>
            <p:cNvSpPr txBox="1">
              <a:spLocks noChangeArrowheads="1"/>
            </p:cNvSpPr>
            <p:nvPr/>
          </p:nvSpPr>
          <p:spPr bwMode="auto">
            <a:xfrm>
              <a:off x="624226" y="4209745"/>
              <a:ext cx="944553" cy="5410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800" b="1" dirty="0">
                  <a:solidFill>
                    <a:schemeClr val="accent2"/>
                  </a:solidFill>
                </a:rPr>
                <a:t>Parallel </a:t>
              </a:r>
              <a:endParaRPr lang="en-US" sz="1800" b="1" dirty="0" smtClean="0">
                <a:solidFill>
                  <a:schemeClr val="accent2"/>
                </a:solidFill>
              </a:endParaRPr>
            </a:p>
            <a:p>
              <a:pPr algn="r">
                <a:lnSpc>
                  <a:spcPct val="80000"/>
                </a:lnSpc>
              </a:pPr>
              <a:r>
                <a:rPr lang="en-US" sz="1800" b="1" dirty="0" smtClean="0">
                  <a:solidFill>
                    <a:schemeClr val="accent2"/>
                  </a:solidFill>
                </a:rPr>
                <a:t>portion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Text Box 19"/>
            <p:cNvSpPr txBox="1">
              <a:spLocks noChangeArrowheads="1"/>
            </p:cNvSpPr>
            <p:nvPr/>
          </p:nvSpPr>
          <p:spPr bwMode="auto">
            <a:xfrm>
              <a:off x="672380" y="5019370"/>
              <a:ext cx="896399" cy="5410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800" b="1" dirty="0">
                  <a:solidFill>
                    <a:schemeClr val="accent1"/>
                  </a:solidFill>
                </a:rPr>
                <a:t>Serial </a:t>
              </a:r>
              <a:endParaRPr lang="en-US" sz="1800" b="1" dirty="0" smtClean="0">
                <a:solidFill>
                  <a:schemeClr val="accent1"/>
                </a:solidFill>
              </a:endParaRPr>
            </a:p>
            <a:p>
              <a:pPr algn="r">
                <a:lnSpc>
                  <a:spcPct val="80000"/>
                </a:lnSpc>
              </a:pPr>
              <a:r>
                <a:rPr lang="en-US" sz="1800" b="1" dirty="0" smtClean="0">
                  <a:solidFill>
                    <a:schemeClr val="accent1"/>
                  </a:solidFill>
                </a:rPr>
                <a:t>portion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  <p:grpSp>
          <p:nvGrpSpPr>
            <p:cNvPr id="8" name="Group 51"/>
            <p:cNvGrpSpPr/>
            <p:nvPr/>
          </p:nvGrpSpPr>
          <p:grpSpPr>
            <a:xfrm>
              <a:off x="1188720" y="3421992"/>
              <a:ext cx="3259784" cy="2897243"/>
              <a:chOff x="1188720" y="3421992"/>
              <a:chExt cx="3259784" cy="2897243"/>
            </a:xfrm>
          </p:grpSpPr>
          <p:sp>
            <p:nvSpPr>
              <p:cNvPr id="29" name="Text Box 13"/>
              <p:cNvSpPr txBox="1">
                <a:spLocks noChangeArrowheads="1"/>
              </p:cNvSpPr>
              <p:nvPr/>
            </p:nvSpPr>
            <p:spPr bwMode="auto">
              <a:xfrm>
                <a:off x="1188720" y="3421992"/>
                <a:ext cx="817853" cy="46166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</a:rPr>
                  <a:t>Time</a:t>
                </a:r>
              </a:p>
            </p:txBody>
          </p:sp>
          <p:sp>
            <p:nvSpPr>
              <p:cNvPr id="30" name="Text Box 15"/>
              <p:cNvSpPr txBox="1">
                <a:spLocks noChangeArrowheads="1"/>
              </p:cNvSpPr>
              <p:nvPr/>
            </p:nvSpPr>
            <p:spPr bwMode="auto">
              <a:xfrm>
                <a:off x="1415032" y="5857570"/>
                <a:ext cx="2990370" cy="46166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</a:rPr>
                  <a:t>Number of Processors</a:t>
                </a:r>
              </a:p>
            </p:txBody>
          </p:sp>
          <p:grpSp>
            <p:nvGrpSpPr>
              <p:cNvPr id="9" name="Group 24"/>
              <p:cNvGrpSpPr>
                <a:grpSpLocks/>
              </p:cNvGrpSpPr>
              <p:nvPr/>
            </p:nvGrpSpPr>
            <p:grpSpPr bwMode="auto">
              <a:xfrm>
                <a:off x="1568779" y="3800170"/>
                <a:ext cx="2879725" cy="1752600"/>
                <a:chOff x="2819400" y="1447800"/>
                <a:chExt cx="3505200" cy="2133600"/>
              </a:xfrm>
            </p:grpSpPr>
            <p:sp>
              <p:nvSpPr>
                <p:cNvPr id="34" name="Line 12"/>
                <p:cNvSpPr>
                  <a:spLocks noChangeShapeType="1"/>
                </p:cNvSpPr>
                <p:nvPr/>
              </p:nvSpPr>
              <p:spPr bwMode="auto">
                <a:xfrm>
                  <a:off x="2819400" y="3581400"/>
                  <a:ext cx="350520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2819400" y="1447800"/>
                  <a:ext cx="0" cy="21336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Rectangle 16"/>
                <p:cNvSpPr>
                  <a:spLocks noChangeArrowheads="1"/>
                </p:cNvSpPr>
                <p:nvPr/>
              </p:nvSpPr>
              <p:spPr bwMode="auto">
                <a:xfrm>
                  <a:off x="3200401" y="2819399"/>
                  <a:ext cx="347663" cy="762001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Rectangle 22"/>
                <p:cNvSpPr>
                  <a:spLocks noChangeArrowheads="1"/>
                </p:cNvSpPr>
                <p:nvPr/>
              </p:nvSpPr>
              <p:spPr bwMode="auto">
                <a:xfrm>
                  <a:off x="3733800" y="2819399"/>
                  <a:ext cx="347663" cy="762001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Rectangle 23"/>
                <p:cNvSpPr>
                  <a:spLocks noChangeArrowheads="1"/>
                </p:cNvSpPr>
                <p:nvPr/>
              </p:nvSpPr>
              <p:spPr bwMode="auto">
                <a:xfrm>
                  <a:off x="4267200" y="2819399"/>
                  <a:ext cx="347663" cy="762001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Rectangle 24"/>
                <p:cNvSpPr>
                  <a:spLocks noChangeArrowheads="1"/>
                </p:cNvSpPr>
                <p:nvPr/>
              </p:nvSpPr>
              <p:spPr bwMode="auto">
                <a:xfrm>
                  <a:off x="4800600" y="2819399"/>
                  <a:ext cx="347663" cy="762001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Rectangle 25"/>
                <p:cNvSpPr>
                  <a:spLocks noChangeArrowheads="1"/>
                </p:cNvSpPr>
                <p:nvPr/>
              </p:nvSpPr>
              <p:spPr bwMode="auto">
                <a:xfrm>
                  <a:off x="5291138" y="2819399"/>
                  <a:ext cx="347661" cy="762001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Rectangle 26"/>
                <p:cNvSpPr>
                  <a:spLocks noChangeArrowheads="1"/>
                </p:cNvSpPr>
                <p:nvPr/>
              </p:nvSpPr>
              <p:spPr bwMode="auto">
                <a:xfrm>
                  <a:off x="3200401" y="1676400"/>
                  <a:ext cx="347663" cy="1143000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Rectangle 27"/>
                <p:cNvSpPr>
                  <a:spLocks noChangeArrowheads="1"/>
                </p:cNvSpPr>
                <p:nvPr/>
              </p:nvSpPr>
              <p:spPr bwMode="auto">
                <a:xfrm>
                  <a:off x="3733800" y="2209800"/>
                  <a:ext cx="347663" cy="609600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Rectangle 28"/>
                <p:cNvSpPr>
                  <a:spLocks noChangeArrowheads="1"/>
                </p:cNvSpPr>
                <p:nvPr/>
              </p:nvSpPr>
              <p:spPr bwMode="auto">
                <a:xfrm>
                  <a:off x="4267200" y="2376488"/>
                  <a:ext cx="347663" cy="442913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Rectangle 29"/>
                <p:cNvSpPr>
                  <a:spLocks noChangeArrowheads="1"/>
                </p:cNvSpPr>
                <p:nvPr/>
              </p:nvSpPr>
              <p:spPr bwMode="auto">
                <a:xfrm>
                  <a:off x="4800600" y="2514600"/>
                  <a:ext cx="347663" cy="304799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Rectangle 30"/>
                <p:cNvSpPr>
                  <a:spLocks noChangeArrowheads="1"/>
                </p:cNvSpPr>
                <p:nvPr/>
              </p:nvSpPr>
              <p:spPr bwMode="auto">
                <a:xfrm>
                  <a:off x="5291138" y="2590800"/>
                  <a:ext cx="347661" cy="228601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6" name="Text Box 31"/>
              <p:cNvSpPr txBox="1">
                <a:spLocks noChangeArrowheads="1"/>
              </p:cNvSpPr>
              <p:nvPr/>
            </p:nvSpPr>
            <p:spPr bwMode="auto">
              <a:xfrm>
                <a:off x="1881517" y="5552770"/>
                <a:ext cx="312737" cy="3698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 b="1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47" name="Text Box 33"/>
              <p:cNvSpPr txBox="1">
                <a:spLocks noChangeArrowheads="1"/>
              </p:cNvSpPr>
              <p:nvPr/>
            </p:nvSpPr>
            <p:spPr bwMode="auto">
              <a:xfrm>
                <a:off x="2330779" y="5552770"/>
                <a:ext cx="312738" cy="3698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 b="1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48" name="Text Box 34"/>
              <p:cNvSpPr txBox="1">
                <a:spLocks noChangeArrowheads="1"/>
              </p:cNvSpPr>
              <p:nvPr/>
            </p:nvSpPr>
            <p:spPr bwMode="auto">
              <a:xfrm>
                <a:off x="2787979" y="5552770"/>
                <a:ext cx="312738" cy="3698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 b="1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49" name="Text Box 35"/>
              <p:cNvSpPr txBox="1">
                <a:spLocks noChangeArrowheads="1"/>
              </p:cNvSpPr>
              <p:nvPr/>
            </p:nvSpPr>
            <p:spPr bwMode="auto">
              <a:xfrm>
                <a:off x="3168979" y="5552770"/>
                <a:ext cx="327025" cy="4000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50" name="Text Box 36"/>
              <p:cNvSpPr txBox="1">
                <a:spLocks noChangeArrowheads="1"/>
              </p:cNvSpPr>
              <p:nvPr/>
            </p:nvSpPr>
            <p:spPr bwMode="auto">
              <a:xfrm>
                <a:off x="3581729" y="5552770"/>
                <a:ext cx="327025" cy="4000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solidFill>
                      <a:schemeClr val="tx1"/>
                    </a:solidFill>
                  </a:rPr>
                  <a:t>5</a:t>
                </a:r>
              </a:p>
            </p:txBody>
          </p:sp>
        </p:grpSp>
      </p:grp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2"/>
          <a:srcRect l="5097" t="6993" r="5094" b="4736"/>
          <a:stretch>
            <a:fillRect/>
          </a:stretch>
        </p:blipFill>
        <p:spPr bwMode="auto">
          <a:xfrm>
            <a:off x="4639733" y="2834640"/>
            <a:ext cx="4378960" cy="3228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" name="TextBox 53"/>
          <p:cNvSpPr txBox="1"/>
          <p:nvPr/>
        </p:nvSpPr>
        <p:spPr>
          <a:xfrm>
            <a:off x="4114800" y="3657600"/>
            <a:ext cx="457200" cy="128016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400" b="1" dirty="0" smtClean="0"/>
              <a:t>Speedup</a:t>
            </a:r>
            <a:endParaRPr lang="en-US" sz="2400" b="1" dirty="0"/>
          </a:p>
        </p:txBody>
      </p:sp>
      <p:sp>
        <p:nvSpPr>
          <p:cNvPr id="55" name="Text Box 15"/>
          <p:cNvSpPr txBox="1">
            <a:spLocks noChangeArrowheads="1"/>
          </p:cNvSpPr>
          <p:nvPr/>
        </p:nvSpPr>
        <p:spPr bwMode="auto">
          <a:xfrm>
            <a:off x="5212080" y="5943600"/>
            <a:ext cx="29903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Number of Processors</a:t>
            </a:r>
          </a:p>
        </p:txBody>
      </p:sp>
    </p:spTree>
    <p:extLst>
      <p:ext uri="{BB962C8B-B14F-4D97-AF65-F5344CB8AC3E}">
        <p14:creationId xmlns:p14="http://schemas.microsoft.com/office/powerpoint/2010/main" val="236091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Agenda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8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Amdahl’s Law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Request </a:t>
            </a:r>
            <a:r>
              <a:rPr lang="en-US" sz="3200" dirty="0">
                <a:solidFill>
                  <a:srgbClr val="FF0000"/>
                </a:solidFill>
              </a:rPr>
              <a:t>Level </a:t>
            </a:r>
            <a:r>
              <a:rPr lang="en-US" sz="3200" dirty="0" smtClean="0">
                <a:solidFill>
                  <a:srgbClr val="FF0000"/>
                </a:solidFill>
              </a:rPr>
              <a:t>Parallelism</a:t>
            </a:r>
          </a:p>
          <a:p>
            <a:r>
              <a:rPr lang="en-US" sz="3200" dirty="0" err="1" smtClean="0"/>
              <a:t>Administrivia</a:t>
            </a:r>
            <a:endParaRPr lang="en-US" sz="3200" dirty="0" smtClean="0"/>
          </a:p>
          <a:p>
            <a:r>
              <a:rPr lang="en-US" sz="3200" dirty="0" err="1" smtClean="0"/>
              <a:t>MapReduce</a:t>
            </a:r>
            <a:endParaRPr lang="en-US" sz="3200" dirty="0" smtClean="0"/>
          </a:p>
          <a:p>
            <a:pPr lvl="1"/>
            <a:r>
              <a:rPr lang="en-US" dirty="0" smtClean="0"/>
              <a:t>Data Level Parallelism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3/06/2013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54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Request-Level Parallelism (RLP)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Hundreds or thousands of requests per second</a:t>
            </a:r>
          </a:p>
          <a:p>
            <a:pPr lvl="1"/>
            <a:r>
              <a:rPr lang="en-US" dirty="0" smtClean="0"/>
              <a:t>Not your laptop or cell-phone, but popular Internet services like web search, social networking, …</a:t>
            </a:r>
          </a:p>
          <a:p>
            <a:pPr lvl="1"/>
            <a:r>
              <a:rPr lang="en-US" dirty="0" smtClean="0"/>
              <a:t>Such requests are largely independent</a:t>
            </a:r>
          </a:p>
          <a:p>
            <a:pPr lvl="2"/>
            <a:r>
              <a:rPr lang="en-US" dirty="0" smtClean="0"/>
              <a:t>Often involve read-mostly databases</a:t>
            </a:r>
          </a:p>
          <a:p>
            <a:pPr lvl="2"/>
            <a:r>
              <a:rPr lang="en-US" dirty="0" smtClean="0"/>
              <a:t>Rarely involve strict read–write data sharing or synchronization across requests</a:t>
            </a:r>
          </a:p>
          <a:p>
            <a:r>
              <a:rPr lang="en-US" dirty="0" smtClean="0"/>
              <a:t>Computation easily partitioned within a request and across different requests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3/06/2013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2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3722</Words>
  <Application>Microsoft Office PowerPoint</Application>
  <PresentationFormat>On-screen Show (4:3)</PresentationFormat>
  <Paragraphs>586</Paragraphs>
  <Slides>43</Slides>
  <Notes>29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Office Theme</vt:lpstr>
      <vt:lpstr>Image</vt:lpstr>
      <vt:lpstr>PowerPoint Presentation</vt:lpstr>
      <vt:lpstr>Review of Last Lecture</vt:lpstr>
      <vt:lpstr>Great Idea #4: Parallelism</vt:lpstr>
      <vt:lpstr>Agenda</vt:lpstr>
      <vt:lpstr>Amdahl’s (Heartbreaking) Law</vt:lpstr>
      <vt:lpstr>Amdahl’s Law</vt:lpstr>
      <vt:lpstr>Consequence of Amdahl’s Law</vt:lpstr>
      <vt:lpstr>Agenda</vt:lpstr>
      <vt:lpstr>Request-Level Parallelism (RLP)</vt:lpstr>
      <vt:lpstr>Google Query-Serving Architecture</vt:lpstr>
      <vt:lpstr>Anatomy of a Web Search</vt:lpstr>
      <vt:lpstr>Anatomy of a Web Search (1 of 3)</vt:lpstr>
      <vt:lpstr>Anatomy of a Web Search (2 of 3)</vt:lpstr>
      <vt:lpstr>Anatomy of a Web Search (3 of 3)</vt:lpstr>
      <vt:lpstr>Agenda</vt:lpstr>
      <vt:lpstr>Administrivia</vt:lpstr>
      <vt:lpstr>Agenda</vt:lpstr>
      <vt:lpstr>Data-Level Parallelism (DLP)</vt:lpstr>
      <vt:lpstr>What is MapReduce?</vt:lpstr>
      <vt:lpstr>Typical Hadoop Cluster</vt:lpstr>
      <vt:lpstr>What is MapReduce used for?</vt:lpstr>
      <vt:lpstr>Example: Facebook Lexicon</vt:lpstr>
      <vt:lpstr>MapReduce Design Goals</vt:lpstr>
      <vt:lpstr>MapReduce Processing:  “Divide and Conquer” (1/2)</vt:lpstr>
      <vt:lpstr>MapReduce Processing:  “Divide and Conquer” (2/2)</vt:lpstr>
      <vt:lpstr>Execution Setup</vt:lpstr>
      <vt:lpstr>PowerPoint Presentation</vt:lpstr>
      <vt:lpstr>MapReduce Processing</vt:lpstr>
      <vt:lpstr>PowerPoint Presentation</vt:lpstr>
      <vt:lpstr>MapReduce Processing</vt:lpstr>
      <vt:lpstr>MapReduce Processing</vt:lpstr>
      <vt:lpstr>MapReduce Processing</vt:lpstr>
      <vt:lpstr>MapReduce Processing</vt:lpstr>
      <vt:lpstr>MapReduce Processing</vt:lpstr>
      <vt:lpstr>What Does the Master Do?</vt:lpstr>
      <vt:lpstr>MapReduce Processing Time Line</vt:lpstr>
      <vt:lpstr>MapReduce Processing Example: Count Word Occurrences (1/2)</vt:lpstr>
      <vt:lpstr>MapReduce Processing Example: Count Word Occurrences (2/2)</vt:lpstr>
      <vt:lpstr>MapReduce Failure Handling</vt:lpstr>
      <vt:lpstr>MapReduce Redundant Execution</vt:lpstr>
      <vt:lpstr>PowerPoint Presentation</vt:lpstr>
      <vt:lpstr>PowerPoint Presentation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Office 2004 Test Drive User</dc:creator>
  <cp:lastModifiedBy>jhsia</cp:lastModifiedBy>
  <cp:revision>53</cp:revision>
  <dcterms:created xsi:type="dcterms:W3CDTF">2012-08-01T01:34:35Z</dcterms:created>
  <dcterms:modified xsi:type="dcterms:W3CDTF">2013-03-04T22:40:23Z</dcterms:modified>
</cp:coreProperties>
</file>