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63" r:id="rId2"/>
    <p:sldId id="465" r:id="rId3"/>
    <p:sldId id="481" r:id="rId4"/>
    <p:sldId id="479" r:id="rId5"/>
    <p:sldId id="466" r:id="rId6"/>
    <p:sldId id="467" r:id="rId7"/>
    <p:sldId id="475" r:id="rId8"/>
    <p:sldId id="469" r:id="rId9"/>
    <p:sldId id="470" r:id="rId10"/>
    <p:sldId id="471" r:id="rId11"/>
    <p:sldId id="472" r:id="rId12"/>
    <p:sldId id="473" r:id="rId13"/>
    <p:sldId id="474" r:id="rId14"/>
    <p:sldId id="480" r:id="rId15"/>
    <p:sldId id="476" r:id="rId16"/>
    <p:sldId id="477" r:id="rId17"/>
    <p:sldId id="478" r:id="rId18"/>
    <p:sldId id="462" r:id="rId19"/>
    <p:sldId id="432" r:id="rId20"/>
    <p:sldId id="429" r:id="rId21"/>
    <p:sldId id="433" r:id="rId22"/>
    <p:sldId id="431" r:id="rId23"/>
    <p:sldId id="457" r:id="rId24"/>
    <p:sldId id="423" r:id="rId25"/>
    <p:sldId id="424" r:id="rId26"/>
    <p:sldId id="449" r:id="rId27"/>
    <p:sldId id="450" r:id="rId28"/>
    <p:sldId id="426" r:id="rId29"/>
    <p:sldId id="427" r:id="rId30"/>
    <p:sldId id="45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hiddenSlides="1" frameSlides="1"/>
  <p:clrMru>
    <a:srgbClr val="74894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24975" autoAdjust="0"/>
    <p:restoredTop sz="84825" autoAdjust="0"/>
  </p:normalViewPr>
  <p:slideViewPr>
    <p:cSldViewPr snapToGrid="0">
      <p:cViewPr varScale="1">
        <p:scale>
          <a:sx n="171" d="100"/>
          <a:sy n="171" d="100"/>
        </p:scale>
        <p:origin x="-96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3/10/13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06996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3/10/13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3159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5896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42" tIns="44971" rIns="89942" bIns="4497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For </a:t>
            </a:r>
            <a:r>
              <a:rPr lang="en-US" dirty="0" smtClean="0"/>
              <a:t>lecture</a:t>
            </a:r>
          </a:p>
          <a:p>
            <a:r>
              <a:rPr lang="en-US" dirty="0" smtClean="0"/>
              <a:t>So load balancing issue at second reduction (when half = 2)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None/>
            </a:pPr>
            <a:r>
              <a:rPr lang="en-US">
                <a:latin typeface="Times New Roman" charset="0"/>
              </a:rPr>
              <a:t>CS267 Lecture 2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EF7B23-A069-7143-B684-412060CBF65C}" type="slidenum">
              <a:rPr lang="en-US"/>
              <a:pPr/>
              <a:t>6</a:t>
            </a:fld>
            <a:endParaRPr lang="en-US"/>
          </a:p>
        </p:txBody>
      </p:sp>
      <p:sp>
        <p:nvSpPr>
          <p:cNvPr id="9220" name="Text Box 1"/>
          <p:cNvSpPr txBox="1">
            <a:spLocks noChangeArrowheads="1"/>
          </p:cNvSpPr>
          <p:nvPr/>
        </p:nvSpPr>
        <p:spPr bwMode="auto">
          <a:xfrm>
            <a:off x="1" y="8685457"/>
            <a:ext cx="2970213" cy="458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720" tIns="0" rIns="18720" bIns="0" anchor="b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00" i="1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t>CS267 Lecture 2</a:t>
            </a:r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3887788" y="8685457"/>
            <a:ext cx="2970212" cy="458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8720" tIns="0" rIns="18720" bIns="0" anchor="b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CF310EA-34D0-5347-8777-2772C97A2B82}" type="slidenum">
              <a:rPr lang="en-US" sz="900" i="1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n-US" sz="900" i="1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9222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587375"/>
            <a:ext cx="4557713" cy="34178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3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515938" y="4343519"/>
            <a:ext cx="5910262" cy="4207536"/>
          </a:xfrm>
          <a:noFill/>
          <a:ln/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2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5788"/>
            <a:ext cx="4552950" cy="3416300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5217"/>
            <a:ext cx="5909964" cy="4110871"/>
          </a:xfrm>
          <a:ln>
            <a:noFill/>
          </a:ln>
        </p:spPr>
        <p:txBody>
          <a:bodyPr lIns="92000" tIns="45192" rIns="92000" bIns="45192"/>
          <a:lstStyle/>
          <a:p>
            <a:r>
              <a:rPr lang="en-US" dirty="0" smtClean="0"/>
              <a:t>Power has become the overriding issue for both data centers and microprocessors.  Power efficiency has joined scalable performance</a:t>
            </a:r>
            <a:r>
              <a:rPr lang="en-US" baseline="0" dirty="0" smtClean="0"/>
              <a:t> making the case for multiprocessors.  Multiprocessors also improve availability.</a:t>
            </a:r>
            <a:endParaRPr lang="en-US" dirty="0"/>
          </a:p>
        </p:txBody>
      </p:sp>
      <p:sp>
        <p:nvSpPr>
          <p:cNvPr id="1873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5788"/>
            <a:ext cx="4559300" cy="3419475"/>
          </a:xfrm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5217"/>
            <a:ext cx="5909964" cy="4110871"/>
          </a:xfrm>
          <a:ln>
            <a:noFill/>
          </a:ln>
        </p:spPr>
        <p:txBody>
          <a:bodyPr lIns="92000" tIns="45192" rIns="92000" bIns="45192"/>
          <a:lstStyle/>
          <a:p>
            <a:endParaRPr lang="en-US" dirty="0"/>
          </a:p>
        </p:txBody>
      </p:sp>
      <p:sp>
        <p:nvSpPr>
          <p:cNvPr id="1873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5788"/>
            <a:ext cx="4559300" cy="3419475"/>
          </a:xfrm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 dirty="0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C322388-9E9F-A242-ACD3-693689A848B2}" type="datetime3">
              <a:rPr lang="en-AU"/>
              <a:pPr/>
              <a:t>March 10, 13</a:t>
            </a:fld>
            <a:endParaRPr lang="en-A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0C3A5-21A9-7F47-828C-B615AADE4374}" type="slidenum">
              <a:rPr lang="en-AU"/>
              <a:pPr/>
              <a:t>26</a:t>
            </a:fld>
            <a:endParaRPr lang="en-AU" dirty="0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 dirty="0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BD731A7-0362-CE44-872F-CEF317F2115D}" type="datetime3">
              <a:rPr lang="en-AU"/>
              <a:pPr/>
              <a:t>March 10, 13</a:t>
            </a:fld>
            <a:endParaRPr lang="en-A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FEAD7D-1BA4-5A46-937F-1EE7978BCC49}" type="slidenum">
              <a:rPr lang="en-AU"/>
              <a:pPr/>
              <a:t>27</a:t>
            </a:fld>
            <a:endParaRPr lang="en-AU" dirty="0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995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For class handout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2D99AF-B366-1144-91FD-4401A3EE1ED0}" type="datetime1">
              <a:rPr lang="en-US" smtClean="0"/>
              <a:pPr/>
              <a:t>3/10/13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8B6E85-A093-E24F-B1B0-04E1253FF151}" type="datetime1">
              <a:rPr lang="en-US" smtClean="0"/>
              <a:pPr/>
              <a:t>3/10/13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F6426-B246-8C4E-92CC-500DD0F566BA}" type="datetime1">
              <a:rPr lang="en-US" smtClean="0"/>
              <a:pPr/>
              <a:t>3/10/13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3A0B0-B2C1-014F-8C6F-22C337307A6B}" type="datetime1">
              <a:rPr lang="en-US" smtClean="0"/>
              <a:pPr/>
              <a:t>3/10/13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AAC525-A764-FC48-9B7D-C168BF51462B}" type="datetime1">
              <a:rPr lang="en-US" smtClean="0"/>
              <a:pPr/>
              <a:t>3/10/13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BBD7D8-5FC0-1A40-8360-B21409EB2110}" type="datetime1">
              <a:rPr lang="en-US" smtClean="0"/>
              <a:pPr/>
              <a:t>3/10/13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0AB111-AB6E-2F4F-AD7B-DB46CECF049D}" type="datetime1">
              <a:rPr lang="en-US" smtClean="0"/>
              <a:pPr/>
              <a:t>3/10/13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5625DF-066B-7B48-9734-9B721306943D}" type="datetime1">
              <a:rPr lang="en-US" smtClean="0"/>
              <a:pPr/>
              <a:t>3/10/13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656F6D-A8DA-F14D-A779-4C3156191C9D}" type="datetime1">
              <a:rPr lang="en-US" smtClean="0"/>
              <a:pPr/>
              <a:t>3/10/13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60ED0D-64A5-2E4F-BEFD-F2C30B926B91}" type="datetime1">
              <a:rPr lang="en-US" smtClean="0"/>
              <a:pPr/>
              <a:t>3/10/13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CE8041-96F6-F446-B424-EC86F15427FD}" type="datetime1">
              <a:rPr lang="en-US" smtClean="0"/>
              <a:pPr/>
              <a:t>3/10/13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Fall 2011</a:t>
            </a:r>
            <a:r>
              <a:rPr lang="en-US" dirty="0" smtClean="0"/>
              <a:t> -- Lecture #20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914400" y="6654800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</a:rPr>
              <a:t>CS61C </a:t>
            </a:r>
            <a:r>
              <a:rPr lang="en-US" sz="1000" b="1">
                <a:solidFill>
                  <a:srgbClr val="0000FF"/>
                </a:solidFill>
              </a:rPr>
              <a:t>L20 Thread Level Parallelism</a:t>
            </a:r>
            <a:r>
              <a:rPr lang="en-US" sz="1000" b="1" baseline="0">
                <a:solidFill>
                  <a:srgbClr val="0000FF"/>
                </a:solidFill>
              </a:rPr>
              <a:t> I</a:t>
            </a:r>
            <a:r>
              <a:rPr lang="en-US" sz="1000" b="1">
                <a:solidFill>
                  <a:schemeClr val="accent2"/>
                </a:solidFill>
              </a:rPr>
              <a:t> </a:t>
            </a:r>
            <a:r>
              <a:rPr lang="en-US" sz="1000" b="1">
                <a:solidFill>
                  <a:schemeClr val="tx1"/>
                </a:solidFill>
              </a:rPr>
              <a:t>(</a:t>
            </a:r>
            <a:fld id="{B202E75B-9348-BE48-95E6-46E96AF94A3C}" type="slidenum">
              <a:rPr lang="en-US" sz="1000" b="1">
                <a:solidFill>
                  <a:schemeClr val="tx1"/>
                </a:solidFill>
              </a:rPr>
              <a:pPr>
                <a:defRPr/>
              </a:pPr>
              <a:t>‹#›</a:t>
            </a:fld>
            <a:r>
              <a:rPr lang="en-US" sz="1000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7634385" y="6651625"/>
            <a:ext cx="1542953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>
                <a:solidFill>
                  <a:schemeClr val="tx1"/>
                </a:solidFill>
              </a:rPr>
              <a:t>Garcia, Spring 2013 © UCB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62000" y="2927350"/>
            <a:ext cx="8077200" cy="1153649"/>
          </a:xfrm>
          <a:prstGeom prst="rect">
            <a:avLst/>
          </a:prstGeom>
          <a:solidFill>
            <a:srgbClr val="000550"/>
          </a:solidFill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</a:rPr>
              <a:t>		</a:t>
            </a:r>
            <a:r>
              <a:rPr lang="en-US" sz="2800" b="1">
                <a:solidFill>
                  <a:schemeClr val="bg1"/>
                </a:solidFill>
                <a:latin typeface="Helvetica"/>
                <a:cs typeface="Helvetica"/>
              </a:rPr>
              <a:t>Senior Lecturer SOE Dan Garcia</a:t>
            </a:r>
          </a:p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</a:rPr>
              <a:t>		</a:t>
            </a:r>
            <a:r>
              <a:rPr lang="en-US" sz="2800" b="1">
                <a:solidFill>
                  <a:schemeClr val="bg1"/>
                </a:solidFill>
                <a:latin typeface="Courier"/>
              </a:rPr>
              <a:t>www.cs.berkeley.edu/~ddgarcia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2057400"/>
            <a:ext cx="2114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38125" y="2044700"/>
            <a:ext cx="2124075" cy="2832100"/>
          </a:xfrm>
          <a:prstGeom prst="rect">
            <a:avLst/>
          </a:prstGeom>
          <a:noFill/>
          <a:ln w="38100">
            <a:solidFill>
              <a:srgbClr val="00055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-97154"/>
            <a:ext cx="9144000" cy="22077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>
                <a:latin typeface="Courier"/>
              </a:rPr>
              <a:t>inst.eecs.berkeley.edu/~cs61c</a:t>
            </a:r>
            <a:r>
              <a:rPr lang="en-US" sz="3200" b="1"/>
              <a:t> </a:t>
            </a:r>
            <a:r>
              <a:rPr lang="en-US" sz="3200" b="1">
                <a:solidFill>
                  <a:schemeClr val="accent2"/>
                </a:solidFill>
              </a:rPr>
              <a:t/>
            </a:r>
            <a:br>
              <a:rPr lang="en-US" sz="3200" b="1">
                <a:solidFill>
                  <a:schemeClr val="accent2"/>
                </a:solidFill>
              </a:rPr>
            </a:br>
            <a:r>
              <a:rPr lang="en-US" sz="3600" b="1">
                <a:solidFill>
                  <a:srgbClr val="0000FF"/>
                </a:solidFill>
                <a:latin typeface="Helvetica"/>
                <a:cs typeface="Helvetica"/>
              </a:rPr>
              <a:t>CS61C : Machine Structures</a:t>
            </a:r>
            <a:r>
              <a:rPr lang="en-US" sz="3200" b="1">
                <a:solidFill>
                  <a:srgbClr val="0000FF"/>
                </a:solidFill>
                <a:latin typeface="Helvetica"/>
                <a:cs typeface="Helvetica"/>
              </a:rPr>
              <a:t/>
            </a:r>
            <a:br>
              <a:rPr lang="en-US" sz="3200" b="1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3200" b="1">
                <a:solidFill>
                  <a:srgbClr val="0000FF"/>
                </a:solidFill>
                <a:latin typeface="Helvetica"/>
                <a:cs typeface="Helvetica"/>
              </a:rPr>
              <a:t/>
            </a:r>
            <a:br>
              <a:rPr lang="en-US" sz="3200" b="1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3200" b="1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Helvetica"/>
                <a:cs typeface="Helvetica"/>
              </a:rPr>
              <a:t>Lecture 20</a:t>
            </a:r>
            <a:br>
              <a:rPr lang="en-US" sz="4000" b="1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4000" b="1">
                <a:solidFill>
                  <a:srgbClr val="0000FF"/>
                </a:solidFill>
                <a:latin typeface="Helvetica"/>
                <a:cs typeface="Helvetica"/>
              </a:rPr>
              <a:t>Thread Level Parallelism</a:t>
            </a:r>
            <a:endParaRPr lang="en-US" sz="3200" b="1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015952"/>
            <a:ext cx="9144000" cy="84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28600" y="4038600"/>
            <a:ext cx="6611566" cy="2618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600" b="1">
                <a:solidFill>
                  <a:schemeClr val="tx2"/>
                </a:solidFill>
                <a:latin typeface="Helvetica"/>
                <a:cs typeface="Helvetica"/>
              </a:rPr>
              <a:t>Wireless “Matrix” device </a:t>
            </a:r>
            <a:r>
              <a:rPr lang="en-US" sz="2800" b="1">
                <a:solidFill>
                  <a:schemeClr val="tx2"/>
                </a:solidFill>
                <a:latin typeface="Symbol" charset="2"/>
              </a:rPr>
              <a:t></a:t>
            </a:r>
            <a:r>
              <a:rPr lang="en-US" sz="2600" b="1">
                <a:solidFill>
                  <a:schemeClr val="tx2"/>
                </a:solidFill>
              </a:rPr>
              <a:t> </a:t>
            </a:r>
            <a:r>
              <a:rPr lang="en-US" sz="2200" b="1">
                <a:solidFill>
                  <a:schemeClr val="tx1"/>
                </a:solidFill>
              </a:rPr>
              <a:t/>
            </a:r>
            <a:br>
              <a:rPr lang="en-US" sz="2200" b="1">
                <a:solidFill>
                  <a:schemeClr val="tx1"/>
                </a:solidFill>
              </a:rPr>
            </a:br>
            <a:r>
              <a:rPr lang="en-US" sz="2200" b="1">
                <a:solidFill>
                  <a:schemeClr val="tx1"/>
                </a:solidFill>
                <a:latin typeface="Helvetica"/>
                <a:cs typeface="Helvetica"/>
              </a:rPr>
              <a:t>A team at Brown University has</a:t>
            </a:r>
            <a:br>
              <a:rPr lang="en-US" sz="2200" b="1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2200" b="1">
                <a:solidFill>
                  <a:schemeClr val="tx1"/>
                </a:solidFill>
                <a:latin typeface="Helvetica"/>
                <a:cs typeface="Helvetica"/>
              </a:rPr>
              <a:t>developed a subdermal implant</a:t>
            </a:r>
            <a:br>
              <a:rPr lang="en-US" sz="2200" b="1">
                <a:solidFill>
                  <a:schemeClr val="tx1"/>
                </a:solidFill>
                <a:latin typeface="Helvetica"/>
                <a:cs typeface="Helvetica"/>
              </a:rPr>
            </a:br>
            <a:r>
              <a:rPr lang="en-US" sz="2200" b="1">
                <a:solidFill>
                  <a:schemeClr val="tx1"/>
                </a:solidFill>
                <a:latin typeface="Helvetica"/>
                <a:cs typeface="Helvetica"/>
              </a:rPr>
              <a:t>of a “battery, coppor coil for recharging, wireless radio, infrared transmitters, and custom ICs in a small, leak-proof, body-friendly container 2 inches long.” 100-electrode neuron-reading chip is implanted directly in the brain. </a:t>
            </a:r>
            <a:endParaRPr lang="en-US" sz="2400" b="1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0" y="6522569"/>
            <a:ext cx="9144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800080"/>
                </a:solidFill>
                <a:latin typeface="Courier"/>
              </a:rPr>
              <a:t>www.technologyreview.com/news/512161/a-wireless-brain-computer-interface/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324" y="4165089"/>
            <a:ext cx="2124439" cy="212443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19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Initialization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1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3232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27086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33167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27171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7" y="3955802"/>
            <a:ext cx="410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Load 2 doubles into XMM </a:t>
            </a:r>
            <a:r>
              <a:rPr lang="en-US" dirty="0" err="1" smtClean="0"/>
              <a:t>reg</a:t>
            </a:r>
            <a:r>
              <a:rPr lang="en-US" dirty="0" smtClean="0"/>
              <a:t>, Stored in memory in Column order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65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First iteration intermediate result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1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17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629522" y="232321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1642534" y="2708634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3340902" y="233167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3341816" y="2717100"/>
            <a:ext cx="139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4852864" y="2385538"/>
            <a:ext cx="426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</a:p>
          <a:p>
            <a:r>
              <a:rPr lang="en-US" dirty="0" smtClean="0"/>
              <a:t>SSE instructions first do parallel multiplies </a:t>
            </a:r>
            <a:br>
              <a:rPr lang="en-US" dirty="0" smtClean="0"/>
            </a:br>
            <a:r>
              <a:rPr lang="en-US" dirty="0" smtClean="0"/>
              <a:t>and then parallel adds in XMM registers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27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First iteration intermediate result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2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629522" y="232321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2534" y="2708634"/>
            <a:ext cx="128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340902" y="233167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341816" y="2717100"/>
            <a:ext cx="139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0+A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/>
              <a:t>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/>
              <a:t>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/>
              <a:t>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aseline="-25000" dirty="0" smtClean="0"/>
              <a:t>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08129" y="40208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852864" y="2385538"/>
            <a:ext cx="426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</a:p>
          <a:p>
            <a:r>
              <a:rPr lang="en-US" dirty="0" smtClean="0"/>
              <a:t>SSE instructions first do parallel multiplies </a:t>
            </a:r>
            <a:br>
              <a:rPr lang="en-US" dirty="0" smtClean="0"/>
            </a:br>
            <a:r>
              <a:rPr lang="en-US" dirty="0" smtClean="0"/>
              <a:t>and then parallel adds in XMM registers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32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Second iteration intermediate result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2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89635" y="2323211"/>
            <a:ext cx="15954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r>
              <a:rPr lang="en-US" dirty="0" smtClean="0"/>
              <a:t>+A</a:t>
            </a:r>
            <a:r>
              <a:rPr lang="en-US" baseline="-25000" dirty="0" smtClean="0"/>
              <a:t>1,2</a:t>
            </a:r>
            <a:r>
              <a:rPr lang="en-US" dirty="0" smtClean="0"/>
              <a:t>B</a:t>
            </a:r>
            <a:r>
              <a:rPr lang="en-US" baseline="-25000" dirty="0" smtClean="0"/>
              <a:t>2,1</a:t>
            </a:r>
          </a:p>
          <a:p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388535" y="2708634"/>
            <a:ext cx="1659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r>
              <a:rPr lang="en-US" dirty="0" smtClean="0"/>
              <a:t>+A</a:t>
            </a:r>
            <a:r>
              <a:rPr lang="en-US" baseline="-25000" dirty="0" smtClean="0"/>
              <a:t>1,2</a:t>
            </a:r>
            <a:r>
              <a:rPr lang="en-US" dirty="0" smtClean="0"/>
              <a:t>B</a:t>
            </a:r>
            <a:r>
              <a:rPr lang="en-US" baseline="-25000" dirty="0" smtClean="0"/>
              <a:t>2,2</a:t>
            </a:r>
          </a:p>
          <a:p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016348" y="2331677"/>
            <a:ext cx="1710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r>
              <a:rPr lang="en-US" dirty="0" smtClean="0"/>
              <a:t>+A</a:t>
            </a:r>
            <a:r>
              <a:rPr lang="en-US" baseline="-25000" dirty="0" smtClean="0"/>
              <a:t>2,2</a:t>
            </a:r>
            <a:r>
              <a:rPr lang="en-US" dirty="0" smtClean="0"/>
              <a:t>B</a:t>
            </a:r>
            <a:r>
              <a:rPr lang="en-US" baseline="-25000" dirty="0" smtClean="0"/>
              <a:t>2,1</a:t>
            </a:r>
          </a:p>
          <a:p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017262" y="2717100"/>
            <a:ext cx="17522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r>
              <a:rPr lang="en-US" dirty="0" smtClean="0"/>
              <a:t>+A</a:t>
            </a:r>
            <a:r>
              <a:rPr lang="en-US" baseline="-25000" dirty="0" smtClean="0"/>
              <a:t>2,2</a:t>
            </a:r>
            <a:r>
              <a:rPr lang="en-US" dirty="0" smtClean="0"/>
              <a:t>B</a:t>
            </a:r>
            <a:r>
              <a:rPr lang="en-US" baseline="-25000" dirty="0" smtClean="0"/>
              <a:t>2,2</a:t>
            </a:r>
          </a:p>
          <a:p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grpSp>
        <p:nvGrpSpPr>
          <p:cNvPr id="24" name="Group 45"/>
          <p:cNvGrpSpPr/>
          <p:nvPr/>
        </p:nvGrpSpPr>
        <p:grpSpPr>
          <a:xfrm>
            <a:off x="1930713" y="2011887"/>
            <a:ext cx="2138419" cy="1395395"/>
            <a:chOff x="1930713" y="2011887"/>
            <a:chExt cx="2138419" cy="1395395"/>
          </a:xfrm>
        </p:grpSpPr>
        <p:sp>
          <p:nvSpPr>
            <p:cNvPr id="42" name="TextBox 41"/>
            <p:cNvSpPr txBox="1"/>
            <p:nvPr/>
          </p:nvSpPr>
          <p:spPr>
            <a:xfrm>
              <a:off x="1930713" y="201752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30713" y="3037950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63865" y="201188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63865" y="3018194"/>
              <a:ext cx="505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852864" y="2385538"/>
            <a:ext cx="426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c1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(c1,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(a,b1));</a:t>
            </a:r>
          </a:p>
          <a:p>
            <a:r>
              <a:rPr lang="en-US" dirty="0" smtClean="0"/>
              <a:t>c2 = </a:t>
            </a:r>
            <a:r>
              <a:rPr lang="en-US" dirty="0" smtClean="0">
                <a:solidFill>
                  <a:srgbClr val="0000FF"/>
                </a:solidFill>
              </a:rPr>
              <a:t>_mm_add_pd</a:t>
            </a:r>
            <a:r>
              <a:rPr lang="en-US" dirty="0" smtClean="0"/>
              <a:t>(c2,</a:t>
            </a:r>
            <a:r>
              <a:rPr lang="en-US" dirty="0" smtClean="0">
                <a:solidFill>
                  <a:srgbClr val="0000FF"/>
                </a:solidFill>
              </a:rPr>
              <a:t>_mm_mul_pd</a:t>
            </a:r>
            <a:r>
              <a:rPr lang="en-US" dirty="0" smtClean="0"/>
              <a:t>(a,b2));</a:t>
            </a:r>
          </a:p>
          <a:p>
            <a:r>
              <a:rPr lang="en-US" dirty="0" smtClean="0"/>
              <a:t>SSE instructions first do parallel multiplies </a:t>
            </a:r>
            <a:br>
              <a:rPr lang="en-US" dirty="0" smtClean="0"/>
            </a:br>
            <a:r>
              <a:rPr lang="en-US" dirty="0" smtClean="0"/>
              <a:t>and then parallel adds in XMM registers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769488" y="4921530"/>
            <a:ext cx="4196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 </a:t>
            </a:r>
            <a:br>
              <a:rPr lang="en-US" dirty="0" smtClean="0"/>
            </a:br>
            <a:r>
              <a:rPr lang="en-US" dirty="0" smtClean="0"/>
              <a:t>(duplicates value in both halves of XMM)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039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x 2 Matrix Multiply</a:t>
            </a:r>
            <a:endParaRPr lang="en-US" dirty="0"/>
          </a:p>
        </p:txBody>
      </p:sp>
      <p:grpSp>
        <p:nvGrpSpPr>
          <p:cNvPr id="12" name="Group 64"/>
          <p:cNvGrpSpPr/>
          <p:nvPr/>
        </p:nvGrpSpPr>
        <p:grpSpPr>
          <a:xfrm>
            <a:off x="2328333" y="1893910"/>
            <a:ext cx="4187363" cy="1382590"/>
            <a:chOff x="3759200" y="3947071"/>
            <a:chExt cx="4187363" cy="1382590"/>
          </a:xfrm>
        </p:grpSpPr>
        <p:sp>
          <p:nvSpPr>
            <p:cNvPr id="66" name="TextBox 65"/>
            <p:cNvSpPr txBox="1"/>
            <p:nvPr/>
          </p:nvSpPr>
          <p:spPr>
            <a:xfrm>
              <a:off x="3759200" y="4165600"/>
              <a:ext cx="41873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C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(</a:t>
              </a:r>
              <a:r>
                <a:rPr lang="en-US" sz="3200" dirty="0" err="1" smtClean="0"/>
                <a:t>A×B)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</a:t>
              </a:r>
              <a:r>
                <a:rPr lang="en-US" sz="4800" dirty="0" smtClean="0"/>
                <a:t>∑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A</a:t>
              </a:r>
              <a:r>
                <a:rPr lang="en-US" sz="3200" baseline="-25000" dirty="0" err="1" smtClean="0"/>
                <a:t>i,k</a:t>
              </a:r>
              <a:r>
                <a:rPr lang="en-US" sz="3200" dirty="0" smtClean="0"/>
                <a:t>× </a:t>
              </a:r>
              <a:r>
                <a:rPr lang="en-US" sz="3200" dirty="0" err="1" smtClean="0"/>
                <a:t>B</a:t>
              </a:r>
              <a:r>
                <a:rPr lang="en-US" sz="3200" baseline="-25000" dirty="0" err="1" smtClean="0"/>
                <a:t>k,j</a:t>
              </a:r>
              <a:endParaRPr lang="en-US" sz="3200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11199" y="3947071"/>
              <a:ext cx="4758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99531" y="4806441"/>
              <a:ext cx="1288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 smtClean="0"/>
                <a:t>k</a:t>
              </a:r>
              <a:r>
                <a:rPr lang="en-US" sz="2800" dirty="0" smtClean="0"/>
                <a:t> = 1</a:t>
              </a:r>
              <a:endParaRPr lang="en-US" sz="28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28600" y="1739900"/>
            <a:ext cx="382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 of Matrix Multiply:</a:t>
            </a:r>
            <a:endParaRPr lang="en-US" sz="24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364204" y="3277710"/>
            <a:ext cx="8521861" cy="1480304"/>
            <a:chOff x="364204" y="3277710"/>
            <a:chExt cx="8521861" cy="1480304"/>
          </a:xfrm>
        </p:grpSpPr>
        <p:grpSp>
          <p:nvGrpSpPr>
            <p:cNvPr id="3" name="Group 24"/>
            <p:cNvGrpSpPr/>
            <p:nvPr/>
          </p:nvGrpSpPr>
          <p:grpSpPr>
            <a:xfrm>
              <a:off x="3642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5"/>
            <p:cNvGrpSpPr/>
            <p:nvPr/>
          </p:nvGrpSpPr>
          <p:grpSpPr>
            <a:xfrm flipH="1">
              <a:off x="17485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415174" y="33404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15274" y="33531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0574" y="41786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40674" y="4191316"/>
              <a:ext cx="654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grpSp>
          <p:nvGrpSpPr>
            <p:cNvPr id="8" name="Group 33"/>
            <p:cNvGrpSpPr/>
            <p:nvPr/>
          </p:nvGrpSpPr>
          <p:grpSpPr>
            <a:xfrm>
              <a:off x="22692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37"/>
            <p:cNvGrpSpPr/>
            <p:nvPr/>
          </p:nvGrpSpPr>
          <p:grpSpPr>
            <a:xfrm flipH="1">
              <a:off x="36535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2320174" y="33531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20274" y="33658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45574" y="41913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45674" y="42040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09541" y="380184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baseline="-25000" dirty="0"/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4085304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37"/>
            <p:cNvGrpSpPr/>
            <p:nvPr/>
          </p:nvGrpSpPr>
          <p:grpSpPr>
            <a:xfrm flipH="1">
              <a:off x="8758895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4136274" y="3365816"/>
              <a:ext cx="2114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 </a:t>
              </a:r>
              <a:r>
                <a:rPr lang="en-US" dirty="0" smtClean="0"/>
                <a:t>+ A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08547" y="3378516"/>
              <a:ext cx="203132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+A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</a:p>
            <a:p>
              <a:endParaRPr lang="en-US" baseline="-25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48974" y="4204016"/>
              <a:ext cx="211484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 </a:t>
              </a:r>
              <a:r>
                <a:rPr lang="en-US" dirty="0" smtClean="0"/>
                <a:t>+ A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</a:p>
            <a:p>
              <a:endParaRPr lang="en-US" baseline="-25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33947" y="4216716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+A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89141" y="380184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baseline="-25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74133" y="3398924"/>
              <a:ext cx="454409" cy="125400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379133" y="3390457"/>
              <a:ext cx="431800" cy="38737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632035" y="3414993"/>
              <a:ext cx="693738" cy="120591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3738" y="4770551"/>
            <a:ext cx="8521861" cy="1480304"/>
            <a:chOff x="364204" y="3277710"/>
            <a:chExt cx="8521861" cy="1480304"/>
          </a:xfrm>
        </p:grpSpPr>
        <p:grpSp>
          <p:nvGrpSpPr>
            <p:cNvPr id="65" name="Group 24"/>
            <p:cNvGrpSpPr/>
            <p:nvPr/>
          </p:nvGrpSpPr>
          <p:grpSpPr>
            <a:xfrm>
              <a:off x="3642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25"/>
            <p:cNvGrpSpPr/>
            <p:nvPr/>
          </p:nvGrpSpPr>
          <p:grpSpPr>
            <a:xfrm flipH="1">
              <a:off x="17485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415174" y="33404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15274" y="33531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baseline="-25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40574" y="41786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baseline="-25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240674" y="4191316"/>
              <a:ext cx="654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grpSp>
          <p:nvGrpSpPr>
            <p:cNvPr id="78" name="Group 33"/>
            <p:cNvGrpSpPr/>
            <p:nvPr/>
          </p:nvGrpSpPr>
          <p:grpSpPr>
            <a:xfrm>
              <a:off x="22692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7"/>
            <p:cNvGrpSpPr/>
            <p:nvPr/>
          </p:nvGrpSpPr>
          <p:grpSpPr>
            <a:xfrm flipH="1">
              <a:off x="36535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/>
            <p:cNvSpPr txBox="1"/>
            <p:nvPr/>
          </p:nvSpPr>
          <p:spPr>
            <a:xfrm>
              <a:off x="2320174" y="33531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120274" y="33658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baseline="-25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345574" y="41913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baseline="-25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145674" y="42040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baseline="-250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909541" y="380184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baseline="-25000" dirty="0"/>
            </a:p>
          </p:txBody>
        </p:sp>
        <p:grpSp>
          <p:nvGrpSpPr>
            <p:cNvPr id="85" name="Group 33"/>
            <p:cNvGrpSpPr/>
            <p:nvPr/>
          </p:nvGrpSpPr>
          <p:grpSpPr>
            <a:xfrm>
              <a:off x="4085304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37"/>
            <p:cNvGrpSpPr/>
            <p:nvPr/>
          </p:nvGrpSpPr>
          <p:grpSpPr>
            <a:xfrm flipH="1">
              <a:off x="8758895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4136274" y="3365816"/>
              <a:ext cx="1940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= 1*1</a:t>
              </a:r>
              <a:r>
                <a:rPr lang="en-US" baseline="-25000" dirty="0" smtClean="0"/>
                <a:t>  </a:t>
              </a:r>
              <a:r>
                <a:rPr lang="en-US" dirty="0" smtClean="0"/>
                <a:t>+ 0*2 = 1</a:t>
              </a:r>
              <a:endParaRPr lang="en-US" baseline="-25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608547" y="3378516"/>
              <a:ext cx="192286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= 1*3 + 0*4 = 3</a:t>
              </a:r>
              <a:endParaRPr lang="en-US" baseline="-25000" dirty="0" smtClean="0"/>
            </a:p>
            <a:p>
              <a:endParaRPr lang="en-US" baseline="-25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148974" y="4204016"/>
              <a:ext cx="200983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= 0*1 </a:t>
              </a:r>
              <a:r>
                <a:rPr lang="en-US" baseline="-25000" dirty="0" smtClean="0"/>
                <a:t> </a:t>
              </a:r>
              <a:r>
                <a:rPr lang="en-US" dirty="0" smtClean="0"/>
                <a:t>+  1*2 = 2</a:t>
              </a:r>
              <a:endParaRPr lang="en-US" baseline="-25000" dirty="0" smtClean="0"/>
            </a:p>
            <a:p>
              <a:endParaRPr lang="en-US" baseline="-250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33947" y="4216716"/>
              <a:ext cx="1922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= 0*3 + 1*4 = 4</a:t>
              </a:r>
              <a:endParaRPr lang="en-US" baseline="-25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789141" y="380184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46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Example: 2 x 2 Matrix Multiply</a:t>
            </a:r>
            <a:br>
              <a:rPr lang="en-US" smtClean="0"/>
            </a:br>
            <a:r>
              <a:rPr lang="en-US" smtClean="0"/>
              <a:t>(Part 1 of 2)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93887" y="1600200"/>
            <a:ext cx="427002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#include &lt;</a:t>
            </a:r>
            <a:r>
              <a:rPr lang="en-US" sz="1400" dirty="0" err="1" smtClean="0"/>
              <a:t>stdio.h</a:t>
            </a:r>
            <a:r>
              <a:rPr lang="en-US" sz="1400" dirty="0" smtClean="0"/>
              <a:t>&gt;</a:t>
            </a:r>
          </a:p>
          <a:p>
            <a:pPr>
              <a:buNone/>
            </a:pPr>
            <a:r>
              <a:rPr lang="en-US" sz="1400" i="1" dirty="0" smtClean="0"/>
              <a:t>// header file for SSE compiler </a:t>
            </a:r>
            <a:r>
              <a:rPr lang="en-US" sz="1400" i="1" dirty="0" err="1" smtClean="0"/>
              <a:t>intrinsics</a:t>
            </a:r>
            <a:endParaRPr lang="en-US" sz="1400" i="1" dirty="0" smtClean="0"/>
          </a:p>
          <a:p>
            <a:pPr>
              <a:buNone/>
            </a:pPr>
            <a:r>
              <a:rPr lang="en-US" sz="1400" dirty="0" smtClean="0"/>
              <a:t>#include &lt;</a:t>
            </a:r>
            <a:r>
              <a:rPr lang="en-US" sz="1400" dirty="0" err="1" smtClean="0"/>
              <a:t>emmintrin.h</a:t>
            </a:r>
            <a:r>
              <a:rPr lang="en-US" sz="1400" dirty="0" smtClean="0"/>
              <a:t>&gt;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// NOTE: vector registers will be represented in comments as v1 = [ a | </a:t>
            </a:r>
            <a:r>
              <a:rPr lang="en-US" sz="1400" i="1" dirty="0" err="1" smtClean="0"/>
              <a:t>b</a:t>
            </a:r>
            <a:r>
              <a:rPr lang="en-US" sz="1400" i="1" dirty="0" smtClean="0"/>
              <a:t>]</a:t>
            </a:r>
          </a:p>
          <a:p>
            <a:pPr>
              <a:buNone/>
            </a:pPr>
            <a:r>
              <a:rPr lang="en-US" sz="1400" i="1" dirty="0" smtClean="0"/>
              <a:t>// where v1 is a variable of type __m128d and</a:t>
            </a:r>
            <a:br>
              <a:rPr lang="en-US" sz="1400" i="1" dirty="0" smtClean="0"/>
            </a:br>
            <a:r>
              <a:rPr lang="en-US" sz="1400" i="1" dirty="0" smtClean="0"/>
              <a:t>a, </a:t>
            </a:r>
            <a:r>
              <a:rPr lang="en-US" sz="1400" i="1" dirty="0" err="1" smtClean="0"/>
              <a:t>b</a:t>
            </a:r>
            <a:r>
              <a:rPr lang="en-US" sz="1400" i="1" dirty="0" smtClean="0"/>
              <a:t> are doubles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main(void</a:t>
            </a:r>
            <a:r>
              <a:rPr lang="en-US" sz="1400" dirty="0" smtClean="0"/>
              <a:t>) {</a:t>
            </a:r>
          </a:p>
          <a:p>
            <a:pPr>
              <a:buNone/>
            </a:pPr>
            <a:r>
              <a:rPr lang="en-US" sz="1400" dirty="0" smtClean="0"/>
              <a:t>   </a:t>
            </a:r>
            <a:r>
              <a:rPr lang="en-US" sz="1400" i="1" dirty="0" smtClean="0"/>
              <a:t> // allocate A,B,C aligned on 16-byte boundaries</a:t>
            </a:r>
          </a:p>
          <a:p>
            <a:pPr>
              <a:buNone/>
            </a:pPr>
            <a:r>
              <a:rPr lang="en-US" sz="1400" dirty="0" smtClean="0"/>
              <a:t>    double A[4] __attribute__ ((aligned (16)));	</a:t>
            </a:r>
          </a:p>
          <a:p>
            <a:pPr>
              <a:buNone/>
            </a:pPr>
            <a:r>
              <a:rPr lang="en-US" sz="1400" dirty="0" smtClean="0"/>
              <a:t>    double B[4] __attribute__ ((aligned (16)));</a:t>
            </a:r>
          </a:p>
          <a:p>
            <a:pPr>
              <a:buNone/>
            </a:pPr>
            <a:r>
              <a:rPr lang="en-US" sz="1400" dirty="0" smtClean="0"/>
              <a:t>    double C[4] __attribute__ ((aligned (16)));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lda</a:t>
            </a:r>
            <a:r>
              <a:rPr lang="en-US" sz="1400" dirty="0" smtClean="0"/>
              <a:t> = 2;</a:t>
            </a:r>
          </a:p>
          <a:p>
            <a:pPr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i</a:t>
            </a:r>
            <a:r>
              <a:rPr lang="en-US" sz="1400" dirty="0" smtClean="0"/>
              <a:t> = 0;</a:t>
            </a:r>
          </a:p>
          <a:p>
            <a:pPr>
              <a:buNone/>
            </a:pPr>
            <a:r>
              <a:rPr lang="en-US" sz="1400" i="1" dirty="0" smtClean="0"/>
              <a:t>    // declare several 128-bit vector variables</a:t>
            </a:r>
          </a:p>
          <a:p>
            <a:pPr>
              <a:buNone/>
            </a:pPr>
            <a:r>
              <a:rPr lang="en-US" sz="1400" dirty="0" smtClean="0"/>
              <a:t>    __m128d c1,c2,a,b1,b2;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972753" y="1600200"/>
            <a:ext cx="4038600" cy="46316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400" i="1" dirty="0" smtClean="0"/>
              <a:t> // Initialize A, B, C for example</a:t>
            </a:r>
          </a:p>
          <a:p>
            <a:pPr>
              <a:buNone/>
            </a:pPr>
            <a:r>
              <a:rPr lang="en-US" sz="1400" dirty="0" smtClean="0"/>
              <a:t> </a:t>
            </a:r>
            <a:r>
              <a:rPr lang="en-US" sz="1400" i="1" dirty="0" smtClean="0"/>
              <a:t>/* A =                           (note column order!)  </a:t>
            </a:r>
          </a:p>
          <a:p>
            <a:pPr>
              <a:buNone/>
            </a:pPr>
            <a:r>
              <a:rPr lang="en-US" sz="1400" i="1" dirty="0" smtClean="0"/>
              <a:t>       1 0</a:t>
            </a:r>
          </a:p>
          <a:p>
            <a:pPr>
              <a:buNone/>
            </a:pPr>
            <a:r>
              <a:rPr lang="en-US" sz="1400" i="1" dirty="0" smtClean="0"/>
              <a:t>       0 1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A[0] = 1.0; A[1] = 0.0;  A[2] = 0.0;  A[3] = 1.0;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/* B =                              (note column order!)</a:t>
            </a:r>
          </a:p>
          <a:p>
            <a:pPr>
              <a:buNone/>
            </a:pPr>
            <a:r>
              <a:rPr lang="en-US" sz="1400" i="1" dirty="0" smtClean="0"/>
              <a:t>       1 3</a:t>
            </a:r>
          </a:p>
          <a:p>
            <a:pPr>
              <a:buNone/>
            </a:pPr>
            <a:r>
              <a:rPr lang="en-US" sz="1400" i="1" dirty="0" smtClean="0"/>
              <a:t>       2 4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B[0] = 1.0;  B[1] = 2.0;  B[2] = 3.0;  B[3] = 4.0;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i="1" dirty="0" smtClean="0"/>
              <a:t> /* C =                             (note column order!)</a:t>
            </a:r>
          </a:p>
          <a:p>
            <a:pPr>
              <a:buNone/>
            </a:pPr>
            <a:r>
              <a:rPr lang="en-US" sz="1400" i="1" dirty="0" smtClean="0"/>
              <a:t>       0 0</a:t>
            </a:r>
          </a:p>
          <a:p>
            <a:pPr>
              <a:buNone/>
            </a:pPr>
            <a:r>
              <a:rPr lang="en-US" sz="1400" i="1" dirty="0" smtClean="0"/>
              <a:t>       0 0</a:t>
            </a:r>
          </a:p>
          <a:p>
            <a:pPr>
              <a:buNone/>
            </a:pPr>
            <a:r>
              <a:rPr lang="en-US" sz="1400" i="1" dirty="0" smtClean="0"/>
              <a:t>     */</a:t>
            </a:r>
          </a:p>
          <a:p>
            <a:pPr>
              <a:buNone/>
            </a:pPr>
            <a:r>
              <a:rPr lang="en-US" sz="1400" dirty="0" smtClean="0"/>
              <a:t>    C[0] = 0.0; C[1] = 0.0;  C[2] = 0.0; C[3] = 0.0;</a:t>
            </a:r>
          </a:p>
          <a:p>
            <a:pPr>
              <a:buNone/>
            </a:pP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072590" y="3909861"/>
            <a:ext cx="4712825" cy="20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62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br>
              <a:rPr lang="en-US" dirty="0" smtClean="0"/>
            </a:br>
            <a:r>
              <a:rPr lang="en-US" dirty="0" smtClean="0"/>
              <a:t>(Part 2 of 2)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1554" y="1600200"/>
            <a:ext cx="4270022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// used aligned loads to set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    // c1 = [c_11 | c_21]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c1 = _mm_load_pd(C+0*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    // c2 = [c_12 | c_22]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c2 = _mm_load_pd(C+1*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    for (</a:t>
            </a:r>
            <a:r>
              <a:rPr lang="en-US" sz="1400" dirty="0" err="1" smtClean="0"/>
              <a:t>i</a:t>
            </a:r>
            <a:r>
              <a:rPr lang="en-US" sz="1400" dirty="0" smtClean="0"/>
              <a:t> = 0; </a:t>
            </a:r>
            <a:r>
              <a:rPr lang="en-US" sz="1400" dirty="0" err="1" smtClean="0"/>
              <a:t>i</a:t>
            </a:r>
            <a:r>
              <a:rPr lang="en-US" sz="1400" dirty="0" smtClean="0"/>
              <a:t> &lt; 2; </a:t>
            </a:r>
            <a:r>
              <a:rPr lang="en-US" sz="1400" dirty="0" err="1" smtClean="0"/>
              <a:t>i</a:t>
            </a:r>
            <a:r>
              <a:rPr lang="en-US" sz="1400" dirty="0" smtClean="0"/>
              <a:t>++) {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a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[a_11 | a_21]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[a_12 | a_22]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a = _</a:t>
            </a:r>
            <a:r>
              <a:rPr lang="en-US" sz="1400" dirty="0" err="1" smtClean="0"/>
              <a:t>mm_load_pd(A+i</a:t>
            </a:r>
            <a:r>
              <a:rPr lang="en-US" sz="1400" dirty="0" smtClean="0"/>
              <a:t>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b1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[b_11 | b_11]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[b_21 | b_21]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b1 = _mm_load1_pd(B+i+0*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</a:t>
            </a:r>
            <a:r>
              <a:rPr lang="en-US" sz="1400" i="1" dirty="0" smtClean="0"/>
              <a:t>/* b2 = 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0: [b_12 | b_12]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 </a:t>
            </a:r>
            <a:r>
              <a:rPr lang="en-US" sz="1400" i="1" dirty="0" err="1" smtClean="0"/>
              <a:t>i</a:t>
            </a:r>
            <a:r>
              <a:rPr lang="en-US" sz="1400" i="1" dirty="0" smtClean="0"/>
              <a:t> = 1: [b_22 | b_22]</a:t>
            </a:r>
          </a:p>
          <a:p>
            <a:pPr>
              <a:lnSpc>
                <a:spcPct val="80000"/>
              </a:lnSpc>
              <a:buNone/>
            </a:pPr>
            <a:r>
              <a:rPr lang="en-US" sz="1400" i="1" dirty="0" smtClean="0"/>
              <a:t>	 */</a:t>
            </a:r>
          </a:p>
          <a:p>
            <a:pPr>
              <a:lnSpc>
                <a:spcPct val="80000"/>
              </a:lnSpc>
              <a:buNone/>
            </a:pPr>
            <a:r>
              <a:rPr lang="en-US" sz="1400" dirty="0" smtClean="0"/>
              <a:t>	b2 = _mm_load1_pd(B+i+1*</a:t>
            </a:r>
            <a:r>
              <a:rPr lang="en-US" sz="1400" dirty="0" err="1" smtClean="0"/>
              <a:t>lda</a:t>
            </a:r>
            <a:r>
              <a:rPr lang="en-US" sz="1400" dirty="0" smtClean="0"/>
              <a:t>);</a:t>
            </a:r>
          </a:p>
          <a:p>
            <a:pPr>
              <a:lnSpc>
                <a:spcPct val="85000"/>
              </a:lnSpc>
              <a:buNone/>
            </a:pPr>
            <a:r>
              <a:rPr lang="en-US" sz="1400" dirty="0" smtClean="0"/>
              <a:t>	</a:t>
            </a:r>
          </a:p>
          <a:p>
            <a:pPr>
              <a:lnSpc>
                <a:spcPct val="85000"/>
              </a:lnSpc>
              <a:buNone/>
            </a:pPr>
            <a:endParaRPr lang="en-US" sz="1400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1791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    /* c1 = 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0: [c_11 + a_11*b_11 | c_21 + a_21*b_11]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1: [c_11 + a_21*b_21 | c_21 + a_22*b_21]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*/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c1 = _mm_add_pd(c1,_mm_mul_pd(a,b1));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</a:t>
            </a:r>
            <a:r>
              <a:rPr lang="en-US" sz="2240" i="1" dirty="0" smtClean="0"/>
              <a:t>/* c2 = 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0: [c_12 + a_11*b_12 | c_22 + a_21*b_12]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  </a:t>
            </a:r>
            <a:r>
              <a:rPr lang="en-US" sz="2240" i="1" dirty="0" err="1" smtClean="0"/>
              <a:t>i</a:t>
            </a:r>
            <a:r>
              <a:rPr lang="en-US" sz="2240" i="1" dirty="0" smtClean="0"/>
              <a:t> = 1: [c_12 + a_21*b_22 | c_22 + a_22*b_22]</a:t>
            </a:r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	*/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	c2 = _mm_add_pd(c2,_mm_mul_pd(a,b2));       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}</a:t>
            </a:r>
          </a:p>
          <a:p>
            <a:pPr>
              <a:lnSpc>
                <a:spcPct val="110000"/>
              </a:lnSpc>
              <a:buNone/>
            </a:pPr>
            <a:endParaRPr lang="en-US" sz="2240" dirty="0" smtClean="0"/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// store c1,c2 back into C for completion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_mm_store_pd(C+0*lda,c1);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_mm_store_pd(C+1*lda,c2);</a:t>
            </a:r>
          </a:p>
          <a:p>
            <a:pPr>
              <a:lnSpc>
                <a:spcPct val="110000"/>
              </a:lnSpc>
              <a:buNone/>
            </a:pPr>
            <a:endParaRPr lang="en-US" sz="2240" dirty="0" smtClean="0"/>
          </a:p>
          <a:p>
            <a:pPr>
              <a:lnSpc>
                <a:spcPct val="110000"/>
              </a:lnSpc>
              <a:buNone/>
            </a:pPr>
            <a:r>
              <a:rPr lang="en-US" sz="2240" i="1" dirty="0" smtClean="0"/>
              <a:t>    // print C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printf("%g,%g\n%g,%g\n",C[0],C[2],C[1],C[3]);</a:t>
            </a:r>
          </a:p>
          <a:p>
            <a:pPr>
              <a:lnSpc>
                <a:spcPct val="110000"/>
              </a:lnSpc>
              <a:buNone/>
            </a:pPr>
            <a:r>
              <a:rPr lang="en-US" sz="2240" dirty="0" smtClean="0"/>
              <a:t>    return 0;</a:t>
            </a:r>
          </a:p>
          <a:p>
            <a:pPr>
              <a:buNone/>
            </a:pPr>
            <a:r>
              <a:rPr lang="en-US" sz="2240" dirty="0" smtClean="0"/>
              <a:t>}</a:t>
            </a:r>
          </a:p>
          <a:p>
            <a:pPr>
              <a:buNone/>
            </a:pPr>
            <a:endParaRPr lang="en-US" sz="1806" dirty="0" smtClean="0"/>
          </a:p>
          <a:p>
            <a:pPr>
              <a:buNone/>
            </a:pP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072590" y="3909861"/>
            <a:ext cx="4712825" cy="20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94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41" y="0"/>
            <a:ext cx="8229600" cy="1143000"/>
          </a:xfrm>
        </p:spPr>
        <p:txBody>
          <a:bodyPr/>
          <a:lstStyle/>
          <a:p>
            <a:r>
              <a:rPr lang="en-US" dirty="0" smtClean="0"/>
              <a:t>Inner loop from </a:t>
            </a:r>
            <a:r>
              <a:rPr lang="en-US" dirty="0" err="1" smtClean="0"/>
              <a:t>gcc</a:t>
            </a:r>
            <a:r>
              <a:rPr lang="en-US" dirty="0" smtClean="0"/>
              <a:t> –O -S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1660" y="1188662"/>
            <a:ext cx="8932340" cy="5254860"/>
          </a:xfrm>
        </p:spPr>
        <p:txBody>
          <a:bodyPr>
            <a:normAutofit fontScale="77500" lnSpcReduction="20000"/>
          </a:bodyPr>
          <a:lstStyle/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L2:	</a:t>
            </a:r>
            <a:r>
              <a:rPr lang="en-US" dirty="0" err="1" smtClean="0"/>
              <a:t>movapd</a:t>
            </a:r>
            <a:r>
              <a:rPr lang="en-US" dirty="0" smtClean="0"/>
              <a:t>	(%</a:t>
            </a:r>
            <a:r>
              <a:rPr lang="en-US" dirty="0" err="1" smtClean="0"/>
              <a:t>rax,%rsi</a:t>
            </a:r>
            <a:r>
              <a:rPr lang="en-US" dirty="0" smtClean="0"/>
              <a:t>), %xmm1	//Load  aligned A[i,i+1]-&gt;m1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movddup</a:t>
            </a:r>
            <a:r>
              <a:rPr lang="en-US" dirty="0" smtClean="0"/>
              <a:t>	(%</a:t>
            </a:r>
            <a:r>
              <a:rPr lang="en-US" dirty="0" err="1" smtClean="0"/>
              <a:t>rdx</a:t>
            </a:r>
            <a:r>
              <a:rPr lang="en-US" dirty="0" smtClean="0"/>
              <a:t>), %xmm0	//Load </a:t>
            </a:r>
            <a:r>
              <a:rPr lang="en-US" dirty="0" err="1" smtClean="0"/>
              <a:t>B[j</a:t>
            </a:r>
            <a:r>
              <a:rPr lang="en-US" dirty="0" smtClean="0"/>
              <a:t>], duplicate-&gt;m0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mulpd</a:t>
            </a:r>
            <a:r>
              <a:rPr lang="en-US" dirty="0" smtClean="0"/>
              <a:t>	%xmm1, %xmm0	//Multiply m0*m1-&gt;m0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addpd</a:t>
            </a:r>
            <a:r>
              <a:rPr lang="en-US" dirty="0" smtClean="0"/>
              <a:t>	%xmm0, %xmm3	//Add m0+m3-&gt;m3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movddup</a:t>
            </a:r>
            <a:r>
              <a:rPr lang="en-US" dirty="0" smtClean="0"/>
              <a:t>	16(%rdx), %xmm0	//Load B[j+1], duplicate-&gt;m0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mulpd</a:t>
            </a:r>
            <a:r>
              <a:rPr lang="en-US" dirty="0" smtClean="0"/>
              <a:t>	%xmm0, %xmm1	//Multiply m0*m1-&gt;m1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addpd</a:t>
            </a:r>
            <a:r>
              <a:rPr lang="en-US" dirty="0" smtClean="0"/>
              <a:t>	%xmm1, %xmm2	//Add m1+m2-&gt;m2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addq</a:t>
            </a:r>
            <a:r>
              <a:rPr lang="en-US" dirty="0" smtClean="0"/>
              <a:t>	$16, %</a:t>
            </a:r>
            <a:r>
              <a:rPr lang="en-US" dirty="0" err="1" smtClean="0"/>
              <a:t>rax</a:t>
            </a:r>
            <a:r>
              <a:rPr lang="en-US" dirty="0" smtClean="0"/>
              <a:t>	// rax+16 -&gt; </a:t>
            </a:r>
            <a:r>
              <a:rPr lang="en-US" dirty="0" err="1" smtClean="0"/>
              <a:t>rax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+=2)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addq</a:t>
            </a:r>
            <a:r>
              <a:rPr lang="en-US" dirty="0" smtClean="0"/>
              <a:t>	$8, %</a:t>
            </a:r>
            <a:r>
              <a:rPr lang="en-US" dirty="0" err="1" smtClean="0"/>
              <a:t>rdx</a:t>
            </a:r>
            <a:r>
              <a:rPr lang="en-US" dirty="0" smtClean="0"/>
              <a:t>	// rdx+8 -&gt; </a:t>
            </a:r>
            <a:r>
              <a:rPr lang="en-US" dirty="0" err="1" smtClean="0"/>
              <a:t>rdx</a:t>
            </a:r>
            <a:r>
              <a:rPr lang="en-US" dirty="0" smtClean="0"/>
              <a:t> (</a:t>
            </a:r>
            <a:r>
              <a:rPr lang="en-US" dirty="0" err="1" smtClean="0"/>
              <a:t>j</a:t>
            </a:r>
            <a:r>
              <a:rPr lang="en-US" dirty="0" smtClean="0"/>
              <a:t>+=1)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cmpq</a:t>
            </a:r>
            <a:r>
              <a:rPr lang="en-US" dirty="0" smtClean="0"/>
              <a:t>	$32, %</a:t>
            </a:r>
            <a:r>
              <a:rPr lang="en-US" dirty="0" err="1" smtClean="0"/>
              <a:t>rax</a:t>
            </a:r>
            <a:r>
              <a:rPr lang="en-US" dirty="0" smtClean="0"/>
              <a:t>	// </a:t>
            </a:r>
            <a:r>
              <a:rPr lang="en-US" dirty="0" err="1" smtClean="0"/>
              <a:t>rax</a:t>
            </a:r>
            <a:r>
              <a:rPr lang="en-US" dirty="0" smtClean="0"/>
              <a:t> == 32?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jne</a:t>
            </a:r>
            <a:r>
              <a:rPr lang="en-US" dirty="0" smtClean="0"/>
              <a:t>	L2	// jump to L2 if not equal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movapd</a:t>
            </a:r>
            <a:r>
              <a:rPr lang="en-US" dirty="0" smtClean="0"/>
              <a:t>	%xmm3, (%</a:t>
            </a:r>
            <a:r>
              <a:rPr lang="en-US" dirty="0" err="1" smtClean="0"/>
              <a:t>rcx</a:t>
            </a:r>
            <a:r>
              <a:rPr lang="en-US" dirty="0" smtClean="0"/>
              <a:t>)	//store aligned m3 into C[k,k+1]</a:t>
            </a:r>
          </a:p>
          <a:p>
            <a:pPr marL="458788" indent="-458788">
              <a:buNone/>
              <a:tabLst>
                <a:tab pos="1835150" algn="l"/>
                <a:tab pos="457358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movapd</a:t>
            </a:r>
            <a:r>
              <a:rPr lang="en-US" dirty="0" smtClean="0"/>
              <a:t>	%xmm2, (%</a:t>
            </a:r>
            <a:r>
              <a:rPr lang="en-US" dirty="0" err="1" smtClean="0"/>
              <a:t>rdi</a:t>
            </a:r>
            <a:r>
              <a:rPr lang="en-US" dirty="0" smtClean="0"/>
              <a:t>)	//store aligned m2 into C[l,l+1]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06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You Are Here!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>
                <a:solidFill>
                  <a:srgbClr val="FF0000"/>
                </a:solidFill>
              </a:rPr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functioning in parallel at same time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p:oleObj spid="_x0000_s1040" name="Image" r:id="rId5" imgW="3492063" imgH="2400000" progId="">
                  <p:embed/>
                </p:oleObj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FF0000"/>
                      </a:solidFill>
                    </a:rPr>
                    <a:t>Core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FF0000"/>
                      </a:solidFill>
                    </a:rPr>
                    <a:t>Core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FF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Main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91"/>
          <p:cNvGrpSpPr/>
          <p:nvPr/>
        </p:nvGrpSpPr>
        <p:grpSpPr>
          <a:xfrm>
            <a:off x="0" y="2404534"/>
            <a:ext cx="9550986" cy="3064933"/>
            <a:chOff x="0" y="2404534"/>
            <a:chExt cx="9550986" cy="3064933"/>
          </a:xfrm>
        </p:grpSpPr>
        <p:grpSp>
          <p:nvGrpSpPr>
            <p:cNvPr id="16" name="Group 64"/>
            <p:cNvGrpSpPr/>
            <p:nvPr/>
          </p:nvGrpSpPr>
          <p:grpSpPr>
            <a:xfrm>
              <a:off x="5232400" y="3151501"/>
              <a:ext cx="4318586" cy="2317966"/>
              <a:chOff x="1678763" y="1325247"/>
              <a:chExt cx="9492273" cy="1681255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678763" y="1325247"/>
                <a:ext cx="6469521" cy="16812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968868" y="1802865"/>
                <a:ext cx="3202168" cy="267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Project 3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7" name="Rectangle 76"/>
            <p:cNvSpPr/>
            <p:nvPr/>
          </p:nvSpPr>
          <p:spPr>
            <a:xfrm>
              <a:off x="0" y="2404534"/>
              <a:ext cx="3200400" cy="10498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94287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 SSE SIMD Instructions</a:t>
            </a:r>
          </a:p>
          <a:p>
            <a:pPr lvl="1"/>
            <a:r>
              <a:rPr lang="en-US" dirty="0" smtClean="0"/>
              <a:t>One instruction fetch that operates on multiple operands simultaneously</a:t>
            </a:r>
          </a:p>
          <a:p>
            <a:r>
              <a:rPr lang="en-US" dirty="0" smtClean="0"/>
              <a:t>SSE Instructions in C</a:t>
            </a:r>
          </a:p>
          <a:p>
            <a:pPr lvl="1"/>
            <a:r>
              <a:rPr lang="en-US" dirty="0" smtClean="0"/>
              <a:t>Can embed the SEE machine instructions directly into C programs through the use of intrinsics</a:t>
            </a: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Flynn Taxonomy of Parallel Architectures</a:t>
            </a:r>
          </a:p>
          <a:p>
            <a:pPr lvl="1"/>
            <a:r>
              <a:rPr lang="en-US" i="1" dirty="0" smtClean="0"/>
              <a:t>SIMD: Single Instruction Multiple Data</a:t>
            </a:r>
          </a:p>
          <a:p>
            <a:pPr lvl="1"/>
            <a:r>
              <a:rPr lang="en-US" i="1" dirty="0" smtClean="0"/>
              <a:t>MIMD: Multiple Instruction Multiple Data</a:t>
            </a:r>
          </a:p>
          <a:p>
            <a:pPr lvl="1"/>
            <a:r>
              <a:rPr lang="en-US" dirty="0" smtClean="0"/>
              <a:t>SISD: Single Instruction Single Data</a:t>
            </a:r>
          </a:p>
          <a:p>
            <a:pPr lvl="1"/>
            <a:r>
              <a:rPr lang="en-US" dirty="0" smtClean="0"/>
              <a:t>MISD: Multiple Instruction Single Data (unused)</a:t>
            </a:r>
          </a:p>
          <a:p>
            <a:r>
              <a:rPr lang="en-US" dirty="0" smtClean="0"/>
              <a:t>Intel SSE SIMD Instructions</a:t>
            </a:r>
          </a:p>
          <a:p>
            <a:pPr lvl="1"/>
            <a:r>
              <a:rPr lang="en-US" dirty="0" smtClean="0"/>
              <a:t>One instruction fetch that operates on multiple operands simultaneously</a:t>
            </a:r>
          </a:p>
          <a:p>
            <a:pPr lvl="1"/>
            <a:r>
              <a:rPr lang="en-US" dirty="0" smtClean="0"/>
              <a:t>64/128 bit XMM registers</a:t>
            </a:r>
          </a:p>
          <a:p>
            <a:pPr lvl="1"/>
            <a:r>
              <a:rPr lang="en-US" dirty="0" smtClean="0"/>
              <a:t>(SSE = </a:t>
            </a:r>
            <a:r>
              <a:rPr lang="en-US" u="sng" dirty="0" smtClean="0"/>
              <a:t>S</a:t>
            </a:r>
            <a:r>
              <a:rPr lang="en-US" dirty="0" smtClean="0"/>
              <a:t>treaming </a:t>
            </a:r>
            <a:r>
              <a:rPr lang="en-US" u="sng" dirty="0" smtClean="0"/>
              <a:t>S</a:t>
            </a:r>
            <a:r>
              <a:rPr lang="en-US" dirty="0" smtClean="0"/>
              <a:t>IMD </a:t>
            </a:r>
            <a:r>
              <a:rPr lang="en-US" u="sng" dirty="0" smtClean="0"/>
              <a:t>E</a:t>
            </a:r>
            <a:r>
              <a:rPr lang="en-US" dirty="0" smtClean="0"/>
              <a:t>xtensions)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97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 Processing:</a:t>
            </a:r>
            <a:br>
              <a:rPr lang="en-US" dirty="0" smtClean="0"/>
            </a:br>
            <a:r>
              <a:rPr lang="en-US" dirty="0" smtClean="0"/>
              <a:t>Multiprocessor Systems (MIMD)</a:t>
            </a:r>
            <a:endParaRPr lang="en-US" dirty="0"/>
          </a:p>
        </p:txBody>
      </p:sp>
      <p:sp>
        <p:nvSpPr>
          <p:cNvPr id="1872937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783667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FF0000"/>
                </a:solidFill>
              </a:rPr>
              <a:t>Multiprocessor (MIMD)</a:t>
            </a:r>
            <a:r>
              <a:rPr lang="en-US" dirty="0" smtClean="0"/>
              <a:t>: a computer system with at least 2 processors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Deliver high throughput for independent jobs via job-level parallelism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Improve the run time of a single program that has been specially crafted to run on a multiprocessor - a parallel processing program</a:t>
            </a:r>
          </a:p>
          <a:p>
            <a:pPr marL="971550" lvl="1" indent="-514350">
              <a:buNone/>
            </a:pPr>
            <a:r>
              <a:rPr lang="en-US" b="1" dirty="0" smtClean="0"/>
              <a:t>Now Use term </a:t>
            </a:r>
            <a:r>
              <a:rPr lang="en-US" b="1" i="1" dirty="0" smtClean="0">
                <a:solidFill>
                  <a:srgbClr val="3366FF"/>
                </a:solidFill>
              </a:rPr>
              <a:t>core </a:t>
            </a:r>
            <a:r>
              <a:rPr lang="en-US" b="1" dirty="0" smtClean="0"/>
              <a:t>for processor (“Multicore”) because </a:t>
            </a:r>
            <a:br>
              <a:rPr lang="en-US" b="1" dirty="0" smtClean="0"/>
            </a:br>
            <a:r>
              <a:rPr lang="en-US" b="1" dirty="0" smtClean="0"/>
              <a:t>“Multiprocessor Microprocessor” too redundant</a:t>
            </a:r>
          </a:p>
        </p:txBody>
      </p:sp>
      <p:sp>
        <p:nvSpPr>
          <p:cNvPr id="1872914" name="Rectangle 18"/>
          <p:cNvSpPr>
            <a:spLocks noChangeArrowheads="1"/>
          </p:cNvSpPr>
          <p:nvPr/>
        </p:nvSpPr>
        <p:spPr bwMode="auto">
          <a:xfrm>
            <a:off x="131763" y="2943225"/>
            <a:ext cx="180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1862665" y="2209799"/>
            <a:ext cx="5334000" cy="2514600"/>
            <a:chOff x="1524000" y="1066800"/>
            <a:chExt cx="5638800" cy="3048000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1524000" y="1066800"/>
              <a:ext cx="12954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1584325" y="1203325"/>
              <a:ext cx="11763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41" name="Rectangle 7"/>
            <p:cNvSpPr>
              <a:spLocks noChangeArrowheads="1"/>
            </p:cNvSpPr>
            <p:nvPr/>
          </p:nvSpPr>
          <p:spPr bwMode="auto">
            <a:xfrm>
              <a:off x="3200400" y="1066800"/>
              <a:ext cx="12954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5867400" y="1066800"/>
              <a:ext cx="12954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3276600" y="1219200"/>
              <a:ext cx="11763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5943600" y="1219200"/>
              <a:ext cx="11763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>
              <a:off x="1524000" y="1981200"/>
              <a:ext cx="12954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3200400" y="1981200"/>
              <a:ext cx="12954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5867400" y="1981200"/>
              <a:ext cx="12954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1752600" y="2057400"/>
              <a:ext cx="79216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3429000" y="2057400"/>
              <a:ext cx="79216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6172200" y="2057400"/>
              <a:ext cx="79216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51" name="Rectangle 17"/>
            <p:cNvSpPr>
              <a:spLocks noChangeArrowheads="1"/>
            </p:cNvSpPr>
            <p:nvPr/>
          </p:nvSpPr>
          <p:spPr bwMode="auto">
            <a:xfrm>
              <a:off x="1524000" y="2895600"/>
              <a:ext cx="5638800" cy="304800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Interconnection Network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2590800" y="3581400"/>
              <a:ext cx="19050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48000" y="3657600"/>
              <a:ext cx="96361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Memory</a:t>
              </a:r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5105400" y="3581400"/>
              <a:ext cx="13716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5" name="Text Box 21"/>
            <p:cNvSpPr txBox="1">
              <a:spLocks noChangeArrowheads="1"/>
            </p:cNvSpPr>
            <p:nvPr/>
          </p:nvSpPr>
          <p:spPr bwMode="auto">
            <a:xfrm>
              <a:off x="5562600" y="3733800"/>
              <a:ext cx="457200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I/O</a:t>
              </a:r>
            </a:p>
          </p:txBody>
        </p:sp>
        <p:sp>
          <p:nvSpPr>
            <p:cNvPr id="56" name="Line 22"/>
            <p:cNvSpPr>
              <a:spLocks noChangeShapeType="1"/>
            </p:cNvSpPr>
            <p:nvPr/>
          </p:nvSpPr>
          <p:spPr bwMode="auto">
            <a:xfrm>
              <a:off x="2133600" y="1676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" name="Line 23"/>
            <p:cNvSpPr>
              <a:spLocks noChangeShapeType="1"/>
            </p:cNvSpPr>
            <p:nvPr/>
          </p:nvSpPr>
          <p:spPr bwMode="auto">
            <a:xfrm>
              <a:off x="3810000" y="1676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Line 24"/>
            <p:cNvSpPr>
              <a:spLocks noChangeShapeType="1"/>
            </p:cNvSpPr>
            <p:nvPr/>
          </p:nvSpPr>
          <p:spPr bwMode="auto">
            <a:xfrm>
              <a:off x="6477000" y="1676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Line 25"/>
            <p:cNvSpPr>
              <a:spLocks noChangeShapeType="1"/>
            </p:cNvSpPr>
            <p:nvPr/>
          </p:nvSpPr>
          <p:spPr bwMode="auto">
            <a:xfrm>
              <a:off x="6477000" y="2514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Line 26"/>
            <p:cNvSpPr>
              <a:spLocks noChangeShapeType="1"/>
            </p:cNvSpPr>
            <p:nvPr/>
          </p:nvSpPr>
          <p:spPr bwMode="auto">
            <a:xfrm>
              <a:off x="3810000" y="2514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Line 27"/>
            <p:cNvSpPr>
              <a:spLocks noChangeShapeType="1"/>
            </p:cNvSpPr>
            <p:nvPr/>
          </p:nvSpPr>
          <p:spPr bwMode="auto">
            <a:xfrm>
              <a:off x="2133600" y="2514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3505200" y="32004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Line 29"/>
            <p:cNvSpPr>
              <a:spLocks noChangeShapeType="1"/>
            </p:cNvSpPr>
            <p:nvPr/>
          </p:nvSpPr>
          <p:spPr bwMode="auto">
            <a:xfrm>
              <a:off x="5791200" y="32004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2937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74133" y="0"/>
            <a:ext cx="8229600" cy="1143000"/>
          </a:xfrm>
        </p:spPr>
        <p:txBody>
          <a:bodyPr/>
          <a:lstStyle/>
          <a:p>
            <a:r>
              <a:rPr lang="en-US" dirty="0" smtClean="0"/>
              <a:t>Transition to Multicore</a:t>
            </a:r>
            <a:endParaRPr lang="en-US" dirty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/>
          <a:srcRect t="11171"/>
          <a:stretch>
            <a:fillRect/>
          </a:stretch>
        </p:blipFill>
        <p:spPr bwMode="auto">
          <a:xfrm>
            <a:off x="228600" y="923784"/>
            <a:ext cx="8601969" cy="593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6934200" y="2736850"/>
            <a:ext cx="18161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700" dirty="0">
                <a:effectLst/>
                <a:latin typeface="Tahoma" charset="0"/>
                <a:ea typeface="Tahoma" charset="0"/>
                <a:cs typeface="Tahoma" charset="0"/>
              </a:rPr>
              <a:t>Sequential App Performance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Multiprocessors and You</a:t>
            </a:r>
            <a:endParaRPr lang="en-US" dirty="0"/>
          </a:p>
        </p:txBody>
      </p:sp>
      <p:sp>
        <p:nvSpPr>
          <p:cNvPr id="1872937" name="Rectangle 4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Only path to performance is parallelism</a:t>
            </a:r>
          </a:p>
          <a:p>
            <a:pPr lvl="1"/>
            <a:r>
              <a:rPr lang="en-US" dirty="0" smtClean="0"/>
              <a:t>Clock rates flat or declining</a:t>
            </a:r>
          </a:p>
          <a:p>
            <a:pPr lvl="1"/>
            <a:r>
              <a:rPr lang="en-US" dirty="0" smtClean="0"/>
              <a:t>SIMD: 2X width every 3-4 years</a:t>
            </a:r>
          </a:p>
          <a:p>
            <a:pPr lvl="2"/>
            <a:r>
              <a:rPr lang="en-US" dirty="0" smtClean="0"/>
              <a:t> 128b wide now, 256b 2011, 512b in 2014?, 1024b in 2018?</a:t>
            </a:r>
          </a:p>
          <a:p>
            <a:pPr lvl="2"/>
            <a:r>
              <a:rPr lang="en-US" b="1" dirty="0" smtClean="0"/>
              <a:t>Advanced Vector Extensions </a:t>
            </a:r>
            <a:r>
              <a:rPr lang="en-US" dirty="0" smtClean="0"/>
              <a:t>are 256-bits wide!</a:t>
            </a:r>
            <a:endParaRPr lang="en-US" dirty="0" smtClean="0"/>
          </a:p>
          <a:p>
            <a:pPr lvl="1"/>
            <a:r>
              <a:rPr lang="en-US" dirty="0" smtClean="0"/>
              <a:t>MIMD: Add 2 cores every 2 years: 2, 4, 6, 8, 10, …</a:t>
            </a:r>
          </a:p>
          <a:p>
            <a:r>
              <a:rPr lang="en-US" dirty="0" smtClean="0"/>
              <a:t>A key challenge is to craft parallel programs that have high performance on multiprocessors as the number of processors increase – i.e., that scale</a:t>
            </a:r>
          </a:p>
          <a:p>
            <a:pPr lvl="1"/>
            <a:r>
              <a:rPr lang="en-US" dirty="0" smtClean="0"/>
              <a:t>Scheduling, load balancing, time for synchronization, overhead for communication</a:t>
            </a:r>
          </a:p>
          <a:p>
            <a:r>
              <a:rPr lang="en-US" dirty="0" smtClean="0"/>
              <a:t>Will explore this further in labs and projects</a:t>
            </a:r>
            <a:endParaRPr lang="en-US" dirty="0"/>
          </a:p>
        </p:txBody>
      </p:sp>
      <p:sp>
        <p:nvSpPr>
          <p:cNvPr id="1872914" name="Rectangle 18"/>
          <p:cNvSpPr>
            <a:spLocks noChangeArrowheads="1"/>
          </p:cNvSpPr>
          <p:nvPr/>
        </p:nvSpPr>
        <p:spPr bwMode="auto">
          <a:xfrm>
            <a:off x="131763" y="2943225"/>
            <a:ext cx="180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293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0"/>
            <a:ext cx="8229600" cy="1143000"/>
          </a:xfrm>
        </p:spPr>
        <p:txBody>
          <a:bodyPr/>
          <a:lstStyle/>
          <a:p>
            <a:r>
              <a:rPr lang="en-US" dirty="0" smtClean="0"/>
              <a:t>Parallel Performance Over Time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312332"/>
          <a:ext cx="8229600" cy="5016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467"/>
                <a:gridCol w="1303866"/>
                <a:gridCol w="2228427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Year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latin typeface="Verdana"/>
                        </a:rPr>
                        <a:t>Cores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Verdana"/>
                        </a:rPr>
                        <a:t>SIMD </a:t>
                      </a:r>
                      <a:r>
                        <a:rPr lang="en-US" sz="2000" b="0" i="0" u="none" strike="noStrike" dirty="0" smtClean="0">
                          <a:latin typeface="Verdana"/>
                        </a:rPr>
                        <a:t>bits /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Core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Core *</a:t>
                      </a:r>
                      <a:br>
                        <a:rPr lang="en-US" sz="2000" b="0" i="0" u="none" strike="noStrike" dirty="0" smtClean="0">
                          <a:latin typeface="Verdana"/>
                        </a:rPr>
                      </a:br>
                      <a:r>
                        <a:rPr lang="en-US" sz="2000" b="0" i="0" u="none" strike="noStrike" dirty="0" smtClean="0">
                          <a:latin typeface="Verdana"/>
                        </a:rPr>
                        <a:t>SIMD </a:t>
                      </a:r>
                      <a:r>
                        <a:rPr lang="en-US" sz="2000" b="0" i="0" u="none" strike="noStrike" dirty="0">
                          <a:latin typeface="Verdana"/>
                        </a:rPr>
                        <a:t>bits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Verdana"/>
                        </a:rPr>
                        <a:t>Peak DP </a:t>
                      </a:r>
                      <a:r>
                        <a:rPr lang="en-US" sz="2000" b="0" i="0" u="none" strike="noStrike" dirty="0" err="1" smtClean="0">
                          <a:latin typeface="Verdana"/>
                        </a:rPr>
                        <a:t>FLOPs</a:t>
                      </a:r>
                      <a:endParaRPr lang="en-US" sz="2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2003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2005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512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2007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768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2009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1024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2011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3366FF"/>
                          </a:solidFill>
                          <a:latin typeface="Verdana"/>
                        </a:rPr>
                        <a:t>256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2560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40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2013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3072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48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2015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3366FF"/>
                          </a:solidFill>
                          <a:latin typeface="Verdana"/>
                        </a:rPr>
                        <a:t>512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7168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112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2017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512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8192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128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2019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3366FF"/>
                          </a:solidFill>
                          <a:latin typeface="Verdana"/>
                        </a:rPr>
                        <a:t>1024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18432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288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2021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1024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latin typeface="Verdana"/>
                        </a:rPr>
                        <a:t>20480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latin typeface="Verdana"/>
                        </a:rPr>
                        <a:t>320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Multiprocessor Key Questions</a:t>
            </a:r>
            <a:endParaRPr lang="en-US" dirty="0"/>
          </a:p>
        </p:txBody>
      </p:sp>
      <p:sp>
        <p:nvSpPr>
          <p:cNvPr id="185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Q1 – How do they share data?</a:t>
            </a:r>
          </a:p>
          <a:p>
            <a:endParaRPr lang="en-US" dirty="0" smtClean="0"/>
          </a:p>
          <a:p>
            <a:r>
              <a:rPr lang="en-US" dirty="0" smtClean="0"/>
              <a:t>Q2 – How do they coordinate?</a:t>
            </a:r>
          </a:p>
          <a:p>
            <a:endParaRPr lang="en-US" dirty="0" smtClean="0"/>
          </a:p>
          <a:p>
            <a:r>
              <a:rPr lang="en-US" dirty="0" smtClean="0"/>
              <a:t>Q3 – How many processors can be supported?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Shared Memory Multiprocessor (SMP)</a:t>
            </a:r>
            <a:endParaRPr lang="en-US" dirty="0"/>
          </a:p>
        </p:txBody>
      </p:sp>
      <p:sp>
        <p:nvSpPr>
          <p:cNvPr id="186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39533"/>
          </a:xfrm>
        </p:spPr>
        <p:txBody>
          <a:bodyPr>
            <a:noAutofit/>
          </a:bodyPr>
          <a:lstStyle/>
          <a:p>
            <a:r>
              <a:rPr lang="en-US" dirty="0" smtClean="0"/>
              <a:t>Q1 – Single address space shared by all processors/cores</a:t>
            </a:r>
          </a:p>
          <a:p>
            <a:r>
              <a:rPr lang="en-US" dirty="0" smtClean="0"/>
              <a:t>Q2 – Processors coordinate/communicate through shared variables in memory (via loads and stores)</a:t>
            </a:r>
          </a:p>
          <a:p>
            <a:pPr lvl="1"/>
            <a:r>
              <a:rPr lang="en-US" dirty="0" smtClean="0"/>
              <a:t>Use of shared data must be coordinated via synchronization primitives (locks) that allow access to data to only one processor at a time</a:t>
            </a:r>
          </a:p>
          <a:p>
            <a:r>
              <a:rPr lang="en-US" dirty="0" smtClean="0"/>
              <a:t>All multicore computers today are SMP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265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Example: Sum Reduction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AU" sz="2800" dirty="0"/>
              <a:t>Sum 100,000 numbers on 100 processor</a:t>
            </a:r>
            <a:r>
              <a:rPr lang="en-AU" sz="2800" dirty="0" smtClean="0"/>
              <a:t> SMP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Each processor has ID: 0 </a:t>
            </a:r>
            <a:r>
              <a:rPr lang="en-AU" sz="2400" dirty="0">
                <a:ea typeface="Arial" charset="0"/>
                <a:cs typeface="Arial" charset="0"/>
              </a:rPr>
              <a:t>≤ Pn ≤ 99</a:t>
            </a:r>
          </a:p>
          <a:p>
            <a:pPr lvl="1">
              <a:lnSpc>
                <a:spcPct val="90000"/>
              </a:lnSpc>
            </a:pPr>
            <a:r>
              <a:rPr lang="en-AU" sz="2400" dirty="0">
                <a:ea typeface="Arial" charset="0"/>
                <a:cs typeface="Arial" charset="0"/>
              </a:rPr>
              <a:t>Partition 1000 numbers per processor</a:t>
            </a:r>
          </a:p>
          <a:p>
            <a:pPr lvl="1">
              <a:lnSpc>
                <a:spcPct val="90000"/>
              </a:lnSpc>
            </a:pPr>
            <a:r>
              <a:rPr lang="en-AU" sz="2400" dirty="0">
                <a:ea typeface="Arial" charset="0"/>
                <a:cs typeface="Arial" charset="0"/>
              </a:rPr>
              <a:t>Initial summation on each </a:t>
            </a:r>
            <a:r>
              <a:rPr lang="en-AU" sz="2400" dirty="0" smtClean="0">
                <a:ea typeface="Arial" charset="0"/>
                <a:cs typeface="Arial" charset="0"/>
              </a:rPr>
              <a:t>processor  [ Phase I]</a:t>
            </a:r>
            <a:endParaRPr lang="en-AU" sz="2400" dirty="0"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400" dirty="0">
                <a:latin typeface="Lucida Console" charset="0"/>
                <a:ea typeface="Arial" charset="0"/>
                <a:cs typeface="Arial" charset="0"/>
              </a:rPr>
              <a:t>  sum[Pn] = 0;</a:t>
            </a:r>
            <a:br>
              <a:rPr lang="en-AU" sz="2400" dirty="0">
                <a:latin typeface="Lucida Console" charset="0"/>
                <a:ea typeface="Arial" charset="0"/>
                <a:cs typeface="Arial" charset="0"/>
              </a:rPr>
            </a:br>
            <a:r>
              <a:rPr lang="en-AU" sz="2400" dirty="0">
                <a:latin typeface="Lucida Console" charset="0"/>
                <a:ea typeface="Arial" charset="0"/>
                <a:cs typeface="Arial" charset="0"/>
              </a:rPr>
              <a:t>  for (i = 1000*Pn;</a:t>
            </a:r>
            <a:br>
              <a:rPr lang="en-AU" sz="2400" dirty="0">
                <a:latin typeface="Lucida Console" charset="0"/>
                <a:ea typeface="Arial" charset="0"/>
                <a:cs typeface="Arial" charset="0"/>
              </a:rPr>
            </a:br>
            <a:r>
              <a:rPr lang="en-AU" sz="2400" dirty="0">
                <a:latin typeface="Lucida Console" charset="0"/>
                <a:ea typeface="Arial" charset="0"/>
                <a:cs typeface="Arial" charset="0"/>
              </a:rPr>
              <a:t>     i &lt; 1000*(Pn+1); i = i + 1)</a:t>
            </a:r>
            <a:br>
              <a:rPr lang="en-AU" sz="2400" dirty="0">
                <a:latin typeface="Lucida Console" charset="0"/>
                <a:ea typeface="Arial" charset="0"/>
                <a:cs typeface="Arial" charset="0"/>
              </a:rPr>
            </a:br>
            <a:r>
              <a:rPr lang="en-AU" sz="2400" dirty="0">
                <a:latin typeface="Lucida Console" charset="0"/>
                <a:ea typeface="Arial" charset="0"/>
                <a:cs typeface="Arial" charset="0"/>
              </a:rPr>
              <a:t>    sum[Pn] = sum[Pn] + A[i];</a:t>
            </a:r>
          </a:p>
          <a:p>
            <a:pPr>
              <a:lnSpc>
                <a:spcPct val="90000"/>
              </a:lnSpc>
            </a:pPr>
            <a:r>
              <a:rPr lang="en-AU" sz="2800" dirty="0">
                <a:ea typeface="Arial" charset="0"/>
                <a:cs typeface="Arial" charset="0"/>
              </a:rPr>
              <a:t>Now need to add these partial </a:t>
            </a:r>
            <a:r>
              <a:rPr lang="en-AU" sz="2800" dirty="0" smtClean="0">
                <a:ea typeface="Arial" charset="0"/>
                <a:cs typeface="Arial" charset="0"/>
              </a:rPr>
              <a:t>sums  [Phase II]</a:t>
            </a:r>
            <a:endParaRPr lang="en-AU" sz="2800" dirty="0"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AU" sz="2400" dirty="0">
                <a:ea typeface="Arial" charset="0"/>
                <a:cs typeface="Arial" charset="0"/>
              </a:rPr>
              <a:t>Reduction: divide and conquer</a:t>
            </a:r>
          </a:p>
          <a:p>
            <a:pPr lvl="1">
              <a:lnSpc>
                <a:spcPct val="90000"/>
              </a:lnSpc>
            </a:pPr>
            <a:r>
              <a:rPr lang="en-AU" sz="2400" dirty="0">
                <a:ea typeface="Arial" charset="0"/>
                <a:cs typeface="Arial" charset="0"/>
              </a:rPr>
              <a:t>Half the processors add pairs, then quarter, …</a:t>
            </a:r>
          </a:p>
          <a:p>
            <a:pPr lvl="1">
              <a:lnSpc>
                <a:spcPct val="90000"/>
              </a:lnSpc>
            </a:pPr>
            <a:r>
              <a:rPr lang="en-AU" sz="2400" dirty="0">
                <a:ea typeface="Arial" charset="0"/>
                <a:cs typeface="Arial" charset="0"/>
              </a:rPr>
              <a:t>Need to synchronize between reduction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Example: Sum Reduction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649538"/>
            <a:ext cx="8270875" cy="358775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000" dirty="0">
                <a:latin typeface="Lucida Console" charset="0"/>
              </a:rPr>
              <a:t>half = 100;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000" dirty="0">
                <a:latin typeface="Lucida Console" charset="0"/>
              </a:rPr>
              <a:t>repeat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000" dirty="0">
                <a:latin typeface="Lucida Console" charset="0"/>
              </a:rPr>
              <a:t>  </a:t>
            </a:r>
            <a:r>
              <a:rPr lang="en-AU" sz="2000" dirty="0">
                <a:solidFill>
                  <a:srgbClr val="FF0000"/>
                </a:solidFill>
                <a:latin typeface="Lucida Console" charset="0"/>
              </a:rPr>
              <a:t>synch();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000" dirty="0">
                <a:latin typeface="Lucida Console" charset="0"/>
              </a:rPr>
              <a:t>  </a:t>
            </a:r>
            <a:r>
              <a:rPr lang="en-AU" sz="2000" dirty="0">
                <a:solidFill>
                  <a:schemeClr val="tx2"/>
                </a:solidFill>
                <a:latin typeface="Lucida Console" charset="0"/>
              </a:rPr>
              <a:t>if (half%2 != 0 &amp;&amp; Pn == 0)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000" dirty="0">
                <a:solidFill>
                  <a:schemeClr val="tx2"/>
                </a:solidFill>
                <a:latin typeface="Lucida Console" charset="0"/>
              </a:rPr>
              <a:t>    sum[0] = sum[0] + sum[half-1];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000" dirty="0">
                <a:solidFill>
                  <a:schemeClr val="tx2"/>
                </a:solidFill>
                <a:latin typeface="Lucida Console" charset="0"/>
              </a:rPr>
              <a:t>    /* Conditional sum needed when half is odd;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000" dirty="0">
                <a:solidFill>
                  <a:schemeClr val="tx2"/>
                </a:solidFill>
                <a:latin typeface="Lucida Console" charset="0"/>
              </a:rPr>
              <a:t>       Processor0 gets missing element */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000" dirty="0">
                <a:latin typeface="Lucida Console" charset="0"/>
              </a:rPr>
              <a:t>  half = half/2; /* dividing line on who sums */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000" dirty="0">
                <a:latin typeface="Lucida Console" charset="0"/>
              </a:rPr>
              <a:t>  if (Pn &lt; half) sum[Pn] = sum[Pn] + sum[Pn+half];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000" dirty="0">
                <a:latin typeface="Lucida Console" charset="0"/>
              </a:rPr>
              <a:t>until (half == 1);</a:t>
            </a:r>
          </a:p>
        </p:txBody>
      </p:sp>
      <p:pic>
        <p:nvPicPr>
          <p:cNvPr id="295940" name="Picture 4" descr="f07-03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225550"/>
            <a:ext cx="3311525" cy="20669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74700" y="1130300"/>
            <a:ext cx="2965450" cy="92333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Second Phase:</a:t>
            </a:r>
          </a:p>
          <a:p>
            <a:r>
              <a:rPr lang="en-US" dirty="0" smtClean="0"/>
              <a:t>After each processor has computed its “local” sum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74750" y="2070100"/>
            <a:ext cx="2965450" cy="646331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Remember, all processors are sharing the same memory.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with 10 Processors</a:t>
            </a:r>
            <a:endParaRPr lang="en-US" dirty="0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533400" y="1828800"/>
            <a:ext cx="7391400" cy="457200"/>
            <a:chOff x="480" y="768"/>
            <a:chExt cx="4656" cy="288"/>
          </a:xfrm>
        </p:grpSpPr>
        <p:sp>
          <p:nvSpPr>
            <p:cNvPr id="1897476" name="Oval 4"/>
            <p:cNvSpPr>
              <a:spLocks noChangeArrowheads="1"/>
            </p:cNvSpPr>
            <p:nvPr/>
          </p:nvSpPr>
          <p:spPr bwMode="auto">
            <a:xfrm>
              <a:off x="490" y="768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7477" name="Text Box 5"/>
            <p:cNvSpPr txBox="1">
              <a:spLocks noChangeArrowheads="1"/>
            </p:cNvSpPr>
            <p:nvPr/>
          </p:nvSpPr>
          <p:spPr bwMode="auto">
            <a:xfrm>
              <a:off x="480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P0</a:t>
              </a:r>
            </a:p>
          </p:txBody>
        </p:sp>
        <p:sp>
          <p:nvSpPr>
            <p:cNvPr id="1897478" name="Oval 6"/>
            <p:cNvSpPr>
              <a:spLocks noChangeArrowheads="1"/>
            </p:cNvSpPr>
            <p:nvPr/>
          </p:nvSpPr>
          <p:spPr bwMode="auto">
            <a:xfrm>
              <a:off x="983" y="768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7479" name="Text Box 7"/>
            <p:cNvSpPr txBox="1">
              <a:spLocks noChangeArrowheads="1"/>
            </p:cNvSpPr>
            <p:nvPr/>
          </p:nvSpPr>
          <p:spPr bwMode="auto">
            <a:xfrm>
              <a:off x="973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P1</a:t>
              </a:r>
            </a:p>
          </p:txBody>
        </p:sp>
        <p:sp>
          <p:nvSpPr>
            <p:cNvPr id="1897480" name="Oval 8"/>
            <p:cNvSpPr>
              <a:spLocks noChangeArrowheads="1"/>
            </p:cNvSpPr>
            <p:nvPr/>
          </p:nvSpPr>
          <p:spPr bwMode="auto">
            <a:xfrm>
              <a:off x="1466" y="768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7481" name="Text Box 9"/>
            <p:cNvSpPr txBox="1">
              <a:spLocks noChangeArrowheads="1"/>
            </p:cNvSpPr>
            <p:nvPr/>
          </p:nvSpPr>
          <p:spPr bwMode="auto">
            <a:xfrm>
              <a:off x="1456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P2</a:t>
              </a:r>
            </a:p>
          </p:txBody>
        </p:sp>
        <p:sp>
          <p:nvSpPr>
            <p:cNvPr id="1897482" name="Oval 10"/>
            <p:cNvSpPr>
              <a:spLocks noChangeArrowheads="1"/>
            </p:cNvSpPr>
            <p:nvPr/>
          </p:nvSpPr>
          <p:spPr bwMode="auto">
            <a:xfrm>
              <a:off x="1949" y="768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7483" name="Text Box 11"/>
            <p:cNvSpPr txBox="1">
              <a:spLocks noChangeArrowheads="1"/>
            </p:cNvSpPr>
            <p:nvPr/>
          </p:nvSpPr>
          <p:spPr bwMode="auto">
            <a:xfrm>
              <a:off x="1939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P3</a:t>
              </a:r>
            </a:p>
          </p:txBody>
        </p:sp>
        <p:sp>
          <p:nvSpPr>
            <p:cNvPr id="1897484" name="Oval 12"/>
            <p:cNvSpPr>
              <a:spLocks noChangeArrowheads="1"/>
            </p:cNvSpPr>
            <p:nvPr/>
          </p:nvSpPr>
          <p:spPr bwMode="auto">
            <a:xfrm>
              <a:off x="2432" y="768"/>
              <a:ext cx="289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7485" name="Text Box 13"/>
            <p:cNvSpPr txBox="1">
              <a:spLocks noChangeArrowheads="1"/>
            </p:cNvSpPr>
            <p:nvPr/>
          </p:nvSpPr>
          <p:spPr bwMode="auto">
            <a:xfrm>
              <a:off x="2422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P4</a:t>
              </a:r>
            </a:p>
          </p:txBody>
        </p:sp>
        <p:sp>
          <p:nvSpPr>
            <p:cNvPr id="1897486" name="Oval 14"/>
            <p:cNvSpPr>
              <a:spLocks noChangeArrowheads="1"/>
            </p:cNvSpPr>
            <p:nvPr/>
          </p:nvSpPr>
          <p:spPr bwMode="auto">
            <a:xfrm>
              <a:off x="2915" y="768"/>
              <a:ext cx="289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7487" name="Text Box 15"/>
            <p:cNvSpPr txBox="1">
              <a:spLocks noChangeArrowheads="1"/>
            </p:cNvSpPr>
            <p:nvPr/>
          </p:nvSpPr>
          <p:spPr bwMode="auto">
            <a:xfrm>
              <a:off x="2905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P5</a:t>
              </a:r>
            </a:p>
          </p:txBody>
        </p:sp>
        <p:sp>
          <p:nvSpPr>
            <p:cNvPr id="1897488" name="Oval 16"/>
            <p:cNvSpPr>
              <a:spLocks noChangeArrowheads="1"/>
            </p:cNvSpPr>
            <p:nvPr/>
          </p:nvSpPr>
          <p:spPr bwMode="auto">
            <a:xfrm>
              <a:off x="3398" y="768"/>
              <a:ext cx="289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7489" name="Text Box 17"/>
            <p:cNvSpPr txBox="1">
              <a:spLocks noChangeArrowheads="1"/>
            </p:cNvSpPr>
            <p:nvPr/>
          </p:nvSpPr>
          <p:spPr bwMode="auto">
            <a:xfrm>
              <a:off x="3387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P6</a:t>
              </a:r>
            </a:p>
          </p:txBody>
        </p:sp>
        <p:sp>
          <p:nvSpPr>
            <p:cNvPr id="1897490" name="Oval 18"/>
            <p:cNvSpPr>
              <a:spLocks noChangeArrowheads="1"/>
            </p:cNvSpPr>
            <p:nvPr/>
          </p:nvSpPr>
          <p:spPr bwMode="auto">
            <a:xfrm>
              <a:off x="3880" y="768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7491" name="Text Box 19"/>
            <p:cNvSpPr txBox="1">
              <a:spLocks noChangeArrowheads="1"/>
            </p:cNvSpPr>
            <p:nvPr/>
          </p:nvSpPr>
          <p:spPr bwMode="auto">
            <a:xfrm>
              <a:off x="3870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P7</a:t>
              </a:r>
            </a:p>
          </p:txBody>
        </p:sp>
        <p:sp>
          <p:nvSpPr>
            <p:cNvPr id="1897492" name="Oval 20"/>
            <p:cNvSpPr>
              <a:spLocks noChangeArrowheads="1"/>
            </p:cNvSpPr>
            <p:nvPr/>
          </p:nvSpPr>
          <p:spPr bwMode="auto">
            <a:xfrm>
              <a:off x="4363" y="768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7493" name="Text Box 21"/>
            <p:cNvSpPr txBox="1">
              <a:spLocks noChangeArrowheads="1"/>
            </p:cNvSpPr>
            <p:nvPr/>
          </p:nvSpPr>
          <p:spPr bwMode="auto">
            <a:xfrm>
              <a:off x="4353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P8</a:t>
              </a:r>
            </a:p>
          </p:txBody>
        </p:sp>
        <p:sp>
          <p:nvSpPr>
            <p:cNvPr id="1897495" name="Oval 23"/>
            <p:cNvSpPr>
              <a:spLocks noChangeArrowheads="1"/>
            </p:cNvSpPr>
            <p:nvPr/>
          </p:nvSpPr>
          <p:spPr bwMode="auto">
            <a:xfrm>
              <a:off x="4846" y="768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7496" name="Text Box 24"/>
            <p:cNvSpPr txBox="1">
              <a:spLocks noChangeArrowheads="1"/>
            </p:cNvSpPr>
            <p:nvPr/>
          </p:nvSpPr>
          <p:spPr bwMode="auto">
            <a:xfrm>
              <a:off x="4836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P9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28600" y="1219200"/>
            <a:ext cx="8016875" cy="336550"/>
            <a:chOff x="288" y="576"/>
            <a:chExt cx="5050" cy="212"/>
          </a:xfrm>
        </p:grpSpPr>
        <p:sp>
          <p:nvSpPr>
            <p:cNvPr id="1897512" name="Text Box 40"/>
            <p:cNvSpPr txBox="1">
              <a:spLocks noChangeArrowheads="1"/>
            </p:cNvSpPr>
            <p:nvPr/>
          </p:nvSpPr>
          <p:spPr bwMode="auto">
            <a:xfrm>
              <a:off x="288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sum[P0]</a:t>
              </a:r>
            </a:p>
          </p:txBody>
        </p:sp>
        <p:sp>
          <p:nvSpPr>
            <p:cNvPr id="1897513" name="Text Box 41"/>
            <p:cNvSpPr txBox="1">
              <a:spLocks noChangeArrowheads="1"/>
            </p:cNvSpPr>
            <p:nvPr/>
          </p:nvSpPr>
          <p:spPr bwMode="auto">
            <a:xfrm>
              <a:off x="768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sum[P1]</a:t>
              </a:r>
            </a:p>
          </p:txBody>
        </p:sp>
        <p:sp>
          <p:nvSpPr>
            <p:cNvPr id="1897514" name="Text Box 42"/>
            <p:cNvSpPr txBox="1">
              <a:spLocks noChangeArrowheads="1"/>
            </p:cNvSpPr>
            <p:nvPr/>
          </p:nvSpPr>
          <p:spPr bwMode="auto">
            <a:xfrm>
              <a:off x="1248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sum[P2]</a:t>
              </a:r>
            </a:p>
          </p:txBody>
        </p:sp>
        <p:sp>
          <p:nvSpPr>
            <p:cNvPr id="1897515" name="Text Box 43"/>
            <p:cNvSpPr txBox="1">
              <a:spLocks noChangeArrowheads="1"/>
            </p:cNvSpPr>
            <p:nvPr/>
          </p:nvSpPr>
          <p:spPr bwMode="auto">
            <a:xfrm>
              <a:off x="1776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sum[P3]</a:t>
              </a:r>
            </a:p>
          </p:txBody>
        </p:sp>
        <p:sp>
          <p:nvSpPr>
            <p:cNvPr id="1897516" name="Text Box 44"/>
            <p:cNvSpPr txBox="1">
              <a:spLocks noChangeArrowheads="1"/>
            </p:cNvSpPr>
            <p:nvPr/>
          </p:nvSpPr>
          <p:spPr bwMode="auto">
            <a:xfrm>
              <a:off x="2256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sum[P4]</a:t>
              </a:r>
            </a:p>
          </p:txBody>
        </p:sp>
        <p:sp>
          <p:nvSpPr>
            <p:cNvPr id="1897517" name="Text Box 45"/>
            <p:cNvSpPr txBox="1">
              <a:spLocks noChangeArrowheads="1"/>
            </p:cNvSpPr>
            <p:nvPr/>
          </p:nvSpPr>
          <p:spPr bwMode="auto">
            <a:xfrm>
              <a:off x="2736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sum[P5]</a:t>
              </a:r>
            </a:p>
          </p:txBody>
        </p:sp>
        <p:sp>
          <p:nvSpPr>
            <p:cNvPr id="1897518" name="Text Box 46"/>
            <p:cNvSpPr txBox="1">
              <a:spLocks noChangeArrowheads="1"/>
            </p:cNvSpPr>
            <p:nvPr/>
          </p:nvSpPr>
          <p:spPr bwMode="auto">
            <a:xfrm>
              <a:off x="3216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sum[P6]</a:t>
              </a:r>
            </a:p>
          </p:txBody>
        </p:sp>
        <p:sp>
          <p:nvSpPr>
            <p:cNvPr id="1897519" name="Text Box 47"/>
            <p:cNvSpPr txBox="1">
              <a:spLocks noChangeArrowheads="1"/>
            </p:cNvSpPr>
            <p:nvPr/>
          </p:nvSpPr>
          <p:spPr bwMode="auto">
            <a:xfrm>
              <a:off x="3744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sum[P7]</a:t>
              </a:r>
            </a:p>
          </p:txBody>
        </p:sp>
        <p:sp>
          <p:nvSpPr>
            <p:cNvPr id="1897520" name="Text Box 48"/>
            <p:cNvSpPr txBox="1">
              <a:spLocks noChangeArrowheads="1"/>
            </p:cNvSpPr>
            <p:nvPr/>
          </p:nvSpPr>
          <p:spPr bwMode="auto">
            <a:xfrm>
              <a:off x="4224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sum[P8]</a:t>
              </a:r>
            </a:p>
          </p:txBody>
        </p:sp>
        <p:sp>
          <p:nvSpPr>
            <p:cNvPr id="1897521" name="Text Box 49"/>
            <p:cNvSpPr txBox="1">
              <a:spLocks noChangeArrowheads="1"/>
            </p:cNvSpPr>
            <p:nvPr/>
          </p:nvSpPr>
          <p:spPr bwMode="auto">
            <a:xfrm>
              <a:off x="4752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sum[P9]</a:t>
              </a:r>
            </a:p>
          </p:txBody>
        </p:sp>
      </p:grpSp>
      <p:sp>
        <p:nvSpPr>
          <p:cNvPr id="1897547" name="Text Box 75"/>
          <p:cNvSpPr txBox="1">
            <a:spLocks noChangeArrowheads="1"/>
          </p:cNvSpPr>
          <p:nvPr/>
        </p:nvSpPr>
        <p:spPr bwMode="auto">
          <a:xfrm>
            <a:off x="8001000" y="1905000"/>
            <a:ext cx="9699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half = 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with 10 Processors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828800"/>
            <a:ext cx="7391400" cy="457200"/>
            <a:chOff x="480" y="768"/>
            <a:chExt cx="4656" cy="288"/>
          </a:xfrm>
        </p:grpSpPr>
        <p:sp>
          <p:nvSpPr>
            <p:cNvPr id="1898500" name="Oval 4"/>
            <p:cNvSpPr>
              <a:spLocks noChangeArrowheads="1"/>
            </p:cNvSpPr>
            <p:nvPr/>
          </p:nvSpPr>
          <p:spPr bwMode="auto">
            <a:xfrm>
              <a:off x="490" y="768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01" name="Text Box 5"/>
            <p:cNvSpPr txBox="1">
              <a:spLocks noChangeArrowheads="1"/>
            </p:cNvSpPr>
            <p:nvPr/>
          </p:nvSpPr>
          <p:spPr bwMode="auto">
            <a:xfrm>
              <a:off x="480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P0</a:t>
              </a:r>
            </a:p>
          </p:txBody>
        </p:sp>
        <p:sp>
          <p:nvSpPr>
            <p:cNvPr id="1898502" name="Oval 6"/>
            <p:cNvSpPr>
              <a:spLocks noChangeArrowheads="1"/>
            </p:cNvSpPr>
            <p:nvPr/>
          </p:nvSpPr>
          <p:spPr bwMode="auto">
            <a:xfrm>
              <a:off x="983" y="768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03" name="Text Box 7"/>
            <p:cNvSpPr txBox="1">
              <a:spLocks noChangeArrowheads="1"/>
            </p:cNvSpPr>
            <p:nvPr/>
          </p:nvSpPr>
          <p:spPr bwMode="auto">
            <a:xfrm>
              <a:off x="973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P1</a:t>
              </a:r>
            </a:p>
          </p:txBody>
        </p:sp>
        <p:sp>
          <p:nvSpPr>
            <p:cNvPr id="1898504" name="Oval 8"/>
            <p:cNvSpPr>
              <a:spLocks noChangeArrowheads="1"/>
            </p:cNvSpPr>
            <p:nvPr/>
          </p:nvSpPr>
          <p:spPr bwMode="auto">
            <a:xfrm>
              <a:off x="1466" y="768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05" name="Text Box 9"/>
            <p:cNvSpPr txBox="1">
              <a:spLocks noChangeArrowheads="1"/>
            </p:cNvSpPr>
            <p:nvPr/>
          </p:nvSpPr>
          <p:spPr bwMode="auto">
            <a:xfrm>
              <a:off x="1456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P2</a:t>
              </a:r>
            </a:p>
          </p:txBody>
        </p:sp>
        <p:sp>
          <p:nvSpPr>
            <p:cNvPr id="1898506" name="Oval 10"/>
            <p:cNvSpPr>
              <a:spLocks noChangeArrowheads="1"/>
            </p:cNvSpPr>
            <p:nvPr/>
          </p:nvSpPr>
          <p:spPr bwMode="auto">
            <a:xfrm>
              <a:off x="1949" y="768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07" name="Text Box 11"/>
            <p:cNvSpPr txBox="1">
              <a:spLocks noChangeArrowheads="1"/>
            </p:cNvSpPr>
            <p:nvPr/>
          </p:nvSpPr>
          <p:spPr bwMode="auto">
            <a:xfrm>
              <a:off x="1939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P3</a:t>
              </a:r>
            </a:p>
          </p:txBody>
        </p:sp>
        <p:sp>
          <p:nvSpPr>
            <p:cNvPr id="1898508" name="Oval 12"/>
            <p:cNvSpPr>
              <a:spLocks noChangeArrowheads="1"/>
            </p:cNvSpPr>
            <p:nvPr/>
          </p:nvSpPr>
          <p:spPr bwMode="auto">
            <a:xfrm>
              <a:off x="2432" y="768"/>
              <a:ext cx="289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09" name="Text Box 13"/>
            <p:cNvSpPr txBox="1">
              <a:spLocks noChangeArrowheads="1"/>
            </p:cNvSpPr>
            <p:nvPr/>
          </p:nvSpPr>
          <p:spPr bwMode="auto">
            <a:xfrm>
              <a:off x="2422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P4</a:t>
              </a:r>
            </a:p>
          </p:txBody>
        </p:sp>
        <p:sp>
          <p:nvSpPr>
            <p:cNvPr id="1898510" name="Oval 14"/>
            <p:cNvSpPr>
              <a:spLocks noChangeArrowheads="1"/>
            </p:cNvSpPr>
            <p:nvPr/>
          </p:nvSpPr>
          <p:spPr bwMode="auto">
            <a:xfrm>
              <a:off x="2915" y="768"/>
              <a:ext cx="289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11" name="Text Box 15"/>
            <p:cNvSpPr txBox="1">
              <a:spLocks noChangeArrowheads="1"/>
            </p:cNvSpPr>
            <p:nvPr/>
          </p:nvSpPr>
          <p:spPr bwMode="auto">
            <a:xfrm>
              <a:off x="2905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P5</a:t>
              </a:r>
            </a:p>
          </p:txBody>
        </p:sp>
        <p:sp>
          <p:nvSpPr>
            <p:cNvPr id="1898512" name="Oval 16"/>
            <p:cNvSpPr>
              <a:spLocks noChangeArrowheads="1"/>
            </p:cNvSpPr>
            <p:nvPr/>
          </p:nvSpPr>
          <p:spPr bwMode="auto">
            <a:xfrm>
              <a:off x="3398" y="768"/>
              <a:ext cx="289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13" name="Text Box 17"/>
            <p:cNvSpPr txBox="1">
              <a:spLocks noChangeArrowheads="1"/>
            </p:cNvSpPr>
            <p:nvPr/>
          </p:nvSpPr>
          <p:spPr bwMode="auto">
            <a:xfrm>
              <a:off x="3387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P6</a:t>
              </a:r>
            </a:p>
          </p:txBody>
        </p:sp>
        <p:sp>
          <p:nvSpPr>
            <p:cNvPr id="1898514" name="Oval 18"/>
            <p:cNvSpPr>
              <a:spLocks noChangeArrowheads="1"/>
            </p:cNvSpPr>
            <p:nvPr/>
          </p:nvSpPr>
          <p:spPr bwMode="auto">
            <a:xfrm>
              <a:off x="3880" y="768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15" name="Text Box 19"/>
            <p:cNvSpPr txBox="1">
              <a:spLocks noChangeArrowheads="1"/>
            </p:cNvSpPr>
            <p:nvPr/>
          </p:nvSpPr>
          <p:spPr bwMode="auto">
            <a:xfrm>
              <a:off x="3870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P7</a:t>
              </a:r>
            </a:p>
          </p:txBody>
        </p:sp>
        <p:sp>
          <p:nvSpPr>
            <p:cNvPr id="1898516" name="Oval 20"/>
            <p:cNvSpPr>
              <a:spLocks noChangeArrowheads="1"/>
            </p:cNvSpPr>
            <p:nvPr/>
          </p:nvSpPr>
          <p:spPr bwMode="auto">
            <a:xfrm>
              <a:off x="4363" y="768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17" name="Text Box 21"/>
            <p:cNvSpPr txBox="1">
              <a:spLocks noChangeArrowheads="1"/>
            </p:cNvSpPr>
            <p:nvPr/>
          </p:nvSpPr>
          <p:spPr bwMode="auto">
            <a:xfrm>
              <a:off x="4353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P8</a:t>
              </a:r>
            </a:p>
          </p:txBody>
        </p:sp>
        <p:sp>
          <p:nvSpPr>
            <p:cNvPr id="1898518" name="Oval 22"/>
            <p:cNvSpPr>
              <a:spLocks noChangeArrowheads="1"/>
            </p:cNvSpPr>
            <p:nvPr/>
          </p:nvSpPr>
          <p:spPr bwMode="auto">
            <a:xfrm>
              <a:off x="4846" y="768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19" name="Text Box 23"/>
            <p:cNvSpPr txBox="1">
              <a:spLocks noChangeArrowheads="1"/>
            </p:cNvSpPr>
            <p:nvPr/>
          </p:nvSpPr>
          <p:spPr bwMode="auto">
            <a:xfrm>
              <a:off x="4836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P9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28600" y="1219200"/>
            <a:ext cx="8016875" cy="336550"/>
            <a:chOff x="288" y="576"/>
            <a:chExt cx="5050" cy="212"/>
          </a:xfrm>
        </p:grpSpPr>
        <p:sp>
          <p:nvSpPr>
            <p:cNvPr id="1898521" name="Text Box 25"/>
            <p:cNvSpPr txBox="1">
              <a:spLocks noChangeArrowheads="1"/>
            </p:cNvSpPr>
            <p:nvPr/>
          </p:nvSpPr>
          <p:spPr bwMode="auto">
            <a:xfrm>
              <a:off x="288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sum[P0]</a:t>
              </a:r>
            </a:p>
          </p:txBody>
        </p:sp>
        <p:sp>
          <p:nvSpPr>
            <p:cNvPr id="1898522" name="Text Box 26"/>
            <p:cNvSpPr txBox="1">
              <a:spLocks noChangeArrowheads="1"/>
            </p:cNvSpPr>
            <p:nvPr/>
          </p:nvSpPr>
          <p:spPr bwMode="auto">
            <a:xfrm>
              <a:off x="768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sum[P1]</a:t>
              </a:r>
            </a:p>
          </p:txBody>
        </p:sp>
        <p:sp>
          <p:nvSpPr>
            <p:cNvPr id="1898523" name="Text Box 27"/>
            <p:cNvSpPr txBox="1">
              <a:spLocks noChangeArrowheads="1"/>
            </p:cNvSpPr>
            <p:nvPr/>
          </p:nvSpPr>
          <p:spPr bwMode="auto">
            <a:xfrm>
              <a:off x="1248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sum[P2]</a:t>
              </a:r>
            </a:p>
          </p:txBody>
        </p:sp>
        <p:sp>
          <p:nvSpPr>
            <p:cNvPr id="1898524" name="Text Box 28"/>
            <p:cNvSpPr txBox="1">
              <a:spLocks noChangeArrowheads="1"/>
            </p:cNvSpPr>
            <p:nvPr/>
          </p:nvSpPr>
          <p:spPr bwMode="auto">
            <a:xfrm>
              <a:off x="1776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sum[P3]</a:t>
              </a:r>
            </a:p>
          </p:txBody>
        </p:sp>
        <p:sp>
          <p:nvSpPr>
            <p:cNvPr id="1898525" name="Text Box 29"/>
            <p:cNvSpPr txBox="1">
              <a:spLocks noChangeArrowheads="1"/>
            </p:cNvSpPr>
            <p:nvPr/>
          </p:nvSpPr>
          <p:spPr bwMode="auto">
            <a:xfrm>
              <a:off x="2256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sum[P4]</a:t>
              </a:r>
            </a:p>
          </p:txBody>
        </p:sp>
        <p:sp>
          <p:nvSpPr>
            <p:cNvPr id="1898526" name="Text Box 30"/>
            <p:cNvSpPr txBox="1">
              <a:spLocks noChangeArrowheads="1"/>
            </p:cNvSpPr>
            <p:nvPr/>
          </p:nvSpPr>
          <p:spPr bwMode="auto">
            <a:xfrm>
              <a:off x="2736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sum[P5]</a:t>
              </a:r>
            </a:p>
          </p:txBody>
        </p:sp>
        <p:sp>
          <p:nvSpPr>
            <p:cNvPr id="1898527" name="Text Box 31"/>
            <p:cNvSpPr txBox="1">
              <a:spLocks noChangeArrowheads="1"/>
            </p:cNvSpPr>
            <p:nvPr/>
          </p:nvSpPr>
          <p:spPr bwMode="auto">
            <a:xfrm>
              <a:off x="3216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sum[P6]</a:t>
              </a:r>
            </a:p>
          </p:txBody>
        </p:sp>
        <p:sp>
          <p:nvSpPr>
            <p:cNvPr id="1898528" name="Text Box 32"/>
            <p:cNvSpPr txBox="1">
              <a:spLocks noChangeArrowheads="1"/>
            </p:cNvSpPr>
            <p:nvPr/>
          </p:nvSpPr>
          <p:spPr bwMode="auto">
            <a:xfrm>
              <a:off x="3744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sum[P7]</a:t>
              </a:r>
            </a:p>
          </p:txBody>
        </p:sp>
        <p:sp>
          <p:nvSpPr>
            <p:cNvPr id="1898529" name="Text Box 33"/>
            <p:cNvSpPr txBox="1">
              <a:spLocks noChangeArrowheads="1"/>
            </p:cNvSpPr>
            <p:nvPr/>
          </p:nvSpPr>
          <p:spPr bwMode="auto">
            <a:xfrm>
              <a:off x="4224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sum[P8]</a:t>
              </a:r>
            </a:p>
          </p:txBody>
        </p:sp>
        <p:sp>
          <p:nvSpPr>
            <p:cNvPr id="1898530" name="Text Box 34"/>
            <p:cNvSpPr txBox="1">
              <a:spLocks noChangeArrowheads="1"/>
            </p:cNvSpPr>
            <p:nvPr/>
          </p:nvSpPr>
          <p:spPr bwMode="auto">
            <a:xfrm>
              <a:off x="4752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sum[P9]</a:t>
              </a:r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533400" y="3962400"/>
            <a:ext cx="476250" cy="457200"/>
            <a:chOff x="336" y="2496"/>
            <a:chExt cx="300" cy="288"/>
          </a:xfrm>
        </p:grpSpPr>
        <p:sp>
          <p:nvSpPr>
            <p:cNvPr id="1898531" name="Oval 35"/>
            <p:cNvSpPr>
              <a:spLocks noChangeArrowheads="1"/>
            </p:cNvSpPr>
            <p:nvPr/>
          </p:nvSpPr>
          <p:spPr bwMode="auto">
            <a:xfrm>
              <a:off x="346" y="2496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32" name="Text Box 36"/>
            <p:cNvSpPr txBox="1">
              <a:spLocks noChangeArrowheads="1"/>
            </p:cNvSpPr>
            <p:nvPr/>
          </p:nvSpPr>
          <p:spPr bwMode="auto">
            <a:xfrm>
              <a:off x="336" y="2519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P0</a:t>
              </a:r>
            </a:p>
          </p:txBody>
        </p:sp>
      </p:grp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533400" y="2895600"/>
            <a:ext cx="3581400" cy="457200"/>
            <a:chOff x="336" y="1824"/>
            <a:chExt cx="2256" cy="288"/>
          </a:xfrm>
        </p:grpSpPr>
        <p:sp>
          <p:nvSpPr>
            <p:cNvPr id="1898533" name="Oval 37"/>
            <p:cNvSpPr>
              <a:spLocks noChangeArrowheads="1"/>
            </p:cNvSpPr>
            <p:nvPr/>
          </p:nvSpPr>
          <p:spPr bwMode="auto">
            <a:xfrm>
              <a:off x="346" y="1824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34" name="Text Box 38"/>
            <p:cNvSpPr txBox="1">
              <a:spLocks noChangeArrowheads="1"/>
            </p:cNvSpPr>
            <p:nvPr/>
          </p:nvSpPr>
          <p:spPr bwMode="auto">
            <a:xfrm>
              <a:off x="336" y="1847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P0</a:t>
              </a:r>
            </a:p>
          </p:txBody>
        </p:sp>
        <p:sp>
          <p:nvSpPr>
            <p:cNvPr id="1898535" name="Oval 39"/>
            <p:cNvSpPr>
              <a:spLocks noChangeArrowheads="1"/>
            </p:cNvSpPr>
            <p:nvPr/>
          </p:nvSpPr>
          <p:spPr bwMode="auto">
            <a:xfrm>
              <a:off x="862" y="1824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36" name="Text Box 40"/>
            <p:cNvSpPr txBox="1">
              <a:spLocks noChangeArrowheads="1"/>
            </p:cNvSpPr>
            <p:nvPr/>
          </p:nvSpPr>
          <p:spPr bwMode="auto">
            <a:xfrm>
              <a:off x="852" y="1847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P1</a:t>
              </a:r>
            </a:p>
          </p:txBody>
        </p:sp>
        <p:sp>
          <p:nvSpPr>
            <p:cNvPr id="1898537" name="Oval 41"/>
            <p:cNvSpPr>
              <a:spLocks noChangeArrowheads="1"/>
            </p:cNvSpPr>
            <p:nvPr/>
          </p:nvSpPr>
          <p:spPr bwMode="auto">
            <a:xfrm>
              <a:off x="1354" y="1824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38" name="Text Box 42"/>
            <p:cNvSpPr txBox="1">
              <a:spLocks noChangeArrowheads="1"/>
            </p:cNvSpPr>
            <p:nvPr/>
          </p:nvSpPr>
          <p:spPr bwMode="auto">
            <a:xfrm>
              <a:off x="1344" y="1847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P2</a:t>
              </a:r>
            </a:p>
          </p:txBody>
        </p:sp>
        <p:sp>
          <p:nvSpPr>
            <p:cNvPr id="1898539" name="Oval 43"/>
            <p:cNvSpPr>
              <a:spLocks noChangeArrowheads="1"/>
            </p:cNvSpPr>
            <p:nvPr/>
          </p:nvSpPr>
          <p:spPr bwMode="auto">
            <a:xfrm>
              <a:off x="1834" y="1824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40" name="Text Box 44"/>
            <p:cNvSpPr txBox="1">
              <a:spLocks noChangeArrowheads="1"/>
            </p:cNvSpPr>
            <p:nvPr/>
          </p:nvSpPr>
          <p:spPr bwMode="auto">
            <a:xfrm>
              <a:off x="1824" y="1847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P3</a:t>
              </a:r>
            </a:p>
          </p:txBody>
        </p:sp>
        <p:sp>
          <p:nvSpPr>
            <p:cNvPr id="1898541" name="Oval 45"/>
            <p:cNvSpPr>
              <a:spLocks noChangeArrowheads="1"/>
            </p:cNvSpPr>
            <p:nvPr/>
          </p:nvSpPr>
          <p:spPr bwMode="auto">
            <a:xfrm>
              <a:off x="2302" y="1824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42" name="Text Box 46"/>
            <p:cNvSpPr txBox="1">
              <a:spLocks noChangeArrowheads="1"/>
            </p:cNvSpPr>
            <p:nvPr/>
          </p:nvSpPr>
          <p:spPr bwMode="auto">
            <a:xfrm>
              <a:off x="2292" y="1847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P4</a:t>
              </a:r>
            </a:p>
          </p:txBody>
        </p:sp>
      </p:grpSp>
      <p:sp>
        <p:nvSpPr>
          <p:cNvPr id="1898543" name="Line 47"/>
          <p:cNvSpPr>
            <a:spLocks noChangeShapeType="1"/>
          </p:cNvSpPr>
          <p:nvPr/>
        </p:nvSpPr>
        <p:spPr bwMode="auto">
          <a:xfrm>
            <a:off x="762000" y="2286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44" name="Line 48"/>
          <p:cNvSpPr>
            <a:spLocks noChangeShapeType="1"/>
          </p:cNvSpPr>
          <p:nvPr/>
        </p:nvSpPr>
        <p:spPr bwMode="auto">
          <a:xfrm>
            <a:off x="1600200" y="2286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45" name="Line 49"/>
          <p:cNvSpPr>
            <a:spLocks noChangeShapeType="1"/>
          </p:cNvSpPr>
          <p:nvPr/>
        </p:nvSpPr>
        <p:spPr bwMode="auto">
          <a:xfrm>
            <a:off x="2362200" y="2286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46" name="Line 50"/>
          <p:cNvSpPr>
            <a:spLocks noChangeShapeType="1"/>
          </p:cNvSpPr>
          <p:nvPr/>
        </p:nvSpPr>
        <p:spPr bwMode="auto">
          <a:xfrm>
            <a:off x="3124200" y="2286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47" name="Line 51"/>
          <p:cNvSpPr>
            <a:spLocks noChangeShapeType="1"/>
          </p:cNvSpPr>
          <p:nvPr/>
        </p:nvSpPr>
        <p:spPr bwMode="auto">
          <a:xfrm>
            <a:off x="3886200" y="2286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48" name="Line 52"/>
          <p:cNvSpPr>
            <a:spLocks noChangeShapeType="1"/>
          </p:cNvSpPr>
          <p:nvPr/>
        </p:nvSpPr>
        <p:spPr bwMode="auto">
          <a:xfrm flipH="1">
            <a:off x="762000" y="2286000"/>
            <a:ext cx="3810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49" name="Line 53"/>
          <p:cNvSpPr>
            <a:spLocks noChangeShapeType="1"/>
          </p:cNvSpPr>
          <p:nvPr/>
        </p:nvSpPr>
        <p:spPr bwMode="auto">
          <a:xfrm flipH="1">
            <a:off x="1600200" y="2286000"/>
            <a:ext cx="3810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50" name="Line 54"/>
          <p:cNvSpPr>
            <a:spLocks noChangeShapeType="1"/>
          </p:cNvSpPr>
          <p:nvPr/>
        </p:nvSpPr>
        <p:spPr bwMode="auto">
          <a:xfrm flipH="1">
            <a:off x="2362200" y="2286000"/>
            <a:ext cx="3810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51" name="Line 55"/>
          <p:cNvSpPr>
            <a:spLocks noChangeShapeType="1"/>
          </p:cNvSpPr>
          <p:nvPr/>
        </p:nvSpPr>
        <p:spPr bwMode="auto">
          <a:xfrm flipH="1">
            <a:off x="3124200" y="2286000"/>
            <a:ext cx="3810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52" name="Line 56"/>
          <p:cNvSpPr>
            <a:spLocks noChangeShapeType="1"/>
          </p:cNvSpPr>
          <p:nvPr/>
        </p:nvSpPr>
        <p:spPr bwMode="auto">
          <a:xfrm flipH="1">
            <a:off x="3886200" y="2286000"/>
            <a:ext cx="3810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53" name="Text Box 57"/>
          <p:cNvSpPr txBox="1">
            <a:spLocks noChangeArrowheads="1"/>
          </p:cNvSpPr>
          <p:nvPr/>
        </p:nvSpPr>
        <p:spPr bwMode="auto">
          <a:xfrm>
            <a:off x="8001000" y="1905000"/>
            <a:ext cx="9699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half = 10</a:t>
            </a:r>
          </a:p>
        </p:txBody>
      </p:sp>
      <p:sp>
        <p:nvSpPr>
          <p:cNvPr id="1898554" name="Text Box 58"/>
          <p:cNvSpPr txBox="1">
            <a:spLocks noChangeArrowheads="1"/>
          </p:cNvSpPr>
          <p:nvPr/>
        </p:nvSpPr>
        <p:spPr bwMode="auto">
          <a:xfrm>
            <a:off x="7981950" y="2895600"/>
            <a:ext cx="8572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half = 5</a:t>
            </a:r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762000" y="3352800"/>
            <a:ext cx="3124200" cy="609600"/>
            <a:chOff x="480" y="2112"/>
            <a:chExt cx="1968" cy="384"/>
          </a:xfrm>
        </p:grpSpPr>
        <p:sp>
          <p:nvSpPr>
            <p:cNvPr id="1898555" name="Line 59"/>
            <p:cNvSpPr>
              <a:spLocks noChangeShapeType="1"/>
            </p:cNvSpPr>
            <p:nvPr/>
          </p:nvSpPr>
          <p:spPr bwMode="auto">
            <a:xfrm>
              <a:off x="480" y="2112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8556" name="Line 60"/>
            <p:cNvSpPr>
              <a:spLocks noChangeShapeType="1"/>
            </p:cNvSpPr>
            <p:nvPr/>
          </p:nvSpPr>
          <p:spPr bwMode="auto">
            <a:xfrm flipH="1">
              <a:off x="480" y="2112"/>
              <a:ext cx="1968" cy="38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1371600" y="3962400"/>
            <a:ext cx="476250" cy="457200"/>
            <a:chOff x="864" y="2496"/>
            <a:chExt cx="300" cy="288"/>
          </a:xfrm>
        </p:grpSpPr>
        <p:sp>
          <p:nvSpPr>
            <p:cNvPr id="1898557" name="Oval 61"/>
            <p:cNvSpPr>
              <a:spLocks noChangeArrowheads="1"/>
            </p:cNvSpPr>
            <p:nvPr/>
          </p:nvSpPr>
          <p:spPr bwMode="auto">
            <a:xfrm>
              <a:off x="874" y="2496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58" name="Text Box 62"/>
            <p:cNvSpPr txBox="1">
              <a:spLocks noChangeArrowheads="1"/>
            </p:cNvSpPr>
            <p:nvPr/>
          </p:nvSpPr>
          <p:spPr bwMode="auto">
            <a:xfrm>
              <a:off x="864" y="2519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P1</a:t>
              </a:r>
            </a:p>
          </p:txBody>
        </p:sp>
      </p:grpSp>
      <p:sp>
        <p:nvSpPr>
          <p:cNvPr id="1898559" name="Line 63"/>
          <p:cNvSpPr>
            <a:spLocks noChangeShapeType="1"/>
          </p:cNvSpPr>
          <p:nvPr/>
        </p:nvSpPr>
        <p:spPr bwMode="auto">
          <a:xfrm>
            <a:off x="1600200" y="3352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60" name="Text Box 64"/>
          <p:cNvSpPr txBox="1">
            <a:spLocks noChangeArrowheads="1"/>
          </p:cNvSpPr>
          <p:nvPr/>
        </p:nvSpPr>
        <p:spPr bwMode="auto">
          <a:xfrm>
            <a:off x="7924800" y="4038600"/>
            <a:ext cx="8572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half = 2</a:t>
            </a:r>
          </a:p>
        </p:txBody>
      </p:sp>
      <p:sp>
        <p:nvSpPr>
          <p:cNvPr id="1898561" name="Line 65"/>
          <p:cNvSpPr>
            <a:spLocks noChangeShapeType="1"/>
          </p:cNvSpPr>
          <p:nvPr/>
        </p:nvSpPr>
        <p:spPr bwMode="auto">
          <a:xfrm flipH="1">
            <a:off x="1600200" y="3352800"/>
            <a:ext cx="1600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62" name="Line 66"/>
          <p:cNvSpPr>
            <a:spLocks noChangeShapeType="1"/>
          </p:cNvSpPr>
          <p:nvPr/>
        </p:nvSpPr>
        <p:spPr bwMode="auto">
          <a:xfrm flipH="1">
            <a:off x="762000" y="3352800"/>
            <a:ext cx="1600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533400" y="5029200"/>
            <a:ext cx="476250" cy="457200"/>
            <a:chOff x="336" y="3168"/>
            <a:chExt cx="300" cy="288"/>
          </a:xfrm>
        </p:grpSpPr>
        <p:sp>
          <p:nvSpPr>
            <p:cNvPr id="1898563" name="Oval 67"/>
            <p:cNvSpPr>
              <a:spLocks noChangeArrowheads="1"/>
            </p:cNvSpPr>
            <p:nvPr/>
          </p:nvSpPr>
          <p:spPr bwMode="auto">
            <a:xfrm>
              <a:off x="346" y="3168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64" name="Text Box 68"/>
            <p:cNvSpPr txBox="1">
              <a:spLocks noChangeArrowheads="1"/>
            </p:cNvSpPr>
            <p:nvPr/>
          </p:nvSpPr>
          <p:spPr bwMode="auto">
            <a:xfrm>
              <a:off x="336" y="31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P0</a:t>
              </a:r>
            </a:p>
          </p:txBody>
        </p:sp>
      </p:grpSp>
      <p:sp>
        <p:nvSpPr>
          <p:cNvPr id="1898565" name="Line 69"/>
          <p:cNvSpPr>
            <a:spLocks noChangeShapeType="1"/>
          </p:cNvSpPr>
          <p:nvPr/>
        </p:nvSpPr>
        <p:spPr bwMode="auto">
          <a:xfrm>
            <a:off x="762000" y="4419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66" name="Line 70"/>
          <p:cNvSpPr>
            <a:spLocks noChangeShapeType="1"/>
          </p:cNvSpPr>
          <p:nvPr/>
        </p:nvSpPr>
        <p:spPr bwMode="auto">
          <a:xfrm flipH="1">
            <a:off x="762000" y="4419600"/>
            <a:ext cx="838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67" name="Text Box 71"/>
          <p:cNvSpPr txBox="1">
            <a:spLocks noChangeArrowheads="1"/>
          </p:cNvSpPr>
          <p:nvPr/>
        </p:nvSpPr>
        <p:spPr bwMode="auto">
          <a:xfrm>
            <a:off x="7924800" y="4953000"/>
            <a:ext cx="8572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half = 1</a:t>
            </a:r>
          </a:p>
        </p:txBody>
      </p:sp>
      <p:sp>
        <p:nvSpPr>
          <p:cNvPr id="1898571" name="Line 75"/>
          <p:cNvSpPr>
            <a:spLocks noChangeShapeType="1"/>
          </p:cNvSpPr>
          <p:nvPr/>
        </p:nvSpPr>
        <p:spPr bwMode="auto">
          <a:xfrm>
            <a:off x="762000" y="3352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8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98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9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9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9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9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9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9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9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9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9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9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9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89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89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89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8543" grpId="0" animBg="1"/>
      <p:bldP spid="1898544" grpId="0" animBg="1"/>
      <p:bldP spid="1898545" grpId="0" animBg="1"/>
      <p:bldP spid="1898546" grpId="0" animBg="1"/>
      <p:bldP spid="1898547" grpId="0" animBg="1"/>
      <p:bldP spid="1898548" grpId="0" animBg="1"/>
      <p:bldP spid="1898549" grpId="0" animBg="1"/>
      <p:bldP spid="1898550" grpId="0" animBg="1"/>
      <p:bldP spid="1898551" grpId="0" animBg="1"/>
      <p:bldP spid="1898552" grpId="0" animBg="1"/>
      <p:bldP spid="1898554" grpId="0"/>
      <p:bldP spid="1898559" grpId="0" animBg="1"/>
      <p:bldP spid="1898560" grpId="0"/>
      <p:bldP spid="1898561" grpId="0" animBg="1"/>
      <p:bldP spid="1898562" grpId="0" animBg="1"/>
      <p:bldP spid="1898565" grpId="0" animBg="1"/>
      <p:bldP spid="1898566" grpId="0" animBg="1"/>
      <p:bldP spid="1898567" grpId="0"/>
      <p:bldP spid="18985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4815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 </a:t>
            </a:r>
            <a:r>
              <a:rPr lang="en-US" sz="2800" i="1" dirty="0">
                <a:solidFill>
                  <a:srgbClr val="0000FF"/>
                </a:solidFill>
              </a:rPr>
              <a:t>Thread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stands for “thread of execution”, is a single stream of instructions</a:t>
            </a:r>
          </a:p>
          <a:p>
            <a:pPr lvl="1"/>
            <a:r>
              <a:rPr lang="en-US" sz="2400" dirty="0"/>
              <a:t>A program / process can </a:t>
            </a:r>
            <a:r>
              <a:rPr lang="en-US" sz="2400" dirty="0">
                <a:solidFill>
                  <a:srgbClr val="0000FF"/>
                </a:solidFill>
              </a:rPr>
              <a:t>split</a:t>
            </a:r>
            <a:r>
              <a:rPr lang="en-US" sz="2400" dirty="0"/>
              <a:t>, or </a:t>
            </a:r>
            <a:r>
              <a:rPr lang="en-US" sz="2400" dirty="0">
                <a:solidFill>
                  <a:srgbClr val="0000FF"/>
                </a:solidFill>
              </a:rPr>
              <a:t>fork </a:t>
            </a:r>
            <a:r>
              <a:rPr lang="en-US" sz="2400" dirty="0"/>
              <a:t>itself into separate threads, which can (in theory) execute simultaneously.</a:t>
            </a:r>
          </a:p>
          <a:p>
            <a:pPr lvl="1"/>
            <a:r>
              <a:rPr lang="en-US" sz="2400" dirty="0"/>
              <a:t>An easy way to describe/think about parallelism</a:t>
            </a:r>
          </a:p>
          <a:p>
            <a:r>
              <a:rPr lang="en-US" sz="2800" dirty="0"/>
              <a:t>A single CPU can execute many threads by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0000FF"/>
                </a:solidFill>
              </a:rPr>
              <a:t>Time </a:t>
            </a:r>
            <a:r>
              <a:rPr lang="en-US" sz="2800" i="1" dirty="0">
                <a:solidFill>
                  <a:srgbClr val="0000FF"/>
                </a:solidFill>
              </a:rPr>
              <a:t>Division </a:t>
            </a:r>
            <a:r>
              <a:rPr lang="en-US" sz="2800" i="1" dirty="0" err="1">
                <a:solidFill>
                  <a:srgbClr val="0000FF"/>
                </a:solidFill>
              </a:rPr>
              <a:t>Multipexing</a:t>
            </a:r>
          </a:p>
          <a:p>
            <a:endParaRPr lang="en-US" sz="2800" i="1" dirty="0" err="1">
              <a:solidFill>
                <a:srgbClr val="FFFF00"/>
              </a:solidFill>
            </a:endParaRPr>
          </a:p>
          <a:p>
            <a:endParaRPr lang="en-US" sz="2800" i="1" dirty="0" err="1">
              <a:solidFill>
                <a:srgbClr val="FFFF00"/>
              </a:solidFill>
            </a:endParaRPr>
          </a:p>
          <a:p>
            <a:r>
              <a:rPr lang="en-US" sz="2800" i="1" dirty="0" smtClean="0">
                <a:solidFill>
                  <a:srgbClr val="0000FF"/>
                </a:solidFill>
              </a:rPr>
              <a:t>Multithreading </a:t>
            </a:r>
            <a:r>
              <a:rPr lang="en-US" sz="2800" dirty="0" smtClean="0"/>
              <a:t>is running multiple threads through the same hardware</a:t>
            </a:r>
            <a:endParaRPr lang="en-US" sz="2800" i="1" dirty="0" err="1"/>
          </a:p>
        </p:txBody>
      </p:sp>
      <p:sp>
        <p:nvSpPr>
          <p:cNvPr id="3412996" name="Rectangle 4"/>
          <p:cNvSpPr>
            <a:spLocks noChangeArrowheads="1"/>
          </p:cNvSpPr>
          <p:nvPr/>
        </p:nvSpPr>
        <p:spPr bwMode="auto">
          <a:xfrm>
            <a:off x="1676400" y="4254500"/>
            <a:ext cx="1143000" cy="381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7" name="Rectangle 5"/>
          <p:cNvSpPr>
            <a:spLocks noChangeArrowheads="1"/>
          </p:cNvSpPr>
          <p:nvPr/>
        </p:nvSpPr>
        <p:spPr bwMode="auto">
          <a:xfrm>
            <a:off x="2819400" y="4254500"/>
            <a:ext cx="1143000" cy="3810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8" name="Rectangle 6"/>
          <p:cNvSpPr>
            <a:spLocks noChangeArrowheads="1"/>
          </p:cNvSpPr>
          <p:nvPr/>
        </p:nvSpPr>
        <p:spPr bwMode="auto">
          <a:xfrm>
            <a:off x="3962400" y="4254500"/>
            <a:ext cx="1143000" cy="381000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9" name="Rectangle 7"/>
          <p:cNvSpPr>
            <a:spLocks noChangeArrowheads="1"/>
          </p:cNvSpPr>
          <p:nvPr/>
        </p:nvSpPr>
        <p:spPr bwMode="auto">
          <a:xfrm>
            <a:off x="5105400" y="4254500"/>
            <a:ext cx="1905000" cy="381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0" name="Rectangle 8"/>
          <p:cNvSpPr>
            <a:spLocks noChangeArrowheads="1"/>
          </p:cNvSpPr>
          <p:nvPr/>
        </p:nvSpPr>
        <p:spPr bwMode="auto">
          <a:xfrm>
            <a:off x="914400" y="4254500"/>
            <a:ext cx="63876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CPU</a:t>
            </a:r>
          </a:p>
        </p:txBody>
      </p:sp>
      <p:sp>
        <p:nvSpPr>
          <p:cNvPr id="3413001" name="Line 9"/>
          <p:cNvSpPr>
            <a:spLocks noChangeShapeType="1"/>
          </p:cNvSpPr>
          <p:nvPr/>
        </p:nvSpPr>
        <p:spPr bwMode="auto">
          <a:xfrm>
            <a:off x="1676400" y="4940300"/>
            <a:ext cx="5334000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3002" name="Rectangle 10"/>
          <p:cNvSpPr>
            <a:spLocks noChangeArrowheads="1"/>
          </p:cNvSpPr>
          <p:nvPr/>
        </p:nvSpPr>
        <p:spPr bwMode="auto">
          <a:xfrm>
            <a:off x="914400" y="4711700"/>
            <a:ext cx="6831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18 VAG Rounded Thin   55390"/>
              </a:rPr>
              <a:t>Time</a:t>
            </a:r>
          </a:p>
        </p:txBody>
      </p:sp>
      <p:sp>
        <p:nvSpPr>
          <p:cNvPr id="3413003" name="Rectangle 11"/>
          <p:cNvSpPr>
            <a:spLocks noChangeArrowheads="1"/>
          </p:cNvSpPr>
          <p:nvPr/>
        </p:nvSpPr>
        <p:spPr bwMode="auto">
          <a:xfrm>
            <a:off x="7696200" y="4110955"/>
            <a:ext cx="228600" cy="2286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4" name="Rectangle 12"/>
          <p:cNvSpPr>
            <a:spLocks noChangeArrowheads="1"/>
          </p:cNvSpPr>
          <p:nvPr/>
        </p:nvSpPr>
        <p:spPr bwMode="auto">
          <a:xfrm>
            <a:off x="7696200" y="4491955"/>
            <a:ext cx="228600" cy="2286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5" name="Rectangle 13"/>
          <p:cNvSpPr>
            <a:spLocks noChangeArrowheads="1"/>
          </p:cNvSpPr>
          <p:nvPr/>
        </p:nvSpPr>
        <p:spPr bwMode="auto">
          <a:xfrm>
            <a:off x="7696200" y="4872955"/>
            <a:ext cx="228600" cy="228600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6" name="Rectangle 14"/>
          <p:cNvSpPr>
            <a:spLocks noChangeArrowheads="1"/>
          </p:cNvSpPr>
          <p:nvPr/>
        </p:nvSpPr>
        <p:spPr bwMode="auto">
          <a:xfrm>
            <a:off x="7924800" y="4034755"/>
            <a:ext cx="106606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0</a:t>
            </a:r>
          </a:p>
        </p:txBody>
      </p:sp>
      <p:sp>
        <p:nvSpPr>
          <p:cNvPr id="3413007" name="Rectangle 15"/>
          <p:cNvSpPr>
            <a:spLocks noChangeArrowheads="1"/>
          </p:cNvSpPr>
          <p:nvPr/>
        </p:nvSpPr>
        <p:spPr bwMode="auto">
          <a:xfrm>
            <a:off x="7924800" y="4415755"/>
            <a:ext cx="10271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1</a:t>
            </a:r>
          </a:p>
        </p:txBody>
      </p:sp>
      <p:sp>
        <p:nvSpPr>
          <p:cNvPr id="3413008" name="Rectangle 16"/>
          <p:cNvSpPr>
            <a:spLocks noChangeArrowheads="1"/>
          </p:cNvSpPr>
          <p:nvPr/>
        </p:nvSpPr>
        <p:spPr bwMode="auto">
          <a:xfrm>
            <a:off x="7924800" y="4784055"/>
            <a:ext cx="102023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2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Threads</a:t>
            </a:r>
            <a:endParaRPr lang="en-US" dirty="0"/>
          </a:p>
        </p:txBody>
      </p:sp>
      <p:pic>
        <p:nvPicPr>
          <p:cNvPr id="18" name="Picture 17" descr="450px-Multithreaded_proces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507" y="2739355"/>
            <a:ext cx="1452282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In Conclusion…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1430867"/>
            <a:ext cx="8229600" cy="4851400"/>
          </a:xfrm>
        </p:spPr>
        <p:txBody>
          <a:bodyPr>
            <a:normAutofit/>
          </a:bodyPr>
          <a:lstStyle/>
          <a:p>
            <a:r>
              <a:rPr lang="en-US" dirty="0" smtClean="0"/>
              <a:t>Sequential software is slow software</a:t>
            </a:r>
          </a:p>
          <a:p>
            <a:pPr lvl="1"/>
            <a:r>
              <a:rPr lang="en-US" dirty="0" smtClean="0"/>
              <a:t>SIMD and MIMD only path to higher performance</a:t>
            </a:r>
          </a:p>
          <a:p>
            <a:r>
              <a:rPr lang="en-US" dirty="0"/>
              <a:t>SSE </a:t>
            </a:r>
            <a:r>
              <a:rPr lang="en-US" dirty="0" err="1"/>
              <a:t>Intrinsics</a:t>
            </a:r>
            <a:r>
              <a:rPr lang="en-US" dirty="0"/>
              <a:t> </a:t>
            </a:r>
            <a:r>
              <a:rPr lang="en-US" dirty="0" smtClean="0"/>
              <a:t>allow SIMD instructions to be invoked from C programs </a:t>
            </a:r>
          </a:p>
          <a:p>
            <a:r>
              <a:rPr lang="en-US" dirty="0" smtClean="0"/>
              <a:t>Multiprocessor (Multicore) uses Shared Memory (single address space)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SSE Instructions in C</a:t>
            </a:r>
          </a:p>
          <a:p>
            <a:r>
              <a:rPr lang="en-US" dirty="0" smtClean="0"/>
              <a:t>Multiprocessor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930" y="3468457"/>
            <a:ext cx="86297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“Although threads seem to be a small step from sequential computation, in fact, they represent a huge step. They discard the most essential and appealing properties of sequential computation: understandability, predictability, and determinism. Threads, as a model of computation, are wildly non-deterministic, and the job of the programmer becomes one of pruning that nondeterminism.”</a:t>
            </a:r>
          </a:p>
          <a:p>
            <a:r>
              <a:rPr lang="en-US" sz="2400"/>
              <a:t>— </a:t>
            </a:r>
            <a:r>
              <a:rPr lang="en-US" sz="2400" i="1"/>
              <a:t>The Problem with Threads, Edward A. Lee, UC Berkeley, 2006</a:t>
            </a:r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214" y="1235558"/>
            <a:ext cx="3150735" cy="209467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95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Intel</a:t>
            </a:r>
            <a:r>
              <a:rPr lang="en-US" sz="4000" dirty="0" smtClean="0"/>
              <a:t> SSE </a:t>
            </a:r>
            <a:r>
              <a:rPr lang="en-US" sz="4000" dirty="0" err="1"/>
              <a:t>Intrinsics</a:t>
            </a:r>
            <a:endParaRPr lang="en-US" sz="4000" dirty="0"/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Intrinsics are</a:t>
            </a:r>
            <a:r>
              <a:rPr lang="en-US" sz="2800" dirty="0" smtClean="0"/>
              <a:t> C </a:t>
            </a:r>
            <a:r>
              <a:rPr lang="en-US" sz="2800" dirty="0"/>
              <a:t>functions and procedures </a:t>
            </a:r>
            <a:r>
              <a:rPr lang="en-US" sz="2800" dirty="0" smtClean="0"/>
              <a:t>for putting in assembly language, including SSE </a:t>
            </a:r>
            <a:r>
              <a:rPr lang="en-US" sz="2800" dirty="0"/>
              <a:t>instructions</a:t>
            </a:r>
          </a:p>
          <a:p>
            <a:pPr lvl="1" eaLnBrk="1" hangingPunct="1"/>
            <a:r>
              <a:rPr lang="en-US" sz="2400" dirty="0"/>
              <a:t>With </a:t>
            </a:r>
            <a:r>
              <a:rPr lang="en-US" sz="2400" dirty="0" smtClean="0"/>
              <a:t>intrinsics</a:t>
            </a:r>
            <a:r>
              <a:rPr lang="en-US" sz="2400" dirty="0"/>
              <a:t>,</a:t>
            </a:r>
            <a:r>
              <a:rPr lang="en-US" sz="2400" dirty="0" smtClean="0"/>
              <a:t> can </a:t>
            </a:r>
            <a:r>
              <a:rPr lang="en-US" sz="2400" dirty="0"/>
              <a:t>program using these instructions </a:t>
            </a:r>
            <a:r>
              <a:rPr lang="en-US" sz="2400" dirty="0" smtClean="0"/>
              <a:t>indirectly</a:t>
            </a:r>
          </a:p>
          <a:p>
            <a:pPr lvl="1" eaLnBrk="1" hangingPunct="1"/>
            <a:r>
              <a:rPr lang="en-US" sz="2400" dirty="0" smtClean="0"/>
              <a:t>One</a:t>
            </a:r>
            <a:r>
              <a:rPr lang="en-US" sz="2400" dirty="0"/>
              <a:t>-to-one correspondence between</a:t>
            </a:r>
            <a:r>
              <a:rPr lang="en-US" sz="2400" dirty="0" smtClean="0"/>
              <a:t> SSE </a:t>
            </a:r>
            <a:r>
              <a:rPr lang="en-US" sz="2400" dirty="0"/>
              <a:t>instructions and </a:t>
            </a:r>
            <a:r>
              <a:rPr lang="en-US" sz="2400" dirty="0" smtClean="0"/>
              <a:t>intrinsics</a:t>
            </a:r>
          </a:p>
          <a:p>
            <a:pPr lvl="1" eaLnBrk="1" hangingPunct="1"/>
            <a:endParaRPr lang="en-US" sz="24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07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SSE </a:t>
            </a:r>
            <a:r>
              <a:rPr lang="en-US" dirty="0" err="1" smtClean="0"/>
              <a:t>Intrinsics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Vector data type: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_m128d</a:t>
            </a:r>
          </a:p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Load and store operations: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		MOVAPD/aligned,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mm_store_pd</a:t>
            </a:r>
            <a:r>
              <a:rPr lang="en-US" dirty="0" smtClean="0">
                <a:solidFill>
                  <a:srgbClr val="0536D2"/>
                </a:solidFill>
              </a:rPr>
              <a:t>		MOVAPD/aligned,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mm_loadu_pd</a:t>
            </a:r>
            <a:r>
              <a:rPr lang="en-US" dirty="0" smtClean="0">
                <a:solidFill>
                  <a:srgbClr val="0536D2"/>
                </a:solidFill>
              </a:rPr>
              <a:t>		MOVUPD/unaligned, packed double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mm_storeu_pd</a:t>
            </a:r>
            <a:r>
              <a:rPr lang="en-US" dirty="0" smtClean="0">
                <a:solidFill>
                  <a:srgbClr val="0536D2"/>
                </a:solidFill>
              </a:rPr>
              <a:t>	MOVUPD/unaligned, packed double</a:t>
            </a:r>
          </a:p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Load and broadcast across vector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_mm_load1_pd		MOVSD + shuffling/duplicating</a:t>
            </a:r>
          </a:p>
          <a:p>
            <a:pPr marL="201613" indent="-2016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Arithmetic: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mm_add_pd</a:t>
            </a:r>
            <a:r>
              <a:rPr lang="en-US" dirty="0" smtClean="0">
                <a:solidFill>
                  <a:srgbClr val="0536D2"/>
                </a:solidFill>
              </a:rPr>
              <a:t>		ADDPD/add, packed double	</a:t>
            </a:r>
          </a:p>
          <a:p>
            <a:pPr marL="201613" indent="-201613">
              <a:spcBef>
                <a:spcPts val="450"/>
              </a:spcBef>
              <a:buClr>
                <a:srgbClr val="0536D2"/>
              </a:buClr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solidFill>
                  <a:srgbClr val="0536D2"/>
                </a:solidFill>
              </a:rPr>
              <a:t>		_</a:t>
            </a:r>
            <a:r>
              <a:rPr lang="en-US" dirty="0" err="1" smtClean="0">
                <a:solidFill>
                  <a:srgbClr val="0536D2"/>
                </a:solidFill>
              </a:rPr>
              <a:t>mm_mul_pd</a:t>
            </a:r>
            <a:r>
              <a:rPr lang="en-US" dirty="0" smtClean="0">
                <a:solidFill>
                  <a:srgbClr val="0536D2"/>
                </a:solidFill>
              </a:rPr>
              <a:t>		MULPD/multiple, packed double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2556" y="1143918"/>
            <a:ext cx="4141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Corresponding SSE instructions: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9934" y="1143918"/>
            <a:ext cx="150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Instrinsics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6098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x 2 Matrix Multiply</a:t>
            </a:r>
            <a:endParaRPr lang="en-US" dirty="0"/>
          </a:p>
        </p:txBody>
      </p:sp>
      <p:grpSp>
        <p:nvGrpSpPr>
          <p:cNvPr id="12" name="Group 64"/>
          <p:cNvGrpSpPr/>
          <p:nvPr/>
        </p:nvGrpSpPr>
        <p:grpSpPr>
          <a:xfrm>
            <a:off x="2328333" y="1893910"/>
            <a:ext cx="4187363" cy="1382590"/>
            <a:chOff x="3759200" y="3947071"/>
            <a:chExt cx="4187363" cy="1382590"/>
          </a:xfrm>
        </p:grpSpPr>
        <p:sp>
          <p:nvSpPr>
            <p:cNvPr id="66" name="TextBox 65"/>
            <p:cNvSpPr txBox="1"/>
            <p:nvPr/>
          </p:nvSpPr>
          <p:spPr>
            <a:xfrm>
              <a:off x="3759200" y="4165600"/>
              <a:ext cx="41873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C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(</a:t>
              </a:r>
              <a:r>
                <a:rPr lang="en-US" sz="3200" dirty="0" err="1" smtClean="0"/>
                <a:t>A×B)</a:t>
              </a:r>
              <a:r>
                <a:rPr lang="en-US" sz="3200" baseline="-25000" dirty="0" err="1" smtClean="0"/>
                <a:t>i,j</a:t>
              </a:r>
              <a:r>
                <a:rPr lang="en-US" sz="3200" dirty="0" smtClean="0"/>
                <a:t> = </a:t>
              </a:r>
              <a:r>
                <a:rPr lang="en-US" sz="4800" dirty="0" smtClean="0"/>
                <a:t>∑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A</a:t>
              </a:r>
              <a:r>
                <a:rPr lang="en-US" sz="3200" baseline="-25000" dirty="0" err="1" smtClean="0"/>
                <a:t>i,k</a:t>
              </a:r>
              <a:r>
                <a:rPr lang="en-US" sz="3200" dirty="0" smtClean="0"/>
                <a:t>× </a:t>
              </a:r>
              <a:r>
                <a:rPr lang="en-US" sz="3200" dirty="0" err="1" smtClean="0"/>
                <a:t>B</a:t>
              </a:r>
              <a:r>
                <a:rPr lang="en-US" sz="3200" baseline="-25000" dirty="0" err="1" smtClean="0"/>
                <a:t>k,j</a:t>
              </a:r>
              <a:endParaRPr lang="en-US" sz="3200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11199" y="3947071"/>
              <a:ext cx="4758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99531" y="4806441"/>
              <a:ext cx="1288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 smtClean="0"/>
                <a:t>k</a:t>
              </a:r>
              <a:r>
                <a:rPr lang="en-US" sz="2800" dirty="0" smtClean="0"/>
                <a:t> = 1</a:t>
              </a:r>
              <a:endParaRPr lang="en-US" sz="28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28600" y="1739900"/>
            <a:ext cx="382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Definition of Matrix Multiply:</a:t>
            </a:r>
            <a:endParaRPr lang="en-US" sz="24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364204" y="3277710"/>
            <a:ext cx="8521861" cy="1480304"/>
            <a:chOff x="364204" y="3277710"/>
            <a:chExt cx="8521861" cy="1480304"/>
          </a:xfrm>
        </p:grpSpPr>
        <p:grpSp>
          <p:nvGrpSpPr>
            <p:cNvPr id="3" name="Group 24"/>
            <p:cNvGrpSpPr/>
            <p:nvPr/>
          </p:nvGrpSpPr>
          <p:grpSpPr>
            <a:xfrm>
              <a:off x="3642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5"/>
            <p:cNvGrpSpPr/>
            <p:nvPr/>
          </p:nvGrpSpPr>
          <p:grpSpPr>
            <a:xfrm flipH="1">
              <a:off x="17485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415174" y="33404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15274" y="33531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0574" y="41786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40674" y="4191316"/>
              <a:ext cx="654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grpSp>
          <p:nvGrpSpPr>
            <p:cNvPr id="8" name="Group 33"/>
            <p:cNvGrpSpPr/>
            <p:nvPr/>
          </p:nvGrpSpPr>
          <p:grpSpPr>
            <a:xfrm>
              <a:off x="22692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37"/>
            <p:cNvGrpSpPr/>
            <p:nvPr/>
          </p:nvGrpSpPr>
          <p:grpSpPr>
            <a:xfrm flipH="1">
              <a:off x="36535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2320174" y="33531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1,1</a:t>
              </a:r>
              <a:endParaRPr lang="en-US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120274" y="33658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endParaRPr lang="en-US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45574" y="41913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45674" y="4204016"/>
              <a:ext cx="51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09541" y="380184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baseline="-25000" dirty="0"/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4085304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37"/>
            <p:cNvGrpSpPr/>
            <p:nvPr/>
          </p:nvGrpSpPr>
          <p:grpSpPr>
            <a:xfrm flipH="1">
              <a:off x="8758895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4136274" y="3365816"/>
              <a:ext cx="2114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 </a:t>
              </a:r>
              <a:r>
                <a:rPr lang="en-US" dirty="0" smtClean="0"/>
                <a:t>+ A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  <a:endParaRPr lang="en-US" baseline="-25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08547" y="3378516"/>
              <a:ext cx="203132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+A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</a:p>
            <a:p>
              <a:endParaRPr lang="en-US" baseline="-25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48974" y="4204016"/>
              <a:ext cx="211484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1,1 </a:t>
              </a:r>
              <a:r>
                <a:rPr lang="en-US" dirty="0" smtClean="0"/>
                <a:t>+ A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2,1</a:t>
              </a:r>
            </a:p>
            <a:p>
              <a:endParaRPr lang="en-US" baseline="-25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633947" y="4216716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=A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+A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B</a:t>
              </a:r>
              <a:r>
                <a:rPr lang="en-US" baseline="-25000" dirty="0" smtClean="0"/>
                <a:t>2,2</a:t>
              </a:r>
              <a:endParaRPr lang="en-US" baseline="-25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89141" y="380184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baseline="-25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74133" y="3398924"/>
              <a:ext cx="454409" cy="125400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379133" y="3390457"/>
              <a:ext cx="431800" cy="38737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632035" y="3414993"/>
              <a:ext cx="693738" cy="120591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63738" y="4770551"/>
            <a:ext cx="8521861" cy="1480304"/>
            <a:chOff x="364204" y="3277710"/>
            <a:chExt cx="8521861" cy="1480304"/>
          </a:xfrm>
        </p:grpSpPr>
        <p:grpSp>
          <p:nvGrpSpPr>
            <p:cNvPr id="65" name="Group 24"/>
            <p:cNvGrpSpPr/>
            <p:nvPr/>
          </p:nvGrpSpPr>
          <p:grpSpPr>
            <a:xfrm>
              <a:off x="3642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25"/>
            <p:cNvGrpSpPr/>
            <p:nvPr/>
          </p:nvGrpSpPr>
          <p:grpSpPr>
            <a:xfrm flipH="1">
              <a:off x="1748504" y="3277710"/>
              <a:ext cx="127170" cy="1422400"/>
              <a:chOff x="3416130" y="1994694"/>
              <a:chExt cx="127170" cy="1422400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415174" y="33404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15274" y="33531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baseline="-25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40574" y="41786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baseline="-250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240674" y="4191316"/>
              <a:ext cx="654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grpSp>
          <p:nvGrpSpPr>
            <p:cNvPr id="78" name="Group 33"/>
            <p:cNvGrpSpPr/>
            <p:nvPr/>
          </p:nvGrpSpPr>
          <p:grpSpPr>
            <a:xfrm>
              <a:off x="22692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7"/>
            <p:cNvGrpSpPr/>
            <p:nvPr/>
          </p:nvGrpSpPr>
          <p:grpSpPr>
            <a:xfrm flipH="1">
              <a:off x="3653504" y="3290410"/>
              <a:ext cx="127170" cy="1422400"/>
              <a:chOff x="3416130" y="1994694"/>
              <a:chExt cx="127170" cy="14224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/>
            <p:cNvSpPr txBox="1"/>
            <p:nvPr/>
          </p:nvSpPr>
          <p:spPr>
            <a:xfrm>
              <a:off x="2320174" y="33531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baseline="-25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120274" y="33658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baseline="-25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345574" y="41913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baseline="-25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145674" y="420401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baseline="-250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909541" y="380184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baseline="-25000" dirty="0"/>
            </a:p>
          </p:txBody>
        </p:sp>
        <p:grpSp>
          <p:nvGrpSpPr>
            <p:cNvPr id="85" name="Group 33"/>
            <p:cNvGrpSpPr/>
            <p:nvPr/>
          </p:nvGrpSpPr>
          <p:grpSpPr>
            <a:xfrm>
              <a:off x="4085304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37"/>
            <p:cNvGrpSpPr/>
            <p:nvPr/>
          </p:nvGrpSpPr>
          <p:grpSpPr>
            <a:xfrm flipH="1">
              <a:off x="8758895" y="3303110"/>
              <a:ext cx="127170" cy="1422400"/>
              <a:chOff x="3416130" y="1994694"/>
              <a:chExt cx="127170" cy="14224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rot="5400000">
                <a:off x="2717800" y="2705100"/>
                <a:ext cx="1422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3416130" y="2006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0800000">
                <a:off x="3416130" y="3403600"/>
                <a:ext cx="12717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4136274" y="3365816"/>
              <a:ext cx="1940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1,1</a:t>
              </a:r>
              <a:r>
                <a:rPr lang="en-US" dirty="0" smtClean="0"/>
                <a:t>= 1*1</a:t>
              </a:r>
              <a:r>
                <a:rPr lang="en-US" baseline="-25000" dirty="0" smtClean="0"/>
                <a:t>  </a:t>
              </a:r>
              <a:r>
                <a:rPr lang="en-US" dirty="0" smtClean="0"/>
                <a:t>+ 0*2 = 1</a:t>
              </a:r>
              <a:endParaRPr lang="en-US" baseline="-25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608547" y="3378516"/>
              <a:ext cx="192286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1,2</a:t>
              </a:r>
              <a:r>
                <a:rPr lang="en-US" dirty="0" smtClean="0"/>
                <a:t>= 1*3 + 0*4 = 3</a:t>
              </a:r>
              <a:endParaRPr lang="en-US" baseline="-25000" dirty="0" smtClean="0"/>
            </a:p>
            <a:p>
              <a:endParaRPr lang="en-US" baseline="-25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148974" y="4204016"/>
              <a:ext cx="200983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2,1</a:t>
              </a:r>
              <a:r>
                <a:rPr lang="en-US" dirty="0" smtClean="0"/>
                <a:t>= 0*1 </a:t>
              </a:r>
              <a:r>
                <a:rPr lang="en-US" baseline="-25000" dirty="0" smtClean="0"/>
                <a:t> </a:t>
              </a:r>
              <a:r>
                <a:rPr lang="en-US" dirty="0" smtClean="0"/>
                <a:t>+  1*2 = 2</a:t>
              </a:r>
              <a:endParaRPr lang="en-US" baseline="-25000" dirty="0" smtClean="0"/>
            </a:p>
            <a:p>
              <a:endParaRPr lang="en-US" baseline="-250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33947" y="4216716"/>
              <a:ext cx="1922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2,2</a:t>
              </a:r>
              <a:r>
                <a:rPr lang="en-US" dirty="0" smtClean="0"/>
                <a:t>= 0*3 + 1*4 = 4</a:t>
              </a:r>
              <a:endParaRPr lang="en-US" baseline="-250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789141" y="380184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51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855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Using the XMM registers</a:t>
            </a:r>
          </a:p>
          <a:p>
            <a:pPr lvl="1"/>
            <a:r>
              <a:rPr lang="en-US" dirty="0" smtClean="0"/>
              <a:t>64-bit/double precision/two doubles per XMM </a:t>
            </a:r>
            <a:r>
              <a:rPr lang="en-US" dirty="0" err="1" smtClean="0"/>
              <a:t>reg</a:t>
            </a:r>
            <a:endParaRPr lang="en-US" dirty="0"/>
          </a:p>
        </p:txBody>
      </p:sp>
      <p:grpSp>
        <p:nvGrpSpPr>
          <p:cNvPr id="9" name="Group 11"/>
          <p:cNvGrpSpPr/>
          <p:nvPr/>
        </p:nvGrpSpPr>
        <p:grpSpPr>
          <a:xfrm>
            <a:off x="1426667" y="2952975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3340073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86701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325243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86701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3252436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87547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3260902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2,2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4893733" y="3081867"/>
            <a:ext cx="344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Stored in memory in Column order</a:t>
            </a:r>
            <a:endParaRPr lang="en-US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205101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3"/>
          <p:cNvGrpSpPr/>
          <p:nvPr/>
        </p:nvGrpSpPr>
        <p:grpSpPr>
          <a:xfrm>
            <a:off x="1444150" y="5592199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511913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50456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511913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504562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512760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513028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i,2</a:t>
            </a:r>
            <a:endParaRPr lang="en-US" baseline="-25000" dirty="0"/>
          </a:p>
        </p:txBody>
      </p:sp>
      <p:grpSp>
        <p:nvGrpSpPr>
          <p:cNvPr id="24" name="Group 32"/>
          <p:cNvGrpSpPr/>
          <p:nvPr/>
        </p:nvGrpSpPr>
        <p:grpSpPr>
          <a:xfrm>
            <a:off x="1443604" y="4256835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4170873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4170873"/>
            <a:ext cx="46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1,i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179339"/>
            <a:ext cx="469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2,i</a:t>
            </a:r>
            <a:endParaRPr lang="en-US" baseline="-25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31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 </a:t>
            </a:r>
            <a:r>
              <a:rPr lang="en-US" dirty="0" err="1" smtClean="0"/>
              <a:t>x</a:t>
            </a:r>
            <a:r>
              <a:rPr lang="en-US" dirty="0" smtClean="0"/>
              <a:t> 2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23283"/>
          </a:xfrm>
        </p:spPr>
        <p:txBody>
          <a:bodyPr/>
          <a:lstStyle/>
          <a:p>
            <a:r>
              <a:rPr lang="en-US" dirty="0" smtClean="0"/>
              <a:t>Initialization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= 1</a:t>
            </a:r>
          </a:p>
        </p:txBody>
      </p:sp>
      <p:grpSp>
        <p:nvGrpSpPr>
          <p:cNvPr id="9" name="Group 11"/>
          <p:cNvGrpSpPr/>
          <p:nvPr/>
        </p:nvGrpSpPr>
        <p:grpSpPr>
          <a:xfrm>
            <a:off x="1426667" y="2409173"/>
            <a:ext cx="3170352" cy="319246"/>
            <a:chOff x="1426667" y="3105372"/>
            <a:chExt cx="3170352" cy="319246"/>
          </a:xfrm>
        </p:grpSpPr>
        <p:sp>
          <p:nvSpPr>
            <p:cNvPr id="7" name="Rectangle 6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0"/>
              <a:endCxn id="7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"/>
          <p:cNvGrpSpPr/>
          <p:nvPr/>
        </p:nvGrpSpPr>
        <p:grpSpPr>
          <a:xfrm>
            <a:off x="1427213" y="2796271"/>
            <a:ext cx="3170352" cy="319246"/>
            <a:chOff x="4588528" y="3105909"/>
            <a:chExt cx="3170352" cy="319246"/>
          </a:xfrm>
        </p:grpSpPr>
        <p:sp>
          <p:nvSpPr>
            <p:cNvPr id="8" name="Rectangle 7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38731" y="23232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939277" y="27086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60842" y="232321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1756" y="27086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10242" y="233167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156" y="27171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baseline="-250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1443604" y="5033873"/>
            <a:ext cx="3170352" cy="319246"/>
            <a:chOff x="1426667" y="3105372"/>
            <a:chExt cx="3170352" cy="319246"/>
          </a:xfrm>
        </p:grpSpPr>
        <p:sp>
          <p:nvSpPr>
            <p:cNvPr id="22" name="Rectangle 21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22" idx="0"/>
              <a:endCxn id="22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3"/>
          <p:cNvGrpSpPr/>
          <p:nvPr/>
        </p:nvGrpSpPr>
        <p:grpSpPr>
          <a:xfrm>
            <a:off x="1444150" y="5420971"/>
            <a:ext cx="3170352" cy="319246"/>
            <a:chOff x="4588528" y="3105909"/>
            <a:chExt cx="3170352" cy="319246"/>
          </a:xfrm>
        </p:grpSpPr>
        <p:sp>
          <p:nvSpPr>
            <p:cNvPr id="25" name="Rectangle 24"/>
            <p:cNvSpPr/>
            <p:nvPr/>
          </p:nvSpPr>
          <p:spPr>
            <a:xfrm>
              <a:off x="4588528" y="3105909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6200000" flipH="1">
              <a:off x="6014478" y="3265135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955668" y="494791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956214" y="53333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977779" y="4947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978693" y="5333334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27179" y="49563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28093" y="5341800"/>
            <a:ext cx="505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1,2</a:t>
            </a:r>
            <a:endParaRPr lang="en-US" baseline="-25000" dirty="0"/>
          </a:p>
        </p:txBody>
      </p:sp>
      <p:grpSp>
        <p:nvGrpSpPr>
          <p:cNvPr id="21" name="Group 32"/>
          <p:cNvGrpSpPr/>
          <p:nvPr/>
        </p:nvGrpSpPr>
        <p:grpSpPr>
          <a:xfrm>
            <a:off x="1443604" y="4085607"/>
            <a:ext cx="3170352" cy="319246"/>
            <a:chOff x="1426667" y="3105372"/>
            <a:chExt cx="3170352" cy="319246"/>
          </a:xfrm>
        </p:grpSpPr>
        <p:sp>
          <p:nvSpPr>
            <p:cNvPr id="34" name="Rectangle 33"/>
            <p:cNvSpPr/>
            <p:nvPr/>
          </p:nvSpPr>
          <p:spPr>
            <a:xfrm>
              <a:off x="1426667" y="3105372"/>
              <a:ext cx="3170352" cy="31845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2852617" y="3264598"/>
              <a:ext cx="318452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955668" y="3999645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1977779" y="3999645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27179" y="4008111"/>
            <a:ext cx="51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2,1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9488" y="3955802"/>
            <a:ext cx="357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</a:t>
            </a:r>
            <a:r>
              <a:rPr lang="en-US" dirty="0" err="1" smtClean="0">
                <a:solidFill>
                  <a:srgbClr val="0536D2"/>
                </a:solidFill>
              </a:rPr>
              <a:t>mm_load_pd</a:t>
            </a:r>
            <a:r>
              <a:rPr lang="en-US" dirty="0" smtClean="0">
                <a:solidFill>
                  <a:srgbClr val="0536D2"/>
                </a:solidFill>
              </a:rPr>
              <a:t>: </a:t>
            </a:r>
            <a:r>
              <a:rPr lang="en-US" dirty="0" smtClean="0"/>
              <a:t>Stored in memory in </a:t>
            </a:r>
            <a:br>
              <a:rPr lang="en-US" dirty="0" smtClean="0"/>
            </a:br>
            <a:r>
              <a:rPr lang="en-US" dirty="0" smtClean="0"/>
              <a:t>Column order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69488" y="4921530"/>
            <a:ext cx="4196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536D2"/>
                </a:solidFill>
              </a:rPr>
              <a:t>_mm_load1_pd: </a:t>
            </a:r>
            <a:r>
              <a:rPr lang="en-US" dirty="0" smtClean="0"/>
              <a:t>SSE instruction that loads </a:t>
            </a:r>
            <a:br>
              <a:rPr lang="en-US" dirty="0" smtClean="0"/>
            </a:br>
            <a:r>
              <a:rPr lang="en-US" dirty="0" smtClean="0"/>
              <a:t>a double word and stores it in the high and </a:t>
            </a:r>
            <a:br>
              <a:rPr lang="en-US" dirty="0" smtClean="0"/>
            </a:br>
            <a:r>
              <a:rPr lang="en-US" dirty="0" smtClean="0"/>
              <a:t>low double words of the XMM register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81000" y="3429000"/>
            <a:ext cx="8763000" cy="27657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288123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17401</TotalTime>
  <Words>3359</Words>
  <Application>Microsoft Macintosh PowerPoint</Application>
  <PresentationFormat>On-screen Show (4:3)</PresentationFormat>
  <Paragraphs>596</Paragraphs>
  <Slides>30</Slides>
  <Notes>10</Notes>
  <HiddenSlides>2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Image</vt:lpstr>
      <vt:lpstr>Slide 1</vt:lpstr>
      <vt:lpstr>Review</vt:lpstr>
      <vt:lpstr>Background: Threads</vt:lpstr>
      <vt:lpstr>Agenda</vt:lpstr>
      <vt:lpstr>Intel SSE Intrinsics</vt:lpstr>
      <vt:lpstr>Example SSE Intrinsics</vt:lpstr>
      <vt:lpstr>Example: 2 x 2 Matrix Multiply</vt:lpstr>
      <vt:lpstr>Example: 2 x 2 Matrix Multiply</vt:lpstr>
      <vt:lpstr>Example: 2 x 2 Matrix Multiply</vt:lpstr>
      <vt:lpstr>Example: 2 x 2 Matrix Multiply</vt:lpstr>
      <vt:lpstr>Example: 2 x 2 Matrix Multiply</vt:lpstr>
      <vt:lpstr>Example: 2 x 2 Matrix Multiply</vt:lpstr>
      <vt:lpstr>Example: 2 x 2 Matrix Multiply</vt:lpstr>
      <vt:lpstr>Example: 2 x 2 Matrix Multiply</vt:lpstr>
      <vt:lpstr>Example: 2 x 2 Matrix Multiply (Part 1 of 2)</vt:lpstr>
      <vt:lpstr>Example: 2 x 2 Matrix Multiply (Part 2 of 2)</vt:lpstr>
      <vt:lpstr>Inner loop from gcc –O -S</vt:lpstr>
      <vt:lpstr>You Are Here!</vt:lpstr>
      <vt:lpstr>Review</vt:lpstr>
      <vt:lpstr>Parallel Processing: Multiprocessor Systems (MIMD)</vt:lpstr>
      <vt:lpstr>Transition to Multicore</vt:lpstr>
      <vt:lpstr>Multiprocessors and You</vt:lpstr>
      <vt:lpstr>Parallel Performance Over Time</vt:lpstr>
      <vt:lpstr>Multiprocessor Key Questions</vt:lpstr>
      <vt:lpstr>Shared Memory Multiprocessor (SMP)</vt:lpstr>
      <vt:lpstr>Example: Sum Reduction</vt:lpstr>
      <vt:lpstr>Example: Sum Reduction</vt:lpstr>
      <vt:lpstr>An Example with 10 Processors</vt:lpstr>
      <vt:lpstr>An Example with 10 Processors</vt:lpstr>
      <vt:lpstr>So, In Conclusion…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Dan Garcia</cp:lastModifiedBy>
  <cp:revision>139</cp:revision>
  <cp:lastPrinted>2013-03-11T08:48:15Z</cp:lastPrinted>
  <dcterms:created xsi:type="dcterms:W3CDTF">2013-03-11T06:42:20Z</dcterms:created>
  <dcterms:modified xsi:type="dcterms:W3CDTF">2013-03-11T08:48:18Z</dcterms:modified>
</cp:coreProperties>
</file>