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49"/>
  </p:notesMasterIdLst>
  <p:handoutMasterIdLst>
    <p:handoutMasterId r:id="rId50"/>
  </p:handoutMasterIdLst>
  <p:sldIdLst>
    <p:sldId id="614" r:id="rId2"/>
    <p:sldId id="613" r:id="rId3"/>
    <p:sldId id="695" r:id="rId4"/>
    <p:sldId id="698" r:id="rId5"/>
    <p:sldId id="702" r:id="rId6"/>
    <p:sldId id="703" r:id="rId7"/>
    <p:sldId id="704" r:id="rId8"/>
    <p:sldId id="705" r:id="rId9"/>
    <p:sldId id="706" r:id="rId10"/>
    <p:sldId id="707" r:id="rId11"/>
    <p:sldId id="708" r:id="rId12"/>
    <p:sldId id="709" r:id="rId13"/>
    <p:sldId id="710" r:id="rId14"/>
    <p:sldId id="711" r:id="rId15"/>
    <p:sldId id="712" r:id="rId16"/>
    <p:sldId id="620" r:id="rId17"/>
    <p:sldId id="718" r:id="rId18"/>
    <p:sldId id="697" r:id="rId19"/>
    <p:sldId id="719" r:id="rId20"/>
    <p:sldId id="558" r:id="rId21"/>
    <p:sldId id="559" r:id="rId22"/>
    <p:sldId id="560" r:id="rId23"/>
    <p:sldId id="640" r:id="rId24"/>
    <p:sldId id="561" r:id="rId25"/>
    <p:sldId id="627" r:id="rId26"/>
    <p:sldId id="567" r:id="rId27"/>
    <p:sldId id="648" r:id="rId28"/>
    <p:sldId id="649" r:id="rId29"/>
    <p:sldId id="650" r:id="rId30"/>
    <p:sldId id="720" r:id="rId31"/>
    <p:sldId id="583" r:id="rId32"/>
    <p:sldId id="651" r:id="rId33"/>
    <p:sldId id="563" r:id="rId34"/>
    <p:sldId id="628" r:id="rId35"/>
    <p:sldId id="681" r:id="rId36"/>
    <p:sldId id="641" r:id="rId37"/>
    <p:sldId id="642" r:id="rId38"/>
    <p:sldId id="661" r:id="rId39"/>
    <p:sldId id="677" r:id="rId40"/>
    <p:sldId id="675" r:id="rId41"/>
    <p:sldId id="655" r:id="rId42"/>
    <p:sldId id="721" r:id="rId43"/>
    <p:sldId id="713" r:id="rId44"/>
    <p:sldId id="714" r:id="rId45"/>
    <p:sldId id="715" r:id="rId46"/>
    <p:sldId id="716" r:id="rId47"/>
    <p:sldId id="717" r:id="rId4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75" autoAdjust="0"/>
    <p:restoredTop sz="92000" autoAdjust="0"/>
  </p:normalViewPr>
  <p:slideViewPr>
    <p:cSldViewPr snapToGrid="0">
      <p:cViewPr varScale="1">
        <p:scale>
          <a:sx n="89" d="100"/>
          <a:sy n="89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6268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3884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52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58220-A737-4B44-B112-4A17D8614C18}" type="slidenum">
              <a:rPr lang="en-US"/>
              <a:pPr/>
              <a:t>44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C67E9-8545-3141-BC2C-1B549B746B23}" type="slidenum">
              <a:rPr lang="en-US"/>
              <a:pPr/>
              <a:t>45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DC9B5-8DBF-A94C-BC56-C95D26CB22DF}" type="slidenum">
              <a:rPr lang="en-US"/>
              <a:pPr/>
              <a:t>46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EF71F-A33A-3449-8F2D-D74D15AC6BB3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Interloper thread can be from same core or another core.</a:t>
            </a:r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7A960-F2E5-6743-B445-419E55865893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Here using the Green Sheet convention of </a:t>
            </a:r>
            <a:r>
              <a:rPr lang="en-AU" dirty="0" err="1" smtClean="0"/>
              <a:t>rs</a:t>
            </a:r>
            <a:r>
              <a:rPr lang="en-AU" baseline="0" dirty="0" smtClean="0"/>
              <a:t> and </a:t>
            </a:r>
            <a:r>
              <a:rPr lang="en-AU" baseline="0" dirty="0" err="1" smtClean="0"/>
              <a:t>rt</a:t>
            </a:r>
            <a:r>
              <a:rPr lang="en-AU" baseline="0" dirty="0" smtClean="0"/>
              <a:t> for source register and target register.</a:t>
            </a:r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7A960-F2E5-6743-B445-419E55865893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300" dirty="0" smtClean="0">
                <a:solidFill>
                  <a:srgbClr val="FF0000"/>
                </a:solidFill>
              </a:rPr>
              <a:t>- 102 if one thread starts executing after the other completely finishes.</a:t>
            </a:r>
          </a:p>
          <a:p>
            <a:r>
              <a:rPr lang="en-US" sz="1300" dirty="0" smtClean="0">
                <a:solidFill>
                  <a:srgbClr val="FF0000"/>
                </a:solidFill>
              </a:rPr>
              <a:t>- 101 if both threads execute the </a:t>
            </a:r>
            <a:r>
              <a:rPr lang="en-US" sz="1300" dirty="0" err="1" smtClean="0">
                <a:solidFill>
                  <a:srgbClr val="FF0000"/>
                </a:solidFill>
              </a:rPr>
              <a:t>lw</a:t>
            </a:r>
            <a:r>
              <a:rPr lang="en-US" sz="1300" dirty="0" smtClean="0">
                <a:solidFill>
                  <a:srgbClr val="FF0000"/>
                </a:solidFill>
              </a:rPr>
              <a:t> before either thread executes the sw. One thread will see “stale data”.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API:  Application</a:t>
            </a:r>
            <a:r>
              <a:rPr lang="en-US" baseline="0" dirty="0" smtClean="0"/>
              <a:t> Programming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work-sharing construct divides the execution of the enclosed code region among the members of the team that encounter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“Shape” restrictions:</a:t>
            </a:r>
            <a:r>
              <a:rPr lang="en-US" baseline="0" dirty="0" smtClean="0"/>
              <a:t>  </a:t>
            </a:r>
            <a:r>
              <a:rPr lang="en-US" dirty="0" smtClean="0"/>
              <a:t>The FOR loop can not be a DO WHILE loop, or a loop without loop control.  Also, the loop iteration variable must be an integer and the loop control parameters must be the same for all threads.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D3B64-7D94-6142-B4FD-26C2CFB32C7A}" type="slidenum">
              <a:rPr lang="en-US"/>
              <a:pPr/>
              <a:t>43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8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mp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computing.llnl.gov/tutorials/openMP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Guest Lecturer: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3/15/2013</a:t>
            </a:r>
            <a:endParaRPr lang="en-US" dirty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Spring 2013 -- Lecture #22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0"/>
              </a:spcAft>
            </a:pPr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pPr>
              <a:spcBef>
                <a:spcPts val="0"/>
              </a:spcBef>
            </a:pPr>
            <a:r>
              <a:rPr lang="en-US" i="1" dirty="0" smtClean="0"/>
              <a:t>Synchronization,</a:t>
            </a:r>
          </a:p>
          <a:p>
            <a:pPr>
              <a:spcBef>
                <a:spcPts val="0"/>
              </a:spcBef>
            </a:pPr>
            <a:r>
              <a:rPr lang="en-US" i="1" dirty="0" err="1" smtClean="0"/>
              <a:t>OpenMP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520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Possible Lock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9646" cy="4525963"/>
          </a:xfrm>
        </p:spPr>
        <p:txBody>
          <a:bodyPr/>
          <a:lstStyle/>
          <a:p>
            <a:r>
              <a:rPr lang="en-US" dirty="0" smtClean="0"/>
              <a:t>Thread 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Thread 2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43224" y="5394960"/>
            <a:ext cx="6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715000"/>
            <a:ext cx="8229600" cy="7315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Both threads think they have set the lock!  </a:t>
            </a:r>
          </a:p>
          <a:p>
            <a:pPr algn="ctr">
              <a:lnSpc>
                <a:spcPct val="8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Exclusive access not guaranteed!</a:t>
            </a:r>
            <a:endParaRPr lang="en-US" sz="2800" i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72000" y="1975104"/>
            <a:ext cx="0" cy="34747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Hardware Synchronization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AU" dirty="0" smtClean="0"/>
              <a:t>Hardware </a:t>
            </a:r>
            <a:r>
              <a:rPr lang="en-AU" dirty="0"/>
              <a:t>support </a:t>
            </a:r>
            <a:r>
              <a:rPr lang="en-AU" dirty="0" smtClean="0"/>
              <a:t>required to prevent an interloper (another thread) from changing the value </a:t>
            </a:r>
          </a:p>
          <a:p>
            <a:pPr lvl="1">
              <a:buClr>
                <a:schemeClr val="tx1"/>
              </a:buClr>
            </a:pPr>
            <a:r>
              <a:rPr lang="en-AU" i="1" dirty="0">
                <a:solidFill>
                  <a:srgbClr val="FF0000"/>
                </a:solidFill>
              </a:rPr>
              <a:t>Atomic </a:t>
            </a:r>
            <a:r>
              <a:rPr lang="en-AU" dirty="0"/>
              <a:t>read/write memory operation</a:t>
            </a:r>
          </a:p>
          <a:p>
            <a:pPr lvl="1"/>
            <a:r>
              <a:rPr lang="en-AU" dirty="0"/>
              <a:t>No other access to the location allowed between the read and write</a:t>
            </a:r>
          </a:p>
          <a:p>
            <a:r>
              <a:rPr lang="en-AU" dirty="0" smtClean="0"/>
              <a:t>How best to implement in software?</a:t>
            </a:r>
            <a:endParaRPr lang="en-AU" dirty="0"/>
          </a:p>
          <a:p>
            <a:pPr lvl="1"/>
            <a:r>
              <a:rPr lang="en-AU" dirty="0" smtClean="0"/>
              <a:t>Single </a:t>
            </a:r>
            <a:r>
              <a:rPr lang="en-AU" dirty="0" err="1" smtClean="0"/>
              <a:t>instr</a:t>
            </a:r>
            <a:r>
              <a:rPr lang="en-AU" dirty="0" smtClean="0"/>
              <a:t>?  Atomic </a:t>
            </a:r>
            <a:r>
              <a:rPr lang="en-AU" dirty="0"/>
              <a:t>swap of register </a:t>
            </a:r>
            <a:r>
              <a:rPr lang="en-AU" dirty="0">
                <a:ea typeface="Arial" charset="0"/>
                <a:cs typeface="Arial" charset="0"/>
              </a:rPr>
              <a:t>↔ memory</a:t>
            </a:r>
          </a:p>
          <a:p>
            <a:pPr lvl="1"/>
            <a:r>
              <a:rPr lang="en-AU" dirty="0" smtClean="0">
                <a:ea typeface="Arial" charset="0"/>
                <a:cs typeface="Arial" charset="0"/>
              </a:rPr>
              <a:t>Pair </a:t>
            </a:r>
            <a:r>
              <a:rPr lang="en-AU" dirty="0">
                <a:ea typeface="Arial" charset="0"/>
                <a:cs typeface="Arial" charset="0"/>
              </a:rPr>
              <a:t>of </a:t>
            </a:r>
            <a:r>
              <a:rPr lang="en-AU" dirty="0" err="1" smtClean="0">
                <a:ea typeface="Arial" charset="0"/>
                <a:cs typeface="Arial" charset="0"/>
              </a:rPr>
              <a:t>instr</a:t>
            </a:r>
            <a:r>
              <a:rPr lang="en-AU" dirty="0" smtClean="0">
                <a:ea typeface="Arial" charset="0"/>
                <a:cs typeface="Arial" charset="0"/>
              </a:rPr>
              <a:t>?  One for read, one for write</a:t>
            </a:r>
            <a:endParaRPr lang="en-AU" dirty="0">
              <a:ea typeface="Arial" charset="0"/>
              <a:cs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1"/>
                </a:solidFill>
              </a:rPr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403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i="1" dirty="0">
                <a:solidFill>
                  <a:srgbClr val="FF0000"/>
                </a:solidFill>
              </a:rPr>
              <a:t>Load </a:t>
            </a:r>
            <a:r>
              <a:rPr lang="en-AU" i="1" dirty="0" smtClean="0">
                <a:solidFill>
                  <a:srgbClr val="FF0000"/>
                </a:solidFill>
              </a:rPr>
              <a:t>linked:		</a:t>
            </a:r>
            <a:r>
              <a:rPr lang="en-AU" dirty="0" err="1" smtClean="0">
                <a:latin typeface="Courier New"/>
                <a:cs typeface="Courier New"/>
              </a:rPr>
              <a:t>ll</a:t>
            </a:r>
            <a:r>
              <a:rPr lang="en-AU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rt,off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i="1" dirty="0">
                <a:solidFill>
                  <a:srgbClr val="FF0000"/>
                </a:solidFill>
              </a:rPr>
              <a:t>Store </a:t>
            </a:r>
            <a:r>
              <a:rPr lang="en-AU" i="1" dirty="0" smtClean="0">
                <a:solidFill>
                  <a:srgbClr val="FF0000"/>
                </a:solidFill>
              </a:rPr>
              <a:t>conditional:</a:t>
            </a:r>
            <a:r>
              <a:rPr lang="en-AU" dirty="0" smtClean="0"/>
              <a:t>	</a:t>
            </a:r>
            <a:r>
              <a:rPr lang="en-AU" dirty="0" smtClean="0">
                <a:latin typeface="Courier New"/>
                <a:cs typeface="Courier New"/>
              </a:rPr>
              <a:t>sc </a:t>
            </a:r>
            <a:r>
              <a:rPr lang="en-AU" dirty="0" err="1" smtClean="0">
                <a:latin typeface="Courier New"/>
                <a:cs typeface="Courier New"/>
              </a:rPr>
              <a:t>rt</a:t>
            </a:r>
            <a:r>
              <a:rPr lang="en-AU" dirty="0" smtClean="0">
                <a:latin typeface="Courier New"/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off(</a:t>
            </a:r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Returns </a:t>
            </a:r>
            <a:r>
              <a:rPr lang="en-AU" b="1" dirty="0" smtClean="0"/>
              <a:t>1</a:t>
            </a:r>
            <a:r>
              <a:rPr lang="en-AU" dirty="0" smtClean="0"/>
              <a:t> (success) </a:t>
            </a:r>
            <a:r>
              <a:rPr lang="en-AU" dirty="0"/>
              <a:t>if </a:t>
            </a:r>
            <a:r>
              <a:rPr lang="en-AU" dirty="0" smtClean="0"/>
              <a:t>location has </a:t>
            </a:r>
            <a:r>
              <a:rPr lang="en-AU" dirty="0"/>
              <a:t>not changed since the </a:t>
            </a:r>
            <a:r>
              <a:rPr lang="en-AU" sz="2600" dirty="0" err="1" smtClean="0">
                <a:latin typeface="Courier New"/>
                <a:cs typeface="Courier New"/>
              </a:rPr>
              <a:t>ll</a:t>
            </a:r>
            <a:endParaRPr lang="en-AU" sz="2600" dirty="0" smtClean="0">
              <a:latin typeface="+mj-lt"/>
              <a:cs typeface="Courier New"/>
            </a:endParaRP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+mj-lt"/>
                <a:cs typeface="Courier New"/>
              </a:rPr>
              <a:t>Returns </a:t>
            </a:r>
            <a:r>
              <a:rPr lang="en-AU" b="1" dirty="0" smtClean="0">
                <a:latin typeface="+mj-lt"/>
                <a:cs typeface="Courier New"/>
              </a:rPr>
              <a:t>0</a:t>
            </a:r>
            <a:r>
              <a:rPr lang="en-AU" dirty="0" smtClean="0">
                <a:latin typeface="+mj-lt"/>
                <a:cs typeface="Courier New"/>
              </a:rPr>
              <a:t> (failure) if location has changed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AU" dirty="0" smtClean="0"/>
              <a:t>Note that </a:t>
            </a:r>
            <a:r>
              <a:rPr lang="en-AU" sz="3000" dirty="0" smtClean="0">
                <a:latin typeface="Courier New" pitchFamily="49" charset="0"/>
                <a:cs typeface="Courier New" pitchFamily="49" charset="0"/>
              </a:rPr>
              <a:t>sc</a:t>
            </a:r>
            <a:r>
              <a:rPr lang="en-AU" dirty="0" smtClean="0"/>
              <a:t> </a:t>
            </a:r>
            <a:r>
              <a:rPr lang="en-AU" i="1" dirty="0" smtClean="0"/>
              <a:t>clobbers</a:t>
            </a:r>
            <a:r>
              <a:rPr lang="en-AU" dirty="0" smtClean="0"/>
              <a:t> the register value being stored (</a:t>
            </a:r>
            <a:r>
              <a:rPr lang="en-AU" sz="30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AU" dirty="0" smtClean="0"/>
              <a:t>)!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Need to have a copy elsewhere if you plan on repeating on failure or using value later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4180" y="6356350"/>
            <a:ext cx="2133600" cy="365125"/>
          </a:xfrm>
        </p:spPr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Synchronization in MIPS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 smtClean="0"/>
              <a:t>Atomic swap (to test/set lock variable)</a:t>
            </a:r>
          </a:p>
          <a:p>
            <a:pPr>
              <a:lnSpc>
                <a:spcPct val="90000"/>
              </a:lnSpc>
              <a:buNone/>
            </a:pPr>
            <a:r>
              <a:rPr lang="en-AU" sz="2800" dirty="0" smtClean="0"/>
              <a:t>	Exchange contents of register and memory: </a:t>
            </a:r>
            <a:br>
              <a:rPr lang="en-AU" sz="2800" dirty="0" smtClean="0"/>
            </a:br>
            <a:r>
              <a:rPr lang="en-AU" sz="2800" dirty="0" smtClean="0"/>
              <a:t>$s4 </a:t>
            </a:r>
            <a:r>
              <a:rPr lang="en-AU" sz="2800" dirty="0" smtClean="0">
                <a:ea typeface="Arial" charset="0"/>
                <a:cs typeface="Arial" charset="0"/>
              </a:rPr>
              <a:t>↔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Mem</a:t>
            </a:r>
            <a:r>
              <a:rPr lang="en-AU" sz="2800" dirty="0" smtClean="0"/>
              <a:t>($s1)</a:t>
            </a:r>
          </a:p>
          <a:p>
            <a:pPr>
              <a:lnSpc>
                <a:spcPct val="90000"/>
              </a:lnSpc>
              <a:buNone/>
            </a:pPr>
            <a:endParaRPr lang="en-AU" sz="2800" dirty="0" smtClean="0"/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try: add $t0,$zero,$s4 #copy value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ll</a:t>
            </a:r>
            <a:r>
              <a:rPr lang="en-AU" sz="2400" dirty="0" smtClean="0">
                <a:latin typeface="Courier New"/>
                <a:cs typeface="Courier New"/>
              </a:rPr>
              <a:t>  $t1,0($s1)    #load linked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sc  $t0,0($s1)    #store conditional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beq</a:t>
            </a:r>
            <a:r>
              <a:rPr lang="en-AU" sz="2400" dirty="0" smtClean="0">
                <a:latin typeface="Courier New"/>
                <a:cs typeface="Courier New"/>
              </a:rPr>
              <a:t> $t0,$zero,try #loop if sc fails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add $s4,$zero,$t1 #load value in $s4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4251960"/>
            <a:ext cx="7380214" cy="1769257"/>
            <a:chOff x="914400" y="4251960"/>
            <a:chExt cx="7380214" cy="1769257"/>
          </a:xfrm>
        </p:grpSpPr>
        <p:sp>
          <p:nvSpPr>
            <p:cNvPr id="7" name="Arc 6"/>
            <p:cNvSpPr/>
            <p:nvPr/>
          </p:nvSpPr>
          <p:spPr>
            <a:xfrm>
              <a:off x="914400" y="4251960"/>
              <a:ext cx="2011680" cy="1554480"/>
            </a:xfrm>
            <a:prstGeom prst="arc">
              <a:avLst>
                <a:gd name="adj1" fmla="val 5322757"/>
                <a:gd name="adj2" fmla="val 16147906"/>
              </a:avLst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0240" y="5559552"/>
              <a:ext cx="63743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</a:t>
              </a:r>
              <a:r>
                <a:rPr lang="en-US" sz="2400" dirty="0" smtClean="0">
                  <a:solidFill>
                    <a:srgbClr val="FF0000"/>
                  </a:solidFill>
                </a:rPr>
                <a:t> would fail if another threads executes </a:t>
              </a:r>
              <a:r>
                <a:rPr lang="en-US" sz="22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</a:t>
              </a:r>
              <a:r>
                <a:rPr lang="en-US" sz="2400" dirty="0" smtClean="0">
                  <a:solidFill>
                    <a:srgbClr val="FF0000"/>
                  </a:solidFill>
                </a:rPr>
                <a:t> here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22912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Test-and-Set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5943600" cy="493776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dirty="0" smtClean="0"/>
              <a:t>In a single atomic operation: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Test </a:t>
            </a:r>
            <a:r>
              <a:rPr lang="en-US" dirty="0" smtClean="0"/>
              <a:t>to see if a memory location is set (contains a 1)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Set </a:t>
            </a:r>
            <a:r>
              <a:rPr lang="en-US" dirty="0" smtClean="0"/>
              <a:t>it (to 1) if it isn’t (it contained a zero when tested)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Otherwise indicate that the Set failed, so the program can try again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While accessing, no other instruction can modify the memory location, including other Test-and-Set instructions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Useful for implementing lock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" name="Picture 7" descr="Screen shot 2011-03-06 at 6.40.2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3248" y="84421"/>
            <a:ext cx="2550752" cy="6384610"/>
          </a:xfrm>
          <a:prstGeom prst="rect">
            <a:avLst/>
          </a:prstGeom>
        </p:spPr>
      </p:pic>
      <p:grpSp>
        <p:nvGrpSpPr>
          <p:cNvPr id="7" name="Group 19"/>
          <p:cNvGrpSpPr/>
          <p:nvPr/>
        </p:nvGrpSpPr>
        <p:grpSpPr>
          <a:xfrm>
            <a:off x="6010656" y="950976"/>
            <a:ext cx="1158240" cy="1341120"/>
            <a:chOff x="6010656" y="950976"/>
            <a:chExt cx="1158240" cy="134112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6010656" y="950976"/>
              <a:ext cx="1072896" cy="134112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035040" y="2023872"/>
              <a:ext cx="1133856" cy="26822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6230112" y="2987040"/>
            <a:ext cx="877824" cy="975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5791200" y="3182112"/>
            <a:ext cx="1011936" cy="914400"/>
          </a:xfrm>
          <a:prstGeom prst="arc">
            <a:avLst>
              <a:gd name="adj1" fmla="val 40924"/>
              <a:gd name="adj2" fmla="val 8005407"/>
            </a:avLst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949696" y="4645152"/>
            <a:ext cx="950976" cy="4632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1-03-06 at 6.40.2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248" y="84421"/>
            <a:ext cx="2550752" cy="6384610"/>
          </a:xfrm>
          <a:prstGeom prst="rect">
            <a:avLst/>
          </a:prstGeom>
        </p:spPr>
      </p:pic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14037" cy="1143000"/>
          </a:xfrm>
        </p:spPr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Test-and-Set </a:t>
            </a:r>
            <a:r>
              <a:rPr lang="en-AU" dirty="0">
                <a:solidFill>
                  <a:schemeClr val="accent1"/>
                </a:solidFill>
              </a:rPr>
              <a:t>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431788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800" dirty="0" smtClean="0"/>
              <a:t>Example</a:t>
            </a:r>
            <a:r>
              <a:rPr lang="en-AU" sz="2800" dirty="0"/>
              <a:t>:</a:t>
            </a:r>
            <a:r>
              <a:rPr lang="en-AU" sz="2800" dirty="0" smtClean="0"/>
              <a:t> MIPS sequence for implementing a T&amp;S at 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Try: </a:t>
            </a:r>
            <a:r>
              <a:rPr lang="en-AU" sz="2200" dirty="0" err="1" smtClean="0">
                <a:latin typeface="Courier New"/>
                <a:cs typeface="Courier New"/>
              </a:rPr>
              <a:t>addiu</a:t>
            </a:r>
            <a:r>
              <a:rPr lang="en-AU" sz="2200" dirty="0" smtClean="0">
                <a:latin typeface="Courier New"/>
                <a:cs typeface="Courier New"/>
              </a:rPr>
              <a:t> $t0,$zero,1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ll</a:t>
            </a:r>
            <a:r>
              <a:rPr lang="en-AU" sz="2200" dirty="0" smtClean="0">
                <a:latin typeface="Courier New"/>
                <a:cs typeface="Courier New"/>
              </a:rPr>
              <a:t>  $t1,0($s1)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bne</a:t>
            </a:r>
            <a:r>
              <a:rPr lang="en-AU" sz="2200" dirty="0" smtClean="0">
                <a:latin typeface="Courier New"/>
                <a:cs typeface="Courier New"/>
              </a:rPr>
              <a:t> $t1,$zero,Try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sc  $t0,0($s1)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beq</a:t>
            </a:r>
            <a:r>
              <a:rPr lang="en-AU" sz="2200" dirty="0" smtClean="0">
                <a:latin typeface="Courier New"/>
                <a:cs typeface="Courier New"/>
              </a:rPr>
              <a:t> $t0,$zero,try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Locked: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# critical section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Unlock: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sw</a:t>
            </a:r>
            <a:r>
              <a:rPr lang="en-AU" sz="2200" dirty="0" smtClean="0">
                <a:latin typeface="Courier New"/>
                <a:cs typeface="Courier New"/>
              </a:rPr>
              <a:t> $zero,0($s1)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88398" y="887148"/>
            <a:ext cx="2139761" cy="2052617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84231" y="2122197"/>
            <a:ext cx="2387478" cy="1248289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905794" y="2957159"/>
            <a:ext cx="2157158" cy="869754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05794" y="4244393"/>
            <a:ext cx="2400708" cy="226136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3401" y="5979743"/>
            <a:ext cx="1952569" cy="143316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3152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3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Question</a:t>
            </a:r>
            <a:r>
              <a:rPr lang="en-US" sz="2800" b="1" dirty="0" smtClean="0">
                <a:solidFill>
                  <a:srgbClr val="000000"/>
                </a:solidFill>
              </a:rPr>
              <a:t>:  </a:t>
            </a:r>
            <a:r>
              <a:rPr lang="en-US" sz="2800" dirty="0" smtClean="0"/>
              <a:t>Consider the following code when executed </a:t>
            </a:r>
            <a:r>
              <a:rPr lang="en-US" sz="2800" i="1" dirty="0" smtClean="0"/>
              <a:t>concurrently</a:t>
            </a:r>
            <a:r>
              <a:rPr lang="en-US" sz="2800" dirty="0" smtClean="0"/>
              <a:t> by two threads.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What possible values can result in *($s0)?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# *($s0) = 100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$t0,$t0,1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914400" y="4297680"/>
            <a:ext cx="3383280" cy="2011680"/>
            <a:chOff x="7955280" y="3293581"/>
            <a:chExt cx="3383280" cy="2011680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8046720" y="3385022"/>
              <a:ext cx="3206931" cy="523221"/>
              <a:chOff x="960651" y="1539289"/>
              <a:chExt cx="3206831" cy="392422"/>
            </a:xfrm>
          </p:grpSpPr>
          <p:sp>
            <p:nvSpPr>
              <p:cNvPr id="53259" name="TextBox 2"/>
              <p:cNvSpPr txBox="1">
                <a:spLocks noChangeArrowheads="1"/>
              </p:cNvSpPr>
              <p:nvPr/>
            </p:nvSpPr>
            <p:spPr bwMode="auto">
              <a:xfrm>
                <a:off x="1515805" y="1539289"/>
                <a:ext cx="2651677" cy="392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8000"/>
                    </a:solidFill>
                  </a:rPr>
                  <a:t>101 or 102</a:t>
                </a:r>
                <a:endParaRPr lang="en-US" sz="2800" b="1" dirty="0">
                  <a:solidFill>
                    <a:srgbClr val="FF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60" name="Rectangle 6"/>
              <p:cNvSpPr>
                <a:spLocks noChangeArrowheads="1"/>
              </p:cNvSpPr>
              <p:nvPr/>
            </p:nvSpPr>
            <p:spPr bwMode="auto">
              <a:xfrm>
                <a:off x="960651" y="1614727"/>
                <a:ext cx="41549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4" name="Group 2"/>
            <p:cNvGrpSpPr/>
            <p:nvPr/>
          </p:nvGrpSpPr>
          <p:grpSpPr>
            <a:xfrm>
              <a:off x="8046720" y="3842221"/>
              <a:ext cx="3206931" cy="523220"/>
              <a:chOff x="960438" y="3058949"/>
              <a:chExt cx="3206931" cy="523220"/>
            </a:xfrm>
          </p:grpSpPr>
          <p:sp>
            <p:nvSpPr>
              <p:cNvPr id="53250" name="TextBox 3"/>
              <p:cNvSpPr txBox="1">
                <a:spLocks noChangeArrowheads="1"/>
              </p:cNvSpPr>
              <p:nvPr/>
            </p:nvSpPr>
            <p:spPr bwMode="auto">
              <a:xfrm>
                <a:off x="1515609" y="305894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408000"/>
                    </a:solidFill>
                  </a:rPr>
                  <a:t>100, 101, or 102</a:t>
                </a:r>
                <a:endParaRPr lang="en-US" sz="2800" b="1" dirty="0">
                  <a:solidFill>
                    <a:srgbClr val="40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54" name="Rectangle 7"/>
              <p:cNvSpPr>
                <a:spLocks noChangeArrowheads="1"/>
              </p:cNvSpPr>
              <p:nvPr/>
            </p:nvSpPr>
            <p:spPr bwMode="auto">
              <a:xfrm>
                <a:off x="960438" y="3159533"/>
                <a:ext cx="41592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8046720" y="4299421"/>
              <a:ext cx="3206931" cy="523220"/>
              <a:chOff x="960438" y="4064789"/>
              <a:chExt cx="3206931" cy="523220"/>
            </a:xfrm>
          </p:grpSpPr>
          <p:sp>
            <p:nvSpPr>
              <p:cNvPr id="53251" name="TextBox 4"/>
              <p:cNvSpPr txBox="1">
                <a:spLocks noChangeArrowheads="1"/>
              </p:cNvSpPr>
              <p:nvPr/>
            </p:nvSpPr>
            <p:spPr bwMode="auto">
              <a:xfrm>
                <a:off x="1515609" y="406478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66A0"/>
                    </a:solidFill>
                  </a:rPr>
                  <a:t>100 or 101</a:t>
                </a:r>
                <a:endParaRPr lang="en-US" sz="2800" b="1" dirty="0">
                  <a:solidFill>
                    <a:srgbClr val="FF66A0"/>
                  </a:solidFill>
                  <a:latin typeface="Symbol" pitchFamily="1" charset="2"/>
                </a:endParaRPr>
              </a:p>
            </p:txBody>
          </p:sp>
          <p:sp>
            <p:nvSpPr>
              <p:cNvPr id="53255" name="Rectangle 8"/>
              <p:cNvSpPr>
                <a:spLocks noChangeArrowheads="1"/>
              </p:cNvSpPr>
              <p:nvPr/>
            </p:nvSpPr>
            <p:spPr bwMode="auto">
              <a:xfrm>
                <a:off x="960438" y="4165373"/>
                <a:ext cx="41592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8046720" y="4757158"/>
              <a:ext cx="3206929" cy="523220"/>
              <a:chOff x="947738" y="5068888"/>
              <a:chExt cx="3206929" cy="523220"/>
            </a:xfrm>
          </p:grpSpPr>
          <p:sp>
            <p:nvSpPr>
              <p:cNvPr id="53252" name="TextBox 5"/>
              <p:cNvSpPr txBox="1">
                <a:spLocks noChangeArrowheads="1"/>
              </p:cNvSpPr>
              <p:nvPr/>
            </p:nvSpPr>
            <p:spPr bwMode="auto">
              <a:xfrm>
                <a:off x="1502907" y="5068888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</a:rPr>
                  <a:t>102</a:t>
                </a:r>
                <a:endParaRPr lang="en-US" sz="2800" b="1" dirty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Symbol" pitchFamily="1" charset="2"/>
                </a:endParaRPr>
              </a:p>
            </p:txBody>
          </p:sp>
          <p:sp>
            <p:nvSpPr>
              <p:cNvPr id="53256" name="Rectangle 9"/>
              <p:cNvSpPr>
                <a:spLocks noChangeArrowheads="1"/>
              </p:cNvSpPr>
              <p:nvPr/>
            </p:nvSpPr>
            <p:spPr bwMode="auto">
              <a:xfrm>
                <a:off x="947738" y="5168935"/>
                <a:ext cx="415925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7955280" y="3293581"/>
              <a:ext cx="3383280" cy="2011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005840" y="4434840"/>
            <a:ext cx="32004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 - A Crash Course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OpenMP</a:t>
            </a:r>
            <a:r>
              <a:rPr lang="en-US" dirty="0" smtClean="0"/>
              <a:t> Introduction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Directives</a:t>
            </a:r>
          </a:p>
          <a:p>
            <a:pPr lvl="1"/>
            <a:r>
              <a:rPr lang="en-US" dirty="0" err="1" smtClean="0"/>
              <a:t>Workshare</a:t>
            </a:r>
            <a:endParaRPr lang="en-US" dirty="0" smtClean="0"/>
          </a:p>
          <a:p>
            <a:pPr lvl="1"/>
            <a:r>
              <a:rPr lang="en-US" dirty="0" smtClean="0"/>
              <a:t>Synchronization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Common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Pitfalls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Midterm re-grade requests due Tuesday (3/19)</a:t>
            </a:r>
          </a:p>
          <a:p>
            <a:r>
              <a:rPr lang="en-US" dirty="0" smtClean="0"/>
              <a:t>Project 2: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lvl="1"/>
            <a:r>
              <a:rPr lang="en-US" dirty="0" smtClean="0"/>
              <a:t>Work in groups of two!</a:t>
            </a:r>
          </a:p>
          <a:p>
            <a:pPr lvl="1"/>
            <a:r>
              <a:rPr lang="en-US" dirty="0" smtClean="0"/>
              <a:t>Part 1: Due March 17 (this Sunday)</a:t>
            </a:r>
          </a:p>
          <a:p>
            <a:pPr lvl="1"/>
            <a:r>
              <a:rPr lang="en-US" dirty="0" smtClean="0"/>
              <a:t>Part 2: Due March 24 (part of Spring Break)</a:t>
            </a:r>
          </a:p>
          <a:p>
            <a:r>
              <a:rPr lang="en-US" dirty="0" smtClean="0"/>
              <a:t>Homework 4 will be posted before Spring Break</a:t>
            </a:r>
          </a:p>
          <a:p>
            <a:pPr lvl="1"/>
            <a:r>
              <a:rPr lang="en-US" dirty="0" smtClean="0"/>
              <a:t>If you want to get a head start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 - A Crash Course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OpenMP</a:t>
            </a:r>
            <a:r>
              <a:rPr lang="en-US" dirty="0" smtClean="0">
                <a:solidFill>
                  <a:srgbClr val="FF0000"/>
                </a:solidFill>
              </a:rPr>
              <a:t> Introduction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Directives</a:t>
            </a:r>
          </a:p>
          <a:p>
            <a:pPr lvl="1"/>
            <a:r>
              <a:rPr lang="en-US" dirty="0" err="1" smtClean="0"/>
              <a:t>Workshare</a:t>
            </a:r>
            <a:endParaRPr lang="en-US" dirty="0" smtClean="0"/>
          </a:p>
          <a:p>
            <a:pPr lvl="1"/>
            <a:r>
              <a:rPr lang="en-US" dirty="0" smtClean="0"/>
              <a:t>Synchronization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Common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Pitfalls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Multiprocessor systems uses shared memory (single address space)</a:t>
            </a:r>
          </a:p>
          <a:p>
            <a:r>
              <a:rPr lang="en-US" dirty="0" smtClean="0"/>
              <a:t>Cache coherence implements shared memory even with multiple copies in multiple caches</a:t>
            </a:r>
          </a:p>
          <a:p>
            <a:pPr lvl="1"/>
            <a:r>
              <a:rPr lang="en-US" dirty="0" smtClean="0"/>
              <a:t>Track state of blocks relative to other caches </a:t>
            </a:r>
            <a:br>
              <a:rPr lang="en-US" dirty="0" smtClean="0"/>
            </a:br>
            <a:r>
              <a:rPr lang="en-US" dirty="0" smtClean="0"/>
              <a:t>(e.g. MOESI protocol)</a:t>
            </a:r>
          </a:p>
          <a:p>
            <a:pPr lvl="1"/>
            <a:r>
              <a:rPr lang="en-US" dirty="0" smtClean="0"/>
              <a:t>False sharing a concern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What is </a:t>
            </a:r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API used for multi-threaded, shared memory parallelism</a:t>
            </a:r>
          </a:p>
          <a:p>
            <a:pPr lvl="1"/>
            <a:r>
              <a:rPr lang="en-US" dirty="0" smtClean="0"/>
              <a:t>Compiler Directives</a:t>
            </a:r>
          </a:p>
          <a:p>
            <a:pPr lvl="1"/>
            <a:r>
              <a:rPr lang="en-US" dirty="0" smtClean="0"/>
              <a:t>Runtime Library Routines</a:t>
            </a:r>
          </a:p>
          <a:p>
            <a:pPr lvl="1"/>
            <a:r>
              <a:rPr lang="en-US" dirty="0" smtClean="0"/>
              <a:t>Environment Variables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Standardized</a:t>
            </a:r>
          </a:p>
          <a:p>
            <a:r>
              <a:rPr lang="en-US" sz="2800" b="1" dirty="0" smtClean="0"/>
              <a:t>Resources:</a:t>
            </a:r>
            <a:r>
              <a:rPr lang="en-US" sz="2800" dirty="0" smtClean="0"/>
              <a:t>  </a:t>
            </a:r>
            <a:r>
              <a:rPr lang="en-US" sz="2800" dirty="0" smtClean="0">
                <a:hlinkClick r:id="rId3"/>
              </a:rPr>
              <a:t>http://www.openmp.org/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and </a:t>
            </a:r>
            <a:r>
              <a:rPr lang="en-US" sz="2800" dirty="0" smtClean="0">
                <a:hlinkClick r:id="rId4"/>
              </a:rPr>
              <a:t>http://computing.llnl.gov/tutorials/openMP/</a:t>
            </a:r>
            <a:r>
              <a:rPr lang="en-US" sz="2800" dirty="0" smtClean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9" name="Picture 8" descr="Screen shot 2011-03-15 at 9.07.32 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0265" y="2116667"/>
            <a:ext cx="2827640" cy="3014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Specification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" y="1645920"/>
            <a:ext cx="8654143" cy="399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Shared Memory Model with Explicit Thread-based 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threads in a shared memory environment, explicit programming model with full programmer control over parallelization</a:t>
            </a:r>
          </a:p>
          <a:p>
            <a:r>
              <a:rPr lang="en-US" b="1" dirty="0" smtClean="0"/>
              <a:t>Pros:</a:t>
            </a:r>
          </a:p>
          <a:p>
            <a:pPr lvl="1"/>
            <a:r>
              <a:rPr lang="en-US" dirty="0" smtClean="0"/>
              <a:t>Takes advantage of shared memory, programmer need not worry (that much) about data placement</a:t>
            </a:r>
          </a:p>
          <a:p>
            <a:pPr lvl="1"/>
            <a:r>
              <a:rPr lang="en-US" dirty="0" smtClean="0"/>
              <a:t>Compiler directives are simple and easy to use</a:t>
            </a:r>
          </a:p>
          <a:p>
            <a:pPr lvl="1"/>
            <a:r>
              <a:rPr lang="en-US" dirty="0" smtClean="0"/>
              <a:t>Legacy serial code does not need to be rewritten</a:t>
            </a:r>
          </a:p>
          <a:p>
            <a:r>
              <a:rPr lang="en-US" b="1" dirty="0" smtClean="0"/>
              <a:t>Cons: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Code can only be run in shared memory environments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Compiler must support </a:t>
            </a:r>
            <a:r>
              <a:rPr lang="en-US" sz="2839" dirty="0" err="1" smtClean="0"/>
              <a:t>OpenMP</a:t>
            </a:r>
            <a:r>
              <a:rPr lang="en-US" sz="2839" dirty="0" smtClean="0"/>
              <a:t> (e.g. </a:t>
            </a:r>
            <a:r>
              <a:rPr lang="en-US" sz="2839" dirty="0" err="1" smtClean="0"/>
              <a:t>gcc</a:t>
            </a:r>
            <a:r>
              <a:rPr lang="en-US" sz="2839" dirty="0" smtClean="0"/>
              <a:t> 4.2)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in CS61C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is built on top of C, so you don’t have to learn a whole new programming language</a:t>
            </a:r>
          </a:p>
          <a:p>
            <a:pPr lvl="1"/>
            <a:r>
              <a:rPr lang="en-US" dirty="0" smtClean="0"/>
              <a:t>Make sure to add 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Compile with flag: 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fopenmp</a:t>
            </a:r>
            <a:endParaRPr lang="en-US" sz="2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Mostly just a few lines of code to learn</a:t>
            </a:r>
          </a:p>
          <a:p>
            <a:r>
              <a:rPr lang="en-US" dirty="0" smtClean="0"/>
              <a:t>You will NOT become experts at </a:t>
            </a:r>
            <a:r>
              <a:rPr lang="en-US" dirty="0" err="1" smtClean="0"/>
              <a:t>OpenMP</a:t>
            </a:r>
            <a:endParaRPr lang="en-US" dirty="0" smtClean="0"/>
          </a:p>
          <a:p>
            <a:pPr lvl="1"/>
            <a:r>
              <a:rPr lang="en-US" dirty="0" smtClean="0"/>
              <a:t>Use slides as reference, will learn to use in lab</a:t>
            </a:r>
          </a:p>
          <a:p>
            <a:r>
              <a:rPr lang="en-US" b="1" dirty="0" smtClean="0"/>
              <a:t>Key ideas:</a:t>
            </a:r>
          </a:p>
          <a:p>
            <a:pPr lvl="1"/>
            <a:r>
              <a:rPr lang="en-US" dirty="0" smtClean="0"/>
              <a:t>Shared vs. Private variables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 directives for parallelization, work sharing, synchronization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3938" y="1486887"/>
            <a:ext cx="6023726" cy="203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Programming Model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Fork - Join Model: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OpenMP</a:t>
            </a:r>
            <a:r>
              <a:rPr lang="en-US" dirty="0" smtClean="0"/>
              <a:t> programs begin as single process (</a:t>
            </a:r>
            <a:r>
              <a:rPr lang="en-US" i="1" dirty="0" smtClean="0">
                <a:solidFill>
                  <a:srgbClr val="FF0000"/>
                </a:solidFill>
              </a:rPr>
              <a:t>master thread</a:t>
            </a:r>
            <a:r>
              <a:rPr lang="en-US" dirty="0" smtClean="0"/>
              <a:t>) and executes sequentially until the first parallel region construct is encountered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FORK:  </a:t>
            </a:r>
            <a:r>
              <a:rPr lang="en-US" dirty="0" smtClean="0"/>
              <a:t>Master thread then creates a team of parallel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Statements in program that are enclosed by the parallel region construct are executed in parallel among the various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JOIN:</a:t>
            </a:r>
            <a:r>
              <a:rPr lang="en-US" dirty="0" smtClean="0"/>
              <a:t>  When the team threads complete the statements in the parallel region construct, they synchronize and terminate, leaving only the master thread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Extends C with Pragmas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Pragmas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/>
              <a:t>a preprocessor </a:t>
            </a:r>
            <a:r>
              <a:rPr lang="en-US" dirty="0" smtClean="0"/>
              <a:t>mechanism C provides for language extensions</a:t>
            </a:r>
          </a:p>
          <a:p>
            <a:r>
              <a:rPr lang="en-US" dirty="0" smtClean="0"/>
              <a:t>Commonly implemented pragmas: </a:t>
            </a:r>
            <a:br>
              <a:rPr lang="en-US" dirty="0" smtClean="0"/>
            </a:br>
            <a:r>
              <a:rPr lang="en-US" dirty="0" smtClean="0"/>
              <a:t>structure packing, symbol aliasing, floating point exception modes (not covered in 61C)</a:t>
            </a:r>
          </a:p>
          <a:p>
            <a:r>
              <a:rPr lang="en-US" dirty="0" smtClean="0"/>
              <a:t>Good mechanism for OpenMP because compilers that don't recognize a pragma are supposed to ignore them</a:t>
            </a:r>
          </a:p>
          <a:p>
            <a:pPr lvl="1"/>
            <a:r>
              <a:rPr lang="en-US" dirty="0" smtClean="0"/>
              <a:t>Runs on sequential computer even with embedded </a:t>
            </a:r>
            <a:r>
              <a:rPr lang="en-US" dirty="0" err="1" smtClean="0"/>
              <a:t>pragmas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>
                <a:solidFill>
                  <a:schemeClr val="accent1"/>
                </a:solidFill>
              </a:rPr>
              <a:t> Pragma and Scope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</a:t>
            </a:r>
            <a:r>
              <a:rPr lang="en-US" dirty="0" err="1" smtClean="0"/>
              <a:t>OpenMP</a:t>
            </a:r>
            <a:r>
              <a:rPr lang="en-US" dirty="0" smtClean="0"/>
              <a:t> construct for parallelization: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{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	/* code goes here */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}</a:t>
            </a:r>
            <a:endParaRPr lang="en-US" sz="2800" dirty="0" smtClean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Each</a:t>
            </a:r>
            <a:r>
              <a:rPr lang="en-US" dirty="0"/>
              <a:t> thread </a:t>
            </a:r>
            <a:r>
              <a:rPr lang="en-US" dirty="0" smtClean="0"/>
              <a:t>runs a </a:t>
            </a:r>
            <a:r>
              <a:rPr lang="en-US" dirty="0"/>
              <a:t>copy </a:t>
            </a:r>
            <a:r>
              <a:rPr lang="en-US" dirty="0" smtClean="0"/>
              <a:t>of code within </a:t>
            </a:r>
            <a:r>
              <a:rPr lang="en-US" dirty="0"/>
              <a:t>the </a:t>
            </a:r>
            <a:r>
              <a:rPr lang="en-US" dirty="0" smtClean="0"/>
              <a:t>block</a:t>
            </a:r>
          </a:p>
          <a:p>
            <a:pPr lvl="1"/>
            <a:r>
              <a:rPr lang="en-US" dirty="0" smtClean="0"/>
              <a:t>Thread scheduling is </a:t>
            </a:r>
            <a:r>
              <a:rPr lang="en-US" i="1" dirty="0" smtClean="0"/>
              <a:t>non-deterministic</a:t>
            </a:r>
            <a:endParaRPr lang="en-US" i="1" dirty="0"/>
          </a:p>
          <a:p>
            <a:r>
              <a:rPr lang="en-US" dirty="0" err="1" smtClean="0"/>
              <a:t>OpenMP</a:t>
            </a:r>
            <a:r>
              <a:rPr lang="en-US" dirty="0" smtClean="0"/>
              <a:t> default is </a:t>
            </a:r>
            <a:r>
              <a:rPr lang="en-US" i="1" dirty="0" smtClean="0"/>
              <a:t>shared</a:t>
            </a:r>
            <a:r>
              <a:rPr lang="en-US" dirty="0" smtClean="0"/>
              <a:t> variables</a:t>
            </a:r>
          </a:p>
          <a:p>
            <a:pPr lvl="1"/>
            <a:r>
              <a:rPr lang="en-US" dirty="0" smtClean="0"/>
              <a:t>To make private, need to declare with pragma: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800" dirty="0" smtClean="0">
                <a:latin typeface="Courier New"/>
                <a:cs typeface="Courier New"/>
              </a:rPr>
              <a:t>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private (x)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93631" y="2592729"/>
            <a:ext cx="7350369" cy="646331"/>
            <a:chOff x="1793631" y="2592729"/>
            <a:chExt cx="7350369" cy="646331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1793631" y="2790092"/>
              <a:ext cx="2145324" cy="1172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751385" y="2592729"/>
              <a:ext cx="5392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This is annoying, but curly brace MUST go on separate line from #</a:t>
              </a:r>
              <a:r>
                <a:rPr lang="en-US" dirty="0" err="1" smtClean="0">
                  <a:solidFill>
                    <a:srgbClr val="FF0000"/>
                  </a:solidFill>
                </a:rPr>
                <a:t>pragma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Thread Creation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How many threads will OpenMP create?</a:t>
            </a:r>
          </a:p>
          <a:p>
            <a:r>
              <a:rPr lang="en-US" dirty="0" smtClean="0"/>
              <a:t>Defined by </a:t>
            </a:r>
            <a:r>
              <a:rPr lang="en-US" dirty="0" smtClean="0">
                <a:solidFill>
                  <a:srgbClr val="FF0000"/>
                </a:solidFill>
              </a:rPr>
              <a:t>OMP_NUM_THREADS</a:t>
            </a:r>
            <a:r>
              <a:rPr lang="en-US" dirty="0" smtClean="0"/>
              <a:t> environment variable (or code procedure call)</a:t>
            </a:r>
          </a:p>
          <a:p>
            <a:pPr lvl="1"/>
            <a:r>
              <a:rPr lang="en-US" dirty="0" smtClean="0"/>
              <a:t>Set this variable to the </a:t>
            </a:r>
            <a:r>
              <a:rPr lang="en-US" i="1" dirty="0" smtClean="0"/>
              <a:t>maximum</a:t>
            </a:r>
            <a:r>
              <a:rPr lang="en-US" dirty="0" smtClean="0"/>
              <a:t> number of threads you want OpenMP to use</a:t>
            </a:r>
          </a:p>
          <a:p>
            <a:pPr lvl="1"/>
            <a:r>
              <a:rPr lang="en-US" dirty="0" smtClean="0"/>
              <a:t>Usually equals the number of cores in the underlying hardware on which the program is run</a:t>
            </a:r>
          </a:p>
          <a:p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Spring 2013 -- Lecture #22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6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OMP_NUM_THREADS</a:t>
            </a:r>
            <a:endParaRPr lang="en-US" sz="42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243" dirty="0" err="1" smtClean="0">
                <a:latin typeface="+mj-lt"/>
                <a:cs typeface="Courier New"/>
              </a:rPr>
              <a:t>OpenMP</a:t>
            </a:r>
            <a:r>
              <a:rPr lang="en-US" sz="3243" dirty="0" smtClean="0">
                <a:latin typeface="+mj-lt"/>
                <a:cs typeface="Courier New"/>
              </a:rPr>
              <a:t> intrinsic to set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omp_set_num_threads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(x);</a:t>
            </a:r>
            <a:endParaRPr lang="en-US" sz="2800" dirty="0" smtClean="0">
              <a:solidFill>
                <a:srgbClr val="FF0000"/>
              </a:solidFill>
              <a:latin typeface="+mj-lt"/>
              <a:cs typeface="Courier New"/>
            </a:endParaRPr>
          </a:p>
          <a:p>
            <a:r>
              <a:rPr lang="en-US" dirty="0" err="1" smtClean="0"/>
              <a:t>OpenMP</a:t>
            </a:r>
            <a:r>
              <a:rPr lang="en-US" dirty="0" smtClean="0"/>
              <a:t> intrinsic to get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num_th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OpenMP intrinsic to get Thread ID number: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th_ID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omp_get_thread_num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Spring 2013 -- Lecture #22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6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Parallel Hello World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6636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 ()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Fork team of threads with private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#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tid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omp_get_thread_num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get thread id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("Hello World from thread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Only master thread does this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omp_get_num_threads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("Number of threads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All threads join master and terminate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Great Idea #4: 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6766" y="2087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106842" y="1538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52978" y="1538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pic>
        <p:nvPicPr>
          <p:cNvPr id="9" name="Picture 8" descr="cern-rack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0156" y="1207878"/>
            <a:ext cx="2859651" cy="1667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Leverage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14" name="Group 68"/>
          <p:cNvGrpSpPr/>
          <p:nvPr/>
        </p:nvGrpSpPr>
        <p:grpSpPr>
          <a:xfrm>
            <a:off x="4206240" y="2875506"/>
            <a:ext cx="4749483" cy="1756109"/>
            <a:chOff x="3657600" y="2875506"/>
            <a:chExt cx="4749483" cy="1756109"/>
          </a:xfrm>
        </p:grpSpPr>
        <p:grpSp>
          <p:nvGrpSpPr>
            <p:cNvPr id="15" name="Group 67"/>
            <p:cNvGrpSpPr/>
            <p:nvPr/>
          </p:nvGrpSpPr>
          <p:grpSpPr>
            <a:xfrm>
              <a:off x="3657600" y="2875506"/>
              <a:ext cx="4749483" cy="1756109"/>
              <a:chOff x="3657600" y="2875506"/>
              <a:chExt cx="4749483" cy="1756109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3657600" y="2875506"/>
                <a:ext cx="4749483" cy="1756109"/>
                <a:chOff x="3571557" y="2875506"/>
                <a:chExt cx="4749483" cy="1756109"/>
              </a:xfrm>
            </p:grpSpPr>
            <p:pic>
              <p:nvPicPr>
                <p:cNvPr id="18" name="Picture 5"/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3571557" y="3108960"/>
                  <a:ext cx="1792390" cy="8568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5394960" y="2875506"/>
                  <a:ext cx="1291358" cy="494237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7137717" y="2875506"/>
                  <a:ext cx="1183323" cy="494237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144"/>
                <p:cNvGrpSpPr/>
                <p:nvPr/>
              </p:nvGrpSpPr>
              <p:grpSpPr>
                <a:xfrm>
                  <a:off x="5394960" y="3369743"/>
                  <a:ext cx="2926080" cy="1261872"/>
                  <a:chOff x="5039367" y="3369743"/>
                  <a:chExt cx="2926080" cy="1261872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5039367" y="3369743"/>
                    <a:ext cx="2926080" cy="1261872"/>
                  </a:xfrm>
                  <a:prstGeom prst="rect">
                    <a:avLst/>
                  </a:prstGeom>
                  <a:noFill/>
                  <a:ln w="25400"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5405127" y="3438144"/>
                    <a:ext cx="731520" cy="314727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Core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6330725" y="3413668"/>
                    <a:ext cx="34336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…</a:t>
                    </a:r>
                    <a:endParaRPr lang="en-US" dirty="0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5130807" y="3810000"/>
                    <a:ext cx="2743200" cy="356616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Memory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5130807" y="4199466"/>
                    <a:ext cx="2743200" cy="355600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Input/Output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" name="TextBox 16"/>
              <p:cNvSpPr txBox="1"/>
              <p:nvPr/>
            </p:nvSpPr>
            <p:spPr>
              <a:xfrm>
                <a:off x="6419364" y="3050297"/>
                <a:ext cx="1138838" cy="319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b="1" dirty="0" smtClean="0"/>
                  <a:t>Computer</a:t>
                </a: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7223760" y="3438144"/>
              <a:ext cx="731520" cy="314727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Core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Content Placeholder 42"/>
          <p:cNvSpPr txBox="1">
            <a:spLocks/>
          </p:cNvSpPr>
          <p:nvPr/>
        </p:nvSpPr>
        <p:spPr>
          <a:xfrm>
            <a:off x="0" y="1387066"/>
            <a:ext cx="3421902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search “Garcia”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&gt; 1 instruction @ one time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&gt; 1 data item @ one time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All gates functioning in parallel at same 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grpSp>
        <p:nvGrpSpPr>
          <p:cNvPr id="24" name="Group 71"/>
          <p:cNvGrpSpPr/>
          <p:nvPr/>
        </p:nvGrpSpPr>
        <p:grpSpPr>
          <a:xfrm>
            <a:off x="3493007" y="3752871"/>
            <a:ext cx="3950208" cy="2391899"/>
            <a:chOff x="4215383" y="3665261"/>
            <a:chExt cx="3950208" cy="2391899"/>
          </a:xfrm>
        </p:grpSpPr>
        <p:grpSp>
          <p:nvGrpSpPr>
            <p:cNvPr id="28" name="Group 32"/>
            <p:cNvGrpSpPr/>
            <p:nvPr/>
          </p:nvGrpSpPr>
          <p:grpSpPr>
            <a:xfrm>
              <a:off x="4215383" y="3665261"/>
              <a:ext cx="3950208" cy="2391899"/>
              <a:chOff x="4215383" y="3665261"/>
              <a:chExt cx="3950208" cy="23919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4297679" y="5625230"/>
                <a:ext cx="3785616" cy="341684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Cache Memory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9" name="Group 34"/>
              <p:cNvGrpSpPr/>
              <p:nvPr/>
            </p:nvGrpSpPr>
            <p:grpSpPr>
              <a:xfrm>
                <a:off x="4215383" y="3665261"/>
                <a:ext cx="3950208" cy="2391900"/>
                <a:chOff x="4215383" y="3665261"/>
                <a:chExt cx="3950208" cy="2391900"/>
              </a:xfrm>
            </p:grpSpPr>
            <p:grpSp>
              <p:nvGrpSpPr>
                <p:cNvPr id="30" name="Group 49"/>
                <p:cNvGrpSpPr/>
                <p:nvPr/>
              </p:nvGrpSpPr>
              <p:grpSpPr>
                <a:xfrm>
                  <a:off x="4215383" y="3665261"/>
                  <a:ext cx="3950208" cy="2391900"/>
                  <a:chOff x="4189492" y="3683609"/>
                  <a:chExt cx="3829824" cy="2600062"/>
                </a:xfrm>
              </p:grpSpPr>
              <p:sp>
                <p:nvSpPr>
                  <p:cNvPr id="54" name="Rectangle 53"/>
                  <p:cNvSpPr/>
                  <p:nvPr/>
                </p:nvSpPr>
                <p:spPr>
                  <a:xfrm>
                    <a:off x="4189492" y="4733064"/>
                    <a:ext cx="3829824" cy="1550607"/>
                  </a:xfrm>
                  <a:prstGeom prst="rect">
                    <a:avLst/>
                  </a:prstGeom>
                  <a:noFill/>
                  <a:ln w="25400"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4189492" y="3683609"/>
                    <a:ext cx="2828044" cy="1049455"/>
                  </a:xfrm>
                  <a:prstGeom prst="line">
                    <a:avLst/>
                  </a:prstGeom>
                  <a:ln w="25400" cap="flat" cmpd="sng" algn="ctr">
                    <a:solidFill>
                      <a:schemeClr val="accent1"/>
                    </a:solidFill>
                    <a:prstDash val="sysDash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7721528" y="3716361"/>
                    <a:ext cx="297788" cy="1016703"/>
                  </a:xfrm>
                  <a:prstGeom prst="line">
                    <a:avLst/>
                  </a:prstGeom>
                  <a:ln w="25400" cap="flat" cmpd="sng" algn="ctr">
                    <a:solidFill>
                      <a:schemeClr val="accent1"/>
                    </a:solidFill>
                    <a:prstDash val="sysDash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TextBox 50"/>
                <p:cNvSpPr txBox="1"/>
                <p:nvPr/>
              </p:nvSpPr>
              <p:spPr>
                <a:xfrm>
                  <a:off x="5136348" y="4282790"/>
                  <a:ext cx="6413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Core</a:t>
                  </a:r>
                  <a:endParaRPr lang="en-US" b="1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4297680" y="4718050"/>
                  <a:ext cx="1828800" cy="850900"/>
                </a:xfrm>
                <a:prstGeom prst="rect">
                  <a:avLst/>
                </a:prstGeom>
                <a:noFill/>
                <a:ln w="9525"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</a:rPr>
                    <a:t>Instruction Unit(s)</a:t>
                  </a:r>
                </a:p>
                <a:p>
                  <a:pPr algn="ctr">
                    <a:lnSpc>
                      <a:spcPct val="90000"/>
                    </a:lnSpc>
                  </a:pPr>
                  <a:endParaRPr lang="en-US" dirty="0" smtClean="0">
                    <a:solidFill>
                      <a:srgbClr val="000000"/>
                    </a:solidFill>
                  </a:endParaRPr>
                </a:p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6181344" y="4718304"/>
                  <a:ext cx="1901952" cy="488950"/>
                </a:xfrm>
                <a:prstGeom prst="rect">
                  <a:avLst/>
                </a:prstGeom>
                <a:noFill/>
                <a:ln w="9525"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</a:rPr>
                    <a:t>Functional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dirty="0" err="1" smtClean="0">
                      <a:solidFill>
                        <a:srgbClr val="000000"/>
                      </a:solidFill>
                    </a:rPr>
                    <a:t>Unit(s</a:t>
                  </a:r>
                  <a:r>
                    <a:rPr lang="en-US" dirty="0" smtClean="0">
                      <a:solidFill>
                        <a:srgbClr val="000000"/>
                      </a:solidFill>
                    </a:rPr>
                    <a:t>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36" name="Picture 35" descr="600px-Pipeline_5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11762" y="4921249"/>
                <a:ext cx="908064" cy="654673"/>
              </a:xfrm>
              <a:prstGeom prst="rect">
                <a:avLst/>
              </a:prstGeom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6181344" y="5257800"/>
                <a:ext cx="475488" cy="310896"/>
              </a:xfrm>
              <a:prstGeom prst="rect">
                <a:avLst/>
              </a:prstGeom>
              <a:noFill/>
              <a:ln w="9525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A</a:t>
                </a:r>
                <a:r>
                  <a:rPr lang="en-US" sz="1400" baseline="-25000" dirty="0" smtClean="0">
                    <a:solidFill>
                      <a:srgbClr val="000000"/>
                    </a:solidFill>
                  </a:rPr>
                  <a:t>0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+B</a:t>
                </a:r>
                <a:r>
                  <a:rPr lang="en-US" sz="1400" baseline="-25000" dirty="0" smtClean="0">
                    <a:solidFill>
                      <a:srgbClr val="000000"/>
                    </a:solidFill>
                  </a:rPr>
                  <a:t>0</a:t>
                </a:r>
                <a:endParaRPr lang="en-US" sz="1400" baseline="-25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6656832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1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1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32320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2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2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607808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3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3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Group 76"/>
          <p:cNvGrpSpPr/>
          <p:nvPr/>
        </p:nvGrpSpPr>
        <p:grpSpPr>
          <a:xfrm>
            <a:off x="6876288" y="5345410"/>
            <a:ext cx="2084832" cy="1326788"/>
            <a:chOff x="6876288" y="5345410"/>
            <a:chExt cx="2084832" cy="1326788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7351776" y="5345410"/>
              <a:ext cx="1609344" cy="621504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76288" y="5656305"/>
              <a:ext cx="896112" cy="1000527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7680960" y="5643860"/>
              <a:ext cx="1263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Logic Gates</a:t>
              </a:r>
              <a:endParaRPr lang="en-US" b="1" dirty="0"/>
            </a:p>
          </p:txBody>
        </p:sp>
        <p:grpSp>
          <p:nvGrpSpPr>
            <p:cNvPr id="32" name="Group 177"/>
            <p:cNvGrpSpPr/>
            <p:nvPr/>
          </p:nvGrpSpPr>
          <p:grpSpPr>
            <a:xfrm>
              <a:off x="7772400" y="5952744"/>
              <a:ext cx="1188720" cy="719454"/>
              <a:chOff x="7772400" y="5983724"/>
              <a:chExt cx="1188720" cy="719454"/>
            </a:xfrm>
          </p:grpSpPr>
          <p:graphicFrame>
            <p:nvGraphicFramePr>
              <p:cNvPr id="82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00564644"/>
                  </p:ext>
                </p:extLst>
              </p:nvPr>
            </p:nvGraphicFramePr>
            <p:xfrm>
              <a:off x="7863840" y="5985161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6030" name="Image" r:id="rId7" imgW="3492063" imgH="2400000" progId="">
                      <p:embed/>
                    </p:oleObj>
                  </mc:Choice>
                  <mc:Fallback>
                    <p:oleObj name="Image" r:id="rId7" imgW="3492063" imgH="24000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63840" y="5985161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3" name="Rectangle 82"/>
              <p:cNvSpPr/>
              <p:nvPr/>
            </p:nvSpPr>
            <p:spPr>
              <a:xfrm>
                <a:off x="7772400" y="5983724"/>
                <a:ext cx="1188720" cy="704088"/>
              </a:xfrm>
              <a:prstGeom prst="rect">
                <a:avLst/>
              </a:prstGeom>
              <a:noFill/>
              <a:ln w="254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0" y="2407189"/>
            <a:ext cx="3386667" cy="10272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0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 - A Crash Course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OpenMP</a:t>
            </a:r>
            <a:r>
              <a:rPr lang="en-US" dirty="0" smtClean="0">
                <a:solidFill>
                  <a:srgbClr val="FF0000"/>
                </a:solidFill>
              </a:rPr>
              <a:t> Directives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Workshare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Synchronization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Common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Pitfalls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Directives (Work-Sharing)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472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78343" y="5577840"/>
            <a:ext cx="2620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Shares iterations of a </a:t>
            </a:r>
            <a:br>
              <a:rPr lang="en-US" sz="2000" dirty="0" smtClean="0"/>
            </a:br>
            <a:r>
              <a:rPr lang="en-US" sz="2000" dirty="0" smtClean="0"/>
              <a:t>loop across the threads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83280" y="5577840"/>
            <a:ext cx="2706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Each section is executed</a:t>
            </a:r>
            <a:br>
              <a:rPr lang="en-US" sz="2000" dirty="0" smtClean="0"/>
            </a:br>
            <a:r>
              <a:rPr lang="en-US" sz="2000" dirty="0" smtClean="0"/>
              <a:t>by a separate thread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309360" y="5577840"/>
            <a:ext cx="26272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Serializes the execution</a:t>
            </a:r>
            <a:br>
              <a:rPr lang="en-US" sz="2000" dirty="0" smtClean="0"/>
            </a:br>
            <a:r>
              <a:rPr lang="en-US" sz="2000" dirty="0" smtClean="0"/>
              <a:t>of a thread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These are defined </a:t>
            </a:r>
            <a:r>
              <a:rPr lang="en-US" sz="3200" i="1" dirty="0" smtClean="0"/>
              <a:t>within</a:t>
            </a:r>
            <a:r>
              <a:rPr lang="en-US" sz="3200" dirty="0" smtClean="0"/>
              <a:t> a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sz="3200" dirty="0" smtClean="0"/>
              <a:t> section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>
                <a:solidFill>
                  <a:schemeClr val="accent1"/>
                </a:solidFill>
              </a:rPr>
              <a:t> Statement Shorthand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len;i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++) { … }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can be shortened to: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 for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len;i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++) { … }</a:t>
            </a:r>
          </a:p>
          <a:p>
            <a:pPr>
              <a:spcBef>
                <a:spcPts val="2400"/>
              </a:spcBef>
            </a:pPr>
            <a:r>
              <a:rPr lang="en-US" sz="2800" dirty="0" smtClean="0">
                <a:latin typeface="+mj-lt"/>
                <a:cs typeface="Courier New" pitchFamily="49" charset="0"/>
              </a:rPr>
              <a:t>Also works for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sections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32163" y="1851950"/>
            <a:ext cx="4859437" cy="1200329"/>
            <a:chOff x="4132163" y="1851950"/>
            <a:chExt cx="4859437" cy="1200329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4132163" y="2110154"/>
              <a:ext cx="2655499" cy="6677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827133" y="1851950"/>
              <a:ext cx="21644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This is the only directive in the parallel section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Building Block: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for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loop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for (i=0; i&lt;max; i++) zero[i] = 0;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Break </a:t>
            </a:r>
            <a:r>
              <a:rPr lang="en-US" i="1" dirty="0" smtClean="0"/>
              <a:t>for loop </a:t>
            </a:r>
            <a:r>
              <a:rPr lang="en-US" dirty="0" smtClean="0"/>
              <a:t>into chunks, and allocate each to a separate thread</a:t>
            </a:r>
          </a:p>
          <a:p>
            <a:pPr lvl="1"/>
            <a:r>
              <a:rPr lang="en-US" dirty="0" smtClean="0"/>
              <a:t>e.g. if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= 100 with 2 threads:</a:t>
            </a:r>
            <a:br>
              <a:rPr lang="en-US" dirty="0" smtClean="0"/>
            </a:br>
            <a:r>
              <a:rPr lang="en-US" dirty="0" smtClean="0"/>
              <a:t>	assign 0-49 to thread 0, and 50-99 to thread 1</a:t>
            </a:r>
          </a:p>
          <a:p>
            <a:r>
              <a:rPr lang="en-US" dirty="0" smtClean="0"/>
              <a:t>Must have relatively simple “shape” for an </a:t>
            </a:r>
            <a:r>
              <a:rPr lang="en-US" dirty="0" err="1" smtClean="0"/>
              <a:t>OpenMP</a:t>
            </a:r>
            <a:r>
              <a:rPr lang="en-US" dirty="0" smtClean="0"/>
              <a:t>-aware compiler to be able to parallelize it</a:t>
            </a:r>
          </a:p>
          <a:p>
            <a:pPr lvl="1"/>
            <a:r>
              <a:rPr lang="en-US" dirty="0" smtClean="0"/>
              <a:t>Necessary for the run-time system to be able to determine how many of the loop iterations to assign to each thread</a:t>
            </a:r>
          </a:p>
          <a:p>
            <a:r>
              <a:rPr lang="en-US" dirty="0" smtClean="0"/>
              <a:t>No premature exits from the loop allowed</a:t>
            </a:r>
          </a:p>
          <a:p>
            <a:pPr lvl="1"/>
            <a:r>
              <a:rPr lang="en-US" dirty="0" smtClean="0"/>
              <a:t>i.e. No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exit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 smtClean="0"/>
              <a:t> statements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29063" y="5312780"/>
            <a:ext cx="2314938" cy="1200329"/>
            <a:chOff x="6829063" y="5312780"/>
            <a:chExt cx="2314938" cy="1200329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6829063" y="5555848"/>
              <a:ext cx="60188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444155" y="5312780"/>
              <a:ext cx="169984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 general, don’t jump outside of any </a:t>
              </a:r>
              <a:r>
                <a:rPr lang="en-US" dirty="0" err="1" smtClean="0">
                  <a:solidFill>
                    <a:srgbClr val="FF0000"/>
                  </a:solidFill>
                </a:rPr>
                <a:t>pragma</a:t>
              </a:r>
              <a:r>
                <a:rPr lang="en-US" dirty="0" smtClean="0">
                  <a:solidFill>
                    <a:srgbClr val="FF0000"/>
                  </a:solidFill>
                </a:rPr>
                <a:t> block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Parallel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for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pragma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3" y="1511300"/>
            <a:ext cx="7166876" cy="50376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#pragma omp parallel for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 for (i=0; i&lt;max; i++) zero[i] = 0;</a:t>
            </a:r>
            <a:endParaRPr lang="en-US" b="1" dirty="0" smtClean="0"/>
          </a:p>
          <a:p>
            <a:pPr>
              <a:spcBef>
                <a:spcPts val="2400"/>
              </a:spcBef>
            </a:pPr>
            <a:r>
              <a:rPr lang="en-US" sz="3613" dirty="0" smtClean="0"/>
              <a:t>Master thread creates additional threads, each with a separate execution context</a:t>
            </a:r>
          </a:p>
          <a:p>
            <a:r>
              <a:rPr lang="en-US" sz="3613" dirty="0" smtClean="0"/>
              <a:t>All variables declared outside for loop are shared by default, except for loop index which is </a:t>
            </a:r>
            <a:r>
              <a:rPr lang="en-US" sz="3613" i="1" dirty="0" smtClean="0">
                <a:solidFill>
                  <a:srgbClr val="FF0000"/>
                </a:solidFill>
              </a:rPr>
              <a:t>private </a:t>
            </a:r>
            <a:r>
              <a:rPr lang="en-US" sz="3613" dirty="0" smtClean="0"/>
              <a:t>per thread (Why?)</a:t>
            </a:r>
          </a:p>
          <a:p>
            <a:r>
              <a:rPr lang="en-US" sz="3613" dirty="0" smtClean="0"/>
              <a:t>Implicit synchronization at end of for loop</a:t>
            </a:r>
          </a:p>
          <a:p>
            <a:r>
              <a:rPr lang="en-US" sz="3613" dirty="0" smtClean="0"/>
              <a:t>Divide index regions sequentially per thread</a:t>
            </a:r>
          </a:p>
          <a:p>
            <a:pPr lvl="1"/>
            <a:r>
              <a:rPr lang="en-US" sz="3097" dirty="0" smtClean="0"/>
              <a:t>Thread 0 gets 0, 1, …, (max/n)-1; </a:t>
            </a:r>
          </a:p>
          <a:p>
            <a:pPr lvl="1"/>
            <a:r>
              <a:rPr lang="en-US" sz="3097" dirty="0" smtClean="0"/>
              <a:t>Thread 1 gets max/</a:t>
            </a:r>
            <a:r>
              <a:rPr lang="en-US" sz="3097" dirty="0" err="1" smtClean="0"/>
              <a:t>n</a:t>
            </a:r>
            <a:r>
              <a:rPr lang="en-US" sz="3097" dirty="0" smtClean="0"/>
              <a:t>, max/n+1, …, 2*(max/n)-1</a:t>
            </a:r>
          </a:p>
          <a:p>
            <a:pPr lvl="1"/>
            <a:r>
              <a:rPr lang="en-US" sz="3097" dirty="0" smtClean="0"/>
              <a:t>Why?</a:t>
            </a:r>
            <a:endParaRPr lang="en-US" sz="3097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Spring 2013 -- Lecture #22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/>
          <a:srcRect r="29469"/>
          <a:stretch/>
        </p:blipFill>
        <p:spPr bwMode="auto">
          <a:xfrm>
            <a:off x="7594600" y="2590800"/>
            <a:ext cx="1397000" cy="289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7661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Timing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Elapsed wall clock time: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double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omp_get_wtime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(void); </a:t>
            </a:r>
          </a:p>
          <a:p>
            <a:pPr lvl="1"/>
            <a:r>
              <a:rPr lang="en-US" dirty="0" smtClean="0"/>
              <a:t>Returns elapsed wall clock time in seconds</a:t>
            </a:r>
          </a:p>
          <a:p>
            <a:pPr lvl="1"/>
            <a:r>
              <a:rPr lang="en-US" dirty="0" smtClean="0"/>
              <a:t>Time is measured per thread, no guarantee can be made that two distinct threads measure the same time</a:t>
            </a:r>
          </a:p>
          <a:p>
            <a:pPr lvl="1"/>
            <a:r>
              <a:rPr lang="en-US" dirty="0" smtClean="0"/>
              <a:t>Time is measured from “some time in the past,” so subtract results of two calls 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omp_get_wtime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to get elapsed time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Matrix Multiply in OpenMP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#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parallel for private(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j, k)</a:t>
            </a:r>
            <a:endParaRPr lang="en-US" sz="20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for 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>
                <a:latin typeface="Courier New"/>
                <a:cs typeface="Courier New"/>
              </a:rPr>
              <a:t>M</a:t>
            </a:r>
            <a:r>
              <a:rPr lang="en-US" sz="2000" b="1" dirty="0" err="1" smtClean="0">
                <a:latin typeface="Courier New"/>
                <a:cs typeface="Courier New"/>
              </a:rPr>
              <a:t>dim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for (j=0; </a:t>
            </a:r>
            <a:r>
              <a:rPr lang="en-US" sz="2000" b="1" dirty="0" smtClean="0">
                <a:latin typeface="Courier New"/>
                <a:cs typeface="Courier New"/>
              </a:rPr>
              <a:t>j&lt;</a:t>
            </a:r>
            <a:r>
              <a:rPr lang="en-US" sz="2000" b="1" dirty="0" err="1">
                <a:latin typeface="Courier New"/>
                <a:cs typeface="Courier New"/>
              </a:rPr>
              <a:t>N</a:t>
            </a:r>
            <a:r>
              <a:rPr lang="en-US" sz="2000" b="1" dirty="0" err="1" smtClean="0">
                <a:latin typeface="Courier New"/>
                <a:cs typeface="Courier New"/>
              </a:rPr>
              <a:t>dim</a:t>
            </a:r>
            <a:r>
              <a:rPr lang="en-US" sz="2000" b="1" dirty="0" smtClean="0">
                <a:latin typeface="Courier New"/>
                <a:cs typeface="Courier New"/>
              </a:rPr>
              <a:t>; j++){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= 0.0;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for( k=0; k&lt;</a:t>
            </a:r>
            <a:r>
              <a:rPr lang="en-US" sz="2000" b="1" dirty="0" err="1" smtClean="0">
                <a:latin typeface="Courier New"/>
                <a:cs typeface="Courier New"/>
              </a:rPr>
              <a:t>Pdim</a:t>
            </a:r>
            <a:r>
              <a:rPr lang="en-US" sz="2000" b="1" dirty="0" smtClean="0">
                <a:latin typeface="Courier New"/>
                <a:cs typeface="Courier New"/>
              </a:rPr>
              <a:t>; k++){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/* C(</a:t>
            </a:r>
            <a:r>
              <a:rPr lang="en-US" sz="2000" b="1" dirty="0" err="1" smtClean="0">
                <a:latin typeface="Courier New"/>
                <a:cs typeface="Courier New"/>
              </a:rPr>
              <a:t>i,j</a:t>
            </a:r>
            <a:r>
              <a:rPr lang="en-US" sz="2000" b="1" dirty="0" smtClean="0">
                <a:latin typeface="Courier New"/>
                <a:cs typeface="Courier New"/>
              </a:rPr>
              <a:t>) = sum(over k) A(</a:t>
            </a:r>
            <a:r>
              <a:rPr lang="en-US" sz="2000" b="1" dirty="0" err="1" smtClean="0">
                <a:latin typeface="Courier New"/>
                <a:cs typeface="Courier New"/>
              </a:rPr>
              <a:t>i,k</a:t>
            </a:r>
            <a:r>
              <a:rPr lang="en-US" sz="2000" b="1" dirty="0" smtClean="0">
                <a:latin typeface="Courier New"/>
                <a:cs typeface="Courier New"/>
              </a:rPr>
              <a:t>) * B(</a:t>
            </a:r>
            <a:r>
              <a:rPr lang="en-US" sz="2000" b="1" dirty="0" err="1" smtClean="0">
                <a:latin typeface="Courier New"/>
                <a:cs typeface="Courier New"/>
              </a:rPr>
              <a:t>k,j</a:t>
            </a:r>
            <a:r>
              <a:rPr lang="en-US" sz="2000" b="1" dirty="0" smtClean="0">
                <a:latin typeface="Courier New"/>
                <a:cs typeface="Courier New"/>
              </a:rPr>
              <a:t>)*/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+= *(A+(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>
                <a:latin typeface="Courier New"/>
                <a:cs typeface="Courier New"/>
              </a:rPr>
              <a:t>P</a:t>
            </a:r>
            <a:r>
              <a:rPr lang="en-US" sz="2000" b="1" dirty="0" err="1" smtClean="0">
                <a:latin typeface="Courier New"/>
                <a:cs typeface="Courier New"/>
              </a:rPr>
              <a:t>dim+k</a:t>
            </a:r>
            <a:r>
              <a:rPr lang="en-US" sz="2000" b="1" dirty="0" smtClean="0">
                <a:latin typeface="Courier New"/>
                <a:cs typeface="Courier New"/>
              </a:rPr>
              <a:t>)) * *(B+(</a:t>
            </a:r>
            <a:r>
              <a:rPr lang="en-US" sz="2000" b="1" dirty="0" smtClean="0">
                <a:latin typeface="Courier New"/>
                <a:cs typeface="Courier New"/>
              </a:rPr>
              <a:t>k*</a:t>
            </a:r>
            <a:r>
              <a:rPr lang="en-US" sz="2000" b="1" dirty="0" err="1">
                <a:latin typeface="Courier New"/>
                <a:cs typeface="Courier New"/>
              </a:rPr>
              <a:t>N</a:t>
            </a:r>
            <a:r>
              <a:rPr lang="en-US" sz="2000" b="1" dirty="0" err="1" smtClean="0">
                <a:latin typeface="Courier New"/>
                <a:cs typeface="Courier New"/>
              </a:rPr>
              <a:t>dim+j</a:t>
            </a:r>
            <a:r>
              <a:rPr lang="en-US" sz="2000" b="1" dirty="0" smtClean="0">
                <a:latin typeface="Courier New"/>
                <a:cs typeface="Courier New"/>
              </a:rPr>
              <a:t>));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*(C+(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Ndim+j</a:t>
            </a:r>
            <a:r>
              <a:rPr lang="en-US" sz="2000" b="1" dirty="0" smtClean="0">
                <a:latin typeface="Courier New"/>
                <a:cs typeface="Courier New"/>
              </a:rPr>
              <a:t>)) =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}</a:t>
            </a:r>
          </a:p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run_time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 - </a:t>
            </a: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398380" y="2260921"/>
            <a:ext cx="4352081" cy="1569660"/>
            <a:chOff x="3433937" y="1488418"/>
            <a:chExt cx="4568134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5012893" y="1488418"/>
              <a:ext cx="2989178" cy="1569660"/>
            </a:xfrm>
            <a:prstGeom prst="rect">
              <a:avLst/>
            </a:prstGeom>
            <a:noFill/>
            <a:ln w="19050" cmpd="sng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Outer loop spread across N threads; </a:t>
              </a:r>
              <a:br>
                <a:rPr lang="en-US" sz="2400" dirty="0" smtClean="0">
                  <a:solidFill>
                    <a:schemeClr val="accent1"/>
                  </a:solidFill>
                </a:rPr>
              </a:br>
              <a:r>
                <a:rPr lang="en-US" sz="2400" dirty="0" smtClean="0">
                  <a:solidFill>
                    <a:schemeClr val="accent1"/>
                  </a:solidFill>
                </a:rPr>
                <a:t>inner loops inside a single thread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3433937" y="1744134"/>
              <a:ext cx="1612196" cy="41368"/>
            </a:xfrm>
            <a:prstGeom prst="line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795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Notes on Matrix Multiply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More performance optimizations available:</a:t>
            </a:r>
          </a:p>
          <a:p>
            <a:pPr lvl="1"/>
            <a:r>
              <a:rPr lang="en-US" dirty="0" smtClean="0"/>
              <a:t>Higher </a:t>
            </a:r>
            <a:r>
              <a:rPr lang="en-US" i="1" dirty="0" smtClean="0"/>
              <a:t>compiler optimization</a:t>
            </a:r>
            <a:r>
              <a:rPr lang="en-US" dirty="0" smtClean="0"/>
              <a:t> (-O2, -O3) to reduce number of instructions executed</a:t>
            </a:r>
          </a:p>
          <a:p>
            <a:pPr lvl="1"/>
            <a:r>
              <a:rPr lang="en-US" i="1" dirty="0" smtClean="0"/>
              <a:t>Cache blocking</a:t>
            </a:r>
            <a:r>
              <a:rPr lang="en-US" dirty="0" smtClean="0"/>
              <a:t> to improve memory performance</a:t>
            </a:r>
          </a:p>
          <a:p>
            <a:pPr lvl="1"/>
            <a:r>
              <a:rPr lang="en-US" dirty="0" smtClean="0"/>
              <a:t>Using SIMD SSE instructions to raise floating point computation rate (</a:t>
            </a:r>
            <a:r>
              <a:rPr lang="en-US" i="1" dirty="0" smtClean="0"/>
              <a:t>DLP</a:t>
            </a:r>
            <a:r>
              <a:rPr lang="en-US" dirty="0" smtClean="0"/>
              <a:t>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Directives (Synchronization)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These are defined </a:t>
            </a:r>
            <a:r>
              <a:rPr lang="en-US" i="1" dirty="0" smtClean="0"/>
              <a:t>within</a:t>
            </a:r>
            <a:r>
              <a:rPr lang="en-US" dirty="0" smtClean="0"/>
              <a:t> a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/>
              <a:t> section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master</a:t>
            </a:r>
          </a:p>
          <a:p>
            <a:pPr lvl="1"/>
            <a:r>
              <a:rPr lang="en-US" dirty="0" smtClean="0"/>
              <a:t>Code block executed only by the master thread </a:t>
            </a:r>
            <a:br>
              <a:rPr lang="en-US" dirty="0" smtClean="0"/>
            </a:br>
            <a:r>
              <a:rPr lang="en-US" dirty="0" smtClean="0"/>
              <a:t>(all other threads skip)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critical</a:t>
            </a:r>
          </a:p>
          <a:p>
            <a:pPr lvl="1"/>
            <a:r>
              <a:rPr lang="en-US" dirty="0" smtClean="0"/>
              <a:t>Code block executed by only one thread at a time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</a:t>
            </a:r>
          </a:p>
          <a:p>
            <a:pPr lvl="1"/>
            <a:r>
              <a:rPr lang="en-US" dirty="0" smtClean="0"/>
              <a:t>Specific memory location must be updated atomically (like a mini-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critical</a:t>
            </a:r>
            <a:r>
              <a:rPr lang="en-US" dirty="0" smtClean="0"/>
              <a:t> section for writing to memory)</a:t>
            </a:r>
          </a:p>
          <a:p>
            <a:pPr lvl="1"/>
            <a:r>
              <a:rPr lang="en-US" dirty="0" smtClean="0"/>
              <a:t>Applies to single statement, not code block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Reduction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Reduction</a:t>
            </a:r>
            <a:r>
              <a:rPr lang="en-US" dirty="0" smtClean="0"/>
              <a:t> specifies that one or more private variables are the subject of a reduction operation at end of parallel region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latin typeface="+mj-lt"/>
                <a:cs typeface="Courier New"/>
              </a:rPr>
              <a:t>Clause </a:t>
            </a:r>
            <a:r>
              <a:rPr lang="en-US" dirty="0" smtClean="0">
                <a:latin typeface="Courier New"/>
                <a:cs typeface="Courier New"/>
              </a:rPr>
              <a:t>reduction(</a:t>
            </a:r>
            <a:r>
              <a:rPr lang="en-US" dirty="0" err="1" smtClean="0">
                <a:latin typeface="Courier New"/>
                <a:cs typeface="Courier New"/>
              </a:rPr>
              <a:t>operation:var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  <a:p>
            <a:pPr lvl="1">
              <a:buClr>
                <a:schemeClr val="tx1"/>
              </a:buClr>
            </a:pPr>
            <a:r>
              <a:rPr lang="en-US" i="1" dirty="0" smtClean="0"/>
              <a:t>Operation:</a:t>
            </a:r>
            <a:r>
              <a:rPr lang="en-US" dirty="0" smtClean="0"/>
              <a:t>  Operator to perform on the variables at the end of the parallel region</a:t>
            </a:r>
          </a:p>
          <a:p>
            <a:pPr lvl="1">
              <a:buClr>
                <a:schemeClr val="tx1"/>
              </a:buClr>
            </a:pPr>
            <a:r>
              <a:rPr lang="en-US" i="1" dirty="0" err="1" smtClean="0"/>
              <a:t>Var</a:t>
            </a:r>
            <a:r>
              <a:rPr lang="en-US" i="1" dirty="0" smtClean="0"/>
              <a:t>:  </a:t>
            </a:r>
            <a:r>
              <a:rPr lang="en-US" dirty="0" smtClean="0"/>
              <a:t>One or more variables on which to perform scalar reduction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#</a:t>
            </a:r>
            <a:r>
              <a:rPr lang="en-US" sz="2800" dirty="0" err="1" smtClean="0">
                <a:latin typeface="Courier New"/>
                <a:cs typeface="Courier New"/>
              </a:rPr>
              <a:t>pragma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for reduction(+:</a:t>
            </a:r>
            <a:r>
              <a:rPr lang="en-US" sz="2800" dirty="0" err="1" smtClean="0">
                <a:latin typeface="Courier New"/>
                <a:cs typeface="Courier New"/>
              </a:rPr>
              <a:t>nSum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  for (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 = START 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 &lt;= END 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++)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    </a:t>
            </a:r>
            <a:r>
              <a:rPr lang="en-US" sz="2800" dirty="0" err="1" smtClean="0">
                <a:latin typeface="Courier New"/>
                <a:cs typeface="Courier New"/>
              </a:rPr>
              <a:t>nSum</a:t>
            </a:r>
            <a:r>
              <a:rPr lang="en-US" sz="2800" dirty="0" smtClean="0">
                <a:latin typeface="Courier New"/>
                <a:cs typeface="Courier New"/>
              </a:rPr>
              <a:t> +=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;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Synchronization - A Crash Course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err="1" smtClean="0"/>
              <a:t>OpenMP</a:t>
            </a:r>
            <a:r>
              <a:rPr lang="en-US" dirty="0" smtClean="0"/>
              <a:t> Introduction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Directives</a:t>
            </a:r>
          </a:p>
          <a:p>
            <a:pPr lvl="1"/>
            <a:r>
              <a:rPr lang="en-US" dirty="0" err="1" smtClean="0"/>
              <a:t>Workshare</a:t>
            </a:r>
            <a:endParaRPr lang="en-US" dirty="0" smtClean="0"/>
          </a:p>
          <a:p>
            <a:pPr lvl="1"/>
            <a:r>
              <a:rPr lang="en-US" dirty="0" smtClean="0"/>
              <a:t>Synchronization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Common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Pitfalls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Data races lead to </a:t>
            </a:r>
            <a:r>
              <a:rPr lang="en-US" dirty="0" smtClean="0"/>
              <a:t>subtle parallel bugs</a:t>
            </a:r>
          </a:p>
          <a:p>
            <a:r>
              <a:rPr lang="en-US" dirty="0" smtClean="0"/>
              <a:t>Synchronization </a:t>
            </a:r>
            <a:r>
              <a:rPr lang="en-US" dirty="0"/>
              <a:t>via hardware primitives:</a:t>
            </a:r>
          </a:p>
          <a:p>
            <a:pPr lvl="1"/>
            <a:r>
              <a:rPr lang="en-US" dirty="0"/>
              <a:t>MIPS does it with Load Linked + Store </a:t>
            </a:r>
            <a:r>
              <a:rPr lang="en-US" dirty="0" smtClean="0"/>
              <a:t>Conditional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as simple parallel extension to C</a:t>
            </a:r>
          </a:p>
          <a:p>
            <a:pPr lvl="1"/>
            <a:r>
              <a:rPr lang="en-US" dirty="0" smtClean="0"/>
              <a:t>During parallel fork, be aware of which variables should be shared vs. private among threads</a:t>
            </a:r>
          </a:p>
          <a:p>
            <a:pPr lvl="1"/>
            <a:r>
              <a:rPr lang="en-US" dirty="0" smtClean="0"/>
              <a:t>Work-sharing accomplished with for/sections</a:t>
            </a:r>
          </a:p>
          <a:p>
            <a:pPr lvl="1"/>
            <a:r>
              <a:rPr lang="en-US" dirty="0" smtClean="0"/>
              <a:t>Synchronization accomplished with critical/atomic/reduction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are responsible for the material contained on the following slides</a:t>
            </a:r>
            <a:r>
              <a:rPr lang="en-US" dirty="0" smtClean="0"/>
              <a:t>, though we may not have enough time to get to them in lecture.</a:t>
            </a:r>
          </a:p>
          <a:p>
            <a:pPr marL="0" indent="0">
              <a:buNone/>
            </a:pPr>
            <a:r>
              <a:rPr lang="en-US" dirty="0" smtClean="0"/>
              <a:t>They have been prepared in a way that should be easily readable and the material will be touched upon in the following lecture.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BONUS SLIDES</a:t>
            </a:r>
            <a:endParaRPr lang="en-US" sz="10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6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 - A Crash Course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Directives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Workshare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Bonus:  Common </a:t>
            </a:r>
            <a:r>
              <a:rPr lang="en-US" dirty="0" err="1" smtClean="0">
                <a:solidFill>
                  <a:srgbClr val="FF0000"/>
                </a:solidFill>
              </a:rPr>
              <a:t>OpenMP</a:t>
            </a:r>
            <a:r>
              <a:rPr lang="en-US" dirty="0" smtClean="0">
                <a:solidFill>
                  <a:srgbClr val="FF0000"/>
                </a:solidFill>
              </a:rPr>
              <a:t> Pitfalls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#1: Data Dependencies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the following code: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a[0] = 1;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for(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=1;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&lt;5000;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 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  a[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] =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+ a[i-1];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There are dependencies between loop iterations!</a:t>
            </a:r>
          </a:p>
          <a:p>
            <a:pPr lvl="1"/>
            <a:r>
              <a:rPr lang="en-US" dirty="0" smtClean="0"/>
              <a:t>Splitting this loop between threads does not guarantee in-order execution</a:t>
            </a:r>
          </a:p>
          <a:p>
            <a:pPr lvl="1"/>
            <a:r>
              <a:rPr lang="en-US" dirty="0" smtClean="0"/>
              <a:t>Out of order loop execution will result in undefined behavior (i.e. likely wrong result)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5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Open MP Pitfall #2: Sharing Issues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Autofit/>
          </a:bodyPr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Consider the following loop: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#</a:t>
            </a:r>
            <a:r>
              <a:rPr lang="en-US" sz="2400" dirty="0" err="1" smtClean="0">
                <a:latin typeface="Courier New"/>
                <a:cs typeface="Courier New"/>
              </a:rPr>
              <a:t>pragma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latin typeface="Courier New"/>
                <a:cs typeface="Courier New"/>
              </a:rPr>
              <a:t>omp</a:t>
            </a:r>
            <a:r>
              <a:rPr lang="en-US" sz="2400" dirty="0" smtClean="0">
                <a:latin typeface="Courier New"/>
                <a:cs typeface="Courier New"/>
              </a:rPr>
              <a:t> parallel for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for(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=0; 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&lt;n; 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++){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	temp = 2.0*a[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	a[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 = 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	b[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 = c[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]/temp;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} </a:t>
            </a:r>
          </a:p>
          <a:p>
            <a:pPr marL="347472">
              <a:lnSpc>
                <a:spcPct val="90000"/>
              </a:lnSpc>
              <a:spcBef>
                <a:spcPts val="0"/>
              </a:spcBef>
            </a:pP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dirty="0" smtClean="0">
                <a:solidFill>
                  <a:srgbClr val="FF0000"/>
                </a:solidFill>
              </a:rPr>
              <a:t> is a shared variable!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#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pragma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omp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parallel for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private(temp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for(i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=0;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++){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	temp = 2.0*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a[i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a[i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= 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b[i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=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]/temp;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7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#3: Updating Shared Variables Simultaneously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412480" cy="49377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Now consider a global sum: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for(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&lt;n;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	sum = sum + a[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];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This can be done by surrounding the summation by a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critical/atomic</a:t>
            </a:r>
            <a:r>
              <a:rPr lang="en-US" dirty="0" smtClean="0"/>
              <a:t> section or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reduction</a:t>
            </a:r>
            <a:r>
              <a:rPr lang="en-US" dirty="0" smtClean="0"/>
              <a:t> clause: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latin typeface="Courier New"/>
                <a:cs typeface="Courier New"/>
              </a:rPr>
              <a:t>#</a:t>
            </a:r>
            <a:r>
              <a:rPr lang="en-US" sz="2800" dirty="0" err="1" smtClean="0">
                <a:latin typeface="Courier New"/>
                <a:cs typeface="Courier New"/>
              </a:rPr>
              <a:t>pragma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for </a:t>
            </a:r>
            <a:r>
              <a:rPr lang="en-US" sz="2800" dirty="0" err="1" smtClean="0">
                <a:latin typeface="Courier New"/>
                <a:cs typeface="Courier New"/>
              </a:rPr>
              <a:t>reduction(+:sum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{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     </a:t>
            </a:r>
            <a:r>
              <a:rPr lang="en-US" sz="2800" dirty="0" err="1" smtClean="0">
                <a:latin typeface="Courier New"/>
                <a:cs typeface="Courier New"/>
              </a:rPr>
              <a:t>for(i</a:t>
            </a:r>
            <a:r>
              <a:rPr lang="en-US" sz="2800" dirty="0" smtClean="0">
                <a:latin typeface="Courier New"/>
                <a:cs typeface="Courier New"/>
              </a:rPr>
              <a:t>=0;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&lt;</a:t>
            </a:r>
            <a:r>
              <a:rPr lang="en-US" sz="2800" dirty="0" err="1" smtClean="0">
                <a:latin typeface="Courier New"/>
                <a:cs typeface="Courier New"/>
              </a:rPr>
              <a:t>n</a:t>
            </a:r>
            <a:r>
              <a:rPr lang="en-US" sz="2800" dirty="0" smtClean="0">
                <a:latin typeface="Courier New"/>
                <a:cs typeface="Courier New"/>
              </a:rPr>
              <a:t>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++)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      sum = sum + </a:t>
            </a:r>
            <a:r>
              <a:rPr lang="en-US" sz="2800" dirty="0" err="1" smtClean="0">
                <a:latin typeface="Courier New"/>
                <a:cs typeface="Courier New"/>
              </a:rPr>
              <a:t>a[i</a:t>
            </a:r>
            <a:r>
              <a:rPr lang="en-US" sz="2800" dirty="0" smtClean="0">
                <a:latin typeface="Courier New"/>
                <a:cs typeface="Courier New"/>
              </a:rPr>
              <a:t>];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}</a:t>
            </a:r>
          </a:p>
          <a:p>
            <a:pPr lvl="1"/>
            <a:r>
              <a:rPr lang="en-US" dirty="0" smtClean="0">
                <a:latin typeface="+mj-lt"/>
                <a:cs typeface="Courier New"/>
              </a:rPr>
              <a:t>Compiler can generate highly efficient code for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reduction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3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#4: Parallel Overhead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Spawning and releasing threads results in significant overhead</a:t>
            </a:r>
          </a:p>
          <a:p>
            <a:r>
              <a:rPr lang="en-US" dirty="0" smtClean="0"/>
              <a:t>Better to have fewer but larger parallel regions</a:t>
            </a:r>
          </a:p>
          <a:p>
            <a:pPr lvl="1"/>
            <a:r>
              <a:rPr lang="en-US" dirty="0" smtClean="0"/>
              <a:t>Parallelize over the largest loop that you can (even though it will involve more work to declare all of the private variables and eliminate dependencies)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5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#4: Parallel Overhead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for 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Ndim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for (j=0; j&lt;</a:t>
            </a:r>
            <a:r>
              <a:rPr lang="en-US" sz="2000" b="1" dirty="0" err="1" smtClean="0">
                <a:latin typeface="Courier New"/>
                <a:cs typeface="Courier New"/>
              </a:rPr>
              <a:t>Mdim</a:t>
            </a:r>
            <a:r>
              <a:rPr lang="en-US" sz="2000" b="1" dirty="0" smtClean="0">
                <a:latin typeface="Courier New"/>
                <a:cs typeface="Courier New"/>
              </a:rPr>
              <a:t>; j++){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= 0.0;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#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parallel for reduction(+: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endParaRPr lang="en-US" sz="20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for( k=0; k&lt;</a:t>
            </a:r>
            <a:r>
              <a:rPr lang="en-US" sz="2000" b="1" dirty="0" err="1" smtClean="0">
                <a:latin typeface="Courier New"/>
                <a:cs typeface="Courier New"/>
              </a:rPr>
              <a:t>Pdim</a:t>
            </a:r>
            <a:r>
              <a:rPr lang="en-US" sz="2000" b="1" dirty="0" smtClean="0">
                <a:latin typeface="Courier New"/>
                <a:cs typeface="Courier New"/>
              </a:rPr>
              <a:t>; k++){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/* C(</a:t>
            </a:r>
            <a:r>
              <a:rPr lang="en-US" sz="2000" b="1" dirty="0" err="1" smtClean="0">
                <a:latin typeface="Courier New"/>
                <a:cs typeface="Courier New"/>
              </a:rPr>
              <a:t>i,j</a:t>
            </a:r>
            <a:r>
              <a:rPr lang="en-US" sz="2000" b="1" dirty="0" smtClean="0">
                <a:latin typeface="Courier New"/>
                <a:cs typeface="Courier New"/>
              </a:rPr>
              <a:t>) = sum(over k) A(</a:t>
            </a:r>
            <a:r>
              <a:rPr lang="en-US" sz="2000" b="1" dirty="0" err="1" smtClean="0">
                <a:latin typeface="Courier New"/>
                <a:cs typeface="Courier New"/>
              </a:rPr>
              <a:t>i,k</a:t>
            </a:r>
            <a:r>
              <a:rPr lang="en-US" sz="2000" b="1" dirty="0" smtClean="0">
                <a:latin typeface="Courier New"/>
                <a:cs typeface="Courier New"/>
              </a:rPr>
              <a:t>) * B(</a:t>
            </a:r>
            <a:r>
              <a:rPr lang="en-US" sz="2000" b="1" dirty="0" err="1" smtClean="0">
                <a:latin typeface="Courier New"/>
                <a:cs typeface="Courier New"/>
              </a:rPr>
              <a:t>k,j</a:t>
            </a:r>
            <a:r>
              <a:rPr lang="en-US" sz="2000" b="1" dirty="0" smtClean="0">
                <a:latin typeface="Courier New"/>
                <a:cs typeface="Courier New"/>
              </a:rPr>
              <a:t>)*/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+= *(A+(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Ndim+k</a:t>
            </a:r>
            <a:r>
              <a:rPr lang="en-US" sz="2000" b="1" dirty="0" smtClean="0">
                <a:latin typeface="Courier New"/>
                <a:cs typeface="Courier New"/>
              </a:rPr>
              <a:t>)) * *(B+(k*</a:t>
            </a:r>
            <a:r>
              <a:rPr lang="en-US" sz="2000" b="1" dirty="0" err="1" smtClean="0">
                <a:latin typeface="Courier New"/>
                <a:cs typeface="Courier New"/>
              </a:rPr>
              <a:t>Pdim+j</a:t>
            </a:r>
            <a:r>
              <a:rPr lang="en-US" sz="2000" b="1" dirty="0" smtClean="0">
                <a:latin typeface="Courier New"/>
                <a:cs typeface="Courier New"/>
              </a:rPr>
              <a:t>));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*(C+(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Ndim+j</a:t>
            </a:r>
            <a:r>
              <a:rPr lang="en-US" sz="2000" b="1" dirty="0" smtClean="0">
                <a:latin typeface="Courier New"/>
                <a:cs typeface="Courier New"/>
              </a:rPr>
              <a:t>)) =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run_time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 - </a:t>
            </a: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;	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4016416" y="1481559"/>
            <a:ext cx="5127584" cy="1574157"/>
            <a:chOff x="4016416" y="1481559"/>
            <a:chExt cx="5127584" cy="1574157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4016416" y="1723292"/>
              <a:ext cx="1329307" cy="133242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301205" y="1481559"/>
              <a:ext cx="384279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accent1"/>
                  </a:solidFill>
                </a:rPr>
                <a:t>Too much overhead in thread generation to have this statement run this frequently. </a:t>
              </a:r>
            </a:p>
            <a:p>
              <a:pPr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accent1"/>
                  </a:solidFill>
                </a:rPr>
                <a:t>Poor choice of loop to parallelize.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946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Data Races and Synchronization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Two memory accesses form a </a:t>
            </a:r>
            <a:r>
              <a:rPr lang="en-US" i="1" dirty="0" smtClean="0">
                <a:solidFill>
                  <a:srgbClr val="FF0000"/>
                </a:solidFill>
              </a:rPr>
              <a:t>data race </a:t>
            </a:r>
            <a:r>
              <a:rPr lang="en-US" dirty="0" smtClean="0"/>
              <a:t>if different threads access the same location, and at least one is a write, and they occur one after another</a:t>
            </a:r>
          </a:p>
          <a:p>
            <a:pPr lvl="1"/>
            <a:r>
              <a:rPr lang="en-US" dirty="0" smtClean="0"/>
              <a:t>Means that the result of a program can vary depending on chance (which thread ran first?)</a:t>
            </a:r>
          </a:p>
          <a:p>
            <a:pPr lvl="1"/>
            <a:r>
              <a:rPr lang="en-US" dirty="0" smtClean="0"/>
              <a:t>Avoid data races by </a:t>
            </a:r>
            <a:r>
              <a:rPr lang="en-US" i="1" dirty="0" smtClean="0">
                <a:solidFill>
                  <a:srgbClr val="FF0000"/>
                </a:solidFill>
              </a:rPr>
              <a:t>synchronizing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writing and reading to get deterministic behavior</a:t>
            </a:r>
          </a:p>
          <a:p>
            <a:r>
              <a:rPr lang="en-US" dirty="0" smtClean="0"/>
              <a:t>Synchronization done by user-level routines that rely on hardware synchronization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Analogy: Buying Milk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fridge has no milk. You and your roommate will return from classes at some point and check the fridge</a:t>
            </a:r>
          </a:p>
          <a:p>
            <a:r>
              <a:rPr lang="en-US" dirty="0" smtClean="0"/>
              <a:t>Whoever gets home first will check the fridge, go and buy milk, and return</a:t>
            </a:r>
          </a:p>
          <a:p>
            <a:r>
              <a:rPr lang="en-US" dirty="0" smtClean="0"/>
              <a:t>What if the other person gets back while the first person is buying milk?</a:t>
            </a:r>
          </a:p>
          <a:p>
            <a:pPr lvl="1"/>
            <a:r>
              <a:rPr lang="en-US" dirty="0" smtClean="0"/>
              <a:t>You’ve just bought twice as much milk as you need!</a:t>
            </a:r>
          </a:p>
          <a:p>
            <a:r>
              <a:rPr lang="en-US" dirty="0" smtClean="0"/>
              <a:t>It would’ve helped to have left a note…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 Synchronization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Use a “Lock” to grant access to a region (</a:t>
            </a:r>
            <a:r>
              <a:rPr lang="en-US" i="1" dirty="0" smtClean="0">
                <a:solidFill>
                  <a:srgbClr val="FF0000"/>
                </a:solidFill>
              </a:rPr>
              <a:t>critical section</a:t>
            </a:r>
            <a:r>
              <a:rPr lang="en-US" dirty="0" smtClean="0"/>
              <a:t>) so that only one thread can operate at a time</a:t>
            </a:r>
          </a:p>
          <a:p>
            <a:pPr lvl="1"/>
            <a:r>
              <a:rPr lang="en-US" dirty="0" smtClean="0"/>
              <a:t>Need all processors to be able to access the lock, so use a location in shared memory as </a:t>
            </a:r>
            <a:r>
              <a:rPr lang="en-US" i="1" dirty="0" smtClean="0">
                <a:solidFill>
                  <a:srgbClr val="FF0000"/>
                </a:solidFill>
              </a:rPr>
              <a:t>the lock</a:t>
            </a:r>
          </a:p>
          <a:p>
            <a:r>
              <a:rPr lang="en-US" dirty="0" smtClean="0"/>
              <a:t>Processors read lock and either wait (if locked) or set lock and go into critical section</a:t>
            </a:r>
          </a:p>
          <a:p>
            <a:pPr lvl="1"/>
            <a:r>
              <a:rPr lang="en-US" b="1" dirty="0" smtClean="0"/>
              <a:t>0</a:t>
            </a:r>
            <a:r>
              <a:rPr lang="en-US" dirty="0" smtClean="0"/>
              <a:t> means lock is free / open / unlocked / lock off</a:t>
            </a:r>
          </a:p>
          <a:p>
            <a:pPr lvl="1"/>
            <a:r>
              <a:rPr lang="en-US" b="1" dirty="0" smtClean="0"/>
              <a:t>1</a:t>
            </a:r>
            <a:r>
              <a:rPr lang="en-US" dirty="0" smtClean="0"/>
              <a:t> means lock is set / closed / locked / lock 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 Synchronization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+mj-lt"/>
                <a:cs typeface="Courier New"/>
              </a:rPr>
              <a:t>Pseudocode</a:t>
            </a:r>
            <a:r>
              <a:rPr lang="en-US" sz="3200" dirty="0" smtClean="0">
                <a:latin typeface="+mj-lt"/>
                <a:cs typeface="Courier New"/>
              </a:rPr>
              <a:t>:</a:t>
            </a: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>
              <a:spcBef>
                <a:spcPts val="300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Check lock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Set the lock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Critical section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(e.g. change shared variables)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Unset the lock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3" name="Group 9"/>
          <p:cNvGrpSpPr/>
          <p:nvPr/>
        </p:nvGrpSpPr>
        <p:grpSpPr>
          <a:xfrm>
            <a:off x="3474720" y="2194560"/>
            <a:ext cx="2865932" cy="731520"/>
            <a:chOff x="3474720" y="2194560"/>
            <a:chExt cx="2865932" cy="731520"/>
          </a:xfrm>
        </p:grpSpPr>
        <p:sp>
          <p:nvSpPr>
            <p:cNvPr id="8" name="Arc 7"/>
            <p:cNvSpPr/>
            <p:nvPr/>
          </p:nvSpPr>
          <p:spPr>
            <a:xfrm flipH="1">
              <a:off x="3474720" y="2468880"/>
              <a:ext cx="457200" cy="457200"/>
            </a:xfrm>
            <a:prstGeom prst="arc">
              <a:avLst>
                <a:gd name="adj1" fmla="val 3154432"/>
                <a:gd name="adj2" fmla="val 19261652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40480" y="2194560"/>
              <a:ext cx="2500172" cy="6906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/>
                <a:t>Can loop/idle here</a:t>
              </a:r>
              <a:br>
                <a:rPr lang="en-US" sz="2400" dirty="0" smtClean="0"/>
              </a:br>
              <a:r>
                <a:rPr lang="en-US" sz="2400" dirty="0" smtClean="0"/>
                <a:t>  if locked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Possible Lock Implementation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Lock (a.k.a. busy wait)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err="1" smtClean="0">
                <a:latin typeface="Courier New"/>
              </a:rPr>
              <a:t>Get_lock</a:t>
            </a:r>
            <a:r>
              <a:rPr lang="en-US" sz="2000" dirty="0" smtClean="0">
                <a:latin typeface="Courier New"/>
              </a:rPr>
              <a:t>:                  # $s0 -&gt; </a:t>
            </a:r>
            <a:r>
              <a:rPr lang="en-US" sz="2000" dirty="0" err="1" smtClean="0">
                <a:latin typeface="Courier New"/>
              </a:rPr>
              <a:t>addr</a:t>
            </a:r>
            <a:r>
              <a:rPr lang="en-US" sz="2000" dirty="0" smtClean="0">
                <a:latin typeface="Courier New"/>
              </a:rPr>
              <a:t> of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 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   # t1 = Locked value 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Loop: 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    </a:t>
            </a:r>
            <a:r>
              <a:rPr lang="en-US" sz="2000" dirty="0">
                <a:latin typeface="Courier New"/>
              </a:rPr>
              <a:t> </a:t>
            </a:r>
            <a:r>
              <a:rPr lang="en-US" sz="2000" dirty="0" smtClean="0">
                <a:latin typeface="Courier New"/>
              </a:rPr>
              <a:t>  # load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 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  # loop if locked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Lock: 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       # Unlocked, so lock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Unlock</a:t>
            </a: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Unlock:</a:t>
            </a: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		    </a:t>
            </a:r>
            <a:r>
              <a:rPr lang="en-US" sz="2000" dirty="0" err="1" smtClean="0">
                <a:latin typeface="Courier New"/>
                <a:cs typeface="Courier New"/>
              </a:rPr>
              <a:t>sw</a:t>
            </a:r>
            <a:r>
              <a:rPr lang="en-US" sz="2000" dirty="0" smtClean="0">
                <a:latin typeface="Courier New"/>
                <a:cs typeface="Courier New"/>
              </a:rPr>
              <a:t> $zero,0($s0)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+mj-lt"/>
                <a:cs typeface="Courier New"/>
              </a:rPr>
              <a:t>Any problems with this?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37715</TotalTime>
  <Words>2747</Words>
  <Application>Microsoft Office PowerPoint</Application>
  <PresentationFormat>On-screen Show (4:3)</PresentationFormat>
  <Paragraphs>601</Paragraphs>
  <Slides>47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Office Theme</vt:lpstr>
      <vt:lpstr>Image</vt:lpstr>
      <vt:lpstr>PowerPoint Presentation</vt:lpstr>
      <vt:lpstr>Review of Last Lecture</vt:lpstr>
      <vt:lpstr>Great Idea #4: Parallelism</vt:lpstr>
      <vt:lpstr>Agenda</vt:lpstr>
      <vt:lpstr>Data Races and Synchronization</vt:lpstr>
      <vt:lpstr>Analogy: Buying Milk</vt:lpstr>
      <vt:lpstr>Lock Synchronization (1/2)</vt:lpstr>
      <vt:lpstr>Lock Synchronization (2/2)</vt:lpstr>
      <vt:lpstr>Possible Lock Implementation</vt:lpstr>
      <vt:lpstr>Possible Lock Problem</vt:lpstr>
      <vt:lpstr>Hardware Synchronization</vt:lpstr>
      <vt:lpstr>Synchronization in MIPS </vt:lpstr>
      <vt:lpstr>Synchronization in MIPS Example</vt:lpstr>
      <vt:lpstr>Test-and-Set</vt:lpstr>
      <vt:lpstr>Test-and-Set in MIPS </vt:lpstr>
      <vt:lpstr>PowerPoint Presentation</vt:lpstr>
      <vt:lpstr>Agenda</vt:lpstr>
      <vt:lpstr>Administrivia</vt:lpstr>
      <vt:lpstr>Agenda</vt:lpstr>
      <vt:lpstr>What is OpenMP?</vt:lpstr>
      <vt:lpstr>OpenMP Specification</vt:lpstr>
      <vt:lpstr>Shared Memory Model with Explicit Thread-based Parallelism</vt:lpstr>
      <vt:lpstr>OpenMP in CS61C</vt:lpstr>
      <vt:lpstr>OpenMP Programming Model</vt:lpstr>
      <vt:lpstr>OpenMP Extends C with Pragmas </vt:lpstr>
      <vt:lpstr>parallel Pragma and Scope</vt:lpstr>
      <vt:lpstr>Thread Creation</vt:lpstr>
      <vt:lpstr>OMP_NUM_THREADS</vt:lpstr>
      <vt:lpstr>Parallel Hello World</vt:lpstr>
      <vt:lpstr>Agenda</vt:lpstr>
      <vt:lpstr>OpenMP Directives (Work-Sharing)</vt:lpstr>
      <vt:lpstr>Parallel Statement Shorthand</vt:lpstr>
      <vt:lpstr>Building Block: for loop</vt:lpstr>
      <vt:lpstr>Parallel for pragma</vt:lpstr>
      <vt:lpstr>OpenMP Timing</vt:lpstr>
      <vt:lpstr>Matrix Multiply in OpenMP</vt:lpstr>
      <vt:lpstr>Notes on Matrix Multiply Example</vt:lpstr>
      <vt:lpstr>OpenMP Directives (Synchronization)</vt:lpstr>
      <vt:lpstr>OpenMP Reduction</vt:lpstr>
      <vt:lpstr>Summary</vt:lpstr>
      <vt:lpstr>PowerPoint Presentation</vt:lpstr>
      <vt:lpstr>Agenda</vt:lpstr>
      <vt:lpstr>OpenMP Pitfall #1: Data Dependencies</vt:lpstr>
      <vt:lpstr>Open MP Pitfall #2: Sharing Issues</vt:lpstr>
      <vt:lpstr>OpenMP Pitfall #3: Updating Shared Variables Simultaneously</vt:lpstr>
      <vt:lpstr>OpenMP Pitfall #4: Parallel Overhead</vt:lpstr>
      <vt:lpstr>OpenMP Pitfall #4: Parallel Overhead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jhsia</cp:lastModifiedBy>
  <cp:revision>391</cp:revision>
  <cp:lastPrinted>2013-03-22T00:22:31Z</cp:lastPrinted>
  <dcterms:created xsi:type="dcterms:W3CDTF">2011-03-15T03:01:17Z</dcterms:created>
  <dcterms:modified xsi:type="dcterms:W3CDTF">2013-03-22T00:23:24Z</dcterms:modified>
</cp:coreProperties>
</file>