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1" r:id="rId2"/>
    <p:sldMasterId id="2147483675" r:id="rId3"/>
  </p:sldMasterIdLst>
  <p:notesMasterIdLst>
    <p:notesMasterId r:id="rId27"/>
  </p:notesMasterIdLst>
  <p:handoutMasterIdLst>
    <p:handoutMasterId r:id="rId28"/>
  </p:handoutMasterIdLst>
  <p:sldIdLst>
    <p:sldId id="279" r:id="rId4"/>
    <p:sldId id="281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316" r:id="rId15"/>
    <p:sldId id="327" r:id="rId16"/>
    <p:sldId id="317" r:id="rId17"/>
    <p:sldId id="318" r:id="rId18"/>
    <p:sldId id="319" r:id="rId19"/>
    <p:sldId id="320" r:id="rId20"/>
    <p:sldId id="325" r:id="rId21"/>
    <p:sldId id="321" r:id="rId22"/>
    <p:sldId id="322" r:id="rId23"/>
    <p:sldId id="323" r:id="rId24"/>
    <p:sldId id="306" r:id="rId25"/>
    <p:sldId id="324" r:id="rId2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CEF74"/>
    <a:srgbClr val="800080"/>
    <a:srgbClr val="66FF33"/>
    <a:srgbClr val="FF0000"/>
    <a:srgbClr val="3333CC"/>
    <a:srgbClr val="FF8DA0"/>
    <a:srgbClr val="008000"/>
    <a:srgbClr val="810A52"/>
    <a:srgbClr val="00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inimized" preferSingleView="1">
    <p:restoredLeft sz="15620"/>
    <p:restoredTop sz="72727" autoAdjust="0"/>
  </p:normalViewPr>
  <p:slideViewPr>
    <p:cSldViewPr>
      <p:cViewPr varScale="1">
        <p:scale>
          <a:sx n="149" d="100"/>
          <a:sy n="149" d="100"/>
        </p:scale>
        <p:origin x="-104" y="-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01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6362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330" y="4421306"/>
            <a:ext cx="6054231" cy="4188855"/>
          </a:xfrm>
          <a:noFill/>
          <a:ln w="9525"/>
        </p:spPr>
        <p:txBody>
          <a:bodyPr lIns="92319" tIns="45350" rIns="92319" bIns="45350"/>
          <a:lstStyle/>
          <a:p>
            <a:r>
              <a:rPr lang="en-US" smtClean="0"/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7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2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1" tIns="44136" rIns="88271" bIns="44136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359" y="4420207"/>
            <a:ext cx="6052546" cy="4190711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92339" tIns="45360" rIns="92339" bIns="4536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7088" cy="3478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18C2D3-07AD-F845-9F49-367A84E53D1E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595665-BC63-354D-8E82-23AEC4682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0488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2011-10-19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Fall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2011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-- Lecture #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EBE24-9346-194C-8125-66630130E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731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0F833-FBD2-AD4F-A4E3-DE9FE4120355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F99B3A-6F01-F049-A011-FD7C7BAEE5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03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9A6225-81AB-BF46-8323-BFD42D676C05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472706-E263-2140-ABAD-30B390281E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89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3E1079-B145-1F40-820F-DC010A32ACE3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7290C9-9357-4D46-88DC-27CACAA8B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108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33475D-CF3F-4842-91B9-840CD8D17F4E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BC73D7-8EA6-2847-B6EC-49B2FF37B2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5006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AA88EE-2EAD-9546-838B-F8729770B22F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FC459E-65B6-5446-B7D5-6B6EB83B0F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26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F68A22-B96A-A34D-A320-9484E966D3FE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C50386-D0FC-4B4E-BB95-7D202A605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012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C6BA9C-A89F-4347-AD57-F81A666BA5F2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06B00F-4DB7-D342-9012-98404CB24B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553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7EACB2-D772-A047-8858-6C6A9D6F3B2D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B21C57-796C-CD4F-B1C7-E824A91576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2195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53D850-F248-FB4E-A821-A04A28F9A56D}" type="datetime1">
              <a:rPr lang="en-US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Fall 2010 -- Lecture #22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89A4CF-25B2-6841-ADC5-94B15875C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956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1053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2165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CS61C </a:t>
            </a:r>
            <a:r>
              <a:rPr lang="en-US" sz="1000" b="1">
                <a:solidFill>
                  <a:schemeClr val="accent2"/>
                </a:solidFill>
              </a:rPr>
              <a:t>L23 Synchronous Digital Systems </a:t>
            </a:r>
            <a:r>
              <a:rPr lang="en-US" sz="1000" b="1">
                <a:solidFill>
                  <a:schemeClr val="tx1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584117" y="6651625"/>
            <a:ext cx="157735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Fall 2011</a:t>
            </a:r>
            <a:r>
              <a:rPr lang="en-US" sz="1000" b="1" baseline="0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CS61C </a:t>
            </a:r>
            <a:r>
              <a:rPr lang="en-US" sz="1000" b="1" dirty="0">
                <a:solidFill>
                  <a:srgbClr val="0000FF"/>
                </a:solidFill>
              </a:rPr>
              <a:t>L23 Synchronous Digital Systems </a:t>
            </a:r>
            <a:r>
              <a:rPr lang="en-US" sz="1000" b="1" dirty="0">
                <a:solidFill>
                  <a:schemeClr val="tx1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chemeClr val="tx1"/>
                </a:solidFill>
              </a:rPr>
              <a:pPr/>
              <a:t>‹#›</a:t>
            </a:fld>
            <a:r>
              <a:rPr lang="en-US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391757" y="6651625"/>
            <a:ext cx="176971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chemeClr val="tx1"/>
                </a:solidFill>
              </a:rPr>
              <a:t>Garcia, </a:t>
            </a:r>
            <a:r>
              <a:rPr lang="en-US" sz="1000" b="1" dirty="0">
                <a:solidFill>
                  <a:schemeClr val="tx1"/>
                </a:solidFill>
              </a:rPr>
              <a:t>Spring 2013 © UCB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FF"/>
          </a:solidFill>
          <a:latin typeface="18 VAG Rounded Black   09390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18 VAG Rounded Thin   55390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18 VAG Rounded Thin   5539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00"/>
                </a:solidFill>
              </a:rPr>
              <a:t>CS61C </a:t>
            </a:r>
            <a:r>
              <a:rPr lang="en-US" sz="1000" b="1">
                <a:solidFill>
                  <a:srgbClr val="063DE8"/>
                </a:solidFill>
              </a:rPr>
              <a:t>L23 Synchronous Digital Systems </a:t>
            </a:r>
            <a:r>
              <a:rPr lang="en-US" sz="1000" b="1">
                <a:solidFill>
                  <a:srgbClr val="000000"/>
                </a:solidFill>
              </a:rPr>
              <a:t>(</a:t>
            </a:r>
            <a:fld id="{CDF1598C-2338-5947-AEB4-A37BD5EB8AEC}" type="slidenum">
              <a:rPr lang="en-US" sz="1000" b="1">
                <a:solidFill>
                  <a:srgbClr val="000000"/>
                </a:solidFill>
              </a:rPr>
              <a:pPr/>
              <a:t>‹#›</a:t>
            </a:fld>
            <a:r>
              <a:rPr lang="en-US" sz="10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391757" y="6651625"/>
            <a:ext cx="176971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00"/>
                </a:solidFill>
              </a:rPr>
              <a:t>Garcia, </a:t>
            </a:r>
            <a:r>
              <a:rPr lang="en-US" sz="1000" b="1" dirty="0">
                <a:solidFill>
                  <a:srgbClr val="000000"/>
                </a:solidFill>
              </a:rPr>
              <a:t>Spring </a:t>
            </a:r>
            <a:r>
              <a:rPr lang="en-US" sz="1000" b="1" dirty="0" smtClean="0">
                <a:solidFill>
                  <a:srgbClr val="000000"/>
                </a:solidFill>
              </a:rPr>
              <a:t>2013 </a:t>
            </a:r>
            <a:r>
              <a:rPr lang="en-US" sz="1000" b="1" dirty="0">
                <a:solidFill>
                  <a:srgbClr val="000000"/>
                </a:solidFill>
              </a:rPr>
              <a:t>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C0128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015952"/>
            <a:ext cx="9144000" cy="84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Senior 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Courier"/>
              </a:rPr>
              <a:t>www.cs.berkeley.edu/~ddgarcia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>
              <a:latin typeface="Arial"/>
              <a:cs typeface="Arial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-48449"/>
            <a:ext cx="9144000" cy="2771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 err="1">
                <a:solidFill>
                  <a:schemeClr val="bg2"/>
                </a:solidFill>
                <a:latin typeface="Courier New" charset="0"/>
              </a:rPr>
              <a:t>inst.eecs.berkeley.edu</a:t>
            </a:r>
            <a:r>
              <a:rPr lang="en-US" sz="2800" b="1" dirty="0">
                <a:solidFill>
                  <a:schemeClr val="bg2"/>
                </a:solidFill>
                <a:latin typeface="Courier New" charset="0"/>
              </a:rPr>
              <a:t>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Lecture </a:t>
            </a:r>
            <a:r>
              <a:rPr lang="en-US" sz="3200" b="1" dirty="0" smtClean="0">
                <a:solidFill>
                  <a:schemeClr val="accent2"/>
                </a:solidFill>
              </a:rPr>
              <a:t>23</a:t>
            </a: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>Introduction to Synchronous Digital Systems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>(SDS) Switches, Transistors, Gates</a:t>
            </a: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/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2011-10-19</a:t>
            </a:r>
          </a:p>
        </p:txBody>
      </p:sp>
      <p:sp>
        <p:nvSpPr>
          <p:cNvPr id="15365" name="Rectangle 25"/>
          <p:cNvSpPr>
            <a:spLocks noChangeArrowheads="1"/>
          </p:cNvSpPr>
          <p:nvPr/>
        </p:nvSpPr>
        <p:spPr bwMode="auto">
          <a:xfrm>
            <a:off x="-7938" y="4084916"/>
            <a:ext cx="5418138" cy="24806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Password Ring? </a:t>
            </a:r>
            <a:r>
              <a:rPr lang="en-US" sz="2800" b="1">
                <a:solidFill>
                  <a:schemeClr val="tx2"/>
                </a:solidFill>
                <a:latin typeface="Symbol" charset="2"/>
              </a:rPr>
              <a:t></a:t>
            </a:r>
            <a:r>
              <a:rPr lang="en-US" sz="2800" b="1">
                <a:solidFill>
                  <a:schemeClr val="tx2"/>
                </a:solidFill>
              </a:rPr>
              <a:t> </a:t>
            </a:r>
            <a:br>
              <a:rPr lang="en-US" sz="2800" b="1">
                <a:solidFill>
                  <a:schemeClr val="tx2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Google wants to 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“put an end to all</a:t>
            </a:r>
            <a:br>
              <a:rPr lang="en-US" sz="2400" b="1">
                <a:solidFill>
                  <a:schemeClr val="tx1"/>
                </a:solidFill>
              </a:rPr>
            </a:br>
            <a:r>
              <a:rPr lang="en-US" sz="2400" b="1">
                <a:solidFill>
                  <a:schemeClr val="tx1"/>
                </a:solidFill>
              </a:rPr>
              <a:t>passwords”; a small USB key (with code inside, not a password) that would provide credentials, also would work with mobile devices.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5366" name="Rectangle 26"/>
          <p:cNvSpPr>
            <a:spLocks noChangeArrowheads="1"/>
          </p:cNvSpPr>
          <p:nvPr/>
        </p:nvSpPr>
        <p:spPr bwMode="auto">
          <a:xfrm>
            <a:off x="304800" y="6504801"/>
            <a:ext cx="858833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800080"/>
                </a:solidFill>
                <a:latin typeface="Courier"/>
                <a:cs typeface="Courier"/>
              </a:rPr>
              <a:t>www.technologyreview.com/news/512051/google-wants-to-replace-all-your-passwords-with-a-ring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2098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238125" y="21971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-45382"/>
            <a:ext cx="9144000" cy="23025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>
                <a:solidFill>
                  <a:schemeClr val="tx1"/>
                </a:solidFill>
                <a:latin typeface="Courier"/>
              </a:rPr>
              <a:t>inst.eecs.berkeley.edu/~cs61c</a:t>
            </a:r>
            <a:r>
              <a:rPr lang="en-US" sz="3200" b="1">
                <a:solidFill>
                  <a:schemeClr val="tx1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/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600" b="1">
                <a:solidFill>
                  <a:srgbClr val="0000FF"/>
                </a:solidFill>
                <a:latin typeface="Helvetica"/>
                <a:cs typeface="Helvetica"/>
              </a:rPr>
              <a:t>CS61C : Machine Structure</a:t>
            </a: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Helvetica"/>
                <a:cs typeface="Helvetica"/>
              </a:rPr>
              <a:t>Lecture 23 – Introduction to Synchronous Digital Systems (SDS) Switches, Transistors, Gates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64" y="4191000"/>
            <a:ext cx="3490536" cy="218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863600" y="4713288"/>
            <a:ext cx="34718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n-channel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 when voltage at G is low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closes when:</a:t>
            </a:r>
          </a:p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voltage(G) &gt; voltage (S) + </a:t>
            </a:r>
            <a:r>
              <a:rPr lang="en-US" sz="1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</a:t>
            </a:r>
            <a:endParaRPr lang="en-US" sz="18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Rectangle 31"/>
          <p:cNvSpPr>
            <a:spLocks noChangeArrowheads="1"/>
          </p:cNvSpPr>
          <p:nvPr/>
        </p:nvSpPr>
        <p:spPr bwMode="auto">
          <a:xfrm>
            <a:off x="4808538" y="4713288"/>
            <a:ext cx="34718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p-channel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closed when voltage at G is low</a:t>
            </a:r>
            <a:b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opens when:</a:t>
            </a:r>
          </a:p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voltage(G) &lt; voltage (S) – </a:t>
            </a:r>
            <a:r>
              <a:rPr lang="en-US" sz="1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</a:t>
            </a:r>
            <a:endParaRPr lang="en-US" sz="18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1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 Transistors</a:t>
            </a:r>
          </a:p>
        </p:txBody>
      </p:sp>
      <p:sp>
        <p:nvSpPr>
          <p:cNvPr id="34822" name="Rectangle 7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Three terminals: drain, gate, and source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400">
                <a:latin typeface="Calibri" charset="0"/>
                <a:ea typeface="ＭＳ Ｐゴシック" charset="0"/>
              </a:rPr>
              <a:t>Switch action:</a:t>
            </a:r>
            <a:br>
              <a:rPr lang="en-US" sz="2400">
                <a:latin typeface="Calibri" charset="0"/>
                <a:ea typeface="ＭＳ Ｐゴシック" charset="0"/>
              </a:rPr>
            </a:br>
            <a:r>
              <a:rPr lang="en-US" sz="2400">
                <a:latin typeface="Calibri" charset="0"/>
                <a:ea typeface="ＭＳ Ｐゴシック" charset="0"/>
              </a:rPr>
              <a:t>if voltage on gate terminal is (some amount) higher/lower than source terminal then conducting path established between drain and source terminals</a:t>
            </a:r>
          </a:p>
        </p:txBody>
      </p:sp>
      <p:sp>
        <p:nvSpPr>
          <p:cNvPr id="34823" name="Rectangle 16"/>
          <p:cNvSpPr>
            <a:spLocks noChangeArrowheads="1"/>
          </p:cNvSpPr>
          <p:nvPr/>
        </p:nvSpPr>
        <p:spPr bwMode="auto">
          <a:xfrm>
            <a:off x="6227763" y="3505200"/>
            <a:ext cx="627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4" name="Rectangle 17"/>
          <p:cNvSpPr>
            <a:spLocks noChangeArrowheads="1"/>
          </p:cNvSpPr>
          <p:nvPr/>
        </p:nvSpPr>
        <p:spPr bwMode="auto">
          <a:xfrm>
            <a:off x="5562600" y="4221163"/>
            <a:ext cx="325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5" name="Rectangle 18"/>
          <p:cNvSpPr>
            <a:spLocks noChangeArrowheads="1"/>
          </p:cNvSpPr>
          <p:nvPr/>
        </p:nvSpPr>
        <p:spPr bwMode="auto">
          <a:xfrm>
            <a:off x="7270750" y="4221163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sp>
        <p:nvSpPr>
          <p:cNvPr id="34826" name="Rectangle 61"/>
          <p:cNvSpPr>
            <a:spLocks noChangeArrowheads="1"/>
          </p:cNvSpPr>
          <p:nvPr/>
        </p:nvSpPr>
        <p:spPr bwMode="auto">
          <a:xfrm>
            <a:off x="2265363" y="3475038"/>
            <a:ext cx="627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G</a:t>
            </a:r>
          </a:p>
        </p:txBody>
      </p:sp>
      <p:sp>
        <p:nvSpPr>
          <p:cNvPr id="34827" name="Rectangle 62"/>
          <p:cNvSpPr>
            <a:spLocks noChangeArrowheads="1"/>
          </p:cNvSpPr>
          <p:nvPr/>
        </p:nvSpPr>
        <p:spPr bwMode="auto">
          <a:xfrm>
            <a:off x="1600200" y="4191000"/>
            <a:ext cx="3254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34828" name="Rectangle 63"/>
          <p:cNvSpPr>
            <a:spLocks noChangeArrowheads="1"/>
          </p:cNvSpPr>
          <p:nvPr/>
        </p:nvSpPr>
        <p:spPr bwMode="auto">
          <a:xfrm>
            <a:off x="3308350" y="4191000"/>
            <a:ext cx="2809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2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</a:p>
        </p:txBody>
      </p:sp>
      <p:grpSp>
        <p:nvGrpSpPr>
          <p:cNvPr id="34829" name="Group 72"/>
          <p:cNvGrpSpPr>
            <a:grpSpLocks/>
          </p:cNvGrpSpPr>
          <p:nvPr/>
        </p:nvGrpSpPr>
        <p:grpSpPr bwMode="auto">
          <a:xfrm>
            <a:off x="1912938" y="3810000"/>
            <a:ext cx="1371600" cy="533400"/>
            <a:chOff x="1205" y="2400"/>
            <a:chExt cx="864" cy="336"/>
          </a:xfrm>
        </p:grpSpPr>
        <p:sp>
          <p:nvSpPr>
            <p:cNvPr id="34841" name="Line 64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2" name="Line 65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3" name="Line 66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4" name="Line 67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5" name="Line 68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6" name="Line 69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7" name="Line 70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4830" name="Group 71"/>
          <p:cNvGrpSpPr>
            <a:grpSpLocks/>
          </p:cNvGrpSpPr>
          <p:nvPr/>
        </p:nvGrpSpPr>
        <p:grpSpPr bwMode="auto">
          <a:xfrm>
            <a:off x="5875338" y="3840163"/>
            <a:ext cx="1371600" cy="533400"/>
            <a:chOff x="3701" y="2419"/>
            <a:chExt cx="864" cy="336"/>
          </a:xfrm>
        </p:grpSpPr>
        <p:sp>
          <p:nvSpPr>
            <p:cNvPr id="34833" name="Line 37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4" name="Line 38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5" name="Line 39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6" name="Line 40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39" name="Line 58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840" name="Oval 55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accent4"/>
                </a:solidFill>
                <a:latin typeface="Courier"/>
                <a:cs typeface="Courier"/>
              </a:rPr>
              <a:t>http://</a:t>
            </a:r>
            <a:r>
              <a:rPr lang="en-US" sz="3200" b="1" dirty="0" err="1">
                <a:solidFill>
                  <a:schemeClr val="accent4"/>
                </a:solidFill>
                <a:latin typeface="Courier"/>
                <a:cs typeface="Courier"/>
              </a:rPr>
              <a:t>youtu.be</a:t>
            </a:r>
            <a:r>
              <a:rPr lang="en-US" sz="3200" b="1" dirty="0">
                <a:solidFill>
                  <a:schemeClr val="accent4"/>
                </a:solidFill>
                <a:latin typeface="Courier"/>
                <a:cs typeface="Courier"/>
              </a:rPr>
              <a:t>/</a:t>
            </a:r>
            <a:r>
              <a:rPr lang="en-US" sz="3200" b="1" dirty="0" err="1">
                <a:solidFill>
                  <a:schemeClr val="accent4"/>
                </a:solidFill>
                <a:latin typeface="Courier"/>
                <a:cs typeface="Courier"/>
              </a:rPr>
              <a:t>ZaBLiciesOU</a:t>
            </a:r>
            <a:endParaRPr lang="en-US" sz="3200" b="1" dirty="0">
              <a:solidFill>
                <a:schemeClr val="accent4"/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Line 17"/>
          <p:cNvSpPr>
            <a:spLocks noChangeShapeType="1"/>
          </p:cNvSpPr>
          <p:nvPr/>
        </p:nvSpPr>
        <p:spPr bwMode="auto">
          <a:xfrm flipH="1">
            <a:off x="4589462" y="3200400"/>
            <a:ext cx="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Rectangle 18"/>
          <p:cNvSpPr>
            <a:spLocks noChangeArrowheads="1"/>
          </p:cNvSpPr>
          <p:nvPr/>
        </p:nvSpPr>
        <p:spPr bwMode="auto">
          <a:xfrm>
            <a:off x="2776537" y="3048000"/>
            <a:ext cx="3651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3v</a:t>
            </a:r>
          </a:p>
        </p:txBody>
      </p:sp>
      <p:sp>
        <p:nvSpPr>
          <p:cNvPr id="36869" name="Line 19"/>
          <p:cNvSpPr>
            <a:spLocks noChangeShapeType="1"/>
          </p:cNvSpPr>
          <p:nvPr/>
        </p:nvSpPr>
        <p:spPr bwMode="auto">
          <a:xfrm>
            <a:off x="4589462" y="3808413"/>
            <a:ext cx="4572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3770312" y="213360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5122862" y="3657600"/>
            <a:ext cx="3635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 flipH="1" flipV="1">
            <a:off x="3903662" y="2514600"/>
            <a:ext cx="0" cy="1454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226175" y="374491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 volts</a:t>
            </a:r>
          </a:p>
        </p:txBody>
      </p:sp>
      <p:sp>
        <p:nvSpPr>
          <p:cNvPr id="36874" name="Line 24"/>
          <p:cNvSpPr>
            <a:spLocks noChangeShapeType="1"/>
          </p:cNvSpPr>
          <p:nvPr/>
        </p:nvSpPr>
        <p:spPr bwMode="auto">
          <a:xfrm>
            <a:off x="6175375" y="3570288"/>
            <a:ext cx="19669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5" name="Line 25"/>
          <p:cNvSpPr>
            <a:spLocks noChangeShapeType="1"/>
          </p:cNvSpPr>
          <p:nvPr/>
        </p:nvSpPr>
        <p:spPr bwMode="auto">
          <a:xfrm>
            <a:off x="7178675" y="3155950"/>
            <a:ext cx="0" cy="15922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76" name="Rectangle 26"/>
          <p:cNvSpPr>
            <a:spLocks noChangeArrowheads="1"/>
          </p:cNvSpPr>
          <p:nvPr/>
        </p:nvSpPr>
        <p:spPr bwMode="auto">
          <a:xfrm>
            <a:off x="65659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x</a:t>
            </a:r>
          </a:p>
        </p:txBody>
      </p:sp>
      <p:sp>
        <p:nvSpPr>
          <p:cNvPr id="36877" name="Rectangle 27"/>
          <p:cNvSpPr>
            <a:spLocks noChangeArrowheads="1"/>
          </p:cNvSpPr>
          <p:nvPr/>
        </p:nvSpPr>
        <p:spPr bwMode="auto">
          <a:xfrm>
            <a:off x="7493000" y="3130550"/>
            <a:ext cx="3619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y</a:t>
            </a:r>
          </a:p>
        </p:txBody>
      </p:sp>
      <p:sp>
        <p:nvSpPr>
          <p:cNvPr id="36878" name="Rectangle 28"/>
          <p:cNvSpPr>
            <a:spLocks noChangeArrowheads="1"/>
          </p:cNvSpPr>
          <p:nvPr/>
        </p:nvSpPr>
        <p:spPr bwMode="auto">
          <a:xfrm>
            <a:off x="6238875" y="4221163"/>
            <a:ext cx="8890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 volts</a:t>
            </a:r>
          </a:p>
        </p:txBody>
      </p:sp>
      <p:sp>
        <p:nvSpPr>
          <p:cNvPr id="36879" name="Rectangle 29"/>
          <p:cNvSpPr>
            <a:spLocks noChangeArrowheads="1"/>
          </p:cNvSpPr>
          <p:nvPr/>
        </p:nvSpPr>
        <p:spPr bwMode="auto">
          <a:xfrm>
            <a:off x="2803525" y="4256088"/>
            <a:ext cx="3381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0v</a:t>
            </a:r>
          </a:p>
        </p:txBody>
      </p:sp>
      <p:sp>
        <p:nvSpPr>
          <p:cNvPr id="36880" name="Rectangle 30"/>
          <p:cNvSpPr>
            <a:spLocks noChangeArrowheads="1"/>
          </p:cNvSpPr>
          <p:nvPr/>
        </p:nvSpPr>
        <p:spPr bwMode="auto">
          <a:xfrm>
            <a:off x="6200775" y="2065338"/>
            <a:ext cx="21050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21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what  is the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relationship 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between x and y?</a:t>
            </a:r>
          </a:p>
        </p:txBody>
      </p:sp>
      <p:sp>
        <p:nvSpPr>
          <p:cNvPr id="36881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MOS Networks</a:t>
            </a:r>
          </a:p>
        </p:txBody>
      </p:sp>
      <p:grpSp>
        <p:nvGrpSpPr>
          <p:cNvPr id="36882" name="Group 35"/>
          <p:cNvGrpSpPr>
            <a:grpSpLocks/>
          </p:cNvGrpSpPr>
          <p:nvPr/>
        </p:nvGrpSpPr>
        <p:grpSpPr bwMode="auto">
          <a:xfrm>
            <a:off x="3217862" y="3886200"/>
            <a:ext cx="1371600" cy="533400"/>
            <a:chOff x="1205" y="2400"/>
            <a:chExt cx="864" cy="336"/>
          </a:xfrm>
        </p:grpSpPr>
        <p:sp>
          <p:nvSpPr>
            <p:cNvPr id="36895" name="Line 36"/>
            <p:cNvSpPr>
              <a:spLocks noChangeShapeType="1"/>
            </p:cNvSpPr>
            <p:nvPr/>
          </p:nvSpPr>
          <p:spPr bwMode="auto">
            <a:xfrm flipH="1" flipV="1">
              <a:off x="1493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6" name="Line 37"/>
            <p:cNvSpPr>
              <a:spLocks noChangeShapeType="1"/>
            </p:cNvSpPr>
            <p:nvPr/>
          </p:nvSpPr>
          <p:spPr bwMode="auto">
            <a:xfrm>
              <a:off x="1493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7" name="Line 38"/>
            <p:cNvSpPr>
              <a:spLocks noChangeShapeType="1"/>
            </p:cNvSpPr>
            <p:nvPr/>
          </p:nvSpPr>
          <p:spPr bwMode="auto">
            <a:xfrm>
              <a:off x="1781" y="259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8" name="Line 39"/>
            <p:cNvSpPr>
              <a:spLocks noChangeShapeType="1"/>
            </p:cNvSpPr>
            <p:nvPr/>
          </p:nvSpPr>
          <p:spPr bwMode="auto">
            <a:xfrm>
              <a:off x="1781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9" name="Line 40"/>
            <p:cNvSpPr>
              <a:spLocks noChangeShapeType="1"/>
            </p:cNvSpPr>
            <p:nvPr/>
          </p:nvSpPr>
          <p:spPr bwMode="auto">
            <a:xfrm>
              <a:off x="1493" y="2544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0" name="Line 41"/>
            <p:cNvSpPr>
              <a:spLocks noChangeShapeType="1"/>
            </p:cNvSpPr>
            <p:nvPr/>
          </p:nvSpPr>
          <p:spPr bwMode="auto">
            <a:xfrm flipH="1" flipV="1">
              <a:off x="1637" y="24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901" name="Line 42"/>
            <p:cNvSpPr>
              <a:spLocks noChangeShapeType="1"/>
            </p:cNvSpPr>
            <p:nvPr/>
          </p:nvSpPr>
          <p:spPr bwMode="auto">
            <a:xfrm flipH="1">
              <a:off x="1205" y="273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6883" name="Group 43"/>
          <p:cNvGrpSpPr>
            <a:grpSpLocks/>
          </p:cNvGrpSpPr>
          <p:nvPr/>
        </p:nvGrpSpPr>
        <p:grpSpPr bwMode="auto">
          <a:xfrm>
            <a:off x="3217862" y="2667000"/>
            <a:ext cx="1371600" cy="533400"/>
            <a:chOff x="3701" y="2419"/>
            <a:chExt cx="864" cy="336"/>
          </a:xfrm>
        </p:grpSpPr>
        <p:sp>
          <p:nvSpPr>
            <p:cNvPr id="36887" name="Line 44"/>
            <p:cNvSpPr>
              <a:spLocks noChangeShapeType="1"/>
            </p:cNvSpPr>
            <p:nvPr/>
          </p:nvSpPr>
          <p:spPr bwMode="auto">
            <a:xfrm flipH="1" flipV="1">
              <a:off x="3989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8" name="Line 45"/>
            <p:cNvSpPr>
              <a:spLocks noChangeShapeType="1"/>
            </p:cNvSpPr>
            <p:nvPr/>
          </p:nvSpPr>
          <p:spPr bwMode="auto">
            <a:xfrm>
              <a:off x="3989" y="261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89" name="Line 46"/>
            <p:cNvSpPr>
              <a:spLocks noChangeShapeType="1"/>
            </p:cNvSpPr>
            <p:nvPr/>
          </p:nvSpPr>
          <p:spPr bwMode="auto">
            <a:xfrm>
              <a:off x="4277" y="2611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0" name="Line 47"/>
            <p:cNvSpPr>
              <a:spLocks noChangeShapeType="1"/>
            </p:cNvSpPr>
            <p:nvPr/>
          </p:nvSpPr>
          <p:spPr bwMode="auto">
            <a:xfrm>
              <a:off x="4277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1" name="Line 48"/>
            <p:cNvSpPr>
              <a:spLocks noChangeShapeType="1"/>
            </p:cNvSpPr>
            <p:nvPr/>
          </p:nvSpPr>
          <p:spPr bwMode="auto">
            <a:xfrm>
              <a:off x="3989" y="256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2" name="Line 49"/>
            <p:cNvSpPr>
              <a:spLocks noChangeShapeType="1"/>
            </p:cNvSpPr>
            <p:nvPr/>
          </p:nvSpPr>
          <p:spPr bwMode="auto">
            <a:xfrm flipH="1" flipV="1">
              <a:off x="4133" y="2419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3" name="Line 50"/>
            <p:cNvSpPr>
              <a:spLocks noChangeShapeType="1"/>
            </p:cNvSpPr>
            <p:nvPr/>
          </p:nvSpPr>
          <p:spPr bwMode="auto">
            <a:xfrm flipH="1">
              <a:off x="3701" y="2755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894" name="Oval 51"/>
            <p:cNvSpPr>
              <a:spLocks noChangeArrowheads="1"/>
            </p:cNvSpPr>
            <p:nvPr/>
          </p:nvSpPr>
          <p:spPr bwMode="auto">
            <a:xfrm>
              <a:off x="4095" y="2484"/>
              <a:ext cx="72" cy="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6884" name="Oval 52"/>
          <p:cNvSpPr>
            <a:spLocks noChangeArrowheads="1"/>
          </p:cNvSpPr>
          <p:nvPr/>
        </p:nvSpPr>
        <p:spPr bwMode="auto">
          <a:xfrm>
            <a:off x="4513262" y="3733800"/>
            <a:ext cx="152400" cy="152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914400" y="4572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36" name="Rectangle 43"/>
          <p:cNvSpPr>
            <a:spLocks noChangeArrowheads="1"/>
          </p:cNvSpPr>
          <p:nvPr/>
        </p:nvSpPr>
        <p:spPr bwMode="auto">
          <a:xfrm>
            <a:off x="1143000" y="2362200"/>
            <a:ext cx="1561345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</a:t>
            </a: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(voltage</a:t>
            </a:r>
            <a:br>
              <a:rPr lang="en-US" sz="2800" b="1" dirty="0" smtClean="0">
                <a:solidFill>
                  <a:srgbClr val="008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8000"/>
                </a:solidFill>
                <a:latin typeface="Arial" charset="0"/>
              </a:rPr>
              <a:t>source</a:t>
            </a:r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99425" cy="474663"/>
          </a:xfrm>
        </p:spPr>
        <p:txBody>
          <a:bodyPr/>
          <a:lstStyle/>
          <a:p>
            <a:r>
              <a:rPr lang="en-US"/>
              <a:t>Transistor Circuit Rep. vs. Block diagram</a:t>
            </a:r>
          </a:p>
        </p:txBody>
      </p:sp>
      <p:pic>
        <p:nvPicPr>
          <p:cNvPr id="2407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207" r="1802"/>
          <a:stretch>
            <a:fillRect/>
          </a:stretch>
        </p:blipFill>
        <p:spPr>
          <a:xfrm>
            <a:off x="1143000" y="2378075"/>
            <a:ext cx="5334000" cy="2924175"/>
          </a:xfrm>
        </p:spPr>
      </p:pic>
      <p:sp>
        <p:nvSpPr>
          <p:cNvPr id="2407428" name="Rectangle 4"/>
          <p:cNvSpPr>
            <a:spLocks noChangeArrowheads="1"/>
          </p:cNvSpPr>
          <p:nvPr/>
        </p:nvSpPr>
        <p:spPr bwMode="auto">
          <a:xfrm>
            <a:off x="685800" y="685800"/>
            <a:ext cx="7848600" cy="55846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Chips </a:t>
            </a:r>
            <a:r>
              <a:rPr lang="en-US" sz="2800" b="1" dirty="0" smtClean="0">
                <a:solidFill>
                  <a:srgbClr val="000000"/>
                </a:solidFill>
              </a:rPr>
              <a:t>are composed </a:t>
            </a:r>
            <a:r>
              <a:rPr lang="en-US" sz="2800" b="1" dirty="0">
                <a:solidFill>
                  <a:srgbClr val="000000"/>
                </a:solidFill>
              </a:rPr>
              <a:t>of nothing but transistors and wires.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Small groups of transistors form useful building blocks.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Block are organized in a hierarchy to build higher-level blocks: ex: adders.</a:t>
            </a:r>
          </a:p>
        </p:txBody>
      </p:sp>
      <p:grpSp>
        <p:nvGrpSpPr>
          <p:cNvPr id="2407429" name="Group 5"/>
          <p:cNvGrpSpPr>
            <a:grpSpLocks/>
          </p:cNvGrpSpPr>
          <p:nvPr/>
        </p:nvGrpSpPr>
        <p:grpSpPr bwMode="auto">
          <a:xfrm>
            <a:off x="6553200" y="2514600"/>
            <a:ext cx="2005013" cy="2505075"/>
            <a:chOff x="2640" y="1696"/>
            <a:chExt cx="1865" cy="2330"/>
          </a:xfrm>
        </p:grpSpPr>
        <p:sp>
          <p:nvSpPr>
            <p:cNvPr id="2407430" name="Line 6"/>
            <p:cNvSpPr>
              <a:spLocks noChangeShapeType="1"/>
            </p:cNvSpPr>
            <p:nvPr/>
          </p:nvSpPr>
          <p:spPr bwMode="auto">
            <a:xfrm>
              <a:off x="2640" y="1696"/>
              <a:ext cx="1849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1" name="Line 7"/>
            <p:cNvSpPr>
              <a:spLocks noChangeShapeType="1"/>
            </p:cNvSpPr>
            <p:nvPr/>
          </p:nvSpPr>
          <p:spPr bwMode="auto">
            <a:xfrm>
              <a:off x="2640" y="1696"/>
              <a:ext cx="1" cy="2312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32" name="Rectangle 8"/>
            <p:cNvSpPr>
              <a:spLocks noChangeArrowheads="1"/>
            </p:cNvSpPr>
            <p:nvPr/>
          </p:nvSpPr>
          <p:spPr bwMode="auto">
            <a:xfrm>
              <a:off x="2739" y="1720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a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3" name="Rectangle 9"/>
            <p:cNvSpPr>
              <a:spLocks noChangeArrowheads="1"/>
            </p:cNvSpPr>
            <p:nvPr/>
          </p:nvSpPr>
          <p:spPr bwMode="auto">
            <a:xfrm>
              <a:off x="3211" y="1720"/>
              <a:ext cx="23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b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4" name="Rectangle 10"/>
            <p:cNvSpPr>
              <a:spLocks noChangeArrowheads="1"/>
            </p:cNvSpPr>
            <p:nvPr/>
          </p:nvSpPr>
          <p:spPr bwMode="auto">
            <a:xfrm>
              <a:off x="3900" y="1720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c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5" name="Rectangle 11"/>
            <p:cNvSpPr>
              <a:spLocks noChangeArrowheads="1"/>
            </p:cNvSpPr>
            <p:nvPr/>
          </p:nvSpPr>
          <p:spPr bwMode="auto">
            <a:xfrm>
              <a:off x="2768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6" name="Rectangle 12"/>
            <p:cNvSpPr>
              <a:spLocks noChangeArrowheads="1"/>
            </p:cNvSpPr>
            <p:nvPr/>
          </p:nvSpPr>
          <p:spPr bwMode="auto">
            <a:xfrm>
              <a:off x="3242" y="2195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7" name="Rectangle 13"/>
            <p:cNvSpPr>
              <a:spLocks noChangeArrowheads="1"/>
            </p:cNvSpPr>
            <p:nvPr/>
          </p:nvSpPr>
          <p:spPr bwMode="auto">
            <a:xfrm>
              <a:off x="3931" y="2195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8" name="Rectangle 14"/>
            <p:cNvSpPr>
              <a:spLocks noChangeArrowheads="1"/>
            </p:cNvSpPr>
            <p:nvPr/>
          </p:nvSpPr>
          <p:spPr bwMode="auto">
            <a:xfrm>
              <a:off x="2768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39" name="Rectangle 15"/>
            <p:cNvSpPr>
              <a:spLocks noChangeArrowheads="1"/>
            </p:cNvSpPr>
            <p:nvPr/>
          </p:nvSpPr>
          <p:spPr bwMode="auto">
            <a:xfrm>
              <a:off x="3242" y="2654"/>
              <a:ext cx="210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0" name="Rectangle 16"/>
            <p:cNvSpPr>
              <a:spLocks noChangeArrowheads="1"/>
            </p:cNvSpPr>
            <p:nvPr/>
          </p:nvSpPr>
          <p:spPr bwMode="auto">
            <a:xfrm>
              <a:off x="3931" y="2654"/>
              <a:ext cx="2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1" name="Rectangle 17"/>
            <p:cNvSpPr>
              <a:spLocks noChangeArrowheads="1"/>
            </p:cNvSpPr>
            <p:nvPr/>
          </p:nvSpPr>
          <p:spPr bwMode="auto">
            <a:xfrm>
              <a:off x="2768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2" name="Rectangle 18"/>
            <p:cNvSpPr>
              <a:spLocks noChangeArrowheads="1"/>
            </p:cNvSpPr>
            <p:nvPr/>
          </p:nvSpPr>
          <p:spPr bwMode="auto">
            <a:xfrm>
              <a:off x="3242" y="3114"/>
              <a:ext cx="21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3" name="Rectangle 19"/>
            <p:cNvSpPr>
              <a:spLocks noChangeArrowheads="1"/>
            </p:cNvSpPr>
            <p:nvPr/>
          </p:nvSpPr>
          <p:spPr bwMode="auto">
            <a:xfrm>
              <a:off x="3931" y="3114"/>
              <a:ext cx="20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4" name="Rectangle 20"/>
            <p:cNvSpPr>
              <a:spLocks noChangeArrowheads="1"/>
            </p:cNvSpPr>
            <p:nvPr/>
          </p:nvSpPr>
          <p:spPr bwMode="auto">
            <a:xfrm>
              <a:off x="2768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5" name="Rectangle 21"/>
            <p:cNvSpPr>
              <a:spLocks noChangeArrowheads="1"/>
            </p:cNvSpPr>
            <p:nvPr/>
          </p:nvSpPr>
          <p:spPr bwMode="auto">
            <a:xfrm>
              <a:off x="3242" y="3573"/>
              <a:ext cx="489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1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6" name="Rectangle 22"/>
            <p:cNvSpPr>
              <a:spLocks noChangeArrowheads="1"/>
            </p:cNvSpPr>
            <p:nvPr/>
          </p:nvSpPr>
          <p:spPr bwMode="auto">
            <a:xfrm>
              <a:off x="3931" y="3573"/>
              <a:ext cx="488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000000"/>
                  </a:solidFill>
                </a:rPr>
                <a:t>0</a:t>
              </a:r>
              <a:endParaRPr lang="en-US" sz="1400">
                <a:solidFill>
                  <a:srgbClr val="FC0128"/>
                </a:solidFill>
              </a:endParaRPr>
            </a:p>
          </p:txBody>
        </p:sp>
        <p:sp>
          <p:nvSpPr>
            <p:cNvPr id="2407447" name="Line 23"/>
            <p:cNvSpPr>
              <a:spLocks noChangeShapeType="1"/>
            </p:cNvSpPr>
            <p:nvPr/>
          </p:nvSpPr>
          <p:spPr bwMode="auto">
            <a:xfrm>
              <a:off x="2640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8" name="Line 24"/>
            <p:cNvSpPr>
              <a:spLocks noChangeShapeType="1"/>
            </p:cNvSpPr>
            <p:nvPr/>
          </p:nvSpPr>
          <p:spPr bwMode="auto">
            <a:xfrm>
              <a:off x="3114" y="1712"/>
              <a:ext cx="1" cy="42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49" name="Rectangle 25"/>
            <p:cNvSpPr>
              <a:spLocks noChangeArrowheads="1"/>
            </p:cNvSpPr>
            <p:nvPr/>
          </p:nvSpPr>
          <p:spPr bwMode="auto">
            <a:xfrm>
              <a:off x="2640" y="2155"/>
              <a:ext cx="932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0" name="Rectangle 26"/>
            <p:cNvSpPr>
              <a:spLocks noChangeArrowheads="1"/>
            </p:cNvSpPr>
            <p:nvPr/>
          </p:nvSpPr>
          <p:spPr bwMode="auto">
            <a:xfrm>
              <a:off x="3618" y="2155"/>
              <a:ext cx="886" cy="3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1" name="Line 27"/>
            <p:cNvSpPr>
              <a:spLocks noChangeShapeType="1"/>
            </p:cNvSpPr>
            <p:nvPr/>
          </p:nvSpPr>
          <p:spPr bwMode="auto">
            <a:xfrm>
              <a:off x="4489" y="1696"/>
              <a:ext cx="1" cy="443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2" name="Line 28"/>
            <p:cNvSpPr>
              <a:spLocks noChangeShapeType="1"/>
            </p:cNvSpPr>
            <p:nvPr/>
          </p:nvSpPr>
          <p:spPr bwMode="auto">
            <a:xfrm>
              <a:off x="2640" y="263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3" name="Line 29"/>
            <p:cNvSpPr>
              <a:spLocks noChangeShapeType="1"/>
            </p:cNvSpPr>
            <p:nvPr/>
          </p:nvSpPr>
          <p:spPr bwMode="auto">
            <a:xfrm>
              <a:off x="2640" y="3090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4" name="Line 30"/>
            <p:cNvSpPr>
              <a:spLocks noChangeShapeType="1"/>
            </p:cNvSpPr>
            <p:nvPr/>
          </p:nvSpPr>
          <p:spPr bwMode="auto">
            <a:xfrm>
              <a:off x="2640" y="3549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5" name="Rectangle 31"/>
            <p:cNvSpPr>
              <a:spLocks noChangeArrowheads="1"/>
            </p:cNvSpPr>
            <p:nvPr/>
          </p:nvSpPr>
          <p:spPr bwMode="auto">
            <a:xfrm>
              <a:off x="3572" y="1696"/>
              <a:ext cx="46" cy="232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6" name="Line 32"/>
            <p:cNvSpPr>
              <a:spLocks noChangeShapeType="1"/>
            </p:cNvSpPr>
            <p:nvPr/>
          </p:nvSpPr>
          <p:spPr bwMode="auto">
            <a:xfrm>
              <a:off x="2640" y="4008"/>
              <a:ext cx="917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7" name="Line 33"/>
            <p:cNvSpPr>
              <a:spLocks noChangeShapeType="1"/>
            </p:cNvSpPr>
            <p:nvPr/>
          </p:nvSpPr>
          <p:spPr bwMode="auto">
            <a:xfrm>
              <a:off x="2640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8" name="Line 34"/>
            <p:cNvSpPr>
              <a:spLocks noChangeShapeType="1"/>
            </p:cNvSpPr>
            <p:nvPr/>
          </p:nvSpPr>
          <p:spPr bwMode="auto">
            <a:xfrm>
              <a:off x="3114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59" name="Line 35"/>
            <p:cNvSpPr>
              <a:spLocks noChangeShapeType="1"/>
            </p:cNvSpPr>
            <p:nvPr/>
          </p:nvSpPr>
          <p:spPr bwMode="auto">
            <a:xfrm>
              <a:off x="3587" y="4024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0" name="Line 36"/>
            <p:cNvSpPr>
              <a:spLocks noChangeShapeType="1"/>
            </p:cNvSpPr>
            <p:nvPr/>
          </p:nvSpPr>
          <p:spPr bwMode="auto">
            <a:xfrm>
              <a:off x="4489" y="2187"/>
              <a:ext cx="1" cy="1837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1" name="Line 37"/>
            <p:cNvSpPr>
              <a:spLocks noChangeShapeType="1"/>
            </p:cNvSpPr>
            <p:nvPr/>
          </p:nvSpPr>
          <p:spPr bwMode="auto">
            <a:xfrm>
              <a:off x="3618" y="1696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2" name="Line 38"/>
            <p:cNvSpPr>
              <a:spLocks noChangeShapeType="1"/>
            </p:cNvSpPr>
            <p:nvPr/>
          </p:nvSpPr>
          <p:spPr bwMode="auto">
            <a:xfrm>
              <a:off x="4504" y="2171"/>
              <a:ext cx="1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3" name="Line 39"/>
            <p:cNvSpPr>
              <a:spLocks noChangeShapeType="1"/>
            </p:cNvSpPr>
            <p:nvPr/>
          </p:nvSpPr>
          <p:spPr bwMode="auto">
            <a:xfrm>
              <a:off x="3618" y="263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4" name="Line 40"/>
            <p:cNvSpPr>
              <a:spLocks noChangeShapeType="1"/>
            </p:cNvSpPr>
            <p:nvPr/>
          </p:nvSpPr>
          <p:spPr bwMode="auto">
            <a:xfrm>
              <a:off x="3618" y="3090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5" name="Line 41"/>
            <p:cNvSpPr>
              <a:spLocks noChangeShapeType="1"/>
            </p:cNvSpPr>
            <p:nvPr/>
          </p:nvSpPr>
          <p:spPr bwMode="auto">
            <a:xfrm>
              <a:off x="3618" y="3549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  <p:sp>
          <p:nvSpPr>
            <p:cNvPr id="2407466" name="Line 42"/>
            <p:cNvSpPr>
              <a:spLocks noChangeShapeType="1"/>
            </p:cNvSpPr>
            <p:nvPr/>
          </p:nvSpPr>
          <p:spPr bwMode="auto">
            <a:xfrm>
              <a:off x="3618" y="4008"/>
              <a:ext cx="886" cy="1"/>
            </a:xfrm>
            <a:prstGeom prst="line">
              <a:avLst/>
            </a:prstGeom>
            <a:noFill/>
            <a:ln w="23813">
              <a:solidFill>
                <a:srgbClr val="CECECE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C0128"/>
                </a:solidFill>
              </a:endParaRPr>
            </a:p>
          </p:txBody>
        </p:sp>
      </p:grpSp>
      <p:sp>
        <p:nvSpPr>
          <p:cNvPr id="2407467" name="Rectangle 43"/>
          <p:cNvSpPr>
            <a:spLocks noChangeArrowheads="1"/>
          </p:cNvSpPr>
          <p:nvPr/>
        </p:nvSpPr>
        <p:spPr bwMode="auto">
          <a:xfrm>
            <a:off x="2209800" y="2209800"/>
            <a:ext cx="35829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Arial" charset="0"/>
              </a:rPr>
              <a:t>“1” (voltage source)</a:t>
            </a:r>
          </a:p>
        </p:txBody>
      </p:sp>
      <p:sp>
        <p:nvSpPr>
          <p:cNvPr id="2407468" name="Rectangle 44"/>
          <p:cNvSpPr>
            <a:spLocks noChangeArrowheads="1"/>
          </p:cNvSpPr>
          <p:nvPr/>
        </p:nvSpPr>
        <p:spPr bwMode="auto">
          <a:xfrm>
            <a:off x="2286000" y="4953000"/>
            <a:ext cx="22971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810A52"/>
                </a:solidFill>
                <a:latin typeface="Arial" charset="0"/>
              </a:rPr>
              <a:t>“0” (ground)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096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latin typeface="+mn-lt"/>
                <a:cs typeface="Courier"/>
              </a:rPr>
              <a:t>(You can build AND, OR, NOT out of NAND!)</a:t>
            </a:r>
            <a:endParaRPr lang="en-US" sz="2800" b="1" dirty="0">
              <a:latin typeface="+mn-lt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740828" cy="490391"/>
          </a:xfrm>
        </p:spPr>
        <p:txBody>
          <a:bodyPr/>
          <a:lstStyle/>
          <a:p>
            <a:r>
              <a:rPr lang="en-US">
                <a:ea typeface="ＭＳ Ｐゴシック" pitchFamily="-65" charset="-128"/>
                <a:cs typeface="ＭＳ Ｐゴシック" pitchFamily="-65" charset="-128"/>
              </a:rPr>
              <a:t>How many hours h on Project 2a?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888244"/>
          </a:xfrm>
        </p:spPr>
        <p:txBody>
          <a:bodyPr/>
          <a:lstStyle/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0 ≤ h &lt; 5</a:t>
            </a:r>
            <a:endParaRPr lang="en-US">
              <a:solidFill>
                <a:schemeClr val="bg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5 ≤ h &lt; 10</a:t>
            </a:r>
            <a:endParaRPr lang="en-US">
              <a:solidFill>
                <a:schemeClr val="bg2"/>
              </a:solidFill>
              <a:ea typeface="ＭＳ Ｐゴシック" pitchFamily="-65" charset="-128"/>
              <a:cs typeface="ＭＳ Ｐゴシック" pitchFamily="-65" charset="-128"/>
            </a:endParaRP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10 ≤ h &lt; 15</a:t>
            </a: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15 ≤ h &lt; 20</a:t>
            </a:r>
          </a:p>
          <a:p>
            <a:pPr marL="514350" indent="-514350">
              <a:buFont typeface="Helvetica" pitchFamily="-65" charset="0"/>
              <a:buAutoNum type="alphaLcParenR"/>
            </a:pPr>
            <a:r>
              <a:rPr lang="en-US">
                <a:ea typeface="ＭＳ Ｐゴシック" pitchFamily="-65" charset="-128"/>
                <a:cs typeface="ＭＳ Ｐゴシック" pitchFamily="-65" charset="-128"/>
              </a:rPr>
              <a:t>20 ≤ h</a:t>
            </a:r>
          </a:p>
          <a:p>
            <a:pPr marL="514350" indent="-514350">
              <a:buNone/>
            </a:pPr>
            <a:r>
              <a:rPr lang="en-US">
                <a:solidFill>
                  <a:schemeClr val="accent5">
                    <a:lumMod val="90000"/>
                  </a:schemeClr>
                </a:solidFill>
                <a:ea typeface="ＭＳ Ｐゴシック" pitchFamily="-65" charset="-128"/>
                <a:cs typeface="ＭＳ Ｐゴシック" pitchFamily="-65" charset="-128"/>
              </a:rPr>
              <a:t>Other administrivia?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8229600" y="0"/>
            <a:ext cx="9144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292850" cy="474663"/>
          </a:xfrm>
        </p:spPr>
        <p:txBody>
          <a:bodyPr/>
          <a:lstStyle/>
          <a:p>
            <a:r>
              <a:rPr lang="en-US"/>
              <a:t>Signals and Waveforms: Clocks</a:t>
            </a:r>
          </a:p>
        </p:txBody>
      </p:sp>
      <p:pic>
        <p:nvPicPr>
          <p:cNvPr id="2268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893" t="13617" r="6250" b="5759"/>
          <a:stretch>
            <a:fillRect/>
          </a:stretch>
        </p:blipFill>
        <p:spPr>
          <a:xfrm>
            <a:off x="152400" y="1143000"/>
            <a:ext cx="8991600" cy="2420938"/>
          </a:xfrm>
        </p:spPr>
      </p:pic>
      <p:sp>
        <p:nvSpPr>
          <p:cNvPr id="2268164" name="Rectangle 4"/>
          <p:cNvSpPr>
            <a:spLocks noChangeArrowheads="1"/>
          </p:cNvSpPr>
          <p:nvPr/>
        </p:nvSpPr>
        <p:spPr bwMode="auto">
          <a:xfrm>
            <a:off x="685800" y="3505200"/>
            <a:ext cx="7848600" cy="2954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dirty="0">
                <a:solidFill>
                  <a:srgbClr val="22A700"/>
                </a:solidFill>
              </a:rPr>
              <a:t>Signals</a:t>
            </a:r>
            <a:endParaRPr lang="en-US" sz="3200" b="1" dirty="0">
              <a:solidFill>
                <a:srgbClr val="000000"/>
              </a:solidFill>
            </a:endParaRP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When </a:t>
            </a:r>
            <a:r>
              <a:rPr lang="en-US" sz="2800" b="1" dirty="0">
                <a:solidFill>
                  <a:srgbClr val="800080"/>
                </a:solidFill>
                <a:ea typeface="ＭＳ Ｐゴシック" charset="-128"/>
              </a:rPr>
              <a:t>digital</a:t>
            </a:r>
            <a:r>
              <a:rPr lang="en-US" sz="2800" b="1" dirty="0" smtClean="0">
                <a:solidFill>
                  <a:srgbClr val="000000"/>
                </a:solidFill>
                <a:ea typeface="ＭＳ Ｐゴシック" charset="-128"/>
              </a:rPr>
              <a:t> is </a:t>
            </a: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only treated as 1 or 0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Is transmitted over wires continuously</a:t>
            </a:r>
          </a:p>
          <a:p>
            <a:pPr marL="685800" lvl="1" indent="-1905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ea typeface="ＭＳ Ｐゴシック" charset="-128"/>
              </a:rPr>
              <a:t>Transmission is effectively instant</a:t>
            </a:r>
          </a:p>
          <a:p>
            <a:pPr marL="1257300" lvl="2" indent="-342900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-"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</a:rPr>
              <a:t>Implies that any wire only contains 1 value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711700" cy="474663"/>
          </a:xfrm>
        </p:spPr>
        <p:txBody>
          <a:bodyPr/>
          <a:lstStyle/>
          <a:p>
            <a:r>
              <a:rPr lang="en-US"/>
              <a:t>Signals and Waveforms</a:t>
            </a:r>
          </a:p>
        </p:txBody>
      </p:sp>
      <p:pic>
        <p:nvPicPr>
          <p:cNvPr id="2411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4587" b="5209"/>
          <a:stretch>
            <a:fillRect/>
          </a:stretch>
        </p:blipFill>
        <p:spPr>
          <a:xfrm>
            <a:off x="381000" y="822325"/>
            <a:ext cx="8305800" cy="5730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8150" cy="474663"/>
          </a:xfrm>
        </p:spPr>
        <p:txBody>
          <a:bodyPr/>
          <a:lstStyle/>
          <a:p>
            <a:r>
              <a:rPr lang="en-US"/>
              <a:t>Signals and Waveforms: Grouping</a:t>
            </a:r>
          </a:p>
        </p:txBody>
      </p:sp>
      <p:pic>
        <p:nvPicPr>
          <p:cNvPr id="24135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655" r="6195" b="9038"/>
          <a:stretch>
            <a:fillRect/>
          </a:stretch>
        </p:blipFill>
        <p:spPr>
          <a:xfrm>
            <a:off x="152400" y="846138"/>
            <a:ext cx="8839200" cy="532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43788" cy="474663"/>
          </a:xfrm>
        </p:spPr>
        <p:txBody>
          <a:bodyPr/>
          <a:lstStyle/>
          <a:p>
            <a:r>
              <a:rPr lang="en-US"/>
              <a:t>Signals and Waveforms: Circuit Delay</a:t>
            </a:r>
          </a:p>
        </p:txBody>
      </p:sp>
      <p:pic>
        <p:nvPicPr>
          <p:cNvPr id="2271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059" t="3917" r="7059" b="2068"/>
          <a:stretch>
            <a:fillRect/>
          </a:stretch>
        </p:blipFill>
        <p:spPr>
          <a:xfrm>
            <a:off x="1676400" y="762000"/>
            <a:ext cx="5943600" cy="5862638"/>
          </a:xfrm>
        </p:spPr>
      </p:pic>
      <p:sp>
        <p:nvSpPr>
          <p:cNvPr id="2271236" name="Rectangle 4"/>
          <p:cNvSpPr>
            <a:spLocks noChangeArrowheads="1"/>
          </p:cNvSpPr>
          <p:nvPr/>
        </p:nvSpPr>
        <p:spPr bwMode="auto">
          <a:xfrm>
            <a:off x="2590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2</a:t>
            </a:r>
          </a:p>
        </p:txBody>
      </p:sp>
      <p:sp>
        <p:nvSpPr>
          <p:cNvPr id="2271237" name="Rectangle 5"/>
          <p:cNvSpPr>
            <a:spLocks noChangeArrowheads="1"/>
          </p:cNvSpPr>
          <p:nvPr/>
        </p:nvSpPr>
        <p:spPr bwMode="auto">
          <a:xfrm>
            <a:off x="2590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3</a:t>
            </a:r>
          </a:p>
        </p:txBody>
      </p:sp>
      <p:sp>
        <p:nvSpPr>
          <p:cNvPr id="2271238" name="Rectangle 6"/>
          <p:cNvSpPr>
            <a:spLocks noChangeArrowheads="1"/>
          </p:cNvSpPr>
          <p:nvPr/>
        </p:nvSpPr>
        <p:spPr bwMode="auto">
          <a:xfrm>
            <a:off x="3352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3</a:t>
            </a:r>
          </a:p>
        </p:txBody>
      </p:sp>
      <p:sp>
        <p:nvSpPr>
          <p:cNvPr id="2271239" name="Rectangle 7"/>
          <p:cNvSpPr>
            <a:spLocks noChangeArrowheads="1"/>
          </p:cNvSpPr>
          <p:nvPr/>
        </p:nvSpPr>
        <p:spPr bwMode="auto">
          <a:xfrm>
            <a:off x="41148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4</a:t>
            </a:r>
          </a:p>
        </p:txBody>
      </p:sp>
      <p:sp>
        <p:nvSpPr>
          <p:cNvPr id="2271240" name="Rectangle 8"/>
          <p:cNvSpPr>
            <a:spLocks noChangeArrowheads="1"/>
          </p:cNvSpPr>
          <p:nvPr/>
        </p:nvSpPr>
        <p:spPr bwMode="auto">
          <a:xfrm>
            <a:off x="4800600" y="34290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63DE8"/>
                </a:solidFill>
              </a:rPr>
              <a:t>5</a:t>
            </a:r>
          </a:p>
        </p:txBody>
      </p:sp>
      <p:sp>
        <p:nvSpPr>
          <p:cNvPr id="2271241" name="Rectangle 9"/>
          <p:cNvSpPr>
            <a:spLocks noChangeArrowheads="1"/>
          </p:cNvSpPr>
          <p:nvPr/>
        </p:nvSpPr>
        <p:spPr bwMode="auto">
          <a:xfrm>
            <a:off x="3276600" y="42672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10</a:t>
            </a:r>
          </a:p>
        </p:txBody>
      </p:sp>
      <p:sp>
        <p:nvSpPr>
          <p:cNvPr id="2271242" name="Rectangle 10"/>
          <p:cNvSpPr>
            <a:spLocks noChangeArrowheads="1"/>
          </p:cNvSpPr>
          <p:nvPr/>
        </p:nvSpPr>
        <p:spPr bwMode="auto">
          <a:xfrm>
            <a:off x="41148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0</a:t>
            </a:r>
          </a:p>
        </p:txBody>
      </p:sp>
      <p:sp>
        <p:nvSpPr>
          <p:cNvPr id="2271243" name="Rectangle 11"/>
          <p:cNvSpPr>
            <a:spLocks noChangeArrowheads="1"/>
          </p:cNvSpPr>
          <p:nvPr/>
        </p:nvSpPr>
        <p:spPr bwMode="auto">
          <a:xfrm>
            <a:off x="4800600" y="4267200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C0128"/>
                </a:solidFill>
              </a:rPr>
              <a:t>1</a:t>
            </a:r>
          </a:p>
        </p:txBody>
      </p:sp>
      <p:sp>
        <p:nvSpPr>
          <p:cNvPr id="2271244" name="Rectangle 12"/>
          <p:cNvSpPr>
            <a:spLocks noChangeArrowheads="1"/>
          </p:cNvSpPr>
          <p:nvPr/>
        </p:nvSpPr>
        <p:spPr bwMode="auto">
          <a:xfrm>
            <a:off x="25908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5</a:t>
            </a:r>
          </a:p>
        </p:txBody>
      </p:sp>
      <p:sp>
        <p:nvSpPr>
          <p:cNvPr id="2271245" name="Rectangle 13"/>
          <p:cNvSpPr>
            <a:spLocks noChangeArrowheads="1"/>
          </p:cNvSpPr>
          <p:nvPr/>
        </p:nvSpPr>
        <p:spPr bwMode="auto">
          <a:xfrm>
            <a:off x="3429000" y="5105400"/>
            <a:ext cx="4414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13</a:t>
            </a:r>
          </a:p>
        </p:txBody>
      </p:sp>
      <p:sp>
        <p:nvSpPr>
          <p:cNvPr id="2271246" name="Rectangle 14"/>
          <p:cNvSpPr>
            <a:spLocks noChangeArrowheads="1"/>
          </p:cNvSpPr>
          <p:nvPr/>
        </p:nvSpPr>
        <p:spPr bwMode="auto">
          <a:xfrm>
            <a:off x="4267200" y="51196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4</a:t>
            </a:r>
          </a:p>
        </p:txBody>
      </p:sp>
      <p:sp>
        <p:nvSpPr>
          <p:cNvPr id="2271247" name="Rectangle 15"/>
          <p:cNvSpPr>
            <a:spLocks noChangeArrowheads="1"/>
          </p:cNvSpPr>
          <p:nvPr/>
        </p:nvSpPr>
        <p:spPr bwMode="auto">
          <a:xfrm>
            <a:off x="5105400" y="51054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884863" cy="474663"/>
          </a:xfrm>
        </p:spPr>
        <p:txBody>
          <a:bodyPr/>
          <a:lstStyle/>
          <a:p>
            <a:r>
              <a:rPr lang="en-US"/>
              <a:t>Sample Debugging Waveform</a:t>
            </a:r>
          </a:p>
        </p:txBody>
      </p:sp>
      <p:pic>
        <p:nvPicPr>
          <p:cNvPr id="2349060" name="Picture 4" descr="model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7848600" cy="570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198813" cy="474663"/>
          </a:xfrm>
        </p:spPr>
        <p:txBody>
          <a:bodyPr/>
          <a:lstStyle/>
          <a:p>
            <a:r>
              <a:rPr lang="en-US"/>
              <a:t>Type of Circuits</a:t>
            </a:r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207000"/>
          </a:xfrm>
        </p:spPr>
        <p:txBody>
          <a:bodyPr/>
          <a:lstStyle/>
          <a:p>
            <a:r>
              <a:rPr lang="en-US"/>
              <a:t>Synchronous Digital Systems are made up of two basic types of circuits:</a:t>
            </a:r>
          </a:p>
          <a:p>
            <a:r>
              <a:rPr lang="en-US" u="sng">
                <a:solidFill>
                  <a:schemeClr val="accent2"/>
                </a:solidFill>
              </a:rPr>
              <a:t>Combinational Logic (CL) circuits</a:t>
            </a:r>
            <a:endParaRPr lang="en-US"/>
          </a:p>
          <a:p>
            <a:pPr lvl="1"/>
            <a:r>
              <a:rPr lang="en-US"/>
              <a:t>Our previous adder circuit is an example.</a:t>
            </a:r>
          </a:p>
          <a:p>
            <a:pPr lvl="1"/>
            <a:r>
              <a:rPr lang="en-US">
                <a:solidFill>
                  <a:srgbClr val="800080"/>
                </a:solidFill>
              </a:rPr>
              <a:t>Output is a function of the inputs only.</a:t>
            </a:r>
            <a:endParaRPr lang="en-US"/>
          </a:p>
          <a:p>
            <a:pPr lvl="1"/>
            <a:r>
              <a:rPr lang="en-US"/>
              <a:t>Similar to a pure function in mathematics, y = f(x). (No way to store information from one invocation to the next.  No side effects) </a:t>
            </a:r>
          </a:p>
          <a:p>
            <a:r>
              <a:rPr lang="en-US" u="sng">
                <a:solidFill>
                  <a:schemeClr val="accent2"/>
                </a:solidFill>
              </a:rPr>
              <a:t>State Elements</a:t>
            </a:r>
            <a:r>
              <a:rPr lang="en-US"/>
              <a:t>: circuits that store information.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214563"/>
            <a:ext cx="102393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New-School Machine Structures</a:t>
            </a:r>
            <a:b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(It</a:t>
            </a:r>
            <a:r>
              <a:rPr lang="ja-JP" altLang="en-US" sz="40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 a bit more complicated!)</a:t>
            </a:r>
          </a:p>
        </p:txBody>
      </p:sp>
      <p:sp>
        <p:nvSpPr>
          <p:cNvPr id="18437" name="Content Placeholder 42"/>
          <p:cNvSpPr>
            <a:spLocks noGrp="1"/>
          </p:cNvSpPr>
          <p:nvPr>
            <p:ph sz="half" idx="1"/>
          </p:nvPr>
        </p:nvSpPr>
        <p:spPr>
          <a:xfrm>
            <a:off x="0" y="1387475"/>
            <a:ext cx="34226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Requests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computer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Search </a:t>
            </a:r>
            <a:r>
              <a:rPr lang="ja-JP" altLang="en-US" sz="1800">
                <a:latin typeface="Calibri" charset="0"/>
                <a:ea typeface="ＭＳ Ｐゴシック" charset="0"/>
              </a:rPr>
              <a:t>“</a:t>
            </a:r>
            <a:r>
              <a:rPr lang="en-US" sz="1800">
                <a:latin typeface="Calibri" charset="0"/>
                <a:ea typeface="ＭＳ Ｐゴシック" charset="0"/>
              </a:rPr>
              <a:t>Garcia</a:t>
            </a:r>
            <a:r>
              <a:rPr lang="ja-JP" altLang="en-US" sz="1800">
                <a:latin typeface="Calibri" charset="0"/>
                <a:ea typeface="ＭＳ Ｐゴシック" charset="0"/>
              </a:rPr>
              <a:t>”</a:t>
            </a:r>
            <a:endParaRPr lang="en-US" sz="1800">
              <a:latin typeface="Calibri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Threads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Assigned to core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Instructions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instruction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Parallel Data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&gt;1 data item @ one time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Hardware descriptions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sz="1800">
                <a:latin typeface="Calibri" charset="0"/>
                <a:ea typeface="ＭＳ Ｐゴシック" charset="0"/>
              </a:rPr>
              <a:t>All gates @ one time</a:t>
            </a:r>
          </a:p>
        </p:txBody>
      </p:sp>
      <p:sp>
        <p:nvSpPr>
          <p:cNvPr id="18441" name="TextBox 96"/>
          <p:cNvSpPr txBox="1">
            <a:spLocks noChangeArrowheads="1"/>
          </p:cNvSpPr>
          <p:nvPr/>
        </p:nvSpPr>
        <p:spPr bwMode="auto">
          <a:xfrm>
            <a:off x="8170863" y="1665288"/>
            <a:ext cx="787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Smart</a:t>
            </a:r>
            <a:br>
              <a:rPr lang="en-US" sz="1800" smtClean="0">
                <a:solidFill>
                  <a:prstClr val="black"/>
                </a:solidFill>
              </a:rPr>
            </a:br>
            <a:r>
              <a:rPr lang="en-US" sz="1800" smtClean="0">
                <a:solidFill>
                  <a:prstClr val="black"/>
                </a:solidFill>
              </a:rPr>
              <a:t>Phone</a:t>
            </a:r>
          </a:p>
        </p:txBody>
      </p:sp>
      <p:sp>
        <p:nvSpPr>
          <p:cNvPr id="18442" name="TextBox 117"/>
          <p:cNvSpPr txBox="1">
            <a:spLocks noChangeArrowheads="1"/>
          </p:cNvSpPr>
          <p:nvPr/>
        </p:nvSpPr>
        <p:spPr bwMode="auto">
          <a:xfrm>
            <a:off x="3916363" y="1665288"/>
            <a:ext cx="130492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>
              <a:lnSpc>
                <a:spcPct val="80000"/>
              </a:lnSpc>
            </a:pPr>
            <a:r>
              <a:rPr lang="en-US" sz="1800" smtClean="0">
                <a:solidFill>
                  <a:prstClr val="black"/>
                </a:solidFill>
              </a:rPr>
              <a:t>Warehouse Scale Computer</a:t>
            </a:r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600" y="3833813"/>
            <a:ext cx="5249863" cy="1587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4" name="TextBox 168"/>
          <p:cNvSpPr txBox="1">
            <a:spLocks noChangeArrowheads="1"/>
          </p:cNvSpPr>
          <p:nvPr/>
        </p:nvSpPr>
        <p:spPr bwMode="auto">
          <a:xfrm>
            <a:off x="1870075" y="1063625"/>
            <a:ext cx="3176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i="1" smtClean="0">
                <a:solidFill>
                  <a:prstClr val="black"/>
                </a:solidFill>
              </a:rPr>
              <a:t>Software        Hardware</a:t>
            </a:r>
          </a:p>
        </p:txBody>
      </p:sp>
      <p:sp>
        <p:nvSpPr>
          <p:cNvPr id="18445" name="TextBox 170"/>
          <p:cNvSpPr txBox="1">
            <a:spLocks noChangeArrowheads="1"/>
          </p:cNvSpPr>
          <p:nvPr/>
        </p:nvSpPr>
        <p:spPr bwMode="auto">
          <a:xfrm>
            <a:off x="2560638" y="2274888"/>
            <a:ext cx="161925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Harness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Parallelism &amp;</a:t>
            </a:r>
          </a:p>
          <a:p>
            <a:pPr algn="ctr" defTabSz="457200" eaLnBrk="1" hangingPunct="1">
              <a:lnSpc>
                <a:spcPct val="90000"/>
              </a:lnSpc>
            </a:pPr>
            <a:r>
              <a:rPr lang="en-US" sz="2000" i="1" smtClean="0">
                <a:solidFill>
                  <a:prstClr val="black"/>
                </a:solidFill>
              </a:rPr>
              <a:t>Achieve High</a:t>
            </a:r>
            <a:br>
              <a:rPr lang="en-US" sz="2000" i="1" smtClean="0">
                <a:solidFill>
                  <a:prstClr val="black"/>
                </a:solidFill>
              </a:rPr>
            </a:br>
            <a:r>
              <a:rPr lang="en-US" sz="2000" i="1" smtClean="0">
                <a:solidFill>
                  <a:prstClr val="black"/>
                </a:solidFill>
              </a:rPr>
              <a:t>Performance</a:t>
            </a:r>
          </a:p>
        </p:txBody>
      </p:sp>
      <p:grpSp>
        <p:nvGrpSpPr>
          <p:cNvPr id="18446" name="Group 50"/>
          <p:cNvGrpSpPr>
            <a:grpSpLocks/>
          </p:cNvGrpSpPr>
          <p:nvPr/>
        </p:nvGrpSpPr>
        <p:grpSpPr bwMode="auto">
          <a:xfrm>
            <a:off x="5830889" y="5537200"/>
            <a:ext cx="3190823" cy="1289050"/>
            <a:chOff x="5831288" y="5537200"/>
            <a:chExt cx="3190182" cy="1289820"/>
          </a:xfrm>
        </p:grpSpPr>
        <p:sp>
          <p:nvSpPr>
            <p:cNvPr id="18490" name="TextBox 165"/>
            <p:cNvSpPr txBox="1">
              <a:spLocks noChangeArrowheads="1"/>
            </p:cNvSpPr>
            <p:nvPr/>
          </p:nvSpPr>
          <p:spPr bwMode="auto">
            <a:xfrm>
              <a:off x="7772410" y="5985754"/>
              <a:ext cx="1249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prstClr val="black"/>
                  </a:solidFill>
                </a:rPr>
                <a:t>Logic Gates</a:t>
              </a:r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018" y="5537200"/>
              <a:ext cx="55551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932" y="5537200"/>
              <a:ext cx="955483" cy="581372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93" name="Group 177"/>
            <p:cNvGrpSpPr>
              <a:grpSpLocks/>
            </p:cNvGrpSpPr>
            <p:nvPr/>
          </p:nvGrpSpPr>
          <p:grpSpPr bwMode="auto"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4349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552"/>
                <a:ext cx="2088730" cy="7084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</a:t>
                </a:r>
              </a:p>
            </p:txBody>
          </p:sp>
        </p:grpSp>
      </p:grpSp>
      <p:pic>
        <p:nvPicPr>
          <p:cNvPr id="18447" name="Picture 116" descr="cern-rack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3663" y="1335088"/>
            <a:ext cx="285908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8" name="Group 55"/>
          <p:cNvGrpSpPr>
            <a:grpSpLocks/>
          </p:cNvGrpSpPr>
          <p:nvPr/>
        </p:nvGrpSpPr>
        <p:grpSpPr bwMode="auto">
          <a:xfrm>
            <a:off x="3441700" y="2979738"/>
            <a:ext cx="5143500" cy="1625600"/>
            <a:chOff x="3442017" y="2980266"/>
            <a:chExt cx="5143176" cy="1625601"/>
          </a:xfrm>
        </p:grpSpPr>
        <p:grpSp>
          <p:nvGrpSpPr>
            <p:cNvPr id="18478" name="Group 53"/>
            <p:cNvGrpSpPr>
              <a:grpSpLocks/>
            </p:cNvGrpSpPr>
            <p:nvPr/>
          </p:nvGrpSpPr>
          <p:grpSpPr bwMode="auto"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18480" name="Picture 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617" y="2980266"/>
                <a:ext cx="1730266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0999" y="2980266"/>
                <a:ext cx="1084194" cy="38893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483" name="Group 144"/>
              <p:cNvGrpSpPr>
                <a:grpSpLocks/>
              </p:cNvGrpSpPr>
              <p:nvPr/>
            </p:nvGrpSpPr>
            <p:grpSpPr bwMode="auto"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8833" y="3369203"/>
                  <a:ext cx="4690767" cy="1236664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7956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89829" y="3453341"/>
                  <a:ext cx="1185787" cy="31591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Core</a:t>
                  </a:r>
                </a:p>
              </p:txBody>
            </p:sp>
            <p:sp>
              <p:nvSpPr>
                <p:cNvPr id="18487" name="Rectangle 137"/>
                <p:cNvSpPr>
                  <a:spLocks noChangeArrowheads="1"/>
                </p:cNvSpPr>
                <p:nvPr/>
              </p:nvSpPr>
              <p:spPr bwMode="auto">
                <a:xfrm>
                  <a:off x="6242320" y="3413668"/>
                  <a:ext cx="34403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defTabSz="457200" eaLnBrk="1" hangingPunct="1"/>
                  <a:r>
                    <a:rPr lang="en-US" sz="180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…</a:t>
                  </a:r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3323" y="3808941"/>
                  <a:ext cx="3303380" cy="357187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     Memory               (Cache)</a:t>
                  </a: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152" y="4199467"/>
                  <a:ext cx="330338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/>
                  <a:r>
                    <a:rPr lang="en-US" sz="1800" smtClean="0">
                      <a:solidFill>
                        <a:srgbClr val="000000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Input/Output</a:t>
                  </a:r>
                </a:p>
              </p:txBody>
            </p:sp>
          </p:grpSp>
        </p:grpSp>
        <p:sp>
          <p:nvSpPr>
            <p:cNvPr id="18479" name="TextBox 54"/>
            <p:cNvSpPr txBox="1">
              <a:spLocks noChangeArrowheads="1"/>
            </p:cNvSpPr>
            <p:nvPr/>
          </p:nvSpPr>
          <p:spPr bwMode="auto">
            <a:xfrm>
              <a:off x="6760107" y="3049938"/>
              <a:ext cx="112659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457200" eaLnBrk="1" hangingPunct="1">
                <a:lnSpc>
                  <a:spcPct val="80000"/>
                </a:lnSpc>
              </a:pPr>
              <a:r>
                <a:rPr lang="en-US" sz="1800" smtClean="0">
                  <a:solidFill>
                    <a:prstClr val="black"/>
                  </a:solidFill>
                </a:rPr>
                <a:t>Computer</a:t>
              </a:r>
            </a:p>
          </p:txBody>
        </p:sp>
      </p:grpSp>
      <p:grpSp>
        <p:nvGrpSpPr>
          <p:cNvPr id="18449" name="Group 90"/>
          <p:cNvGrpSpPr>
            <a:grpSpLocks/>
          </p:cNvGrpSpPr>
          <p:nvPr/>
        </p:nvGrpSpPr>
        <p:grpSpPr bwMode="auto">
          <a:xfrm>
            <a:off x="3365500" y="3454400"/>
            <a:ext cx="5626100" cy="2622550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0661" y="5624515"/>
              <a:ext cx="3627204" cy="342899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/>
              <a:r>
                <a: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Main Memory</a:t>
              </a:r>
            </a:p>
          </p:txBody>
        </p:sp>
        <p:grpSp>
          <p:nvGrpSpPr>
            <p:cNvPr id="18456" name="Group 89"/>
            <p:cNvGrpSpPr>
              <a:grpSpLocks/>
            </p:cNvGrpSpPr>
            <p:nvPr/>
          </p:nvGrpSpPr>
          <p:grpSpPr bwMode="auto"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18471" name="Group 48"/>
              <p:cNvGrpSpPr>
                <a:grpSpLocks/>
              </p:cNvGrpSpPr>
              <p:nvPr/>
            </p:nvGrpSpPr>
            <p:grpSpPr bwMode="auto"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4534"/>
                  <a:ext cx="5454288" cy="1530652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defRPr/>
                  </a:pPr>
                  <a:endParaRPr lang="en-US" sz="18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204" y="3454411"/>
                  <a:ext cx="2253126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918" y="3454411"/>
                  <a:ext cx="640232" cy="1320123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472" name="TextBox 161"/>
              <p:cNvSpPr txBox="1">
                <a:spLocks noChangeArrowheads="1"/>
              </p:cNvSpPr>
              <p:nvPr/>
            </p:nvSpPr>
            <p:spPr bwMode="auto">
              <a:xfrm>
                <a:off x="7515253" y="4306692"/>
                <a:ext cx="6413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457200" eaLnBrk="1" hangingPunct="1"/>
                <a:r>
                  <a:rPr lang="en-US" sz="1800" smtClean="0">
                    <a:solidFill>
                      <a:prstClr val="black"/>
                    </a:solidFill>
                  </a:rPr>
                  <a:t>Core</a:t>
                </a:r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764" y="4718056"/>
                <a:ext cx="2704926" cy="850896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  Instruction Unit(s)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  <a:p>
                <a:pPr algn="ctr" defTabSz="457200" eaLnBrk="1" hangingPunct="1">
                  <a:lnSpc>
                    <a:spcPct val="90000"/>
                  </a:lnSpc>
                </a:pPr>
                <a:endParaRPr lang="en-US" sz="18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9064" y="4686306"/>
                <a:ext cx="2362048" cy="488948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       Functional</a:t>
                </a:r>
              </a:p>
              <a:p>
                <a:pPr algn="ctr" defTabSz="457200" eaLnBrk="1" hangingPunct="1">
                  <a:lnSpc>
                    <a:spcPct val="90000"/>
                  </a:lnSpc>
                </a:pPr>
                <a:r>
                  <a:rPr lang="en-US" sz="180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Unit(s)</a:t>
                </a:r>
              </a:p>
            </p:txBody>
          </p:sp>
        </p:grpSp>
        <p:pic>
          <p:nvPicPr>
            <p:cNvPr id="18457" name="Picture 56" descr="600px-Pipeline_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262" y="4921249"/>
              <a:ext cx="908064" cy="654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8" name="Group 88"/>
            <p:cNvGrpSpPr>
              <a:grpSpLocks/>
            </p:cNvGrpSpPr>
            <p:nvPr/>
          </p:nvGrpSpPr>
          <p:grpSpPr bwMode="auto"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8459" name="Group 68"/>
              <p:cNvGrpSpPr>
                <a:grpSpLocks/>
              </p:cNvGrpSpPr>
              <p:nvPr/>
            </p:nvGrpSpPr>
            <p:grpSpPr bwMode="auto"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9" name="TextBox 11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3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44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0" name="Group 79"/>
              <p:cNvGrpSpPr>
                <a:grpSpLocks/>
              </p:cNvGrpSpPr>
              <p:nvPr/>
            </p:nvGrpSpPr>
            <p:grpSpPr bwMode="auto"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7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2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47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1" name="Group 82"/>
              <p:cNvGrpSpPr>
                <a:grpSpLocks/>
              </p:cNvGrpSpPr>
              <p:nvPr/>
            </p:nvGrpSpPr>
            <p:grpSpPr bwMode="auto"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5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1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0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462" name="Group 85"/>
              <p:cNvGrpSpPr>
                <a:grpSpLocks/>
              </p:cNvGrpSpPr>
              <p:nvPr/>
            </p:nvGrpSpPr>
            <p:grpSpPr bwMode="auto"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18463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457200" eaLnBrk="1" hangingPunct="1"/>
                  <a:r>
                    <a:rPr lang="en-US" sz="1400" smtClean="0">
                      <a:solidFill>
                        <a:prstClr val="black"/>
                      </a:solidFill>
                    </a:rPr>
                    <a:t>A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r>
                    <a:rPr lang="en-US" sz="1400" smtClean="0">
                      <a:solidFill>
                        <a:prstClr val="black"/>
                      </a:solidFill>
                    </a:rPr>
                    <a:t>+B</a:t>
                  </a:r>
                  <a:r>
                    <a:rPr lang="en-US" sz="1400" baseline="-25000" smtClean="0">
                      <a:solidFill>
                        <a:prstClr val="black"/>
                      </a:solidFill>
                    </a:rPr>
                    <a:t>0</a:t>
                  </a:r>
                  <a:endParaRPr lang="en-US" sz="140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35" y="5194304"/>
                  <a:ext cx="666707" cy="342898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eaLnBrk="1" hangingPunct="1">
                    <a:lnSpc>
                      <a:spcPct val="90000"/>
                    </a:lnSpc>
                    <a:defRPr/>
                  </a:pPr>
                  <a:endParaRPr lang="en-US" sz="180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23090" y="5440199"/>
            <a:ext cx="9120910" cy="1417799"/>
            <a:chOff x="23090" y="4620486"/>
            <a:chExt cx="9120909" cy="1417786"/>
          </a:xfrm>
        </p:grpSpPr>
        <p:grpSp>
          <p:nvGrpSpPr>
            <p:cNvPr id="18451" name="Group 62"/>
            <p:cNvGrpSpPr>
              <a:grpSpLocks/>
            </p:cNvGrpSpPr>
            <p:nvPr/>
          </p:nvGrpSpPr>
          <p:grpSpPr bwMode="auto">
            <a:xfrm>
              <a:off x="23090" y="4620486"/>
              <a:ext cx="9120909" cy="1417786"/>
              <a:chOff x="23090" y="4620486"/>
              <a:chExt cx="9120909" cy="1417786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327774" y="5138168"/>
                <a:ext cx="2816225" cy="900104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3813" y="4620648"/>
                <a:ext cx="3284537" cy="758818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8452" name="TextBox 63"/>
            <p:cNvSpPr txBox="1">
              <a:spLocks noChangeArrowheads="1"/>
            </p:cNvSpPr>
            <p:nvPr/>
          </p:nvSpPr>
          <p:spPr bwMode="auto">
            <a:xfrm>
              <a:off x="3810000" y="5352479"/>
              <a:ext cx="16237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1800" dirty="0" smtClean="0">
                  <a:solidFill>
                    <a:srgbClr val="FF0000"/>
                  </a:solidFill>
                </a:rPr>
                <a:t>Today</a:t>
              </a:r>
              <a:r>
                <a:rPr lang="ja-JP" altLang="en-US" sz="1800" dirty="0" smtClean="0">
                  <a:solidFill>
                    <a:srgbClr val="FF0000"/>
                  </a:solidFill>
                </a:rPr>
                <a:t>’</a:t>
              </a:r>
              <a:r>
                <a:rPr lang="en-US" sz="1800" dirty="0" smtClean="0">
                  <a:solidFill>
                    <a:srgbClr val="FF0000"/>
                  </a:solidFill>
                </a:rPr>
                <a:t>s Lecture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10375" cy="474663"/>
          </a:xfrm>
        </p:spPr>
        <p:txBody>
          <a:bodyPr/>
          <a:lstStyle/>
          <a:p>
            <a:r>
              <a:rPr lang="en-US"/>
              <a:t>Circuits with STATE (e.g., register)</a:t>
            </a:r>
          </a:p>
        </p:txBody>
      </p:sp>
      <p:pic>
        <p:nvPicPr>
          <p:cNvPr id="2419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4876800" cy="2613025"/>
          </a:xfrm>
          <a:prstGeom prst="rect">
            <a:avLst/>
          </a:prstGeom>
          <a:noFill/>
        </p:spPr>
      </p:pic>
      <p:pic>
        <p:nvPicPr>
          <p:cNvPr id="24197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3657600"/>
            <a:ext cx="5105400" cy="24717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21038" cy="474663"/>
          </a:xfrm>
        </p:spPr>
        <p:txBody>
          <a:bodyPr/>
          <a:lstStyle/>
          <a:p>
            <a:r>
              <a:rPr lang="en-US"/>
              <a:t>Peer Instruction</a:t>
            </a:r>
          </a:p>
        </p:txBody>
      </p:sp>
      <p:sp>
        <p:nvSpPr>
          <p:cNvPr id="242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375016"/>
            <a:ext cx="7467600" cy="1720984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peek</a:t>
            </a:r>
            <a:r>
              <a:rPr lang="en-US" sz="2800" dirty="0"/>
              <a:t> at HW (past ISA abstraction boundary) for optimizations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/>
              <a:t>SW </a:t>
            </a:r>
            <a:r>
              <a:rPr lang="en-US" sz="2800" dirty="0">
                <a:solidFill>
                  <a:srgbClr val="800080"/>
                </a:solidFill>
              </a:rPr>
              <a:t>can depend</a:t>
            </a:r>
            <a:r>
              <a:rPr lang="en-US" sz="2800" dirty="0"/>
              <a:t> on particular HW implementation of ISA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7620000" y="4375016"/>
            <a:ext cx="12192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   12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a) </a:t>
            </a:r>
            <a:r>
              <a:rPr lang="en-US" sz="2400" b="1">
                <a:solidFill>
                  <a:srgbClr val="FC0128"/>
                </a:solidFill>
                <a:latin typeface="Courier"/>
                <a:cs typeface="Courier"/>
              </a:rPr>
              <a:t>FF</a:t>
            </a:r>
            <a:endParaRPr lang="en-US" sz="2400" b="1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b) </a:t>
            </a:r>
            <a:r>
              <a:rPr lang="en-US" sz="2400" b="1">
                <a:solidFill>
                  <a:srgbClr val="FC0128"/>
                </a:solidFill>
                <a:latin typeface="Courier"/>
                <a:cs typeface="Courier"/>
              </a:rPr>
              <a:t>F</a:t>
            </a: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c) T</a:t>
            </a:r>
            <a:r>
              <a:rPr lang="en-US" sz="2400" b="1">
                <a:solidFill>
                  <a:srgbClr val="FC0128"/>
                </a:solidFill>
                <a:latin typeface="Courier"/>
                <a:cs typeface="Courier"/>
              </a:rPr>
              <a:t>F</a:t>
            </a:r>
            <a:endParaRPr lang="en-US" sz="2400" b="1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Courier"/>
                <a:cs typeface="Courier"/>
              </a:rPr>
              <a:t>d) 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Design Hierarchy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7738" y="4927600"/>
            <a:ext cx="1254125" cy="4397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95738" y="5762625"/>
            <a:ext cx="1371600" cy="60483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51600" y="3640138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056063" cy="474663"/>
          </a:xfrm>
        </p:spPr>
        <p:txBody>
          <a:bodyPr/>
          <a:lstStyle/>
          <a:p>
            <a:r>
              <a:rPr lang="en-US"/>
              <a:t>And in conclusion…</a:t>
            </a:r>
          </a:p>
        </p:txBody>
      </p:sp>
      <p:sp>
        <p:nvSpPr>
          <p:cNvPr id="242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4751388"/>
          </a:xfrm>
        </p:spPr>
        <p:txBody>
          <a:bodyPr/>
          <a:lstStyle/>
          <a:p>
            <a:r>
              <a:rPr lang="en-US"/>
              <a:t>ISA is very important abstraction layer</a:t>
            </a:r>
          </a:p>
          <a:p>
            <a:pPr lvl="1"/>
            <a:r>
              <a:rPr lang="en-US"/>
              <a:t>Contract between HW and SW</a:t>
            </a:r>
            <a:endParaRPr lang="en-US" i="1">
              <a:solidFill>
                <a:schemeClr val="accent2"/>
              </a:solidFill>
            </a:endParaRPr>
          </a:p>
          <a:p>
            <a:r>
              <a:rPr lang="en-US"/>
              <a:t>Clocks control pulse of our circuits</a:t>
            </a:r>
          </a:p>
          <a:p>
            <a:r>
              <a:rPr lang="en-US"/>
              <a:t>Voltages are analog, quantized to 0/1</a:t>
            </a:r>
          </a:p>
          <a:p>
            <a:r>
              <a:rPr lang="en-US"/>
              <a:t>Circuit delays are fact of life</a:t>
            </a:r>
          </a:p>
          <a:p>
            <a:r>
              <a:rPr lang="en-US"/>
              <a:t>Two types of circuits:</a:t>
            </a:r>
          </a:p>
          <a:p>
            <a:pPr lvl="1"/>
            <a:r>
              <a:rPr lang="en-US"/>
              <a:t>Stateless Combinational Logic (&amp;,|,~)</a:t>
            </a:r>
          </a:p>
          <a:p>
            <a:pPr lvl="1"/>
            <a:r>
              <a:rPr lang="en-US"/>
              <a:t>State circuits (e.g., registers)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is Machine Structures?</a:t>
            </a:r>
          </a:p>
        </p:txBody>
      </p:sp>
      <p:grpSp>
        <p:nvGrpSpPr>
          <p:cNvPr id="22534" name="Group 2"/>
          <p:cNvGrpSpPr>
            <a:grpSpLocks/>
          </p:cNvGrpSpPr>
          <p:nvPr/>
        </p:nvGrpSpPr>
        <p:grpSpPr bwMode="auto">
          <a:xfrm>
            <a:off x="152400" y="1947863"/>
            <a:ext cx="8305800" cy="2124075"/>
            <a:chOff x="96" y="1011"/>
            <a:chExt cx="5232" cy="1245"/>
          </a:xfrm>
        </p:grpSpPr>
        <p:sp>
          <p:nvSpPr>
            <p:cNvPr id="8" name="Oval 3" descr="5%"/>
            <p:cNvSpPr>
              <a:spLocks noChangeArrowheads="1"/>
            </p:cNvSpPr>
            <p:nvPr/>
          </p:nvSpPr>
          <p:spPr bwMode="auto">
            <a:xfrm>
              <a:off x="96" y="1200"/>
              <a:ext cx="5232" cy="105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574" name="Text Box 4"/>
            <p:cNvSpPr txBox="1">
              <a:spLocks noChangeArrowheads="1"/>
            </p:cNvSpPr>
            <p:nvPr/>
          </p:nvSpPr>
          <p:spPr bwMode="auto">
            <a:xfrm>
              <a:off x="4597" y="1011"/>
              <a:ext cx="515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200" eaLnBrk="1" hangingPunct="1"/>
              <a:r>
                <a:rPr lang="en-US" sz="3200" b="1" smtClean="0">
                  <a:solidFill>
                    <a:srgbClr val="0000FF"/>
                  </a:solidFill>
                  <a:latin typeface="Calibri" charset="0"/>
                </a:rPr>
                <a:t>61C</a:t>
              </a:r>
              <a:endParaRPr lang="en-US" sz="3200" smtClean="0">
                <a:solidFill>
                  <a:srgbClr val="0000FF"/>
                </a:solidFill>
                <a:latin typeface="Calibri" charset="0"/>
              </a:endParaRPr>
            </a:p>
          </p:txBody>
        </p:sp>
      </p:grp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863600" y="5214938"/>
            <a:ext cx="7281863" cy="44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>
            <a:lvl1pPr marL="203200" indent="-203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dirty="0" smtClean="0">
                <a:solidFill>
                  <a:prstClr val="black"/>
                </a:solidFill>
                <a:latin typeface="Calibri" charset="0"/>
              </a:rPr>
              <a:t>Coordination of many </a:t>
            </a:r>
            <a:r>
              <a:rPr lang="en-US" sz="3200" i="1" dirty="0" smtClean="0">
                <a:solidFill>
                  <a:prstClr val="black"/>
                </a:solidFill>
                <a:latin typeface="Calibri" charset="0"/>
              </a:rPr>
              <a:t>levels of abstraction</a:t>
            </a:r>
            <a:endParaRPr lang="en-US" sz="32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4572000" y="3157538"/>
            <a:ext cx="1282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I/O system</a:t>
            </a: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2908300" y="4536621"/>
            <a:ext cx="25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2362200" y="3157538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Processor</a:t>
            </a:r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2286000" y="3151188"/>
            <a:ext cx="3810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45720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2743200" y="2243138"/>
            <a:ext cx="1117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2743200" y="2624138"/>
            <a:ext cx="12954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4267200" y="1938338"/>
            <a:ext cx="1206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Operating</a:t>
            </a:r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4279900" y="2243138"/>
            <a:ext cx="127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System</a:t>
            </a:r>
          </a:p>
          <a:p>
            <a:pPr algn="ctr"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(MacOS X)</a:t>
            </a:r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 flipV="1">
            <a:off x="3505200" y="19383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6" name="Line 17"/>
          <p:cNvSpPr>
            <a:spLocks noChangeShapeType="1"/>
          </p:cNvSpPr>
          <p:nvPr/>
        </p:nvSpPr>
        <p:spPr bwMode="auto">
          <a:xfrm>
            <a:off x="3511550" y="1938338"/>
            <a:ext cx="2203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7" name="Line 18"/>
          <p:cNvSpPr>
            <a:spLocks noChangeShapeType="1"/>
          </p:cNvSpPr>
          <p:nvPr/>
        </p:nvSpPr>
        <p:spPr bwMode="auto">
          <a:xfrm>
            <a:off x="5715000" y="1938338"/>
            <a:ext cx="0" cy="1054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48" name="Rectangle 19"/>
          <p:cNvSpPr>
            <a:spLocks noChangeArrowheads="1"/>
          </p:cNvSpPr>
          <p:nvPr/>
        </p:nvSpPr>
        <p:spPr bwMode="auto">
          <a:xfrm>
            <a:off x="2667000" y="1582738"/>
            <a:ext cx="2168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Application (Chrome)</a:t>
            </a:r>
          </a:p>
        </p:txBody>
      </p:sp>
      <p:sp>
        <p:nvSpPr>
          <p:cNvPr id="22549" name="Line 20"/>
          <p:cNvSpPr>
            <a:spLocks noChangeShapeType="1"/>
          </p:cNvSpPr>
          <p:nvPr/>
        </p:nvSpPr>
        <p:spPr bwMode="auto">
          <a:xfrm flipV="1">
            <a:off x="2438400" y="148113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0" name="Line 21"/>
          <p:cNvSpPr>
            <a:spLocks noChangeShapeType="1"/>
          </p:cNvSpPr>
          <p:nvPr/>
        </p:nvSpPr>
        <p:spPr bwMode="auto">
          <a:xfrm>
            <a:off x="5257800" y="1487488"/>
            <a:ext cx="0" cy="444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3187700" y="4015921"/>
            <a:ext cx="165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Digital Design</a:t>
            </a:r>
          </a:p>
        </p:txBody>
      </p:sp>
      <p:sp>
        <p:nvSpPr>
          <p:cNvPr id="22552" name="Rectangle 23"/>
          <p:cNvSpPr>
            <a:spLocks noChangeArrowheads="1"/>
          </p:cNvSpPr>
          <p:nvPr/>
        </p:nvSpPr>
        <p:spPr bwMode="auto">
          <a:xfrm>
            <a:off x="2724150" y="3984171"/>
            <a:ext cx="2654300" cy="342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3" name="Rectangle 24"/>
          <p:cNvSpPr>
            <a:spLocks noChangeArrowheads="1"/>
          </p:cNvSpPr>
          <p:nvPr/>
        </p:nvSpPr>
        <p:spPr bwMode="auto">
          <a:xfrm>
            <a:off x="3124200" y="4308021"/>
            <a:ext cx="167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Circuit Design</a:t>
            </a:r>
          </a:p>
        </p:txBody>
      </p:sp>
      <p:sp>
        <p:nvSpPr>
          <p:cNvPr id="22554" name="Rectangle 25"/>
          <p:cNvSpPr>
            <a:spLocks noChangeArrowheads="1"/>
          </p:cNvSpPr>
          <p:nvPr/>
        </p:nvSpPr>
        <p:spPr bwMode="auto">
          <a:xfrm>
            <a:off x="2895600" y="4333421"/>
            <a:ext cx="22479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5" name="Rectangle 26" descr="50%"/>
          <p:cNvSpPr>
            <a:spLocks noChangeArrowheads="1"/>
          </p:cNvSpPr>
          <p:nvPr/>
        </p:nvSpPr>
        <p:spPr bwMode="auto">
          <a:xfrm>
            <a:off x="838200" y="2963863"/>
            <a:ext cx="5372100" cy="19208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6" name="Rectangle 27"/>
          <p:cNvSpPr>
            <a:spLocks noChangeArrowheads="1"/>
          </p:cNvSpPr>
          <p:nvPr/>
        </p:nvSpPr>
        <p:spPr bwMode="auto">
          <a:xfrm>
            <a:off x="6238875" y="2827338"/>
            <a:ext cx="15255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Instruction Set</a:t>
            </a:r>
          </a:p>
          <a:p>
            <a:pPr algn="ctr" defTabSz="457200" eaLnBrk="1" hangingPunct="1">
              <a:lnSpc>
                <a:spcPct val="85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 Architecture</a:t>
            </a:r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>
            <a:off x="2444750" y="1481138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8" name="Rectangle 29"/>
          <p:cNvSpPr>
            <a:spLocks noChangeArrowheads="1"/>
          </p:cNvSpPr>
          <p:nvPr/>
        </p:nvSpPr>
        <p:spPr bwMode="auto">
          <a:xfrm>
            <a:off x="2881313" y="3592513"/>
            <a:ext cx="2327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Datapath &amp; Control </a:t>
            </a:r>
          </a:p>
        </p:txBody>
      </p:sp>
      <p:sp>
        <p:nvSpPr>
          <p:cNvPr id="22559" name="Rectangle 30"/>
          <p:cNvSpPr>
            <a:spLocks noChangeArrowheads="1"/>
          </p:cNvSpPr>
          <p:nvPr/>
        </p:nvSpPr>
        <p:spPr bwMode="auto">
          <a:xfrm>
            <a:off x="2597150" y="3544888"/>
            <a:ext cx="2882900" cy="44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0" name="Rectangle 31"/>
          <p:cNvSpPr>
            <a:spLocks noChangeArrowheads="1"/>
          </p:cNvSpPr>
          <p:nvPr/>
        </p:nvSpPr>
        <p:spPr bwMode="auto">
          <a:xfrm>
            <a:off x="3276600" y="4609646"/>
            <a:ext cx="1295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defTabSz="457200" eaLnBrk="1" hangingPunct="1"/>
            <a:r>
              <a:rPr lang="en-US" sz="16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transistors</a:t>
            </a:r>
          </a:p>
        </p:txBody>
      </p:sp>
      <p:sp>
        <p:nvSpPr>
          <p:cNvPr id="22561" name="Rectangle 32"/>
          <p:cNvSpPr>
            <a:spLocks noChangeArrowheads="1"/>
          </p:cNvSpPr>
          <p:nvPr/>
        </p:nvSpPr>
        <p:spPr bwMode="auto">
          <a:xfrm>
            <a:off x="2978150" y="4644571"/>
            <a:ext cx="2044700" cy="298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2" name="Line 33"/>
          <p:cNvSpPr>
            <a:spLocks noChangeShapeType="1"/>
          </p:cNvSpPr>
          <p:nvPr/>
        </p:nvSpPr>
        <p:spPr bwMode="auto">
          <a:xfrm>
            <a:off x="3581400" y="3157538"/>
            <a:ext cx="0" cy="40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3" name="Rectangle 34"/>
          <p:cNvSpPr>
            <a:spLocks noChangeArrowheads="1"/>
          </p:cNvSpPr>
          <p:nvPr/>
        </p:nvSpPr>
        <p:spPr bwMode="auto">
          <a:xfrm>
            <a:off x="3568700" y="3157538"/>
            <a:ext cx="1003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Memory</a:t>
            </a:r>
          </a:p>
        </p:txBody>
      </p:sp>
      <p:sp>
        <p:nvSpPr>
          <p:cNvPr id="22564" name="Text Box 35"/>
          <p:cNvSpPr txBox="1">
            <a:spLocks noChangeArrowheads="1"/>
          </p:cNvSpPr>
          <p:nvPr/>
        </p:nvSpPr>
        <p:spPr bwMode="auto">
          <a:xfrm>
            <a:off x="762000" y="3081338"/>
            <a:ext cx="1341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Hardware</a:t>
            </a:r>
          </a:p>
        </p:txBody>
      </p:sp>
      <p:sp>
        <p:nvSpPr>
          <p:cNvPr id="22565" name="Text Box 36"/>
          <p:cNvSpPr txBox="1">
            <a:spLocks noChangeArrowheads="1"/>
          </p:cNvSpPr>
          <p:nvPr/>
        </p:nvSpPr>
        <p:spPr bwMode="auto">
          <a:xfrm>
            <a:off x="762000" y="2598738"/>
            <a:ext cx="125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2000" b="1" smtClean="0">
                <a:solidFill>
                  <a:prstClr val="black"/>
                </a:solidFill>
                <a:latin typeface="Calibri" charset="0"/>
              </a:rPr>
              <a:t>Software</a:t>
            </a:r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 flipV="1">
            <a:off x="2133600" y="1973263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>
            <a:off x="2133600" y="3167063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8" name="Rectangle 39"/>
          <p:cNvSpPr>
            <a:spLocks noChangeArrowheads="1"/>
          </p:cNvSpPr>
          <p:nvPr/>
        </p:nvSpPr>
        <p:spPr bwMode="auto">
          <a:xfrm>
            <a:off x="2755900" y="2243138"/>
            <a:ext cx="1143000" cy="33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69" name="Rectangle 40"/>
          <p:cNvSpPr>
            <a:spLocks noChangeArrowheads="1"/>
          </p:cNvSpPr>
          <p:nvPr/>
        </p:nvSpPr>
        <p:spPr bwMode="auto">
          <a:xfrm>
            <a:off x="2743200" y="2624138"/>
            <a:ext cx="1371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102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04800" y="2616200"/>
            <a:ext cx="8610600" cy="3833813"/>
            <a:chOff x="192" y="1648"/>
            <a:chExt cx="5424" cy="2415"/>
          </a:xfrm>
        </p:grpSpPr>
        <p:sp>
          <p:nvSpPr>
            <p:cNvPr id="22571" name="Rectangle 42"/>
            <p:cNvSpPr>
              <a:spLocks noChangeArrowheads="1"/>
            </p:cNvSpPr>
            <p:nvPr/>
          </p:nvSpPr>
          <p:spPr bwMode="auto">
            <a:xfrm>
              <a:off x="192" y="3552"/>
              <a:ext cx="5424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marL="203200" indent="-203200" algn="ctr" defTabSz="457200" eaLnBrk="1" hangingPunct="1">
                <a:lnSpc>
                  <a:spcPct val="75000"/>
                </a:lnSpc>
                <a:spcBef>
                  <a:spcPct val="65000"/>
                </a:spcBef>
                <a:buSzPct val="100000"/>
              </a:pP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ISA is an important abstraction level:</a:t>
              </a:r>
              <a:b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</a:br>
              <a:r>
                <a:rPr lang="en-US" sz="320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contract between HW &amp; SW</a:t>
              </a:r>
            </a:p>
          </p:txBody>
        </p:sp>
        <p:sp>
          <p:nvSpPr>
            <p:cNvPr id="22572" name="Oval 43"/>
            <p:cNvSpPr>
              <a:spLocks noChangeArrowheads="1"/>
            </p:cNvSpPr>
            <p:nvPr/>
          </p:nvSpPr>
          <p:spPr bwMode="auto">
            <a:xfrm>
              <a:off x="3877" y="1648"/>
              <a:ext cx="1093" cy="57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8" y="2201863"/>
            <a:ext cx="3848100" cy="8969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lw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400" dirty="0" err="1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sw</a:t>
            </a:r>
            <a:r>
              <a:rPr lang="en-US" sz="1400" dirty="0">
                <a:solidFill>
                  <a:srgbClr val="FF0000"/>
                </a:solidFill>
                <a:latin typeface="Courier"/>
                <a:ea typeface="+mn-ea"/>
                <a:cs typeface="Courier"/>
              </a:rPr>
              <a:t>	  $t0, 4($2)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p:oleObj spid="_x0000_s19469" name="Image" r:id="rId4" imgW="3492063" imgH="2400000" progId="">
              <p:embed/>
            </p:oleObj>
          </a:graphicData>
        </a:graphic>
      </p:graphicFrame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857250" y="1435100"/>
            <a:ext cx="259080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High Level Language</a:t>
            </a:r>
            <a:b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Program (e.g., C)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857250" y="2381250"/>
            <a:ext cx="2800350" cy="528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Assembly  Language Program (e.g., MIPS)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908050" y="329565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5000"/>
              </a:lnSpc>
              <a:spcBef>
                <a:spcPct val="41000"/>
              </a:spcBef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 Language Program (MIPS)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04800" y="466725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Architecture Description</a:t>
            </a:r>
            <a:b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(e.g., block diagrams)</a:t>
            </a:r>
            <a:r>
              <a:rPr lang="en-US" sz="1800" smtClean="0">
                <a:solidFill>
                  <a:srgbClr val="3366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2" name="Rectangle 13"/>
          <p:cNvSpPr>
            <a:spLocks noChangeArrowheads="1"/>
          </p:cNvSpPr>
          <p:nvPr/>
        </p:nvSpPr>
        <p:spPr bwMode="auto">
          <a:xfrm>
            <a:off x="2197100" y="2076450"/>
            <a:ext cx="1308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Compiler</a:t>
            </a: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2222500" y="2990850"/>
            <a:ext cx="1435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Assembler</a:t>
            </a:r>
          </a:p>
        </p:txBody>
      </p: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2108200" y="381635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5" name="Rectangle 16"/>
          <p:cNvSpPr>
            <a:spLocks noChangeArrowheads="1"/>
          </p:cNvSpPr>
          <p:nvPr/>
        </p:nvSpPr>
        <p:spPr bwMode="auto">
          <a:xfrm>
            <a:off x="381000" y="405765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Machine Interpretation</a:t>
            </a:r>
          </a:p>
        </p:txBody>
      </p:sp>
      <p:sp>
        <p:nvSpPr>
          <p:cNvPr id="23566" name="Rectangle 17"/>
          <p:cNvSpPr>
            <a:spLocks noChangeArrowheads="1"/>
          </p:cNvSpPr>
          <p:nvPr/>
        </p:nvSpPr>
        <p:spPr bwMode="auto">
          <a:xfrm>
            <a:off x="4624388" y="1336675"/>
            <a:ext cx="3086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temp = v[k];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v[k] = v[k+1];</a:t>
            </a:r>
          </a:p>
          <a:p>
            <a:pPr marL="342900" indent="-342900" defTabSz="457200" eaLnBrk="1" hangingPunct="1">
              <a:lnSpc>
                <a:spcPct val="78000"/>
              </a:lnSpc>
            </a:pPr>
            <a:r>
              <a:rPr lang="en-US" sz="1800" b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v[k+1] = temp;</a:t>
            </a:r>
            <a:endParaRPr lang="en-US" sz="12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7" name="Rectangle 19"/>
          <p:cNvSpPr>
            <a:spLocks noChangeArrowheads="1"/>
          </p:cNvSpPr>
          <p:nvPr/>
        </p:nvSpPr>
        <p:spPr bwMode="auto">
          <a:xfrm>
            <a:off x="4624388" y="4298950"/>
            <a:ext cx="298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68" name="Rectangle 20"/>
          <p:cNvSpPr>
            <a:spLocks noChangeArrowheads="1"/>
          </p:cNvSpPr>
          <p:nvPr/>
        </p:nvSpPr>
        <p:spPr bwMode="auto">
          <a:xfrm>
            <a:off x="4624388" y="3125788"/>
            <a:ext cx="4384675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0000 1001 1100 0110 1010 1111 0101 1000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1010 1111 0101 1000 0000 1001 1100 0110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1100 0110 1010 1111 0101 1000 0000 1001 </a:t>
            </a:r>
          </a:p>
          <a:p>
            <a:pPr defTabSz="457200" eaLnBrk="1" hangingPunct="1"/>
            <a:r>
              <a:rPr lang="en-US" sz="1400" smtClean="0">
                <a:solidFill>
                  <a:prstClr val="black"/>
                </a:solidFill>
                <a:latin typeface="Courier"/>
                <a:ea typeface="ＭＳ Ｐゴシック" charset="0"/>
                <a:cs typeface="Courier"/>
              </a:rPr>
              <a:t>0101 1000 0000 1001 1100 0110 1010 1111 </a:t>
            </a:r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844550" y="381635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0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1" name="Rectangle 24"/>
          <p:cNvSpPr>
            <a:spLocks noChangeArrowheads="1"/>
          </p:cNvSpPr>
          <p:nvPr/>
        </p:nvSpPr>
        <p:spPr bwMode="auto">
          <a:xfrm>
            <a:off x="609600" y="607060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63500" tIns="25400" rIns="63500" bIns="25400">
            <a:spAutoFit/>
          </a:bodyPr>
          <a:lstStyle/>
          <a:p>
            <a:pPr algn="ctr" defTabSz="457200" eaLnBrk="1" hangingPunct="1">
              <a:lnSpc>
                <a:spcPct val="88000"/>
              </a:lnSpc>
              <a:spcBef>
                <a:spcPct val="43000"/>
              </a:spcBef>
            </a:pP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Logic Circuit Description</a:t>
            </a:r>
            <a:b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800" b="1" smtClean="0">
                <a:solidFill>
                  <a:srgbClr val="005400"/>
                </a:solidFill>
                <a:latin typeface="Calibri" charset="0"/>
                <a:ea typeface="ＭＳ Ｐゴシック" charset="0"/>
                <a:cs typeface="ＭＳ Ｐゴシック" charset="0"/>
              </a:rPr>
              <a:t>(Circuit Schematic Diagrams)</a:t>
            </a:r>
          </a:p>
        </p:txBody>
      </p:sp>
      <p:sp>
        <p:nvSpPr>
          <p:cNvPr id="23572" name="Line 26"/>
          <p:cNvSpPr>
            <a:spLocks noChangeShapeType="1"/>
          </p:cNvSpPr>
          <p:nvPr/>
        </p:nvSpPr>
        <p:spPr bwMode="auto">
          <a:xfrm>
            <a:off x="2286000" y="522446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3" name="Rectangle 27"/>
          <p:cNvSpPr>
            <a:spLocks noChangeArrowheads="1"/>
          </p:cNvSpPr>
          <p:nvPr/>
        </p:nvSpPr>
        <p:spPr bwMode="auto">
          <a:xfrm>
            <a:off x="381000" y="5368925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/>
          <a:p>
            <a:pPr defTabSz="457200" eaLnBrk="1" hangingPunct="1">
              <a:lnSpc>
                <a:spcPct val="85000"/>
              </a:lnSpc>
            </a:pPr>
            <a:r>
              <a:rPr lang="en-US" sz="1800" b="1" i="1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Architecture Implementation</a:t>
            </a:r>
          </a:p>
        </p:txBody>
      </p:sp>
      <p:pic>
        <p:nvPicPr>
          <p:cNvPr id="23574" name="Picture 35" descr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4388" y="4178300"/>
            <a:ext cx="1638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Rectangle 36"/>
          <p:cNvSpPr>
            <a:spLocks noChangeArrowheads="1"/>
          </p:cNvSpPr>
          <p:nvPr/>
        </p:nvSpPr>
        <p:spPr bwMode="auto">
          <a:xfrm>
            <a:off x="6008688" y="5291138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76" name="TextBox 24"/>
          <p:cNvSpPr txBox="1">
            <a:spLocks noChangeArrowheads="1"/>
          </p:cNvSpPr>
          <p:nvPr/>
        </p:nvSpPr>
        <p:spPr bwMode="auto">
          <a:xfrm>
            <a:off x="6367463" y="2184400"/>
            <a:ext cx="2582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Anything can be represented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as a </a:t>
            </a:r>
            <a:r>
              <a:rPr lang="en-US" sz="1600" i="1" smtClean="0">
                <a:solidFill>
                  <a:prstClr val="black"/>
                </a:solidFill>
                <a:latin typeface="Calibri" charset="0"/>
              </a:rPr>
              <a:t>number</a:t>
            </a: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, </a:t>
            </a:r>
            <a:br>
              <a:rPr lang="en-US" sz="1600" smtClean="0">
                <a:solidFill>
                  <a:prstClr val="black"/>
                </a:solidFill>
                <a:latin typeface="Calibri" charset="0"/>
              </a:rPr>
            </a:br>
            <a:r>
              <a:rPr lang="en-US" sz="1600" smtClean="0">
                <a:solidFill>
                  <a:prstClr val="black"/>
                </a:solidFill>
                <a:latin typeface="Calibri" charset="0"/>
              </a:rPr>
              <a:t>i.e., data or instructions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8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Synchronous Digital Systems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75000"/>
              </a:lnSpc>
              <a:spcBef>
                <a:spcPct val="65000"/>
              </a:spcBef>
              <a:buSzPct val="10000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	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Hardware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of a processor, such as the MIPS,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is an </a:t>
            </a:r>
            <a:r>
              <a:rPr lang="en-US" i="1" dirty="0">
                <a:solidFill>
                  <a:schemeClr val="accent1"/>
                </a:solidFill>
                <a:latin typeface="Calibri" charset="0"/>
              </a:rPr>
              <a:t>example of a Synchronous Digital </a:t>
            </a:r>
            <a:r>
              <a:rPr lang="en-US" i="1" dirty="0" smtClean="0">
                <a:solidFill>
                  <a:schemeClr val="accent1"/>
                </a:solidFill>
                <a:latin typeface="Calibri" charset="0"/>
              </a:rPr>
              <a:t>System</a:t>
            </a:r>
            <a:endParaRPr lang="en-US" i="1" dirty="0">
              <a:solidFill>
                <a:schemeClr val="accent1"/>
              </a:solidFill>
              <a:latin typeface="Calibri" charset="0"/>
            </a:endParaRP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 smtClean="0">
                <a:solidFill>
                  <a:prstClr val="black"/>
                </a:solidFill>
                <a:latin typeface="Calibri" charset="0"/>
              </a:rPr>
              <a:t>Synchronous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operations coordinated by a central clock</a:t>
            </a:r>
          </a:p>
          <a:p>
            <a:pPr lvl="2">
              <a:lnSpc>
                <a:spcPct val="85000"/>
              </a:lnSpc>
              <a:spcBef>
                <a:spcPct val="40000"/>
              </a:spcBef>
              <a:buSzPct val="100000"/>
              <a:buFont typeface="Wingdings" charset="0"/>
              <a:buChar char="§"/>
            </a:pP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“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Heartbeat</a:t>
            </a:r>
            <a:r>
              <a:rPr lang="ja-JP" alt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of the system!</a:t>
            </a: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i="1" dirty="0">
                <a:solidFill>
                  <a:prstClr val="black"/>
                </a:solidFill>
                <a:latin typeface="Calibri" charset="0"/>
              </a:rPr>
              <a:t>Digital</a:t>
            </a:r>
            <a:r>
              <a:rPr lang="en-US" dirty="0">
                <a:solidFill>
                  <a:prstClr val="black"/>
                </a:solidFill>
                <a:latin typeface="Calibri" charset="0"/>
              </a:rPr>
              <a:t>: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All values represented by discrete values</a:t>
            </a:r>
          </a:p>
          <a:p>
            <a:pPr lvl="1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Electrical signals are treated as 1s and 0s;</a:t>
            </a:r>
            <a:b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</a:br>
            <a:r>
              <a:rPr lang="en-US" dirty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 grouped together to form </a:t>
            </a:r>
            <a:r>
              <a:rPr lang="en-US" dirty="0" smtClean="0">
                <a:solidFill>
                  <a:prstClr val="black"/>
                </a:solidFill>
                <a:latin typeface="Calibri" charset="0"/>
                <a:cs typeface="ＭＳ Ｐゴシック" charset="0"/>
              </a:rPr>
              <a:t>words</a:t>
            </a:r>
            <a:endParaRPr lang="en-US" dirty="0">
              <a:solidFill>
                <a:prstClr val="black"/>
              </a:solidFill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Logic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Next several weeks: we’ll study how a modern processor is built; starting with basic elements as building blocks</a:t>
            </a:r>
          </a:p>
          <a:p>
            <a:r>
              <a:rPr lang="en-US" sz="2800" dirty="0" smtClean="0"/>
              <a:t>Why study hardware design?</a:t>
            </a:r>
          </a:p>
          <a:p>
            <a:pPr lvl="1"/>
            <a:r>
              <a:rPr lang="en-US" sz="2400" dirty="0" smtClean="0"/>
              <a:t>Understand capabilities and limitations of </a:t>
            </a:r>
            <a:r>
              <a:rPr lang="en-US" sz="2400" dirty="0" err="1" smtClean="0"/>
              <a:t>hw</a:t>
            </a:r>
            <a:r>
              <a:rPr lang="en-US" sz="2400" dirty="0" smtClean="0"/>
              <a:t> in general and processors in particular</a:t>
            </a:r>
          </a:p>
          <a:p>
            <a:pPr lvl="1"/>
            <a:r>
              <a:rPr lang="en-US" sz="2400" dirty="0" smtClean="0"/>
              <a:t>What processors can do fast and what they can</a:t>
            </a:r>
            <a:r>
              <a:rPr lang="ja-JP" altLang="en-US" sz="2400" dirty="0" smtClean="0"/>
              <a:t>’</a:t>
            </a:r>
            <a:r>
              <a:rPr lang="en-US" sz="2400" dirty="0" smtClean="0"/>
              <a:t>t do fast </a:t>
            </a:r>
            <a:br>
              <a:rPr lang="en-US" sz="2400" dirty="0" smtClean="0"/>
            </a:br>
            <a:r>
              <a:rPr lang="en-US" sz="2400" dirty="0" smtClean="0"/>
              <a:t>(avoid slow things if you want your code to run fast!)</a:t>
            </a:r>
          </a:p>
          <a:p>
            <a:pPr lvl="1"/>
            <a:r>
              <a:rPr lang="en-US" sz="2400" dirty="0" smtClean="0"/>
              <a:t>Background for more in depth </a:t>
            </a:r>
            <a:r>
              <a:rPr lang="en-US" sz="2400" dirty="0" err="1" smtClean="0"/>
              <a:t>hw</a:t>
            </a:r>
            <a:r>
              <a:rPr lang="en-US" sz="2400" dirty="0" smtClean="0"/>
              <a:t> courses (CS 150, CS 152)</a:t>
            </a:r>
          </a:p>
          <a:p>
            <a:pPr lvl="1"/>
            <a:r>
              <a:rPr lang="en-US" sz="2400" dirty="0" smtClean="0"/>
              <a:t>There is just so much you can do with standard processors: you may need to design own custom </a:t>
            </a:r>
            <a:r>
              <a:rPr lang="en-US" sz="2400" dirty="0" err="1" smtClean="0"/>
              <a:t>hw</a:t>
            </a:r>
            <a:r>
              <a:rPr lang="en-US" sz="2400" dirty="0" smtClean="0"/>
              <a:t> for extra performance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2"/>
          <p:cNvSpPr>
            <a:spLocks noChangeArrowheads="1"/>
          </p:cNvSpPr>
          <p:nvPr/>
        </p:nvSpPr>
        <p:spPr bwMode="auto">
          <a:xfrm>
            <a:off x="4692650" y="2968625"/>
            <a:ext cx="4070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Close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on light bulb (Z)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1800" smtClean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Rectangle 33"/>
          <p:cNvSpPr>
            <a:spLocks noChangeArrowheads="1"/>
          </p:cNvSpPr>
          <p:nvPr/>
        </p:nvSpPr>
        <p:spPr bwMode="auto">
          <a:xfrm>
            <a:off x="21923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77" name="Rectangle 34"/>
          <p:cNvSpPr>
            <a:spLocks noChangeArrowheads="1"/>
          </p:cNvSpPr>
          <p:nvPr/>
        </p:nvSpPr>
        <p:spPr bwMode="auto">
          <a:xfrm>
            <a:off x="3792538" y="2581275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  <p:sp>
        <p:nvSpPr>
          <p:cNvPr id="28678" name="Line 36"/>
          <p:cNvSpPr>
            <a:spLocks noChangeShapeType="1"/>
          </p:cNvSpPr>
          <p:nvPr/>
        </p:nvSpPr>
        <p:spPr bwMode="auto">
          <a:xfrm>
            <a:off x="2057400" y="26289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9" name="Rectangle 60"/>
          <p:cNvSpPr>
            <a:spLocks noChangeArrowheads="1"/>
          </p:cNvSpPr>
          <p:nvPr/>
        </p:nvSpPr>
        <p:spPr bwMode="auto">
          <a:xfrm>
            <a:off x="4692650" y="4649788"/>
            <a:ext cx="4070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Open switch (if A is 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  <a:r>
              <a:rPr lang="ja-JP" alt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or unasserted)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turn off light bulb (Z)</a:t>
            </a:r>
          </a:p>
        </p:txBody>
      </p:sp>
      <p:sp>
        <p:nvSpPr>
          <p:cNvPr id="20612" name="Rectangle 13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Switches: Basic Element of Physical Implementations</a:t>
            </a:r>
          </a:p>
        </p:txBody>
      </p:sp>
      <p:sp>
        <p:nvSpPr>
          <p:cNvPr id="28681" name="Rectangle 1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Implementing a simple circuit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arrow shows action if wire changes to 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sz="2800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):</a:t>
            </a:r>
          </a:p>
        </p:txBody>
      </p:sp>
      <p:sp>
        <p:nvSpPr>
          <p:cNvPr id="28682" name="Rectangle 74"/>
          <p:cNvSpPr>
            <a:spLocks noChangeArrowheads="1"/>
          </p:cNvSpPr>
          <p:nvPr/>
        </p:nvSpPr>
        <p:spPr bwMode="auto">
          <a:xfrm>
            <a:off x="3935413" y="5829300"/>
            <a:ext cx="1582509" cy="46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</a:pP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 </a:t>
            </a:r>
            <a:r>
              <a:rPr lang="en-US" sz="3600" b="1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3600" b="1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</a:t>
            </a:r>
          </a:p>
        </p:txBody>
      </p:sp>
      <p:sp>
        <p:nvSpPr>
          <p:cNvPr id="28683" name="Line 76"/>
          <p:cNvSpPr>
            <a:spLocks noChangeShapeType="1"/>
          </p:cNvSpPr>
          <p:nvPr/>
        </p:nvSpPr>
        <p:spPr bwMode="auto">
          <a:xfrm>
            <a:off x="2286000" y="32385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4" name="Line 77"/>
          <p:cNvSpPr>
            <a:spLocks noChangeShapeType="1"/>
          </p:cNvSpPr>
          <p:nvPr/>
        </p:nvSpPr>
        <p:spPr bwMode="auto">
          <a:xfrm>
            <a:off x="3886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5" name="Line 78"/>
          <p:cNvSpPr>
            <a:spLocks noChangeShapeType="1"/>
          </p:cNvSpPr>
          <p:nvPr/>
        </p:nvSpPr>
        <p:spPr bwMode="auto">
          <a:xfrm flipH="1">
            <a:off x="2895600" y="36957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6" name="Line 79"/>
          <p:cNvSpPr>
            <a:spLocks noChangeShapeType="1"/>
          </p:cNvSpPr>
          <p:nvPr/>
        </p:nvSpPr>
        <p:spPr bwMode="auto">
          <a:xfrm flipH="1">
            <a:off x="1219200" y="36957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7" name="Line 80"/>
          <p:cNvSpPr>
            <a:spLocks noChangeShapeType="1"/>
          </p:cNvSpPr>
          <p:nvPr/>
        </p:nvSpPr>
        <p:spPr bwMode="auto">
          <a:xfrm flipV="1">
            <a:off x="1219200" y="32385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88" name="Line 81"/>
          <p:cNvSpPr>
            <a:spLocks noChangeShapeType="1"/>
          </p:cNvSpPr>
          <p:nvPr/>
        </p:nvSpPr>
        <p:spPr bwMode="auto">
          <a:xfrm>
            <a:off x="1219200" y="32385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689" name="Group 85"/>
          <p:cNvGrpSpPr>
            <a:grpSpLocks/>
          </p:cNvGrpSpPr>
          <p:nvPr/>
        </p:nvGrpSpPr>
        <p:grpSpPr bwMode="auto">
          <a:xfrm>
            <a:off x="3124200" y="2687638"/>
            <a:ext cx="762000" cy="550862"/>
            <a:chOff x="1872" y="1440"/>
            <a:chExt cx="480" cy="347"/>
          </a:xfrm>
        </p:grpSpPr>
        <p:sp>
          <p:nvSpPr>
            <p:cNvPr id="28736" name="Oval 9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7" name="Oval 11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8" name="Oval 12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9" name="Oval 13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0" name="Oval 14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1" name="Line 15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2" name="Line 16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3" name="Line 17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4" name="Line 18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5" name="Oval 35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6" name="Line 82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47" name="Line 83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0" name="Group 97"/>
          <p:cNvGrpSpPr>
            <a:grpSpLocks/>
          </p:cNvGrpSpPr>
          <p:nvPr/>
        </p:nvGrpSpPr>
        <p:grpSpPr bwMode="auto">
          <a:xfrm>
            <a:off x="1752600" y="3009900"/>
            <a:ext cx="609600" cy="304800"/>
            <a:chOff x="1104" y="1728"/>
            <a:chExt cx="384" cy="192"/>
          </a:xfrm>
        </p:grpSpPr>
        <p:sp>
          <p:nvSpPr>
            <p:cNvPr id="28733" name="Line 21"/>
            <p:cNvSpPr>
              <a:spLocks noChangeShapeType="1"/>
            </p:cNvSpPr>
            <p:nvPr/>
          </p:nvSpPr>
          <p:spPr bwMode="auto">
            <a:xfrm flipH="1" flipV="1">
              <a:off x="1200" y="1728"/>
              <a:ext cx="240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4" name="Oval 86"/>
            <p:cNvSpPr>
              <a:spLocks noChangeArrowheads="1"/>
            </p:cNvSpPr>
            <p:nvPr/>
          </p:nvSpPr>
          <p:spPr bwMode="auto">
            <a:xfrm>
              <a:off x="1392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5" name="Oval 87"/>
            <p:cNvSpPr>
              <a:spLocks noChangeArrowheads="1"/>
            </p:cNvSpPr>
            <p:nvPr/>
          </p:nvSpPr>
          <p:spPr bwMode="auto">
            <a:xfrm>
              <a:off x="1104" y="1824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691" name="Group 96"/>
          <p:cNvGrpSpPr>
            <a:grpSpLocks/>
          </p:cNvGrpSpPr>
          <p:nvPr/>
        </p:nvGrpSpPr>
        <p:grpSpPr bwMode="auto">
          <a:xfrm>
            <a:off x="2514600" y="3467100"/>
            <a:ext cx="381000" cy="457200"/>
            <a:chOff x="1584" y="2016"/>
            <a:chExt cx="240" cy="288"/>
          </a:xfrm>
        </p:grpSpPr>
        <p:sp>
          <p:nvSpPr>
            <p:cNvPr id="28727" name="Line 88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8" name="Line 89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9" name="Line 90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0" name="Line 91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1" name="Line 92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32" name="Line 93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692" name="Rectangle 98"/>
          <p:cNvSpPr>
            <a:spLocks noChangeArrowheads="1"/>
          </p:cNvSpPr>
          <p:nvPr/>
        </p:nvSpPr>
        <p:spPr bwMode="auto">
          <a:xfrm>
            <a:off x="2192338" y="4387850"/>
            <a:ext cx="5508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28693" name="Line 99"/>
          <p:cNvSpPr>
            <a:spLocks noChangeShapeType="1"/>
          </p:cNvSpPr>
          <p:nvPr/>
        </p:nvSpPr>
        <p:spPr bwMode="auto">
          <a:xfrm>
            <a:off x="2057400" y="4435475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4" name="Line 100"/>
          <p:cNvSpPr>
            <a:spLocks noChangeShapeType="1"/>
          </p:cNvSpPr>
          <p:nvPr/>
        </p:nvSpPr>
        <p:spPr bwMode="auto">
          <a:xfrm>
            <a:off x="2286000" y="49149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5" name="Line 101"/>
          <p:cNvSpPr>
            <a:spLocks noChangeShapeType="1"/>
          </p:cNvSpPr>
          <p:nvPr/>
        </p:nvSpPr>
        <p:spPr bwMode="auto">
          <a:xfrm>
            <a:off x="3886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6" name="Line 102"/>
          <p:cNvSpPr>
            <a:spLocks noChangeShapeType="1"/>
          </p:cNvSpPr>
          <p:nvPr/>
        </p:nvSpPr>
        <p:spPr bwMode="auto">
          <a:xfrm flipH="1">
            <a:off x="2895600" y="53721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7" name="Line 103"/>
          <p:cNvSpPr>
            <a:spLocks noChangeShapeType="1"/>
          </p:cNvSpPr>
          <p:nvPr/>
        </p:nvSpPr>
        <p:spPr bwMode="auto">
          <a:xfrm flipH="1">
            <a:off x="1219200" y="53721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8" name="Line 104"/>
          <p:cNvSpPr>
            <a:spLocks noChangeShapeType="1"/>
          </p:cNvSpPr>
          <p:nvPr/>
        </p:nvSpPr>
        <p:spPr bwMode="auto">
          <a:xfrm flipV="1">
            <a:off x="1219200" y="49149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99" name="Line 105"/>
          <p:cNvSpPr>
            <a:spLocks noChangeShapeType="1"/>
          </p:cNvSpPr>
          <p:nvPr/>
        </p:nvSpPr>
        <p:spPr bwMode="auto">
          <a:xfrm>
            <a:off x="1219200" y="49149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700" name="Group 106"/>
          <p:cNvGrpSpPr>
            <a:grpSpLocks/>
          </p:cNvGrpSpPr>
          <p:nvPr/>
        </p:nvGrpSpPr>
        <p:grpSpPr bwMode="auto">
          <a:xfrm>
            <a:off x="3124200" y="4364038"/>
            <a:ext cx="762000" cy="550862"/>
            <a:chOff x="1872" y="1440"/>
            <a:chExt cx="480" cy="347"/>
          </a:xfrm>
        </p:grpSpPr>
        <p:sp>
          <p:nvSpPr>
            <p:cNvPr id="28715" name="Oval 107"/>
            <p:cNvSpPr>
              <a:spLocks noChangeArrowheads="1"/>
            </p:cNvSpPr>
            <p:nvPr/>
          </p:nvSpPr>
          <p:spPr bwMode="auto">
            <a:xfrm>
              <a:off x="2051" y="1515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6" name="Oval 108"/>
            <p:cNvSpPr>
              <a:spLocks noChangeArrowheads="1"/>
            </p:cNvSpPr>
            <p:nvPr/>
          </p:nvSpPr>
          <p:spPr bwMode="auto">
            <a:xfrm>
              <a:off x="1968" y="1440"/>
              <a:ext cx="288" cy="28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7" name="Oval 109"/>
            <p:cNvSpPr>
              <a:spLocks noChangeArrowheads="1"/>
            </p:cNvSpPr>
            <p:nvPr/>
          </p:nvSpPr>
          <p:spPr bwMode="auto">
            <a:xfrm>
              <a:off x="2019" y="1531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8" name="Oval 110"/>
            <p:cNvSpPr>
              <a:spLocks noChangeArrowheads="1"/>
            </p:cNvSpPr>
            <p:nvPr/>
          </p:nvSpPr>
          <p:spPr bwMode="auto">
            <a:xfrm>
              <a:off x="2098" y="1523"/>
              <a:ext cx="72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9" name="Oval 111"/>
            <p:cNvSpPr>
              <a:spLocks noChangeArrowheads="1"/>
            </p:cNvSpPr>
            <p:nvPr/>
          </p:nvSpPr>
          <p:spPr bwMode="auto">
            <a:xfrm>
              <a:off x="2130" y="1515"/>
              <a:ext cx="70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0" name="Line 112"/>
            <p:cNvSpPr>
              <a:spLocks noChangeShapeType="1"/>
            </p:cNvSpPr>
            <p:nvPr/>
          </p:nvSpPr>
          <p:spPr bwMode="auto">
            <a:xfrm>
              <a:off x="2027" y="1586"/>
              <a:ext cx="48" cy="1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1" name="Line 113"/>
            <p:cNvSpPr>
              <a:spLocks noChangeShapeType="1"/>
            </p:cNvSpPr>
            <p:nvPr/>
          </p:nvSpPr>
          <p:spPr bwMode="auto">
            <a:xfrm flipH="1">
              <a:off x="2138" y="1578"/>
              <a:ext cx="54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2" name="Line 114"/>
            <p:cNvSpPr>
              <a:spLocks noChangeShapeType="1"/>
            </p:cNvSpPr>
            <p:nvPr/>
          </p:nvSpPr>
          <p:spPr bwMode="auto">
            <a:xfrm flipH="1">
              <a:off x="2064" y="1733"/>
              <a:ext cx="15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3" name="Line 115"/>
            <p:cNvSpPr>
              <a:spLocks noChangeShapeType="1"/>
            </p:cNvSpPr>
            <p:nvPr/>
          </p:nvSpPr>
          <p:spPr bwMode="auto">
            <a:xfrm>
              <a:off x="2142" y="1724"/>
              <a:ext cx="18" cy="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4" name="Oval 116"/>
            <p:cNvSpPr>
              <a:spLocks noChangeArrowheads="1"/>
            </p:cNvSpPr>
            <p:nvPr/>
          </p:nvSpPr>
          <p:spPr bwMode="auto">
            <a:xfrm>
              <a:off x="2051" y="1507"/>
              <a:ext cx="71" cy="7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5" name="Line 117"/>
            <p:cNvSpPr>
              <a:spLocks noChangeShapeType="1"/>
            </p:cNvSpPr>
            <p:nvPr/>
          </p:nvSpPr>
          <p:spPr bwMode="auto">
            <a:xfrm>
              <a:off x="2160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26" name="Line 118"/>
            <p:cNvSpPr>
              <a:spLocks noChangeShapeType="1"/>
            </p:cNvSpPr>
            <p:nvPr/>
          </p:nvSpPr>
          <p:spPr bwMode="auto">
            <a:xfrm flipH="1">
              <a:off x="1872" y="1787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1" name="Group 130"/>
          <p:cNvGrpSpPr>
            <a:grpSpLocks/>
          </p:cNvGrpSpPr>
          <p:nvPr/>
        </p:nvGrpSpPr>
        <p:grpSpPr bwMode="auto">
          <a:xfrm>
            <a:off x="1752600" y="4838700"/>
            <a:ext cx="609600" cy="152400"/>
            <a:chOff x="1104" y="3168"/>
            <a:chExt cx="384" cy="96"/>
          </a:xfrm>
        </p:grpSpPr>
        <p:sp>
          <p:nvSpPr>
            <p:cNvPr id="28712" name="Line 120"/>
            <p:cNvSpPr>
              <a:spLocks noChangeShapeType="1"/>
            </p:cNvSpPr>
            <p:nvPr/>
          </p:nvSpPr>
          <p:spPr bwMode="auto">
            <a:xfrm flipH="1" flipV="1">
              <a:off x="1152" y="3216"/>
              <a:ext cx="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3" name="Oval 121"/>
            <p:cNvSpPr>
              <a:spLocks noChangeArrowheads="1"/>
            </p:cNvSpPr>
            <p:nvPr/>
          </p:nvSpPr>
          <p:spPr bwMode="auto">
            <a:xfrm>
              <a:off x="1392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4" name="Oval 122"/>
            <p:cNvSpPr>
              <a:spLocks noChangeArrowheads="1"/>
            </p:cNvSpPr>
            <p:nvPr/>
          </p:nvSpPr>
          <p:spPr bwMode="auto">
            <a:xfrm>
              <a:off x="1104" y="3168"/>
              <a:ext cx="96" cy="96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8702" name="Group 123"/>
          <p:cNvGrpSpPr>
            <a:grpSpLocks/>
          </p:cNvGrpSpPr>
          <p:nvPr/>
        </p:nvGrpSpPr>
        <p:grpSpPr bwMode="auto">
          <a:xfrm>
            <a:off x="2514600" y="5143500"/>
            <a:ext cx="381000" cy="457200"/>
            <a:chOff x="1584" y="2016"/>
            <a:chExt cx="240" cy="288"/>
          </a:xfrm>
        </p:grpSpPr>
        <p:sp>
          <p:nvSpPr>
            <p:cNvPr id="28706" name="Line 124"/>
            <p:cNvSpPr>
              <a:spLocks noChangeShapeType="1"/>
            </p:cNvSpPr>
            <p:nvPr/>
          </p:nvSpPr>
          <p:spPr bwMode="auto">
            <a:xfrm>
              <a:off x="1824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7" name="Line 125"/>
            <p:cNvSpPr>
              <a:spLocks noChangeShapeType="1"/>
            </p:cNvSpPr>
            <p:nvPr/>
          </p:nvSpPr>
          <p:spPr bwMode="auto">
            <a:xfrm>
              <a:off x="1776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8" name="Line 126"/>
            <p:cNvSpPr>
              <a:spLocks noChangeShapeType="1"/>
            </p:cNvSpPr>
            <p:nvPr/>
          </p:nvSpPr>
          <p:spPr bwMode="auto">
            <a:xfrm>
              <a:off x="1728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09" name="Line 127"/>
            <p:cNvSpPr>
              <a:spLocks noChangeShapeType="1"/>
            </p:cNvSpPr>
            <p:nvPr/>
          </p:nvSpPr>
          <p:spPr bwMode="auto">
            <a:xfrm>
              <a:off x="1680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0" name="Line 128"/>
            <p:cNvSpPr>
              <a:spLocks noChangeShapeType="1"/>
            </p:cNvSpPr>
            <p:nvPr/>
          </p:nvSpPr>
          <p:spPr bwMode="auto">
            <a:xfrm>
              <a:off x="1632" y="20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711" name="Line 129"/>
            <p:cNvSpPr>
              <a:spLocks noChangeShapeType="1"/>
            </p:cNvSpPr>
            <p:nvPr/>
          </p:nvSpPr>
          <p:spPr bwMode="auto">
            <a:xfrm>
              <a:off x="1584" y="206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703" name="Rectangle 131"/>
          <p:cNvSpPr>
            <a:spLocks noChangeArrowheads="1"/>
          </p:cNvSpPr>
          <p:nvPr/>
        </p:nvSpPr>
        <p:spPr bwMode="auto">
          <a:xfrm>
            <a:off x="3810000" y="422910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9"/>
          <p:cNvSpPr>
            <a:spLocks noChangeArrowheads="1"/>
          </p:cNvSpPr>
          <p:nvPr/>
        </p:nvSpPr>
        <p:spPr bwMode="auto">
          <a:xfrm>
            <a:off x="2209800" y="3017837"/>
            <a:ext cx="901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2260600" y="4873625"/>
            <a:ext cx="7508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pSp>
        <p:nvGrpSpPr>
          <p:cNvPr id="30725" name="Group 16"/>
          <p:cNvGrpSpPr>
            <a:grpSpLocks/>
          </p:cNvGrpSpPr>
          <p:nvPr/>
        </p:nvGrpSpPr>
        <p:grpSpPr bwMode="auto">
          <a:xfrm>
            <a:off x="3005138" y="3006725"/>
            <a:ext cx="2017712" cy="219075"/>
            <a:chOff x="2316" y="1492"/>
            <a:chExt cx="1288" cy="140"/>
          </a:xfrm>
        </p:grpSpPr>
        <p:sp>
          <p:nvSpPr>
            <p:cNvPr id="30758" name="Line 11"/>
            <p:cNvSpPr>
              <a:spLocks noChangeShapeType="1"/>
            </p:cNvSpPr>
            <p:nvPr/>
          </p:nvSpPr>
          <p:spPr bwMode="auto">
            <a:xfrm>
              <a:off x="2316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59" name="Line 12"/>
            <p:cNvSpPr>
              <a:spLocks noChangeShapeType="1"/>
            </p:cNvSpPr>
            <p:nvPr/>
          </p:nvSpPr>
          <p:spPr bwMode="auto">
            <a:xfrm>
              <a:off x="2604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0" name="Line 13"/>
            <p:cNvSpPr>
              <a:spLocks noChangeShapeType="1"/>
            </p:cNvSpPr>
            <p:nvPr/>
          </p:nvSpPr>
          <p:spPr bwMode="auto">
            <a:xfrm>
              <a:off x="2820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1" name="Line 14"/>
            <p:cNvSpPr>
              <a:spLocks noChangeShapeType="1"/>
            </p:cNvSpPr>
            <p:nvPr/>
          </p:nvSpPr>
          <p:spPr bwMode="auto">
            <a:xfrm>
              <a:off x="3108" y="1492"/>
              <a:ext cx="208" cy="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762" name="Line 15"/>
            <p:cNvSpPr>
              <a:spLocks noChangeShapeType="1"/>
            </p:cNvSpPr>
            <p:nvPr/>
          </p:nvSpPr>
          <p:spPr bwMode="auto">
            <a:xfrm>
              <a:off x="3324" y="1632"/>
              <a:ext cx="2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457200" eaLnBrk="1" hangingPunct="1"/>
              <a:endParaRPr lang="en-US" sz="180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0726" name="Line 17"/>
          <p:cNvSpPr>
            <a:spLocks noChangeShapeType="1"/>
          </p:cNvSpPr>
          <p:nvPr/>
        </p:nvSpPr>
        <p:spPr bwMode="auto">
          <a:xfrm>
            <a:off x="3130550" y="5068888"/>
            <a:ext cx="5524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7" name="Line 18"/>
          <p:cNvSpPr>
            <a:spLocks noChangeShapeType="1"/>
          </p:cNvSpPr>
          <p:nvPr/>
        </p:nvSpPr>
        <p:spPr bwMode="auto">
          <a:xfrm>
            <a:off x="3689350" y="4849813"/>
            <a:ext cx="0" cy="438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8" name="Line 19"/>
          <p:cNvSpPr>
            <a:spLocks noChangeShapeType="1"/>
          </p:cNvSpPr>
          <p:nvPr/>
        </p:nvSpPr>
        <p:spPr bwMode="auto">
          <a:xfrm>
            <a:off x="3695700" y="5295900"/>
            <a:ext cx="211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>
            <a:off x="3919538" y="5300663"/>
            <a:ext cx="325437" cy="2143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4257675" y="5295900"/>
            <a:ext cx="2143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4478338" y="4837113"/>
            <a:ext cx="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 flipH="1">
            <a:off x="4244975" y="4843463"/>
            <a:ext cx="239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3" name="Line 24"/>
          <p:cNvSpPr>
            <a:spLocks noChangeShapeType="1"/>
          </p:cNvSpPr>
          <p:nvPr/>
        </p:nvSpPr>
        <p:spPr bwMode="auto">
          <a:xfrm flipH="1" flipV="1">
            <a:off x="3906838" y="4611688"/>
            <a:ext cx="350837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4" name="Line 25"/>
          <p:cNvSpPr>
            <a:spLocks noChangeShapeType="1"/>
          </p:cNvSpPr>
          <p:nvPr/>
        </p:nvSpPr>
        <p:spPr bwMode="auto">
          <a:xfrm flipH="1">
            <a:off x="3683000" y="4843463"/>
            <a:ext cx="236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5" name="Line 26"/>
          <p:cNvSpPr>
            <a:spLocks noChangeShapeType="1"/>
          </p:cNvSpPr>
          <p:nvPr/>
        </p:nvSpPr>
        <p:spPr bwMode="auto">
          <a:xfrm>
            <a:off x="4484688" y="5068888"/>
            <a:ext cx="438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6" name="Line 27"/>
          <p:cNvSpPr>
            <a:spLocks noChangeShapeType="1"/>
          </p:cNvSpPr>
          <p:nvPr/>
        </p:nvSpPr>
        <p:spPr bwMode="auto">
          <a:xfrm>
            <a:off x="3600450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7" name="Line 28"/>
          <p:cNvSpPr>
            <a:spLocks noChangeShapeType="1"/>
          </p:cNvSpPr>
          <p:nvPr/>
        </p:nvSpPr>
        <p:spPr bwMode="auto">
          <a:xfrm>
            <a:off x="4389438" y="2743200"/>
            <a:ext cx="0" cy="327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4064000" y="4360863"/>
            <a:ext cx="0" cy="325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39" name="Line 30"/>
          <p:cNvSpPr>
            <a:spLocks noChangeShapeType="1"/>
          </p:cNvSpPr>
          <p:nvPr/>
        </p:nvSpPr>
        <p:spPr bwMode="auto">
          <a:xfrm>
            <a:off x="4064000" y="5489575"/>
            <a:ext cx="0" cy="325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0" name="Oval 31"/>
          <p:cNvSpPr>
            <a:spLocks noChangeArrowheads="1"/>
          </p:cNvSpPr>
          <p:nvPr/>
        </p:nvSpPr>
        <p:spPr bwMode="auto">
          <a:xfrm>
            <a:off x="3406775" y="3181350"/>
            <a:ext cx="112713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1" name="Oval 32"/>
          <p:cNvSpPr>
            <a:spLocks noChangeArrowheads="1"/>
          </p:cNvSpPr>
          <p:nvPr/>
        </p:nvSpPr>
        <p:spPr bwMode="auto">
          <a:xfrm>
            <a:off x="373062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2" name="Oval 33"/>
          <p:cNvSpPr>
            <a:spLocks noChangeArrowheads="1"/>
          </p:cNvSpPr>
          <p:nvPr/>
        </p:nvSpPr>
        <p:spPr bwMode="auto">
          <a:xfrm>
            <a:off x="4194175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3" name="Oval 34"/>
          <p:cNvSpPr>
            <a:spLocks noChangeArrowheads="1"/>
          </p:cNvSpPr>
          <p:nvPr/>
        </p:nvSpPr>
        <p:spPr bwMode="auto">
          <a:xfrm>
            <a:off x="4521200" y="318135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4" name="Oval 35"/>
          <p:cNvSpPr>
            <a:spLocks noChangeArrowheads="1"/>
          </p:cNvSpPr>
          <p:nvPr/>
        </p:nvSpPr>
        <p:spPr bwMode="auto">
          <a:xfrm>
            <a:off x="3870325" y="4800600"/>
            <a:ext cx="112713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5" name="Oval 36"/>
          <p:cNvSpPr>
            <a:spLocks noChangeArrowheads="1"/>
          </p:cNvSpPr>
          <p:nvPr/>
        </p:nvSpPr>
        <p:spPr bwMode="auto">
          <a:xfrm>
            <a:off x="3870325" y="5251450"/>
            <a:ext cx="112713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6" name="Oval 37"/>
          <p:cNvSpPr>
            <a:spLocks noChangeArrowheads="1"/>
          </p:cNvSpPr>
          <p:nvPr/>
        </p:nvSpPr>
        <p:spPr bwMode="auto">
          <a:xfrm>
            <a:off x="4194175" y="5238750"/>
            <a:ext cx="114300" cy="1127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7" name="Oval 38"/>
          <p:cNvSpPr>
            <a:spLocks noChangeArrowheads="1"/>
          </p:cNvSpPr>
          <p:nvPr/>
        </p:nvSpPr>
        <p:spPr bwMode="auto">
          <a:xfrm>
            <a:off x="4194175" y="4800600"/>
            <a:ext cx="114300" cy="1111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48" name="Rectangle 39"/>
          <p:cNvSpPr>
            <a:spLocks noChangeArrowheads="1"/>
          </p:cNvSpPr>
          <p:nvPr/>
        </p:nvSpPr>
        <p:spPr bwMode="auto">
          <a:xfrm>
            <a:off x="5965825" y="3048000"/>
            <a:ext cx="157797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dirty="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</a:t>
            </a:r>
          </a:p>
        </p:txBody>
      </p:sp>
      <p:sp>
        <p:nvSpPr>
          <p:cNvPr id="30749" name="Rectangle 40"/>
          <p:cNvSpPr>
            <a:spLocks noChangeArrowheads="1"/>
          </p:cNvSpPr>
          <p:nvPr/>
        </p:nvSpPr>
        <p:spPr bwMode="auto">
          <a:xfrm>
            <a:off x="6013450" y="4800600"/>
            <a:ext cx="14541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spcBef>
                <a:spcPts val="1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Z </a:t>
            </a:r>
            <a:r>
              <a:rPr lang="en-US" sz="2800" smtClean="0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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 A </a:t>
            </a:r>
            <a:r>
              <a:rPr lang="en-US" sz="2800" u="sng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or</a:t>
            </a:r>
            <a:r>
              <a:rPr lang="en-US" sz="2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 B </a:t>
            </a:r>
          </a:p>
        </p:txBody>
      </p:sp>
      <p:sp>
        <p:nvSpPr>
          <p:cNvPr id="30750" name="Rectangle 41"/>
          <p:cNvSpPr>
            <a:spLocks noChangeArrowheads="1"/>
          </p:cNvSpPr>
          <p:nvPr/>
        </p:nvSpPr>
        <p:spPr bwMode="auto">
          <a:xfrm>
            <a:off x="3638550" y="2549525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1" name="Rectangle 42"/>
          <p:cNvSpPr>
            <a:spLocks noChangeArrowheads="1"/>
          </p:cNvSpPr>
          <p:nvPr/>
        </p:nvSpPr>
        <p:spPr bwMode="auto">
          <a:xfrm>
            <a:off x="4427538" y="2524125"/>
            <a:ext cx="550862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2" name="Rectangle 43"/>
          <p:cNvSpPr>
            <a:spLocks noChangeArrowheads="1"/>
          </p:cNvSpPr>
          <p:nvPr/>
        </p:nvSpPr>
        <p:spPr bwMode="auto">
          <a:xfrm>
            <a:off x="4114800" y="4116388"/>
            <a:ext cx="549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  <p:sp>
        <p:nvSpPr>
          <p:cNvPr id="30753" name="Rectangle 44"/>
          <p:cNvSpPr>
            <a:spLocks noChangeArrowheads="1"/>
          </p:cNvSpPr>
          <p:nvPr/>
        </p:nvSpPr>
        <p:spPr bwMode="auto">
          <a:xfrm>
            <a:off x="3787775" y="5683250"/>
            <a:ext cx="5508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26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B</a:t>
            </a:r>
          </a:p>
        </p:txBody>
      </p:sp>
      <p:sp>
        <p:nvSpPr>
          <p:cNvPr id="30754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Switches (cont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30755" name="Rectangle 5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Compose switches into more complex ones (Boolean functions):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Transistor Networks</a:t>
            </a:r>
          </a:p>
        </p:txBody>
      </p:sp>
      <p:sp>
        <p:nvSpPr>
          <p:cNvPr id="3277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Modern digital systems designed in CMOS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MOS: Metal-Oxide on Semiconductor</a:t>
            </a:r>
          </a:p>
          <a:p>
            <a:pPr lvl="1" eaLnBrk="1" hangingPunct="1"/>
            <a:r>
              <a:rPr lang="en-US" dirty="0">
                <a:latin typeface="Calibri" charset="0"/>
                <a:ea typeface="ＭＳ Ｐゴシック" charset="0"/>
              </a:rPr>
              <a:t>C for complementary: normally-open and normally-closed switches</a:t>
            </a:r>
          </a:p>
          <a:p>
            <a:pPr lvl="1" eaLnBrk="1" hangingPunct="1"/>
            <a:endParaRPr lang="en-US" dirty="0"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MOS transistors act as voltage-controlled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switches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32169</TotalTime>
  <Pages>47</Pages>
  <Words>1502</Words>
  <Application>Microsoft Macintosh PowerPoint</Application>
  <PresentationFormat>Letter Paper (8.5x11 in)</PresentationFormat>
  <Paragraphs>252</Paragraphs>
  <Slides>23</Slides>
  <Notes>19</Notes>
  <HiddenSlides>0</HiddenSlides>
  <MMClips>0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Microsoft Office 98</vt:lpstr>
      <vt:lpstr>Office Theme</vt:lpstr>
      <vt:lpstr>1_Microsoft Office 98</vt:lpstr>
      <vt:lpstr>Image</vt:lpstr>
      <vt:lpstr>Slide 1</vt:lpstr>
      <vt:lpstr>New-School Machine Structures (It’s a bit more complicated!)</vt:lpstr>
      <vt:lpstr>What is Machine Structures?</vt:lpstr>
      <vt:lpstr>Levels of Representation/Interpretation</vt:lpstr>
      <vt:lpstr>Synchronous Digital Systems</vt:lpstr>
      <vt:lpstr>Logic Design</vt:lpstr>
      <vt:lpstr>Switches: Basic Element of Physical Implementations</vt:lpstr>
      <vt:lpstr>Switches (cont’d)</vt:lpstr>
      <vt:lpstr>Transistor Networks</vt:lpstr>
      <vt:lpstr>MOS Transistors</vt:lpstr>
      <vt:lpstr>MOS Networks</vt:lpstr>
      <vt:lpstr>Transistor Circuit Rep. vs. Block diagram</vt:lpstr>
      <vt:lpstr>How many hours h on Project 2a?</vt:lpstr>
      <vt:lpstr>Signals and Waveforms: Clocks</vt:lpstr>
      <vt:lpstr>Signals and Waveforms</vt:lpstr>
      <vt:lpstr>Signals and Waveforms: Grouping</vt:lpstr>
      <vt:lpstr>Signals and Waveforms: Circuit Delay</vt:lpstr>
      <vt:lpstr>Sample Debugging Waveform</vt:lpstr>
      <vt:lpstr>Type of Circuits</vt:lpstr>
      <vt:lpstr>Circuits with STATE (e.g., register)</vt:lpstr>
      <vt:lpstr>Peer Instruction</vt:lpstr>
      <vt:lpstr>Design Hierarchy</vt:lpstr>
      <vt:lpstr>And in conclusion…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1599</cp:revision>
  <cp:lastPrinted>2013-03-14T22:55:14Z</cp:lastPrinted>
  <dcterms:created xsi:type="dcterms:W3CDTF">2013-03-14T16:15:44Z</dcterms:created>
  <dcterms:modified xsi:type="dcterms:W3CDTF">2013-03-14T22:55:17Z</dcterms:modified>
</cp:coreProperties>
</file>