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8DC7-B3B5-EA4A-A2AD-0705E2E6627D}" type="datetimeFigureOut">
              <a:rPr lang="en-US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15A0-47B6-4442-B647-3DA8041AB62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345" y="4407735"/>
            <a:ext cx="6020019" cy="4175997"/>
          </a:xfrm>
          <a:noFill/>
          <a:ln w="9525"/>
        </p:spPr>
        <p:txBody>
          <a:bodyPr lIns="91931" tIns="45160" rIns="91931" bIns="4516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9038" y="596900"/>
            <a:ext cx="4618037" cy="346551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6654800"/>
            <a:ext cx="6477000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CS61C L24 </a:t>
            </a:r>
            <a:r>
              <a:rPr lang="en-GB" sz="1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379338" y="6651625"/>
            <a:ext cx="1769433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360" tIns="25560" rIns="63360" bIns="2556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Garcia, Spring 2013 </a:t>
            </a: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© UCB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634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"/>
                <a:cs typeface="Courier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"/>
                <a:cs typeface="Courier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600" b="1" dirty="0">
                <a:solidFill>
                  <a:schemeClr val="accent2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Helvetica"/>
                <a:cs typeface="Helvetica"/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24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  <a:latin typeface="Helvetica"/>
                <a:cs typeface="Helvetica"/>
              </a:rPr>
              <a:t>State Circuits : Circuits that Remember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232438"/>
            <a:ext cx="5341938" cy="19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Helvetica"/>
                <a:cs typeface="Helvetica"/>
              </a:rPr>
              <a:t>Bio NAND gate </a:t>
            </a:r>
            <a:r>
              <a:rPr lang="en-US" sz="2800" b="1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  <a:t/>
            </a:r>
            <a:br>
              <a:rPr lang="en-US" sz="28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Researchers at</a:t>
            </a:r>
            <a:b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2100" b="1">
                <a:solidFill>
                  <a:schemeClr val="tx2"/>
                </a:solidFill>
                <a:latin typeface="Helvetica"/>
                <a:cs typeface="Helvetica"/>
              </a:rPr>
              <a:t>Imperial College in London have built a biological NAND gate using E. Coli, and showed you could build bigger circuits too.  You can’t ask for more relevance!!</a:t>
            </a:r>
            <a:endParaRPr lang="en-US" sz="2100" b="1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911180" y="6324600"/>
            <a:ext cx="8080420" cy="373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800080"/>
                </a:solidFill>
                <a:latin typeface="Courier"/>
              </a:rPr>
              <a:t>www.nature.com/ncomms/journal/v2/n10/full/ncomms1516.html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358640"/>
            <a:ext cx="3657600" cy="1737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b="71194"/>
          <a:stretch>
            <a:fillRect/>
          </a:stretch>
        </p:blipFill>
        <p:spPr>
          <a:xfrm>
            <a:off x="6866247" y="2895600"/>
            <a:ext cx="1981200" cy="6677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val="22A700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37338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45720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45720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791200" y="2916088"/>
            <a:ext cx="3306314" cy="844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Hint…</a:t>
            </a:r>
          </a:p>
          <a:p>
            <a:r>
              <a:rPr lang="en-US" sz="2400" b="1">
                <a:solidFill>
                  <a:schemeClr val="tx1"/>
                </a:solidFill>
                <a:latin typeface="Helvetica"/>
                <a:cs typeface="Helvetica"/>
              </a:rPr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847013" cy="5029200"/>
          </a:xfrm>
        </p:spPr>
        <p:txBody>
          <a:bodyPr/>
          <a:lstStyle/>
          <a:p>
            <a:r>
              <a:rPr lang="en-US"/>
              <a:t>Project 2 Part Two, Due Sunday @23:59:59</a:t>
            </a:r>
          </a:p>
          <a:p>
            <a:r>
              <a:rPr lang="en-US"/>
              <a:t>Homework 4 out next will be directly connected to this material!</a:t>
            </a:r>
          </a:p>
          <a:p>
            <a:r>
              <a:rPr lang="en-US"/>
              <a:t>Please do the reading (in the PDFs) for this material to really understand it!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832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47800" y="531495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7467600" cy="3536881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  <a:endParaRPr lang="en-GB" dirty="0" smtClean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dirty="0" smtClean="0"/>
              <a:t>The minimum period of a </a:t>
            </a:r>
            <a:r>
              <a:rPr lang="en-US" dirty="0" smtClean="0">
                <a:solidFill>
                  <a:srgbClr val="800080"/>
                </a:solidFill>
              </a:rPr>
              <a:t>usable synchronous circuit</a:t>
            </a:r>
            <a:r>
              <a:rPr lang="en-US" dirty="0" smtClean="0"/>
              <a:t> is at least 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You </a:t>
            </a:r>
            <a:r>
              <a:rPr lang="en-GB" dirty="0"/>
              <a:t>can build a FSM to signal when an equal number of 0s and 1s has appeared in the input.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738609"/>
            <a:ext cx="8991600" cy="23855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+mj-lt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to i+1 (use register + clock).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!</a:t>
            </a:r>
            <a:endParaRPr lang="en-GB" b="1" dirty="0" smtClean="0">
              <a:solidFill>
                <a:srgbClr val="063DE8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If not, will lose data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!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		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</a:t>
            </a:r>
            <a:endParaRPr lang="en-GB" b="1" dirty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rabicParenR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  <a:endParaRPr lang="en-GB" sz="2800" b="1" dirty="0" smtClean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val="FF00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	False</a:t>
            </a:r>
            <a:r>
              <a:rPr lang="en-GB" b="1" dirty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20000" y="594360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7467600" cy="35368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minimum period of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at least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build a FSM to signal when an equal number of 0s and 1s has appeared in the input.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123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a: 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c: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d: TT</a:t>
            </a:r>
            <a:r>
              <a:rPr lang="en-GB" b="1" dirty="0">
                <a:solidFill>
                  <a:srgbClr val="FC0128"/>
                </a:solidFill>
                <a:latin typeface="Courier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e: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26"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system</a:t>
            </a: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datapath</a:t>
            </a: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control</a:t>
            </a:r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state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19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combinational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multiplexer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comparator</a:t>
            </a:r>
          </a:p>
        </p:txBody>
      </p:sp>
      <p:sp>
        <p:nvSpPr>
          <p:cNvPr id="64522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code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registers</a:t>
            </a:r>
          </a:p>
        </p:txBody>
      </p:sp>
      <p:sp>
        <p:nvSpPr>
          <p:cNvPr id="64523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register</a:t>
            </a:r>
          </a:p>
        </p:txBody>
      </p:sp>
      <p:sp>
        <p:nvSpPr>
          <p:cNvPr id="64524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logic</a:t>
            </a: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6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7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8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29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5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6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7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switching</a:t>
            </a:r>
            <a:br>
              <a:rPr lang="en-US" sz="1800">
                <a:solidFill>
                  <a:srgbClr val="000000"/>
                </a:solidFill>
                <a:latin typeface="Comic Sans MS" pitchFamily="-84" charset="0"/>
              </a:rPr>
            </a:br>
            <a:r>
              <a:rPr lang="en-US" sz="1800">
                <a:solidFill>
                  <a:srgbClr val="000000"/>
                </a:solidFill>
                <a:latin typeface="Comic Sans MS" pitchFamily="-84" charset="0"/>
              </a:rPr>
              <a:t>networks</a:t>
            </a:r>
          </a:p>
        </p:txBody>
      </p:sp>
      <p:sp>
        <p:nvSpPr>
          <p:cNvPr id="64538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39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54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64849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6" name="Rectangle 35"/>
          <p:cNvSpPr/>
          <p:nvPr/>
        </p:nvSpPr>
        <p:spPr>
          <a:xfrm>
            <a:off x="5537200" y="2540000"/>
            <a:ext cx="1592263" cy="5413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4808538" y="3640138"/>
            <a:ext cx="1592262" cy="54292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3317875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7848600" cy="5067351"/>
          </a:xfrm>
          <a:ln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them again 150, 152, 164, 172,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9203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8071137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133600" y="762000"/>
            <a:ext cx="5410200" cy="2516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657600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191000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4425" y="60960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5715000"/>
            <a:ext cx="897601" cy="467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Time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650201" y="5867402"/>
            <a:ext cx="5807999" cy="81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2997200" y="60086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2010 -- Lecture #23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1812</Words>
  <Application>Microsoft Macintosh PowerPoint</Application>
  <PresentationFormat>On-screen Show (4:3)</PresentationFormat>
  <Paragraphs>202</Paragraphs>
  <Slides>25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Administrivia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Design Hierarchy</vt:lpstr>
      <vt:lpstr>“And In conclusion…”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Dan Garcia</cp:lastModifiedBy>
  <cp:revision>53</cp:revision>
  <cp:lastPrinted>2013-03-19T05:13:32Z</cp:lastPrinted>
  <dcterms:created xsi:type="dcterms:W3CDTF">2013-03-19T05:12:20Z</dcterms:created>
  <dcterms:modified xsi:type="dcterms:W3CDTF">2013-03-19T05:13:34Z</dcterms:modified>
</cp:coreProperties>
</file>