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notesSlides/notesSlide20.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Layouts/slideLayout17.xml" ContentType="application/vnd.openxmlformats-officedocument.presentationml.slideLayout+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6"/>
  </p:notesMasterIdLst>
  <p:handoutMasterIdLst>
    <p:handoutMasterId r:id="rId27"/>
  </p:handoutMasterIdLst>
  <p:sldIdLst>
    <p:sldId id="257" r:id="rId2"/>
    <p:sldId id="632" r:id="rId3"/>
    <p:sldId id="639" r:id="rId4"/>
    <p:sldId id="633" r:id="rId5"/>
    <p:sldId id="636" r:id="rId6"/>
    <p:sldId id="637" r:id="rId7"/>
    <p:sldId id="273" r:id="rId8"/>
    <p:sldId id="582" r:id="rId9"/>
    <p:sldId id="642" r:id="rId10"/>
    <p:sldId id="652" r:id="rId11"/>
    <p:sldId id="640" r:id="rId12"/>
    <p:sldId id="641" r:id="rId13"/>
    <p:sldId id="643" r:id="rId14"/>
    <p:sldId id="645" r:id="rId15"/>
    <p:sldId id="646" r:id="rId16"/>
    <p:sldId id="647" r:id="rId17"/>
    <p:sldId id="648" r:id="rId18"/>
    <p:sldId id="649" r:id="rId19"/>
    <p:sldId id="650" r:id="rId20"/>
    <p:sldId id="651" r:id="rId21"/>
    <p:sldId id="655" r:id="rId22"/>
    <p:sldId id="656" r:id="rId23"/>
    <p:sldId id="674" r:id="rId24"/>
    <p:sldId id="677"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useTimings="0">
    <p:present/>
    <p:sldAll/>
    <p:penClr>
      <a:srgbClr val="FF0000"/>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horzBarState="maximized">
    <p:restoredLeft sz="15620"/>
    <p:restoredTop sz="67716" autoAdjust="0"/>
  </p:normalViewPr>
  <p:slideViewPr>
    <p:cSldViewPr snapToGrid="0">
      <p:cViewPr varScale="1">
        <p:scale>
          <a:sx n="161" d="100"/>
          <a:sy n="161" d="100"/>
        </p:scale>
        <p:origin x="-840" y="-10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76"/>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54809151-910F-0E40-94D4-6BB9B5A5FABA}" type="datetime1">
              <a:rPr lang="en-US"/>
              <a:pPr>
                <a:defRPr/>
              </a:pPr>
              <a:t>4/2/13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C7E9DCDF-8378-DE44-9EF6-D4439032CD7E}"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35739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6F13E43F-B10D-5647-99B4-431B1ECC3C9C}" type="datetime1">
              <a:rPr lang="en-US"/>
              <a:pPr>
                <a:defRPr/>
              </a:pPr>
              <a:t>4/2/13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9F8F5042-9C52-0449-B2EC-628456EB9E9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05993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1</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381450"/>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normAutofit fontScale="92500" lnSpcReduction="10000"/>
          </a:bodyPr>
          <a:lstStyle/>
          <a:p>
            <a:r>
              <a:rPr lang="en-US">
                <a:latin typeface="Calibri" charset="0"/>
                <a:ea typeface="ＭＳ Ｐゴシック" charset="0"/>
                <a:cs typeface="ＭＳ Ｐゴシック" charset="0"/>
              </a:rPr>
              <a:t>In today</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lecture, I will show you how to implement the following subset of MIPS instructions: add, subtract, or immediate, load, store, branch, and the jump instruction.</a:t>
            </a:r>
          </a:p>
          <a:p>
            <a:r>
              <a:rPr lang="en-US">
                <a:latin typeface="Calibri" charset="0"/>
                <a:ea typeface="ＭＳ Ｐゴシック" charset="0"/>
                <a:cs typeface="ＭＳ Ｐゴシック" charset="0"/>
              </a:rPr>
              <a:t>The Add and Subtract instructions use the R format.  The Op together with the Func fields together specified all the different kinds of add and subtract instructions.</a:t>
            </a:r>
          </a:p>
          <a:p>
            <a:r>
              <a:rPr lang="en-US">
                <a:latin typeface="Calibri" charset="0"/>
                <a:ea typeface="ＭＳ Ｐゴシック" charset="0"/>
                <a:cs typeface="ＭＳ Ｐゴシック" charset="0"/>
              </a:rPr>
              <a:t>Rs and Rt specifies the source registers.  And the Rd field specifies the destination register.</a:t>
            </a:r>
          </a:p>
          <a:p>
            <a:r>
              <a:rPr lang="en-US">
                <a:latin typeface="Calibri" charset="0"/>
                <a:ea typeface="ＭＳ Ｐゴシック" charset="0"/>
                <a:cs typeface="ＭＳ Ｐゴシック" charset="0"/>
              </a:rPr>
              <a:t>The Or immediate instruction uses the I format.  It only uses one source register, Rs.  The other operand comes from the immediate field. The Rt field is used to specified the destination register. (Note that dest is the Rt field!)</a:t>
            </a:r>
          </a:p>
          <a:p>
            <a:r>
              <a:rPr lang="en-US">
                <a:latin typeface="Calibri" charset="0"/>
                <a:ea typeface="ＭＳ Ｐゴシック" charset="0"/>
                <a:cs typeface="ＭＳ Ｐゴシック" charset="0"/>
              </a:rPr>
              <a:t>Both the load and store instructions use the I format and both add the Rs and the immediate filed together to from the memory address.</a:t>
            </a:r>
          </a:p>
          <a:p>
            <a:r>
              <a:rPr lang="en-US">
                <a:latin typeface="Calibri" charset="0"/>
                <a:ea typeface="ＭＳ Ｐゴシック" charset="0"/>
                <a:cs typeface="ＭＳ Ｐゴシック" charset="0"/>
              </a:rPr>
              <a:t>The difference is that the load instruction will load the data from memory into Rt while the store instruction will store the data in Rt into the memory.</a:t>
            </a:r>
          </a:p>
          <a:p>
            <a:r>
              <a:rPr lang="en-US">
                <a:latin typeface="Calibri" charset="0"/>
                <a:ea typeface="ＭＳ Ｐゴシック" charset="0"/>
                <a:cs typeface="ＭＳ Ｐゴシック" charset="0"/>
              </a:rPr>
              <a:t>The branch on equal instruction also uses the I format.  Here Rs and Rt are used to specified the registers we need to compare.</a:t>
            </a:r>
          </a:p>
          <a:p>
            <a:r>
              <a:rPr lang="en-US">
                <a:latin typeface="Calibri" charset="0"/>
                <a:ea typeface="ＭＳ Ｐゴシック" charset="0"/>
                <a:cs typeface="ＭＳ Ｐゴシック" charset="0"/>
              </a:rPr>
              <a:t>If these two registers are equal, we will branch to a location offset by the immediate field.</a:t>
            </a:r>
          </a:p>
          <a:p>
            <a:r>
              <a:rPr lang="en-US">
                <a:latin typeface="Calibri" charset="0"/>
                <a:ea typeface="ＭＳ Ｐゴシック" charset="0"/>
                <a:cs typeface="ＭＳ Ｐゴシック" charset="0"/>
              </a:rPr>
              <a:t>Finally, the jump instruction uses the J format and always causes the program to jump to a memory location specified in the address field. </a:t>
            </a:r>
          </a:p>
          <a:p>
            <a:r>
              <a:rPr lang="en-US">
                <a:latin typeface="Calibri" charset="0"/>
                <a:ea typeface="ＭＳ Ｐゴシック" charset="0"/>
                <a:cs typeface="ＭＳ Ｐゴシック" charset="0"/>
              </a:rPr>
              <a:t>I know I went over this rather quickly and you may have missed something.  But don</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t worry, this is just an overview.  You will keep seeing these (point to the format) all day today.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13 min. (X:53)</a:t>
            </a:r>
          </a:p>
        </p:txBody>
      </p:sp>
      <p:sp>
        <p:nvSpPr>
          <p:cNvPr id="2560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27651"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r>
              <a:rPr lang="en-US" dirty="0" smtClean="0">
                <a:latin typeface="Calibri" charset="0"/>
                <a:ea typeface="ＭＳ Ｐゴシック" charset="0"/>
                <a:cs typeface="ＭＳ Ｐゴシック" charset="0"/>
              </a:rPr>
              <a:t>RTL – like</a:t>
            </a:r>
            <a:r>
              <a:rPr lang="en-US" baseline="0" dirty="0" smtClean="0">
                <a:latin typeface="Calibri" charset="0"/>
                <a:ea typeface="ＭＳ Ｐゴシック" charset="0"/>
                <a:cs typeface="ＭＳ Ｐゴシック" charset="0"/>
              </a:rPr>
              <a:t> most programming </a:t>
            </a:r>
            <a:r>
              <a:rPr lang="en-US" baseline="0" dirty="0" err="1" smtClean="0">
                <a:latin typeface="Calibri" charset="0"/>
                <a:ea typeface="ＭＳ Ｐゴシック" charset="0"/>
                <a:cs typeface="ＭＳ Ｐゴシック" charset="0"/>
              </a:rPr>
              <a:t>langs</a:t>
            </a:r>
            <a:r>
              <a:rPr lang="en-US" baseline="0" dirty="0" smtClean="0">
                <a:latin typeface="Calibri" charset="0"/>
                <a:ea typeface="ＭＳ Ｐゴシック" charset="0"/>
                <a:cs typeface="ＭＳ Ｐゴシック" charset="0"/>
              </a:rPr>
              <a:t>:</a:t>
            </a:r>
          </a:p>
          <a:p>
            <a:r>
              <a:rPr lang="en-US" baseline="0" dirty="0" smtClean="0">
                <a:latin typeface="Calibri" charset="0"/>
                <a:ea typeface="ＭＳ Ｐゴシック" charset="0"/>
                <a:cs typeface="ＭＳ Ｐゴシック" charset="0"/>
              </a:rPr>
              <a:t>	precise and unambiguous</a:t>
            </a:r>
          </a:p>
          <a:p>
            <a:r>
              <a:rPr lang="en-US" baseline="0" dirty="0" smtClean="0">
                <a:latin typeface="Calibri" charset="0"/>
                <a:ea typeface="ＭＳ Ｐゴシック" charset="0"/>
                <a:cs typeface="ＭＳ Ｐゴシック" charset="0"/>
              </a:rPr>
              <a:t>	must be </a:t>
            </a:r>
            <a:r>
              <a:rPr lang="en-US" baseline="0" dirty="0" err="1" smtClean="0">
                <a:latin typeface="Calibri" charset="0"/>
                <a:ea typeface="ＭＳ Ｐゴシック" charset="0"/>
                <a:cs typeface="ＭＳ Ｐゴシック" charset="0"/>
              </a:rPr>
              <a:t>debuged</a:t>
            </a:r>
            <a:endParaRPr lang="en-US" baseline="0" dirty="0" smtClean="0">
              <a:latin typeface="Calibri" charset="0"/>
              <a:ea typeface="ＭＳ Ｐゴシック" charset="0"/>
              <a:cs typeface="ＭＳ Ｐゴシック" charset="0"/>
            </a:endParaRPr>
          </a:p>
          <a:p>
            <a:r>
              <a:rPr lang="en-US" baseline="0" dirty="0" smtClean="0">
                <a:latin typeface="Calibri" charset="0"/>
                <a:ea typeface="ＭＳ Ｐゴシック" charset="0"/>
                <a:cs typeface="ＭＳ Ｐゴシック" charset="0"/>
              </a:rPr>
              <a:t>	code can be checked automatically for certain properties – type checking, check against abstract state machine, etc.</a:t>
            </a:r>
          </a:p>
          <a:p>
            <a:r>
              <a:rPr lang="en-US" baseline="0" dirty="0" smtClean="0">
                <a:latin typeface="Calibri" charset="0"/>
                <a:ea typeface="ＭＳ Ｐゴシック" charset="0"/>
                <a:cs typeface="ＭＳ Ｐゴシック" charset="0"/>
              </a:rPr>
              <a:t>	TOOLS – simulator, processor, tape out</a:t>
            </a:r>
          </a:p>
          <a:p>
            <a:r>
              <a:rPr lang="en-US" baseline="0" dirty="0" smtClean="0">
                <a:latin typeface="Calibri" charset="0"/>
                <a:ea typeface="ＭＳ Ｐゴシック" charset="0"/>
                <a:cs typeface="ＭＳ Ｐゴシック" charset="0"/>
              </a:rPr>
              <a:t>Verilog is a popular RTL</a:t>
            </a:r>
            <a:endParaRPr lang="en-US" dirty="0">
              <a:latin typeface="Calibri"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30723"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34819"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36867"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The last storage element you will need for the datapath is the idealized memory to store your data and instructions.</a:t>
            </a:r>
          </a:p>
          <a:p>
            <a:r>
              <a:rPr lang="en-US">
                <a:latin typeface="Calibri" charset="0"/>
                <a:ea typeface="ＭＳ Ｐゴシック" charset="0"/>
                <a:cs typeface="ＭＳ Ｐゴシック" charset="0"/>
              </a:rPr>
              <a:t>This idealized memory block has just one input bus (DataIn) and one output bus (DataOut).</a:t>
            </a:r>
          </a:p>
          <a:p>
            <a:r>
              <a:rPr lang="en-US">
                <a:latin typeface="Calibri" charset="0"/>
                <a:ea typeface="ＭＳ Ｐゴシック" charset="0"/>
                <a:cs typeface="ＭＳ Ｐゴシック" charset="0"/>
              </a:rPr>
              <a:t>When Write Enable is 0, the address selects the memory word to put on the Data Out bus.</a:t>
            </a:r>
          </a:p>
          <a:p>
            <a:r>
              <a:rPr lang="en-US">
                <a:latin typeface="Calibri" charset="0"/>
                <a:ea typeface="ＭＳ Ｐゴシック" charset="0"/>
                <a:cs typeface="ＭＳ Ｐゴシック" charset="0"/>
              </a:rPr>
              <a:t>When Write Enable is 1, the address selects the memory word to be written via the DataIn bus at the next clock tick.</a:t>
            </a:r>
          </a:p>
          <a:p>
            <a:r>
              <a:rPr lang="en-US">
                <a:latin typeface="Calibri" charset="0"/>
                <a:ea typeface="ＭＳ Ｐゴシック" charset="0"/>
                <a:cs typeface="ＭＳ Ｐゴシック" charset="0"/>
              </a:rPr>
              <a:t>Once again, the clock input is a factor ONLY during the write operation.</a:t>
            </a:r>
          </a:p>
          <a:p>
            <a:r>
              <a:rPr lang="en-US">
                <a:latin typeface="Calibri" charset="0"/>
                <a:ea typeface="ＭＳ Ｐゴシック" charset="0"/>
                <a:cs typeface="ＭＳ Ｐゴシック" charset="0"/>
              </a:rPr>
              <a:t>During read operation, it behaves as a combinational logic block.</a:t>
            </a:r>
          </a:p>
          <a:p>
            <a:r>
              <a:rPr lang="en-US">
                <a:latin typeface="Calibri" charset="0"/>
                <a:ea typeface="ＭＳ Ｐゴシック" charset="0"/>
                <a:cs typeface="ＭＳ Ｐゴシック" charset="0"/>
              </a:rPr>
              <a:t>That is if you put a valid value on the address lines, the output bus DataOut will become valid after the access time of the memory.</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35 min. (Y:15)</a:t>
            </a:r>
          </a:p>
        </p:txBody>
      </p:sp>
      <p:sp>
        <p:nvSpPr>
          <p:cNvPr id="38915"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As far as storage elements are concerned, we will need a N-bit register that is similar to the D flip-flop I showed you in class.</a:t>
            </a:r>
          </a:p>
          <a:p>
            <a:r>
              <a:rPr lang="en-US">
                <a:latin typeface="Calibri" charset="0"/>
                <a:ea typeface="ＭＳ Ｐゴシック" charset="0"/>
                <a:cs typeface="ＭＳ Ｐゴシック" charset="0"/>
              </a:rPr>
              <a:t>The significant difference here is that the register will have a Write Enable input.</a:t>
            </a:r>
          </a:p>
          <a:p>
            <a:r>
              <a:rPr lang="en-US">
                <a:latin typeface="Calibri" charset="0"/>
                <a:ea typeface="ＭＳ Ｐゴシック" charset="0"/>
                <a:cs typeface="ＭＳ Ｐゴシック" charset="0"/>
              </a:rPr>
              <a:t>That is the content of the register will NOT  be updated if Write Enable is not asserted (0).</a:t>
            </a:r>
          </a:p>
          <a:p>
            <a:r>
              <a:rPr lang="en-US">
                <a:latin typeface="Calibri" charset="0"/>
                <a:ea typeface="ＭＳ Ｐゴシック" charset="0"/>
                <a:cs typeface="ＭＳ Ｐゴシック" charset="0"/>
              </a:rPr>
              <a:t>The content is updated at the clock tick ONLY if the Write Enable signal is asserted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+1 = 31 min. (Y:11)</a:t>
            </a:r>
          </a:p>
        </p:txBody>
      </p:sp>
      <p:sp>
        <p:nvSpPr>
          <p:cNvPr id="40963"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We will also need a register file that consists of 32 32-bit registers with two output busses (busA and busB) and one input bus.</a:t>
            </a:r>
          </a:p>
          <a:p>
            <a:r>
              <a:rPr lang="en-US">
                <a:latin typeface="Calibri" charset="0"/>
                <a:ea typeface="ＭＳ Ｐゴシック" charset="0"/>
                <a:cs typeface="ＭＳ Ｐゴシック" charset="0"/>
              </a:rPr>
              <a:t>The register specifiers Ra and Rb select the registers to put on busA and busB  respectively.</a:t>
            </a:r>
          </a:p>
          <a:p>
            <a:r>
              <a:rPr lang="en-US">
                <a:latin typeface="Calibri" charset="0"/>
                <a:ea typeface="ＭＳ Ｐゴシック" charset="0"/>
                <a:cs typeface="ＭＳ Ｐゴシック" charset="0"/>
              </a:rPr>
              <a:t>When Write Enable is 1, the register specifier Rw selects the register to be written via busW.</a:t>
            </a:r>
          </a:p>
          <a:p>
            <a:r>
              <a:rPr lang="en-US">
                <a:latin typeface="Calibri" charset="0"/>
                <a:ea typeface="ＭＳ Ｐゴシック" charset="0"/>
                <a:cs typeface="ＭＳ Ｐゴシック" charset="0"/>
              </a:rPr>
              <a:t>In our simplified version of the register file, the write operation will occurs at the clock tick.</a:t>
            </a:r>
          </a:p>
          <a:p>
            <a:r>
              <a:rPr lang="en-US">
                <a:latin typeface="Calibri" charset="0"/>
                <a:ea typeface="ＭＳ Ｐゴシック" charset="0"/>
                <a:cs typeface="ＭＳ Ｐゴシック" charset="0"/>
              </a:rPr>
              <a:t>Keep in mind that the clock input is a factor ONLY during the write operation.</a:t>
            </a:r>
          </a:p>
          <a:p>
            <a:r>
              <a:rPr lang="en-US">
                <a:latin typeface="Calibri" charset="0"/>
                <a:ea typeface="ＭＳ Ｐゴシック" charset="0"/>
                <a:cs typeface="ＭＳ Ｐゴシック" charset="0"/>
              </a:rPr>
              <a:t>During read operation, the register file behaves as a combinational logic block.</a:t>
            </a:r>
          </a:p>
          <a:p>
            <a:r>
              <a:rPr lang="en-US">
                <a:latin typeface="Calibri" charset="0"/>
                <a:ea typeface="ＭＳ Ｐゴシック" charset="0"/>
                <a:cs typeface="ＭＳ Ｐゴシック" charset="0"/>
              </a:rPr>
              <a:t>That is if you put a valid value on Ra, then bus A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a:t>
            </a:r>
          </a:p>
          <a:p>
            <a:r>
              <a:rPr lang="en-US">
                <a:latin typeface="Calibri" charset="0"/>
                <a:ea typeface="ＭＳ Ｐゴシック" charset="0"/>
                <a:cs typeface="ＭＳ Ｐゴシック" charset="0"/>
              </a:rPr>
              <a:t>Similarly if you put a valid value on Rb, bus B will become valid after the register file</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access time.   In both cases (Ra and Rb), the clock input is not a factor.</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+2 = 33 min. (Y:13)</a:t>
            </a:r>
          </a:p>
        </p:txBody>
      </p:sp>
      <p:sp>
        <p:nvSpPr>
          <p:cNvPr id="43011"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996" tIns="45192" rIns="91996" bIns="45192"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And here is the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that can do the trick.</a:t>
            </a:r>
          </a:p>
          <a:p>
            <a:r>
              <a:rPr lang="en-US" dirty="0">
                <a:latin typeface="Calibri" charset="0"/>
                <a:ea typeface="ＭＳ Ｐゴシック" charset="0"/>
                <a:cs typeface="ＭＳ Ｐゴシック" charset="0"/>
              </a:rPr>
              <a:t>First of all, we connect the register file</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Ra,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input to the Rd,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fields of the instruction bus (points to the format diagram).</a:t>
            </a:r>
          </a:p>
          <a:p>
            <a:r>
              <a:rPr lang="en-US" dirty="0">
                <a:latin typeface="Calibri" charset="0"/>
                <a:ea typeface="ＭＳ Ｐゴシック" charset="0"/>
                <a:cs typeface="ＭＳ Ｐゴシック" charset="0"/>
              </a:rPr>
              <a:t>Then we need to connect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of the register file to the ALU.</a:t>
            </a:r>
          </a:p>
          <a:p>
            <a:r>
              <a:rPr lang="en-US" dirty="0">
                <a:latin typeface="Calibri" charset="0"/>
                <a:ea typeface="ＭＳ Ｐゴシック" charset="0"/>
                <a:cs typeface="ＭＳ Ｐゴシック" charset="0"/>
              </a:rPr>
              <a:t>Finally, we need to connect the output of the ALU to the input bus of the  register file.</a:t>
            </a:r>
          </a:p>
          <a:p>
            <a:r>
              <a:rPr lang="en-US" dirty="0">
                <a:latin typeface="Calibri" charset="0"/>
                <a:ea typeface="ＭＳ Ｐゴシック" charset="0"/>
                <a:cs typeface="ＭＳ Ｐゴシック" charset="0"/>
              </a:rPr>
              <a:t>Conceptually, this is how it works.</a:t>
            </a:r>
          </a:p>
          <a:p>
            <a:r>
              <a:rPr lang="en-US" dirty="0">
                <a:latin typeface="Calibri" charset="0"/>
                <a:ea typeface="ＭＳ Ｐゴシック" charset="0"/>
                <a:cs typeface="ＭＳ Ｐゴシック" charset="0"/>
              </a:rPr>
              <a:t>The instruction bus coming out of the Instruction memory will set the Ra and </a:t>
            </a:r>
            <a:r>
              <a:rPr lang="en-US" dirty="0" err="1">
                <a:latin typeface="Calibri" charset="0"/>
                <a:ea typeface="ＭＳ Ｐゴシック" charset="0"/>
                <a:cs typeface="ＭＳ Ｐゴシック" charset="0"/>
              </a:rPr>
              <a:t>Rb</a:t>
            </a:r>
            <a:r>
              <a:rPr lang="en-US" dirty="0">
                <a:latin typeface="Calibri" charset="0"/>
                <a:ea typeface="ＭＳ Ｐゴシック" charset="0"/>
                <a:cs typeface="ＭＳ Ｐゴシック" charset="0"/>
              </a:rPr>
              <a:t> to the register </a:t>
            </a:r>
            <a:r>
              <a:rPr lang="en-US" dirty="0" err="1">
                <a:latin typeface="Calibri" charset="0"/>
                <a:ea typeface="ＭＳ Ｐゴシック" charset="0"/>
                <a:cs typeface="ＭＳ Ｐゴシック" charset="0"/>
              </a:rPr>
              <a:t>specifiers</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and Rt.</a:t>
            </a:r>
          </a:p>
          <a:p>
            <a:r>
              <a:rPr lang="en-US" dirty="0">
                <a:latin typeface="Calibri" charset="0"/>
                <a:ea typeface="ＭＳ Ｐゴシック" charset="0"/>
                <a:cs typeface="ＭＳ Ｐゴシック" charset="0"/>
              </a:rPr>
              <a:t>This causes the register file to put the value of register </a:t>
            </a:r>
            <a:r>
              <a:rPr lang="en-US" dirty="0" err="1">
                <a:latin typeface="Calibri" charset="0"/>
                <a:ea typeface="ＭＳ Ｐゴシック" charset="0"/>
                <a:cs typeface="ＭＳ Ｐゴシック" charset="0"/>
              </a:rPr>
              <a:t>Rs</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busA</a:t>
            </a:r>
            <a:r>
              <a:rPr lang="en-US" dirty="0">
                <a:latin typeface="Calibri" charset="0"/>
                <a:ea typeface="ＭＳ Ｐゴシック" charset="0"/>
                <a:cs typeface="ＭＳ Ｐゴシック" charset="0"/>
              </a:rPr>
              <a:t> and the value of register </a:t>
            </a:r>
            <a:r>
              <a:rPr lang="en-US" dirty="0" err="1">
                <a:latin typeface="Calibri" charset="0"/>
                <a:ea typeface="ＭＳ Ｐゴシック" charset="0"/>
                <a:cs typeface="ＭＳ Ｐゴシック" charset="0"/>
              </a:rPr>
              <a:t>Rt</a:t>
            </a:r>
            <a:r>
              <a:rPr lang="en-US" dirty="0">
                <a:latin typeface="Calibri" charset="0"/>
                <a:ea typeface="ＭＳ Ｐゴシック" charset="0"/>
                <a:cs typeface="ＭＳ Ｐゴシック" charset="0"/>
              </a:rPr>
              <a:t> onto </a:t>
            </a:r>
            <a:r>
              <a:rPr lang="en-US" dirty="0" err="1">
                <a:latin typeface="Calibri" charset="0"/>
                <a:ea typeface="ＭＳ Ｐゴシック" charset="0"/>
                <a:cs typeface="ＭＳ Ｐゴシック" charset="0"/>
              </a:rPr>
              <a:t>busB</a:t>
            </a:r>
            <a:r>
              <a:rPr lang="en-US" dirty="0">
                <a:latin typeface="Calibri" charset="0"/>
                <a:ea typeface="ＭＳ Ｐゴシック" charset="0"/>
                <a:cs typeface="ＭＳ Ｐゴシック" charset="0"/>
              </a:rPr>
              <a:t>, respectively.</a:t>
            </a:r>
          </a:p>
          <a:p>
            <a:r>
              <a:rPr lang="en-US" dirty="0">
                <a:latin typeface="Calibri" charset="0"/>
                <a:ea typeface="ＭＳ Ｐゴシック" charset="0"/>
                <a:cs typeface="ＭＳ Ｐゴシック" charset="0"/>
              </a:rPr>
              <a:t>By setting the </a:t>
            </a:r>
            <a:r>
              <a:rPr lang="en-US" dirty="0" err="1">
                <a:latin typeface="Calibri" charset="0"/>
                <a:ea typeface="ＭＳ Ｐゴシック" charset="0"/>
                <a:cs typeface="ＭＳ Ｐゴシック" charset="0"/>
              </a:rPr>
              <a:t>ALUctr</a:t>
            </a:r>
            <a:r>
              <a:rPr lang="en-US" dirty="0">
                <a:latin typeface="Calibri" charset="0"/>
                <a:ea typeface="ＭＳ Ｐゴシック" charset="0"/>
                <a:cs typeface="ＭＳ Ｐゴシック" charset="0"/>
              </a:rPr>
              <a:t> appropriately, the ALU will perform either the Add and Subtract for us.</a:t>
            </a:r>
          </a:p>
          <a:p>
            <a:r>
              <a:rPr lang="en-US" dirty="0">
                <a:latin typeface="Calibri" charset="0"/>
                <a:ea typeface="ＭＳ Ｐゴシック" charset="0"/>
                <a:cs typeface="ＭＳ Ｐゴシック" charset="0"/>
              </a:rPr>
              <a:t>The result is then fed back to the register file where the register </a:t>
            </a:r>
            <a:r>
              <a:rPr lang="en-US" dirty="0" err="1">
                <a:latin typeface="Calibri" charset="0"/>
                <a:ea typeface="ＭＳ Ｐゴシック" charset="0"/>
                <a:cs typeface="ＭＳ Ｐゴシック" charset="0"/>
              </a:rPr>
              <a:t>specifier</a:t>
            </a:r>
            <a:r>
              <a:rPr lang="en-US" dirty="0">
                <a:latin typeface="Calibri" charset="0"/>
                <a:ea typeface="ＭＳ Ｐゴシック" charset="0"/>
                <a:cs typeface="ＭＳ Ｐゴシック" charset="0"/>
              </a:rPr>
              <a:t> </a:t>
            </a:r>
            <a:r>
              <a:rPr lang="en-US" dirty="0" err="1">
                <a:latin typeface="Calibri" charset="0"/>
                <a:ea typeface="ＭＳ Ｐゴシック" charset="0"/>
                <a:cs typeface="ＭＳ Ｐゴシック" charset="0"/>
              </a:rPr>
              <a:t>Rw</a:t>
            </a:r>
            <a:r>
              <a:rPr lang="en-US" dirty="0">
                <a:latin typeface="Calibri" charset="0"/>
                <a:ea typeface="ＭＳ Ｐゴシック" charset="0"/>
                <a:cs typeface="ＭＳ Ｐゴシック" charset="0"/>
              </a:rPr>
              <a:t> should already be set to the instruction bus</a:t>
            </a:r>
            <a:r>
              <a:rPr lang="ja-JP" altLang="en-US" dirty="0">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s Rd field.</a:t>
            </a:r>
          </a:p>
          <a:p>
            <a:r>
              <a:rPr lang="en-US" dirty="0">
                <a:latin typeface="Calibri" charset="0"/>
                <a:ea typeface="ＭＳ Ｐゴシック" charset="0"/>
                <a:cs typeface="ＭＳ Ｐゴシック" charset="0"/>
              </a:rPr>
              <a:t>Since the control, which we will design in our next lecture, should have already set the </a:t>
            </a:r>
            <a:r>
              <a:rPr lang="en-US" dirty="0" err="1">
                <a:latin typeface="Calibri" charset="0"/>
                <a:ea typeface="ＭＳ Ｐゴシック" charset="0"/>
                <a:cs typeface="ＭＳ Ｐゴシック" charset="0"/>
              </a:rPr>
              <a:t>RegWr</a:t>
            </a:r>
            <a:r>
              <a:rPr lang="en-US" dirty="0">
                <a:latin typeface="Calibri" charset="0"/>
                <a:ea typeface="ＭＳ Ｐゴシック" charset="0"/>
                <a:cs typeface="ＭＳ Ｐゴシック" charset="0"/>
              </a:rPr>
              <a:t> signal to 1, the result will be written back to the register file at the next clock tick (points to the </a:t>
            </a:r>
            <a:r>
              <a:rPr lang="en-US" dirty="0" err="1">
                <a:latin typeface="Calibri" charset="0"/>
                <a:ea typeface="ＭＳ Ｐゴシック" charset="0"/>
                <a:cs typeface="ＭＳ Ｐゴシック" charset="0"/>
              </a:rPr>
              <a:t>Clk</a:t>
            </a:r>
            <a:r>
              <a:rPr lang="en-US" dirty="0">
                <a:latin typeface="Calibri" charset="0"/>
                <a:ea typeface="ＭＳ Ｐゴシック" charset="0"/>
                <a:cs typeface="ＭＳ Ｐゴシック" charset="0"/>
              </a:rPr>
              <a:t> input).</a:t>
            </a:r>
          </a:p>
          <a:p>
            <a:r>
              <a:rPr lang="en-US" dirty="0">
                <a:latin typeface="Calibri" charset="0"/>
                <a:ea typeface="ＭＳ Ｐゴシック" charset="0"/>
                <a:cs typeface="ＭＳ Ｐゴシック" charset="0"/>
              </a:rPr>
              <a:t>+3 = 42 min. (Y:22)</a:t>
            </a:r>
          </a:p>
        </p:txBody>
      </p:sp>
      <p:sp>
        <p:nvSpPr>
          <p:cNvPr id="47107" name="Rectangle 3"/>
          <p:cNvSpPr>
            <a:spLocks noGrp="1" noRot="1" noChangeAspect="1" noChangeArrowheads="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2"/>
          <p:cNvSpPr>
            <a:spLocks noGrp="1" noRot="1" noChangeAspect="1" noChangeArrowheads="1"/>
          </p:cNvSpPr>
          <p:nvPr>
            <p:ph type="sldImg"/>
          </p:nvPr>
        </p:nvSpPr>
        <p:spPr bwMode="auto">
          <a:xfrm>
            <a:off x="1162050" y="698500"/>
            <a:ext cx="4535488" cy="34036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55298"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dirty="0">
                <a:latin typeface="Calibri" charset="0"/>
                <a:ea typeface="ＭＳ Ｐゴシック" charset="0"/>
                <a:cs typeface="ＭＳ Ｐゴシック" charset="0"/>
              </a:rPr>
              <a:t>Remember, we will be using a clocking methodology where all storage elements are clocked by the same clock edge.</a:t>
            </a:r>
          </a:p>
          <a:p>
            <a:r>
              <a:rPr lang="en-US" dirty="0">
                <a:latin typeface="Calibri" charset="0"/>
                <a:ea typeface="ＭＳ Ｐゴシック" charset="0"/>
                <a:cs typeface="ＭＳ Ｐゴシック" charset="0"/>
              </a:rPr>
              <a:t>Consequently, our cycle time will be the sum of:</a:t>
            </a:r>
          </a:p>
          <a:p>
            <a:r>
              <a:rPr lang="en-US" dirty="0">
                <a:latin typeface="Calibri" charset="0"/>
                <a:ea typeface="ＭＳ Ｐゴシック" charset="0"/>
                <a:cs typeface="ＭＳ Ｐゴシック" charset="0"/>
              </a:rPr>
              <a:t>(a) The Clock-to-Q  time of the input registers.</a:t>
            </a:r>
          </a:p>
          <a:p>
            <a:r>
              <a:rPr lang="en-US" dirty="0">
                <a:latin typeface="Calibri" charset="0"/>
                <a:ea typeface="ＭＳ Ｐゴシック" charset="0"/>
                <a:cs typeface="ＭＳ Ｐゴシック" charset="0"/>
              </a:rPr>
              <a:t>(b) The longest delay path through the combinational logic block.</a:t>
            </a:r>
          </a:p>
          <a:p>
            <a:r>
              <a:rPr lang="en-US" dirty="0">
                <a:latin typeface="Calibri" charset="0"/>
                <a:ea typeface="ＭＳ Ｐゴシック" charset="0"/>
                <a:cs typeface="ＭＳ Ｐゴシック" charset="0"/>
              </a:rPr>
              <a:t>(c)  The set up time of the output register.</a:t>
            </a:r>
          </a:p>
          <a:p>
            <a:r>
              <a:rPr lang="en-US" dirty="0">
                <a:latin typeface="Calibri" charset="0"/>
                <a:ea typeface="ＭＳ Ｐゴシック" charset="0"/>
                <a:cs typeface="ＭＳ Ｐゴシック" charset="0"/>
              </a:rPr>
              <a:t>(d) And finally the clock skew.</a:t>
            </a:r>
          </a:p>
          <a:p>
            <a:r>
              <a:rPr lang="en-US" dirty="0">
                <a:latin typeface="Calibri" charset="0"/>
                <a:ea typeface="ＭＳ Ｐゴシック" charset="0"/>
                <a:cs typeface="ＭＳ Ｐゴシック" charset="0"/>
              </a:rPr>
              <a:t>In order to avoid hold time violation, you have to make sure this inequality is fulfilled.</a:t>
            </a:r>
          </a:p>
          <a:p>
            <a:endParaRPr lang="en-US" dirty="0">
              <a:latin typeface="Calibri" charset="0"/>
              <a:ea typeface="ＭＳ Ｐゴシック" charset="0"/>
              <a:cs typeface="ＭＳ Ｐゴシック" charset="0"/>
            </a:endParaRPr>
          </a:p>
          <a:p>
            <a:r>
              <a:rPr lang="en-US" dirty="0">
                <a:latin typeface="Calibri" charset="0"/>
                <a:ea typeface="ＭＳ Ｐゴシック" charset="0"/>
                <a:cs typeface="ＭＳ Ｐゴシック" charset="0"/>
              </a:rPr>
              <a:t>+2 = 18 min. (X:58)</a:t>
            </a:r>
          </a:p>
        </p:txBody>
      </p:sp>
      <p:sp>
        <p:nvSpPr>
          <p:cNvPr id="52227"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xfrm>
            <a:off x="515938" y="4343400"/>
            <a:ext cx="5910262" cy="4116388"/>
          </a:xfr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91996" tIns="45192" rIns="91996" bIns="45192" numCol="1" anchor="t" anchorCtr="0" compatLnSpc="1">
            <a:prstTxWarp prst="textNoShape">
              <a:avLst/>
            </a:prstTxWarp>
          </a:bodyPr>
          <a:lstStyle/>
          <a:p>
            <a:r>
              <a:rPr lang="en-US">
                <a:latin typeface="Calibri" charset="0"/>
                <a:ea typeface="ＭＳ Ｐゴシック" charset="0"/>
                <a:cs typeface="ＭＳ Ｐゴシック" charset="0"/>
              </a:rPr>
              <a:t>Let</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take a more quantitative picture of what is happening.</a:t>
            </a:r>
          </a:p>
          <a:p>
            <a:r>
              <a:rPr lang="en-US">
                <a:latin typeface="Calibri" charset="0"/>
                <a:ea typeface="ＭＳ Ｐゴシック" charset="0"/>
                <a:cs typeface="ＭＳ Ｐゴシック" charset="0"/>
              </a:rPr>
              <a:t>At each clock tick, the Program Counter will present its latest value to the Instruction memory after Clk-to-Q time.</a:t>
            </a:r>
          </a:p>
          <a:p>
            <a:r>
              <a:rPr lang="en-US">
                <a:latin typeface="Calibri" charset="0"/>
                <a:ea typeface="ＭＳ Ｐゴシック" charset="0"/>
                <a:cs typeface="ＭＳ Ｐゴシック" charset="0"/>
              </a:rPr>
              <a:t>After a delay of the Instruction Memory Access time, the Opcode, Rd, Rs, Rt, and Function fields will become valid on the instruction bus.</a:t>
            </a:r>
          </a:p>
          <a:p>
            <a:r>
              <a:rPr lang="en-US">
                <a:latin typeface="Calibri" charset="0"/>
                <a:ea typeface="ＭＳ Ｐゴシック" charset="0"/>
                <a:cs typeface="ＭＳ Ｐゴシック" charset="0"/>
              </a:rPr>
              <a:t>Once we have the new instruction, that is the Add or Subtract instruction, on the instruction bus, two things happen in parallel.</a:t>
            </a:r>
          </a:p>
          <a:p>
            <a:r>
              <a:rPr lang="en-US">
                <a:latin typeface="Calibri" charset="0"/>
                <a:ea typeface="ＭＳ Ｐゴシック" charset="0"/>
                <a:cs typeface="ＭＳ Ｐゴシック" charset="0"/>
              </a:rPr>
              <a:t>First of all, the control unit will decode the Opcode and Func field and set the control signals ALUctr and RegWr accordingly.  We will cover this in the next lecture.</a:t>
            </a:r>
          </a:p>
          <a:p>
            <a:r>
              <a:rPr lang="en-US">
                <a:latin typeface="Calibri" charset="0"/>
                <a:ea typeface="ＭＳ Ｐゴシック" charset="0"/>
                <a:cs typeface="ＭＳ Ｐゴシック" charset="0"/>
              </a:rPr>
              <a:t>While this is happening (points to Control Delay), we will also be reading the register file (Register File Access Time).</a:t>
            </a:r>
          </a:p>
          <a:p>
            <a:r>
              <a:rPr lang="en-US">
                <a:latin typeface="Calibri" charset="0"/>
                <a:ea typeface="ＭＳ Ｐゴシック" charset="0"/>
                <a:cs typeface="ＭＳ Ｐゴシック" charset="0"/>
              </a:rPr>
              <a:t>Once the data is valid on busA and busB, the ALU will perform the Add or Subtract operation based on the ALUctr signal.</a:t>
            </a:r>
          </a:p>
          <a:p>
            <a:r>
              <a:rPr lang="en-US">
                <a:latin typeface="Calibri" charset="0"/>
                <a:ea typeface="ＭＳ Ｐゴシック" charset="0"/>
                <a:cs typeface="ＭＳ Ｐゴシック" charset="0"/>
              </a:rPr>
              <a:t>Hopefully, the ALU is fast enough that it will finish the operation (ALU Delay) before the next clock tick.</a:t>
            </a:r>
          </a:p>
          <a:p>
            <a:r>
              <a:rPr lang="en-US">
                <a:latin typeface="Calibri" charset="0"/>
                <a:ea typeface="ＭＳ Ｐゴシック" charset="0"/>
                <a:cs typeface="ＭＳ Ｐゴシック" charset="0"/>
              </a:rPr>
              <a:t>At the next clock tick, the output of the ALU will be written into the register file because the RegWr signal will be equal to 1.</a:t>
            </a:r>
          </a:p>
          <a:p>
            <a:endParaRPr lang="en-US">
              <a:latin typeface="Calibri" charset="0"/>
              <a:ea typeface="ＭＳ Ｐゴシック" charset="0"/>
              <a:cs typeface="ＭＳ Ｐゴシック" charset="0"/>
            </a:endParaRPr>
          </a:p>
          <a:p>
            <a:r>
              <a:rPr lang="en-US">
                <a:latin typeface="Calibri" charset="0"/>
                <a:ea typeface="ＭＳ Ｐゴシック" charset="0"/>
                <a:cs typeface="ＭＳ Ｐゴシック" charset="0"/>
              </a:rPr>
              <a:t>+3 = 45 min. (Y:25)</a:t>
            </a:r>
          </a:p>
        </p:txBody>
      </p:sp>
      <p:sp>
        <p:nvSpPr>
          <p:cNvPr id="54275" name="Rectangle 3"/>
          <p:cNvSpPr>
            <a:spLocks noGrp="1" noRot="1" noChangeAspect="1" noChangeArrowheads="1" noTextEdit="1"/>
          </p:cNvSpPr>
          <p:nvPr>
            <p:ph type="sldImg"/>
          </p:nvPr>
        </p:nvSpPr>
        <p:spPr bwMode="auto">
          <a:xfrm>
            <a:off x="1163638" y="588963"/>
            <a:ext cx="4548187" cy="3413125"/>
          </a:xfrm>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516211" y="4342777"/>
            <a:ext cx="5909289" cy="4116671"/>
          </a:xfrm>
          <a:noFill/>
          <a:ln w="9525"/>
        </p:spPr>
        <p:txBody>
          <a:bodyPr lIns="91996" tIns="45192" rIns="91996" bIns="45192"/>
          <a:lstStyle/>
          <a:p>
            <a:r>
              <a:rPr lang="en-US"/>
              <a:t>So here is the single cycle datapath we just built.</a:t>
            </a:r>
          </a:p>
          <a:p>
            <a:r>
              <a:rPr lang="en-US"/>
              <a:t>If you push into the Instruction Fetch Unit, you will see the last slide showing the PC, the next address logic, and the Instruction Memory.</a:t>
            </a:r>
          </a:p>
          <a:p>
            <a:r>
              <a:rPr lang="en-US"/>
              <a:t>Here I have shown how we can get the Rt, Rs, Rd, and Imm16 fields out of the 32-bit instruction word.</a:t>
            </a:r>
          </a:p>
          <a:p>
            <a:r>
              <a:rPr lang="en-US"/>
              <a:t>The Rt, Rs, and Rd fields will go to the register file as register specifiers while the Imm16 field will go to the Extender where it is either Zero and Sign extended to 32 bits.</a:t>
            </a:r>
          </a:p>
          <a:p>
            <a:r>
              <a:rPr lang="en-US"/>
              <a:t>The signals ExtOp, ALUSrc, ALUctr, MemWr, MemtoReg, RegDst, RegWr, Branch, and Jump  are control signals.</a:t>
            </a:r>
          </a:p>
          <a:p>
            <a:r>
              <a:rPr lang="en-US"/>
              <a:t>And I will show you how to generate them on Friday.</a:t>
            </a:r>
          </a:p>
          <a:p>
            <a:endParaRPr lang="en-US"/>
          </a:p>
          <a:p>
            <a:r>
              <a:rPr lang="en-US"/>
              <a:t>+2 = 80 min. (Z:00)</a:t>
            </a:r>
          </a:p>
        </p:txBody>
      </p:sp>
      <p:sp>
        <p:nvSpPr>
          <p:cNvPr id="33795" name="Rectangle 3"/>
          <p:cNvSpPr>
            <a:spLocks noGrp="1" noRot="1" noChangeAspect="1" noChangeArrowheads="1" noTextEdit="1"/>
          </p:cNvSpPr>
          <p:nvPr>
            <p:ph type="sldImg"/>
          </p:nvPr>
        </p:nvSpPr>
        <p:spPr>
          <a:xfrm>
            <a:off x="1163638" y="588963"/>
            <a:ext cx="4548187" cy="3413125"/>
          </a:xfr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24</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742967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38036122"/>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43010"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49154"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51202"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Grp="1" noRot="1" noChangeAspect="1" noChangeArrowheads="1"/>
          </p:cNvSpPr>
          <p:nvPr>
            <p:ph type="sldImg"/>
          </p:nvPr>
        </p:nvSpPr>
        <p:spPr bwMode="auto">
          <a:xfrm>
            <a:off x="1158875" y="587375"/>
            <a:ext cx="4552950" cy="3414713"/>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sp>
      <p:sp>
        <p:nvSpPr>
          <p:cNvPr id="18434" name="Rectangle 3"/>
          <p:cNvSpPr>
            <a:spLocks noGrp="1" noChangeArrowheads="1"/>
          </p:cNvSpPr>
          <p:nvPr>
            <p:ph type="body" idx="1"/>
          </p:nvPr>
        </p:nvSpPr>
        <p:spPr bwMode="auto">
          <a:xfrm>
            <a:off x="515938" y="4343400"/>
            <a:ext cx="5910262" cy="4114800"/>
          </a:xfrm>
          <a:solidFill>
            <a:srgbClr val="FFFFFF"/>
          </a:solidFill>
          <a:ln>
            <a:solidFill>
              <a:srgbClr val="000000"/>
            </a:solidFill>
            <a:miter lim="800000"/>
            <a:headEnd/>
            <a:tailEnd/>
          </a:ln>
          <a:extLs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wrap="square" lIns="91427" tIns="45713" rIns="91427" bIns="45713"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8F5042-9C52-0449-B2EC-628456EB9E95}" type="slidenum">
              <a:rPr lang="en-US" smtClean="0"/>
              <a:pPr>
                <a:defRPr/>
              </a:pPr>
              <a:t>9</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4824509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7954" name="Rectangle 2"/>
          <p:cNvSpPr>
            <a:spLocks noGrp="1" noChangeArrowheads="1"/>
          </p:cNvSpPr>
          <p:nvPr>
            <p:ph type="body" idx="1"/>
          </p:nvPr>
        </p:nvSpPr>
        <p:spPr bwMode="auto">
          <a:xfrm>
            <a:off x="516211" y="4342777"/>
            <a:ext cx="5909289" cy="4116671"/>
          </a:xfrm>
          <a:prstGeom prst="rect">
            <a:avLst/>
          </a:prstGeom>
          <a:noFill/>
          <a:ln w="12700">
            <a:miter lim="800000"/>
            <a:headEnd/>
            <a:tailEnd/>
          </a:ln>
        </p:spPr>
        <p:txBody>
          <a:bodyPr lIns="91996" tIns="45192" rIns="91996" bIns="45192">
            <a:prstTxWarp prst="textNoShape">
              <a:avLst/>
            </a:prstTxWarp>
          </a:bodyPr>
          <a:lstStyle/>
          <a:p>
            <a:r>
              <a:rPr lang="en-US"/>
              <a:t>One of the most important thing you need to know before you start designing a processor is how the instructions look like.</a:t>
            </a:r>
          </a:p>
          <a:p>
            <a:r>
              <a:rPr lang="en-US"/>
              <a:t>Or in more technical term, you need to know the instruction format. One good thing about the MIPS instruction set is that it is very simple.</a:t>
            </a:r>
          </a:p>
          <a:p>
            <a:r>
              <a:rPr lang="en-US"/>
              <a:t>First of all, all MIPS instructions are 32 bits long and there are only three instruction formats: (a) R-type, (b) I-type, and (c) J-type.</a:t>
            </a:r>
          </a:p>
          <a:p>
            <a:r>
              <a:rPr lang="en-US"/>
              <a:t>The different fields of the R-type instructions are:</a:t>
            </a:r>
          </a:p>
          <a:p>
            <a:r>
              <a:rPr lang="en-US"/>
              <a:t>(a) OP specifies the operation of the instruction.</a:t>
            </a:r>
          </a:p>
          <a:p>
            <a:r>
              <a:rPr lang="en-US"/>
              <a:t>(b) Rs, Rt, and Rd are the source and destination register specifiers.</a:t>
            </a:r>
          </a:p>
          <a:p>
            <a:r>
              <a:rPr lang="en-US"/>
              <a:t>(c) Shamt specifies the amount you need to shift for the shift instructions.</a:t>
            </a:r>
          </a:p>
          <a:p>
            <a:r>
              <a:rPr lang="en-US"/>
              <a:t>(d) Funct selects the variant of the operation specified in the “op” field.</a:t>
            </a:r>
          </a:p>
          <a:p>
            <a:r>
              <a:rPr lang="en-US"/>
              <a:t>For the I-type instruction, bits 0 to 15 are used as an immediate field.  I will show you how this immediate field is used differently by different instructions.</a:t>
            </a:r>
          </a:p>
          <a:p>
            <a:r>
              <a:rPr lang="en-US"/>
              <a:t>Finally for the J-type instruction, bits 0 to 25 become the target address of the jump.</a:t>
            </a:r>
          </a:p>
          <a:p>
            <a:endParaRPr lang="en-US"/>
          </a:p>
          <a:p>
            <a:r>
              <a:rPr lang="en-US"/>
              <a:t>+3 = 10 min. (X:50)</a:t>
            </a:r>
          </a:p>
        </p:txBody>
      </p:sp>
      <p:sp>
        <p:nvSpPr>
          <p:cNvPr id="2557955" name="Rectangle 3"/>
          <p:cNvSpPr>
            <a:spLocks noGrp="1" noRot="1" noChangeAspect="1" noChangeArrowheads="1"/>
          </p:cNvSpPr>
          <p:nvPr>
            <p:ph type="sldImg"/>
          </p:nvPr>
        </p:nvSpPr>
        <p:spPr bwMode="auto">
          <a:xfrm>
            <a:off x="1163638" y="588963"/>
            <a:ext cx="4548187" cy="3413125"/>
          </a:xfrm>
          <a:prstGeom prst="rect">
            <a:avLst/>
          </a:prstGeom>
          <a:noFill/>
          <a:ln w="12700">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66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F665D2D-CC63-FD48-8D80-03AD0E1CBAE6}" type="datetime1">
              <a:rPr lang="en-US"/>
              <a:pPr>
                <a:defRPr/>
              </a:pPr>
              <a:t>4/2/13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3BC6D4-0602-6D41-B358-D07831F309A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772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324776-66EA-2540-B062-E3424679C2F4}" type="datetime1">
              <a:rPr lang="en-US"/>
              <a:pPr>
                <a:defRPr/>
              </a:pPr>
              <a:t>4/2/13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E51712-321D-BB45-85EA-D54078A81401}"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195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331CEE-B964-9E40-97CA-6AD07D4AF953}" type="datetime1">
              <a:rPr lang="en-US"/>
              <a:pPr>
                <a:defRPr/>
              </a:pPr>
              <a:t>4/2/13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898229-29D4-7F41-89FC-142B7D846194}"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2758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a:t>Click to edit Master title style</a:t>
            </a:r>
          </a:p>
        </p:txBody>
      </p:sp>
      <p:sp>
        <p:nvSpPr>
          <p:cNvPr id="3" name="Text Placeholder 2"/>
          <p:cNvSpPr>
            <a:spLocks noGrp="1"/>
          </p:cNvSpPr>
          <p:nvPr>
            <p:ph type="body" sz="half" idx="1"/>
          </p:nvPr>
        </p:nvSpPr>
        <p:spPr>
          <a:xfrm>
            <a:off x="685800" y="1143000"/>
            <a:ext cx="3848100" cy="213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86300" y="1143000"/>
            <a:ext cx="3848100" cy="992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86300" y="2287588"/>
            <a:ext cx="3848100" cy="993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61648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rtlCol="0">
            <a:normAutofit/>
          </a:bodyPr>
          <a:lstStyle/>
          <a:p>
            <a:pPr lvl="0"/>
            <a:endParaRPr lang="en-US" noProof="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6389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6113" cy="8969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143000"/>
            <a:ext cx="7847013" cy="1738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3033713"/>
            <a:ext cx="7847013" cy="1738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935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29316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1820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8585721"/>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741F16-D1BB-EC4C-A681-D017D6DB40DC}" type="datetime1">
              <a:rPr lang="en-US"/>
              <a:pPr>
                <a:defRPr/>
              </a:pPr>
              <a:t>4/2/13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D227FE4-C4DE-B64E-BF78-4F634596A1E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8838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862379-78DE-7344-B3AC-6D0C38CE1F98}" type="datetime1">
              <a:rPr lang="en-US"/>
              <a:pPr>
                <a:defRPr/>
              </a:pPr>
              <a:t>4/2/13</a:t>
            </a:fld>
            <a:endParaRPr lang="en-US"/>
          </a:p>
        </p:txBody>
      </p:sp>
      <p:sp>
        <p:nvSpPr>
          <p:cNvPr id="5"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147E916-9FC2-1545-B8FA-245D6E0A1C1C}"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3462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8FD9C0C-5580-DD4C-9F3F-512CDE39EFCD}" type="datetime1">
              <a:rPr lang="en-US"/>
              <a:pPr>
                <a:defRPr/>
              </a:pPr>
              <a:t>4/2/13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101A961-FF3F-E941-A7ED-6A1CA3F6A6A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890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CF1951-AD67-8745-B75B-66596D165126}" type="datetime1">
              <a:rPr lang="en-US"/>
              <a:pPr>
                <a:defRPr/>
              </a:pPr>
              <a:t>4/2/13</a:t>
            </a:fld>
            <a:endParaRPr lang="en-US"/>
          </a:p>
        </p:txBody>
      </p:sp>
      <p:sp>
        <p:nvSpPr>
          <p:cNvPr id="8"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6C885F-3D04-1B4F-A1B7-DD036EBC6CD9}"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5505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76E87CA-8059-0445-A79A-B84E47EEFFBF}" type="datetime1">
              <a:rPr lang="en-US"/>
              <a:pPr>
                <a:defRPr/>
              </a:pPr>
              <a:t>4/2/13</a:t>
            </a:fld>
            <a:endParaRPr lang="en-US"/>
          </a:p>
        </p:txBody>
      </p:sp>
      <p:sp>
        <p:nvSpPr>
          <p:cNvPr id="4"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B3FC65D-271A-A842-B579-8A644641AC8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257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6CBC8B-C876-2C45-AED8-737A83512A02}" type="datetime1">
              <a:rPr lang="en-US"/>
              <a:pPr>
                <a:defRPr/>
              </a:pPr>
              <a:t>4/2/13</a:t>
            </a:fld>
            <a:endParaRPr lang="en-US"/>
          </a:p>
        </p:txBody>
      </p:sp>
      <p:sp>
        <p:nvSpPr>
          <p:cNvPr id="3"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3AB49D-307C-C14B-AF67-2B0E1CDF960F}"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98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ACA34C-B0C4-634D-8F84-38C2C2E995FF}" type="datetime1">
              <a:rPr lang="en-US"/>
              <a:pPr>
                <a:defRPr/>
              </a:pPr>
              <a:t>4/2/13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A09C674-9CE7-6443-B752-3A436051E61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485953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9F38B4E-A5DA-6640-9DAF-0587F67E32DE}" type="datetime1">
              <a:rPr lang="en-US"/>
              <a:pPr>
                <a:defRPr/>
              </a:pPr>
              <a:t>4/2/13</a:t>
            </a:fld>
            <a:endParaRPr lang="en-US"/>
          </a:p>
        </p:txBody>
      </p:sp>
      <p:sp>
        <p:nvSpPr>
          <p:cNvPr id="6" name="Footer Placeholder 4"/>
          <p:cNvSpPr>
            <a:spLocks noGrp="1"/>
          </p:cNvSpPr>
          <p:nvPr>
            <p:ph type="ftr" sz="quarter" idx="11"/>
          </p:nvPr>
        </p:nvSpPr>
        <p:spPr/>
        <p:txBody>
          <a:bodyPr/>
          <a:lstStyle>
            <a:lvl1pPr>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8927A6E-1BD3-B74F-8324-AD282B83C227}"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598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F421877F-6BB4-3F43-BE02-8FBFBEF39449}" type="datetime1">
              <a:rPr lang="en-US"/>
              <a:pPr>
                <a:defRPr/>
              </a:pPr>
              <a:t>4/2/13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da-DK" dirty="0" smtClean="0"/>
              <a:t>Fall 2011</a:t>
            </a:r>
            <a:r>
              <a:rPr lang="en-US" dirty="0" smtClean="0"/>
              <a:t> </a:t>
            </a:r>
            <a:r>
              <a:rPr lang="en-US" dirty="0"/>
              <a:t>-- Lecture </a:t>
            </a:r>
            <a:r>
              <a:rPr lang="en-US" dirty="0" smtClean="0"/>
              <a:t>#28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A8160DCF-7C1B-0648-A5A9-2B01D79B847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 id="2147483882" r:id="rId17"/>
  </p:sldLayoutIdLst>
  <p:timing>
    <p:tnLst>
      <p:par>
        <p:cTn id="1" dur="indefinite" restart="never" nodeType="tmRoot"/>
      </p:par>
    </p:tnLst>
  </p:timing>
  <p:hf hdr="0"/>
  <p:txStyles>
    <p:titleStyle>
      <a:lvl1pPr algn="ctr" defTabSz="457200" rtl="0" eaLnBrk="0" fontAlgn="base" hangingPunct="0">
        <a:spcBef>
          <a:spcPct val="0"/>
        </a:spcBef>
        <a:spcAft>
          <a:spcPct val="0"/>
        </a:spcAft>
        <a:defRPr sz="4400" kern="1200">
          <a:solidFill>
            <a:srgbClr val="FF0000"/>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rgbClr val="FF0000"/>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rgbClr val="FF0000"/>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467" y="1503891"/>
            <a:ext cx="7772400" cy="1470025"/>
          </a:xfrm>
        </p:spPr>
        <p:txBody>
          <a:bodyPr>
            <a:normAutofit fontScale="90000"/>
          </a:bodyPr>
          <a:lstStyle/>
          <a:p>
            <a:pPr eaLnBrk="1" hangingPunct="1">
              <a:defRPr/>
            </a:pPr>
            <a:r>
              <a:rPr lang="en-US" sz="4000" dirty="0">
                <a:latin typeface="Calibri" charset="0"/>
                <a:ea typeface="ＭＳ Ｐゴシック" charset="0"/>
                <a:cs typeface="ＭＳ Ｐゴシック" charset="0"/>
              </a:rPr>
              <a:t>CS 61C: Great Ideas in Computer Architecture (Machine Structures)</a:t>
            </a:r>
            <a:br>
              <a:rPr lang="en-US" sz="4000" dirty="0">
                <a:latin typeface="Calibri" charset="0"/>
                <a:ea typeface="ＭＳ Ｐゴシック" charset="0"/>
                <a:cs typeface="ＭＳ Ｐゴシック" charset="0"/>
              </a:rPr>
            </a:br>
            <a:r>
              <a:rPr lang="en-US" sz="4000" dirty="0" smtClean="0">
                <a:latin typeface="Calibri" charset="0"/>
                <a:ea typeface="ＭＳ Ｐゴシック" charset="0"/>
                <a:cs typeface="ＭＳ Ｐゴシック" charset="0"/>
              </a:rPr>
              <a:t>Lecture 28:  Single-Cycle CPU</a:t>
            </a:r>
            <a:br>
              <a:rPr lang="en-US" sz="4000" dirty="0" smtClean="0">
                <a:latin typeface="Calibri" charset="0"/>
                <a:ea typeface="ＭＳ Ｐゴシック" charset="0"/>
                <a:cs typeface="ＭＳ Ｐゴシック" charset="0"/>
              </a:rPr>
            </a:br>
            <a:r>
              <a:rPr lang="en-US" sz="4000" i="1" dirty="0" err="1" smtClean="0">
                <a:latin typeface="Calibri" charset="0"/>
                <a:ea typeface="ＭＳ Ｐゴシック" charset="0"/>
                <a:cs typeface="ＭＳ Ｐゴシック" charset="0"/>
              </a:rPr>
              <a:t>Datapath</a:t>
            </a:r>
            <a:r>
              <a:rPr lang="en-US" sz="4000" i="1" dirty="0" smtClean="0">
                <a:latin typeface="Calibri" charset="0"/>
                <a:ea typeface="ＭＳ Ｐゴシック" charset="0"/>
                <a:cs typeface="ＭＳ Ｐゴシック" charset="0"/>
              </a:rPr>
              <a:t> Control Part 1</a:t>
            </a:r>
            <a:endParaRPr lang="en-US" sz="4000" i="1"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522571" y="3886200"/>
            <a:ext cx="8098858" cy="1752600"/>
          </a:xfrm>
        </p:spPr>
        <p:txBody>
          <a:bodyPr rtlCol="0">
            <a:normAutofit/>
          </a:bodyPr>
          <a:lstStyle/>
          <a:p>
            <a:pPr eaLnBrk="1" fontAlgn="auto" hangingPunct="1">
              <a:spcAft>
                <a:spcPts val="0"/>
              </a:spcAft>
              <a:buFont typeface="Arial"/>
              <a:buNone/>
              <a:defRPr/>
            </a:pPr>
            <a:r>
              <a:rPr lang="en-US" dirty="0" smtClean="0">
                <a:ea typeface="+mn-ea"/>
                <a:cs typeface="+mn-cs"/>
              </a:rPr>
              <a:t>Instructor: </a:t>
            </a:r>
            <a:r>
              <a:rPr lang="en-US" dirty="0" smtClean="0">
                <a:ea typeface="+mn-ea"/>
                <a:cs typeface="+mn-cs"/>
              </a:rPr>
              <a:t>Senior Lecturer SOE </a:t>
            </a:r>
            <a:r>
              <a:rPr lang="en-US" dirty="0" smtClean="0">
                <a:ea typeface="+mn-ea"/>
                <a:cs typeface="+mn-cs"/>
              </a:rPr>
              <a:t>Dan Garcia</a:t>
            </a:r>
          </a:p>
          <a:p>
            <a:pPr eaLnBrk="1" fontAlgn="auto" hangingPunct="1">
              <a:spcAft>
                <a:spcPts val="0"/>
              </a:spcAft>
              <a:buFont typeface="Arial"/>
              <a:buNone/>
              <a:defRPr/>
            </a:pPr>
            <a:r>
              <a:rPr lang="en-US" dirty="0" smtClean="0">
                <a:ea typeface="+mn-ea"/>
                <a:cs typeface="+mn-cs"/>
              </a:rPr>
              <a:t>http://</a:t>
            </a:r>
            <a:r>
              <a:rPr lang="en-US" dirty="0" err="1" smtClean="0">
                <a:ea typeface="+mn-ea"/>
                <a:cs typeface="+mn-cs"/>
              </a:rPr>
              <a:t>inst.eecs.Berkeley.edu</a:t>
            </a:r>
            <a:r>
              <a:rPr lang="en-US" dirty="0" smtClean="0">
                <a:ea typeface="+mn-ea"/>
                <a:cs typeface="+mn-cs"/>
              </a:rPr>
              <a:t>/~cs61c/sp13</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56931" name="Rectangle 3"/>
          <p:cNvSpPr>
            <a:spLocks noGrp="1" noChangeArrowheads="1"/>
          </p:cNvSpPr>
          <p:nvPr>
            <p:ph type="body" idx="1"/>
          </p:nvPr>
        </p:nvSpPr>
        <p:spPr>
          <a:xfrm>
            <a:off x="457200" y="1143000"/>
            <a:ext cx="8686800" cy="5299075"/>
          </a:xfrm>
          <a:noFill/>
          <a:ln/>
        </p:spPr>
        <p:txBody>
          <a:bodyPr/>
          <a:lstStyle/>
          <a:p>
            <a:pPr>
              <a:lnSpc>
                <a:spcPct val="70000"/>
              </a:lnSpc>
              <a:spcBef>
                <a:spcPct val="30000"/>
              </a:spcBef>
            </a:pPr>
            <a:r>
              <a:rPr lang="en-US" sz="2400" dirty="0"/>
              <a:t>All MIPS instructions are 32 bits long.  3 formats:</a:t>
            </a:r>
            <a:br>
              <a:rPr lang="en-US" sz="2400" dirty="0"/>
            </a:br>
            <a:endParaRPr lang="en-US" sz="2400" dirty="0"/>
          </a:p>
          <a:p>
            <a:pPr marL="508000" lvl="1">
              <a:lnSpc>
                <a:spcPct val="70000"/>
              </a:lnSpc>
              <a:spcBef>
                <a:spcPct val="30000"/>
              </a:spcBef>
            </a:pPr>
            <a:r>
              <a:rPr lang="en-US" sz="2000" dirty="0"/>
              <a:t>R-type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I-type</a:t>
            </a:r>
            <a:br>
              <a:rPr lang="en-US" sz="2000" dirty="0"/>
            </a:br>
            <a:endParaRPr lang="en-US" sz="2000" dirty="0"/>
          </a:p>
          <a:p>
            <a:pPr marL="508000" lvl="1">
              <a:lnSpc>
                <a:spcPct val="70000"/>
              </a:lnSpc>
              <a:spcBef>
                <a:spcPct val="30000"/>
              </a:spcBef>
            </a:pPr>
            <a:endParaRPr lang="en-US" sz="2800" dirty="0"/>
          </a:p>
          <a:p>
            <a:pPr marL="508000" lvl="1">
              <a:lnSpc>
                <a:spcPct val="70000"/>
              </a:lnSpc>
              <a:spcBef>
                <a:spcPct val="30000"/>
              </a:spcBef>
            </a:pPr>
            <a:r>
              <a:rPr lang="en-US" sz="2000" dirty="0"/>
              <a:t>J-type</a:t>
            </a:r>
            <a:br>
              <a:rPr lang="en-US" sz="2000" dirty="0"/>
            </a:br>
            <a:endParaRPr lang="en-US" sz="2400" dirty="0" smtClean="0"/>
          </a:p>
          <a:p>
            <a:pPr>
              <a:lnSpc>
                <a:spcPct val="70000"/>
              </a:lnSpc>
              <a:spcBef>
                <a:spcPct val="30000"/>
              </a:spcBef>
            </a:pPr>
            <a:r>
              <a:rPr lang="en-US" sz="2400" dirty="0" smtClean="0"/>
              <a:t>The </a:t>
            </a:r>
            <a:r>
              <a:rPr lang="en-US" sz="2400" dirty="0"/>
              <a:t>different fields are:</a:t>
            </a:r>
          </a:p>
          <a:p>
            <a:pPr marL="508000" lvl="1">
              <a:lnSpc>
                <a:spcPct val="70000"/>
              </a:lnSpc>
              <a:spcBef>
                <a:spcPct val="30000"/>
              </a:spcBef>
            </a:pPr>
            <a:r>
              <a:rPr lang="en-US" sz="2000" dirty="0">
                <a:solidFill>
                  <a:schemeClr val="accent1"/>
                </a:solidFill>
              </a:rPr>
              <a:t>op</a:t>
            </a:r>
            <a:r>
              <a:rPr lang="en-US" sz="2000" dirty="0"/>
              <a:t>: operation (“</a:t>
            </a:r>
            <a:r>
              <a:rPr lang="en-US" sz="2000" dirty="0" err="1"/>
              <a:t>opcode</a:t>
            </a:r>
            <a:r>
              <a:rPr lang="en-US" sz="2000" dirty="0"/>
              <a:t>”) of the instruction</a:t>
            </a:r>
          </a:p>
          <a:p>
            <a:pPr marL="508000" lvl="1">
              <a:lnSpc>
                <a:spcPct val="70000"/>
              </a:lnSpc>
              <a:spcBef>
                <a:spcPct val="30000"/>
              </a:spcBef>
            </a:pPr>
            <a:r>
              <a:rPr lang="en-US" sz="2000" dirty="0" err="1">
                <a:solidFill>
                  <a:schemeClr val="accent2"/>
                </a:solidFill>
              </a:rPr>
              <a:t>rs</a:t>
            </a:r>
            <a:r>
              <a:rPr lang="en-US" sz="2000" dirty="0">
                <a:solidFill>
                  <a:schemeClr val="accent2"/>
                </a:solidFill>
              </a:rPr>
              <a:t>, </a:t>
            </a:r>
            <a:r>
              <a:rPr lang="en-US" sz="2000" dirty="0" err="1">
                <a:solidFill>
                  <a:schemeClr val="accent2"/>
                </a:solidFill>
              </a:rPr>
              <a:t>rt</a:t>
            </a:r>
            <a:r>
              <a:rPr lang="en-US" sz="2000" dirty="0">
                <a:solidFill>
                  <a:schemeClr val="accent2"/>
                </a:solidFill>
              </a:rPr>
              <a:t>, rd</a:t>
            </a:r>
            <a:r>
              <a:rPr lang="en-US" sz="2000" dirty="0"/>
              <a:t>: the source and destination register </a:t>
            </a:r>
            <a:r>
              <a:rPr lang="en-US" sz="2000" dirty="0" err="1"/>
              <a:t>specifiers</a:t>
            </a:r>
            <a:endParaRPr lang="en-US" sz="2000" dirty="0"/>
          </a:p>
          <a:p>
            <a:pPr marL="508000" lvl="1">
              <a:lnSpc>
                <a:spcPct val="70000"/>
              </a:lnSpc>
              <a:spcBef>
                <a:spcPct val="30000"/>
              </a:spcBef>
            </a:pPr>
            <a:r>
              <a:rPr lang="en-US" sz="2000" dirty="0" err="1">
                <a:solidFill>
                  <a:srgbClr val="008000"/>
                </a:solidFill>
              </a:rPr>
              <a:t>shamt</a:t>
            </a:r>
            <a:r>
              <a:rPr lang="en-US" sz="2000" dirty="0"/>
              <a:t>: shift amount</a:t>
            </a:r>
          </a:p>
          <a:p>
            <a:pPr marL="508000" lvl="1">
              <a:lnSpc>
                <a:spcPct val="70000"/>
              </a:lnSpc>
              <a:spcBef>
                <a:spcPct val="30000"/>
              </a:spcBef>
            </a:pPr>
            <a:r>
              <a:rPr lang="en-US" sz="2000" dirty="0" err="1">
                <a:solidFill>
                  <a:srgbClr val="0000FF"/>
                </a:solidFill>
              </a:rPr>
              <a:t>funct</a:t>
            </a:r>
            <a:r>
              <a:rPr lang="en-US" sz="2000" dirty="0"/>
              <a:t>: selects the variant of the operation in the “op” field</a:t>
            </a:r>
          </a:p>
          <a:p>
            <a:pPr marL="508000" lvl="1">
              <a:lnSpc>
                <a:spcPct val="70000"/>
              </a:lnSpc>
              <a:spcBef>
                <a:spcPct val="30000"/>
              </a:spcBef>
            </a:pPr>
            <a:r>
              <a:rPr lang="en-US" sz="2000" dirty="0">
                <a:solidFill>
                  <a:schemeClr val="hlink"/>
                </a:solidFill>
              </a:rPr>
              <a:t>address / immediate</a:t>
            </a:r>
            <a:r>
              <a:rPr lang="en-US" sz="2000" dirty="0"/>
              <a:t>: address offset or immediate value</a:t>
            </a:r>
          </a:p>
          <a:p>
            <a:pPr marL="508000" lvl="1">
              <a:lnSpc>
                <a:spcPct val="70000"/>
              </a:lnSpc>
              <a:spcBef>
                <a:spcPct val="30000"/>
              </a:spcBef>
            </a:pPr>
            <a:r>
              <a:rPr lang="en-US" sz="2000" dirty="0">
                <a:solidFill>
                  <a:schemeClr val="accent4"/>
                </a:solidFill>
              </a:rPr>
              <a:t>target address</a:t>
            </a:r>
            <a:r>
              <a:rPr lang="en-US" sz="2000" dirty="0"/>
              <a:t>: target address of jump instruction </a:t>
            </a:r>
          </a:p>
        </p:txBody>
      </p:sp>
      <p:grpSp>
        <p:nvGrpSpPr>
          <p:cNvPr id="2" name="Group 4"/>
          <p:cNvGrpSpPr>
            <a:grpSpLocks/>
          </p:cNvGrpSpPr>
          <p:nvPr/>
        </p:nvGrpSpPr>
        <p:grpSpPr bwMode="auto">
          <a:xfrm>
            <a:off x="2500313" y="3171825"/>
            <a:ext cx="6302375" cy="942975"/>
            <a:chOff x="1575" y="1824"/>
            <a:chExt cx="3970" cy="594"/>
          </a:xfrm>
        </p:grpSpPr>
        <p:sp>
          <p:nvSpPr>
            <p:cNvPr id="2556933" name="Rectangle 5"/>
            <p:cNvSpPr>
              <a:spLocks noChangeArrowheads="1"/>
            </p:cNvSpPr>
            <p:nvPr/>
          </p:nvSpPr>
          <p:spPr bwMode="auto">
            <a:xfrm>
              <a:off x="1640" y="2024"/>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3" name="Group 6"/>
            <p:cNvGrpSpPr>
              <a:grpSpLocks/>
            </p:cNvGrpSpPr>
            <p:nvPr/>
          </p:nvGrpSpPr>
          <p:grpSpPr bwMode="auto">
            <a:xfrm>
              <a:off x="1636" y="2016"/>
              <a:ext cx="664" cy="210"/>
              <a:chOff x="1636" y="2016"/>
              <a:chExt cx="664" cy="210"/>
            </a:xfrm>
          </p:grpSpPr>
          <p:sp>
            <p:nvSpPr>
              <p:cNvPr id="2556935" name="Rectangle 7"/>
              <p:cNvSpPr>
                <a:spLocks noChangeArrowheads="1"/>
              </p:cNvSpPr>
              <p:nvPr/>
            </p:nvSpPr>
            <p:spPr bwMode="auto">
              <a:xfrm>
                <a:off x="1636" y="2020"/>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6" name="Rectangle 8"/>
              <p:cNvSpPr>
                <a:spLocks noChangeArrowheads="1"/>
              </p:cNvSpPr>
              <p:nvPr/>
            </p:nvSpPr>
            <p:spPr bwMode="auto">
              <a:xfrm>
                <a:off x="1833" y="2016"/>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sp>
          <p:nvSpPr>
            <p:cNvPr id="2556937" name="Rectangle 9"/>
            <p:cNvSpPr>
              <a:spLocks noChangeArrowheads="1"/>
            </p:cNvSpPr>
            <p:nvPr/>
          </p:nvSpPr>
          <p:spPr bwMode="auto">
            <a:xfrm>
              <a:off x="2308" y="2020"/>
              <a:ext cx="3160"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38" name="Rectangle 10"/>
            <p:cNvSpPr>
              <a:spLocks noChangeArrowheads="1"/>
            </p:cNvSpPr>
            <p:nvPr/>
          </p:nvSpPr>
          <p:spPr bwMode="auto">
            <a:xfrm>
              <a:off x="3314" y="2016"/>
              <a:ext cx="89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a:solidFill>
                    <a:schemeClr val="accent4"/>
                  </a:solidFill>
                  <a:latin typeface="Times" pitchFamily="-65" charset="0"/>
                </a:rPr>
                <a:t>target address</a:t>
              </a:r>
            </a:p>
          </p:txBody>
        </p:sp>
        <p:sp>
          <p:nvSpPr>
            <p:cNvPr id="2556939" name="Rectangle 11"/>
            <p:cNvSpPr>
              <a:spLocks noChangeArrowheads="1"/>
            </p:cNvSpPr>
            <p:nvPr/>
          </p:nvSpPr>
          <p:spPr bwMode="auto">
            <a:xfrm>
              <a:off x="5367" y="1824"/>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40" name="Rectangle 12"/>
            <p:cNvSpPr>
              <a:spLocks noChangeArrowheads="1"/>
            </p:cNvSpPr>
            <p:nvPr/>
          </p:nvSpPr>
          <p:spPr bwMode="auto">
            <a:xfrm>
              <a:off x="2103"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41" name="Rectangle 13"/>
            <p:cNvSpPr>
              <a:spLocks noChangeArrowheads="1"/>
            </p:cNvSpPr>
            <p:nvPr/>
          </p:nvSpPr>
          <p:spPr bwMode="auto">
            <a:xfrm>
              <a:off x="1575" y="1824"/>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42" name="Rectangle 14"/>
            <p:cNvSpPr>
              <a:spLocks noChangeArrowheads="1"/>
            </p:cNvSpPr>
            <p:nvPr/>
          </p:nvSpPr>
          <p:spPr bwMode="auto">
            <a:xfrm>
              <a:off x="1815" y="2208"/>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43" name="Rectangle 15"/>
            <p:cNvSpPr>
              <a:spLocks noChangeArrowheads="1"/>
            </p:cNvSpPr>
            <p:nvPr/>
          </p:nvSpPr>
          <p:spPr bwMode="auto">
            <a:xfrm>
              <a:off x="3591" y="2208"/>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 bits</a:t>
              </a:r>
            </a:p>
          </p:txBody>
        </p:sp>
      </p:grpSp>
      <p:grpSp>
        <p:nvGrpSpPr>
          <p:cNvPr id="4" name="Group 16"/>
          <p:cNvGrpSpPr>
            <a:grpSpLocks/>
          </p:cNvGrpSpPr>
          <p:nvPr/>
        </p:nvGrpSpPr>
        <p:grpSpPr bwMode="auto">
          <a:xfrm>
            <a:off x="2500313" y="1495425"/>
            <a:ext cx="6302375" cy="942975"/>
            <a:chOff x="1575" y="768"/>
            <a:chExt cx="3970" cy="594"/>
          </a:xfrm>
        </p:grpSpPr>
        <p:grpSp>
          <p:nvGrpSpPr>
            <p:cNvPr id="5" name="Group 17"/>
            <p:cNvGrpSpPr>
              <a:grpSpLocks/>
            </p:cNvGrpSpPr>
            <p:nvPr/>
          </p:nvGrpSpPr>
          <p:grpSpPr bwMode="auto">
            <a:xfrm>
              <a:off x="1575" y="768"/>
              <a:ext cx="3970" cy="404"/>
              <a:chOff x="1575" y="768"/>
              <a:chExt cx="3970" cy="404"/>
            </a:xfrm>
          </p:grpSpPr>
          <p:grpSp>
            <p:nvGrpSpPr>
              <p:cNvPr id="6" name="Group 18"/>
              <p:cNvGrpSpPr>
                <a:grpSpLocks/>
              </p:cNvGrpSpPr>
              <p:nvPr/>
            </p:nvGrpSpPr>
            <p:grpSpPr bwMode="auto">
              <a:xfrm>
                <a:off x="1636" y="960"/>
                <a:ext cx="3832" cy="212"/>
                <a:chOff x="1636" y="960"/>
                <a:chExt cx="3832" cy="212"/>
              </a:xfrm>
            </p:grpSpPr>
            <p:sp>
              <p:nvSpPr>
                <p:cNvPr id="2556947" name="Rectangle 19"/>
                <p:cNvSpPr>
                  <a:spLocks noChangeArrowheads="1"/>
                </p:cNvSpPr>
                <p:nvPr/>
              </p:nvSpPr>
              <p:spPr bwMode="auto">
                <a:xfrm>
                  <a:off x="1640" y="968"/>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7" name="Group 20"/>
                <p:cNvGrpSpPr>
                  <a:grpSpLocks/>
                </p:cNvGrpSpPr>
                <p:nvPr/>
              </p:nvGrpSpPr>
              <p:grpSpPr bwMode="auto">
                <a:xfrm>
                  <a:off x="1636" y="960"/>
                  <a:ext cx="3832" cy="212"/>
                  <a:chOff x="1636" y="960"/>
                  <a:chExt cx="3832" cy="212"/>
                </a:xfrm>
              </p:grpSpPr>
              <p:grpSp>
                <p:nvGrpSpPr>
                  <p:cNvPr id="8" name="Group 21"/>
                  <p:cNvGrpSpPr>
                    <a:grpSpLocks/>
                  </p:cNvGrpSpPr>
                  <p:nvPr/>
                </p:nvGrpSpPr>
                <p:grpSpPr bwMode="auto">
                  <a:xfrm>
                    <a:off x="1636" y="960"/>
                    <a:ext cx="664" cy="210"/>
                    <a:chOff x="1636" y="960"/>
                    <a:chExt cx="664" cy="210"/>
                  </a:xfrm>
                </p:grpSpPr>
                <p:sp>
                  <p:nvSpPr>
                    <p:cNvPr id="2556950" name="Rectangle 22"/>
                    <p:cNvSpPr>
                      <a:spLocks noChangeArrowheads="1"/>
                    </p:cNvSpPr>
                    <p:nvPr/>
                  </p:nvSpPr>
                  <p:spPr bwMode="auto">
                    <a:xfrm>
                      <a:off x="1636"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1" name="Rectangle 23"/>
                    <p:cNvSpPr>
                      <a:spLocks noChangeArrowheads="1"/>
                    </p:cNvSpPr>
                    <p:nvPr/>
                  </p:nvSpPr>
                  <p:spPr bwMode="auto">
                    <a:xfrm>
                      <a:off x="1833" y="960"/>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9" name="Group 24"/>
                  <p:cNvGrpSpPr>
                    <a:grpSpLocks/>
                  </p:cNvGrpSpPr>
                  <p:nvPr/>
                </p:nvGrpSpPr>
                <p:grpSpPr bwMode="auto">
                  <a:xfrm>
                    <a:off x="2308" y="960"/>
                    <a:ext cx="616" cy="210"/>
                    <a:chOff x="2308" y="960"/>
                    <a:chExt cx="616" cy="210"/>
                  </a:xfrm>
                </p:grpSpPr>
                <p:sp>
                  <p:nvSpPr>
                    <p:cNvPr id="2556953" name="Rectangle 25"/>
                    <p:cNvSpPr>
                      <a:spLocks noChangeArrowheads="1"/>
                    </p:cNvSpPr>
                    <p:nvPr/>
                  </p:nvSpPr>
                  <p:spPr bwMode="auto">
                    <a:xfrm>
                      <a:off x="2308"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4" name="Rectangle 26"/>
                    <p:cNvSpPr>
                      <a:spLocks noChangeArrowheads="1"/>
                    </p:cNvSpPr>
                    <p:nvPr/>
                  </p:nvSpPr>
                  <p:spPr bwMode="auto">
                    <a:xfrm>
                      <a:off x="2487" y="960"/>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0" name="Group 27"/>
                  <p:cNvGrpSpPr>
                    <a:grpSpLocks/>
                  </p:cNvGrpSpPr>
                  <p:nvPr/>
                </p:nvGrpSpPr>
                <p:grpSpPr bwMode="auto">
                  <a:xfrm>
                    <a:off x="2932" y="960"/>
                    <a:ext cx="616" cy="210"/>
                    <a:chOff x="2932" y="960"/>
                    <a:chExt cx="616" cy="210"/>
                  </a:xfrm>
                </p:grpSpPr>
                <p:sp>
                  <p:nvSpPr>
                    <p:cNvPr id="2556956" name="Rectangle 28"/>
                    <p:cNvSpPr>
                      <a:spLocks noChangeArrowheads="1"/>
                    </p:cNvSpPr>
                    <p:nvPr/>
                  </p:nvSpPr>
                  <p:spPr bwMode="auto">
                    <a:xfrm>
                      <a:off x="2932"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57" name="Rectangle 29"/>
                    <p:cNvSpPr>
                      <a:spLocks noChangeArrowheads="1"/>
                    </p:cNvSpPr>
                    <p:nvPr/>
                  </p:nvSpPr>
                  <p:spPr bwMode="auto">
                    <a:xfrm>
                      <a:off x="3111" y="960"/>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grpSp>
                <p:nvGrpSpPr>
                  <p:cNvPr id="11" name="Group 30"/>
                  <p:cNvGrpSpPr>
                    <a:grpSpLocks/>
                  </p:cNvGrpSpPr>
                  <p:nvPr/>
                </p:nvGrpSpPr>
                <p:grpSpPr bwMode="auto">
                  <a:xfrm>
                    <a:off x="3556" y="960"/>
                    <a:ext cx="616" cy="210"/>
                    <a:chOff x="3556" y="960"/>
                    <a:chExt cx="616" cy="210"/>
                  </a:xfrm>
                </p:grpSpPr>
                <p:sp>
                  <p:nvSpPr>
                    <p:cNvPr id="2556959" name="Rectangle 31"/>
                    <p:cNvSpPr>
                      <a:spLocks noChangeArrowheads="1"/>
                    </p:cNvSpPr>
                    <p:nvPr/>
                  </p:nvSpPr>
                  <p:spPr bwMode="auto">
                    <a:xfrm>
                      <a:off x="3556"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0" name="Rectangle 32"/>
                    <p:cNvSpPr>
                      <a:spLocks noChangeArrowheads="1"/>
                    </p:cNvSpPr>
                    <p:nvPr/>
                  </p:nvSpPr>
                  <p:spPr bwMode="auto">
                    <a:xfrm>
                      <a:off x="3735" y="960"/>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rd</a:t>
                      </a:r>
                      <a:endParaRPr lang="en-US" sz="1600" b="1">
                        <a:solidFill>
                          <a:schemeClr val="tx1"/>
                        </a:solidFill>
                        <a:latin typeface="Times" pitchFamily="-65" charset="0"/>
                      </a:endParaRPr>
                    </a:p>
                  </p:txBody>
                </p:sp>
              </p:grpSp>
              <p:grpSp>
                <p:nvGrpSpPr>
                  <p:cNvPr id="12" name="Group 33"/>
                  <p:cNvGrpSpPr>
                    <a:grpSpLocks/>
                  </p:cNvGrpSpPr>
                  <p:nvPr/>
                </p:nvGrpSpPr>
                <p:grpSpPr bwMode="auto">
                  <a:xfrm>
                    <a:off x="4180" y="960"/>
                    <a:ext cx="616" cy="210"/>
                    <a:chOff x="4180" y="960"/>
                    <a:chExt cx="616" cy="210"/>
                  </a:xfrm>
                </p:grpSpPr>
                <p:sp>
                  <p:nvSpPr>
                    <p:cNvPr id="2556962" name="Rectangle 34"/>
                    <p:cNvSpPr>
                      <a:spLocks noChangeArrowheads="1"/>
                    </p:cNvSpPr>
                    <p:nvPr/>
                  </p:nvSpPr>
                  <p:spPr bwMode="auto">
                    <a:xfrm>
                      <a:off x="4180" y="964"/>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3" name="Rectangle 35"/>
                    <p:cNvSpPr>
                      <a:spLocks noChangeArrowheads="1"/>
                    </p:cNvSpPr>
                    <p:nvPr/>
                  </p:nvSpPr>
                  <p:spPr bwMode="auto">
                    <a:xfrm>
                      <a:off x="4263" y="960"/>
                      <a:ext cx="44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8000"/>
                          </a:solidFill>
                          <a:latin typeface="Times" pitchFamily="-65" charset="0"/>
                        </a:rPr>
                        <a:t>shamt</a:t>
                      </a:r>
                      <a:endParaRPr lang="en-US" sz="1600" b="1" dirty="0">
                        <a:solidFill>
                          <a:schemeClr val="tx1"/>
                        </a:solidFill>
                        <a:latin typeface="Times" pitchFamily="-65" charset="0"/>
                      </a:endParaRPr>
                    </a:p>
                  </p:txBody>
                </p:sp>
              </p:grpSp>
              <p:grpSp>
                <p:nvGrpSpPr>
                  <p:cNvPr id="13" name="Group 36"/>
                  <p:cNvGrpSpPr>
                    <a:grpSpLocks/>
                  </p:cNvGrpSpPr>
                  <p:nvPr/>
                </p:nvGrpSpPr>
                <p:grpSpPr bwMode="auto">
                  <a:xfrm>
                    <a:off x="4804" y="960"/>
                    <a:ext cx="664" cy="212"/>
                    <a:chOff x="4804" y="960"/>
                    <a:chExt cx="664" cy="212"/>
                  </a:xfrm>
                </p:grpSpPr>
                <p:sp>
                  <p:nvSpPr>
                    <p:cNvPr id="2556965" name="Rectangle 37"/>
                    <p:cNvSpPr>
                      <a:spLocks noChangeArrowheads="1"/>
                    </p:cNvSpPr>
                    <p:nvPr/>
                  </p:nvSpPr>
                  <p:spPr bwMode="auto">
                    <a:xfrm>
                      <a:off x="4804" y="964"/>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66" name="Rectangle 38"/>
                    <p:cNvSpPr>
                      <a:spLocks noChangeArrowheads="1"/>
                    </p:cNvSpPr>
                    <p:nvPr/>
                  </p:nvSpPr>
                  <p:spPr bwMode="auto">
                    <a:xfrm>
                      <a:off x="5001" y="960"/>
                      <a:ext cx="402" cy="212"/>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dirty="0" err="1">
                          <a:solidFill>
                            <a:srgbClr val="0000FF"/>
                          </a:solidFill>
                          <a:latin typeface="Times" pitchFamily="-65" charset="0"/>
                        </a:rPr>
                        <a:t>funct</a:t>
                      </a:r>
                      <a:endParaRPr lang="en-US" sz="1600" b="1" dirty="0">
                        <a:solidFill>
                          <a:srgbClr val="0000FF"/>
                        </a:solidFill>
                        <a:latin typeface="Times" pitchFamily="-65" charset="0"/>
                      </a:endParaRPr>
                    </a:p>
                  </p:txBody>
                </p:sp>
              </p:grpSp>
            </p:grpSp>
          </p:grpSp>
          <p:sp>
            <p:nvSpPr>
              <p:cNvPr id="2556967" name="Rectangle 39"/>
              <p:cNvSpPr>
                <a:spLocks noChangeArrowheads="1"/>
              </p:cNvSpPr>
              <p:nvPr/>
            </p:nvSpPr>
            <p:spPr bwMode="auto">
              <a:xfrm>
                <a:off x="536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68" name="Rectangle 40"/>
              <p:cNvSpPr>
                <a:spLocks noChangeArrowheads="1"/>
              </p:cNvSpPr>
              <p:nvPr/>
            </p:nvSpPr>
            <p:spPr bwMode="auto">
              <a:xfrm>
                <a:off x="4647" y="768"/>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a:t>
                </a:r>
              </a:p>
            </p:txBody>
          </p:sp>
          <p:sp>
            <p:nvSpPr>
              <p:cNvPr id="2556969" name="Rectangle 41"/>
              <p:cNvSpPr>
                <a:spLocks noChangeArrowheads="1"/>
              </p:cNvSpPr>
              <p:nvPr/>
            </p:nvSpPr>
            <p:spPr bwMode="auto">
              <a:xfrm>
                <a:off x="39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11</a:t>
                </a:r>
              </a:p>
            </p:txBody>
          </p:sp>
          <p:sp>
            <p:nvSpPr>
              <p:cNvPr id="2556970" name="Rectangle 42"/>
              <p:cNvSpPr>
                <a:spLocks noChangeArrowheads="1"/>
              </p:cNvSpPr>
              <p:nvPr/>
            </p:nvSpPr>
            <p:spPr bwMode="auto">
              <a:xfrm>
                <a:off x="3351"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71" name="Rectangle 43"/>
              <p:cNvSpPr>
                <a:spLocks noChangeArrowheads="1"/>
              </p:cNvSpPr>
              <p:nvPr/>
            </p:nvSpPr>
            <p:spPr bwMode="auto">
              <a:xfrm>
                <a:off x="2727"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72" name="Rectangle 44"/>
              <p:cNvSpPr>
                <a:spLocks noChangeArrowheads="1"/>
              </p:cNvSpPr>
              <p:nvPr/>
            </p:nvSpPr>
            <p:spPr bwMode="auto">
              <a:xfrm>
                <a:off x="2103"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73" name="Rectangle 45"/>
              <p:cNvSpPr>
                <a:spLocks noChangeArrowheads="1"/>
              </p:cNvSpPr>
              <p:nvPr/>
            </p:nvSpPr>
            <p:spPr bwMode="auto">
              <a:xfrm>
                <a:off x="1575" y="768"/>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grpSp>
        <p:sp>
          <p:nvSpPr>
            <p:cNvPr id="2556974" name="Rectangle 46"/>
            <p:cNvSpPr>
              <a:spLocks noChangeArrowheads="1"/>
            </p:cNvSpPr>
            <p:nvPr/>
          </p:nvSpPr>
          <p:spPr bwMode="auto">
            <a:xfrm>
              <a:off x="1815"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5" name="Rectangle 47"/>
            <p:cNvSpPr>
              <a:spLocks noChangeArrowheads="1"/>
            </p:cNvSpPr>
            <p:nvPr/>
          </p:nvSpPr>
          <p:spPr bwMode="auto">
            <a:xfrm>
              <a:off x="498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76" name="Rectangle 48"/>
            <p:cNvSpPr>
              <a:spLocks noChangeArrowheads="1"/>
            </p:cNvSpPr>
            <p:nvPr/>
          </p:nvSpPr>
          <p:spPr bwMode="auto">
            <a:xfrm>
              <a:off x="4311"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7" name="Rectangle 49"/>
            <p:cNvSpPr>
              <a:spLocks noChangeArrowheads="1"/>
            </p:cNvSpPr>
            <p:nvPr/>
          </p:nvSpPr>
          <p:spPr bwMode="auto">
            <a:xfrm>
              <a:off x="3687"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8" name="Rectangle 50"/>
            <p:cNvSpPr>
              <a:spLocks noChangeArrowheads="1"/>
            </p:cNvSpPr>
            <p:nvPr/>
          </p:nvSpPr>
          <p:spPr bwMode="auto">
            <a:xfrm>
              <a:off x="3063"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6979" name="Rectangle 51"/>
            <p:cNvSpPr>
              <a:spLocks noChangeArrowheads="1"/>
            </p:cNvSpPr>
            <p:nvPr/>
          </p:nvSpPr>
          <p:spPr bwMode="auto">
            <a:xfrm>
              <a:off x="2439" y="1152"/>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grpSp>
        <p:nvGrpSpPr>
          <p:cNvPr id="14" name="Group 52"/>
          <p:cNvGrpSpPr>
            <a:grpSpLocks/>
          </p:cNvGrpSpPr>
          <p:nvPr/>
        </p:nvGrpSpPr>
        <p:grpSpPr bwMode="auto">
          <a:xfrm>
            <a:off x="2500313" y="2333625"/>
            <a:ext cx="6302375" cy="942975"/>
            <a:chOff x="1575" y="1296"/>
            <a:chExt cx="3970" cy="594"/>
          </a:xfrm>
        </p:grpSpPr>
        <p:sp>
          <p:nvSpPr>
            <p:cNvPr id="2556981" name="Rectangle 53"/>
            <p:cNvSpPr>
              <a:spLocks noChangeArrowheads="1"/>
            </p:cNvSpPr>
            <p:nvPr/>
          </p:nvSpPr>
          <p:spPr bwMode="auto">
            <a:xfrm>
              <a:off x="1640" y="1496"/>
              <a:ext cx="3824" cy="176"/>
            </a:xfrm>
            <a:prstGeom prst="rect">
              <a:avLst/>
            </a:prstGeom>
            <a:noFill/>
            <a:ln w="25400">
              <a:solidFill>
                <a:schemeClr val="tx1"/>
              </a:solidFill>
              <a:miter lim="800000"/>
              <a:headEnd/>
              <a:tailEnd/>
            </a:ln>
            <a:effectLst/>
          </p:spPr>
          <p:txBody>
            <a:bodyPr wrap="none" anchor="ctr">
              <a:prstTxWarp prst="textNoShape">
                <a:avLst/>
              </a:prstTxWarp>
            </a:bodyPr>
            <a:lstStyle/>
            <a:p>
              <a:endParaRPr lang="en-US"/>
            </a:p>
          </p:txBody>
        </p:sp>
        <p:grpSp>
          <p:nvGrpSpPr>
            <p:cNvPr id="15" name="Group 54"/>
            <p:cNvGrpSpPr>
              <a:grpSpLocks/>
            </p:cNvGrpSpPr>
            <p:nvPr/>
          </p:nvGrpSpPr>
          <p:grpSpPr bwMode="auto">
            <a:xfrm>
              <a:off x="1636" y="1488"/>
              <a:ext cx="664" cy="210"/>
              <a:chOff x="1636" y="1488"/>
              <a:chExt cx="664" cy="210"/>
            </a:xfrm>
          </p:grpSpPr>
          <p:sp>
            <p:nvSpPr>
              <p:cNvPr id="2556983" name="Rectangle 55"/>
              <p:cNvSpPr>
                <a:spLocks noChangeArrowheads="1"/>
              </p:cNvSpPr>
              <p:nvPr/>
            </p:nvSpPr>
            <p:spPr bwMode="auto">
              <a:xfrm>
                <a:off x="1636" y="1492"/>
                <a:ext cx="664"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4" name="Rectangle 56"/>
              <p:cNvSpPr>
                <a:spLocks noChangeArrowheads="1"/>
              </p:cNvSpPr>
              <p:nvPr/>
            </p:nvSpPr>
            <p:spPr bwMode="auto">
              <a:xfrm>
                <a:off x="1833" y="1488"/>
                <a:ext cx="24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latin typeface="Times" pitchFamily="-65" charset="0"/>
                  </a:rPr>
                  <a:t>op</a:t>
                </a:r>
                <a:endParaRPr lang="en-US" sz="1600" b="1">
                  <a:solidFill>
                    <a:schemeClr val="tx1"/>
                  </a:solidFill>
                  <a:latin typeface="Times" pitchFamily="-65" charset="0"/>
                </a:endParaRPr>
              </a:p>
            </p:txBody>
          </p:sp>
        </p:grpSp>
        <p:grpSp>
          <p:nvGrpSpPr>
            <p:cNvPr id="16" name="Group 57"/>
            <p:cNvGrpSpPr>
              <a:grpSpLocks/>
            </p:cNvGrpSpPr>
            <p:nvPr/>
          </p:nvGrpSpPr>
          <p:grpSpPr bwMode="auto">
            <a:xfrm>
              <a:off x="2308" y="1488"/>
              <a:ext cx="616" cy="210"/>
              <a:chOff x="2308" y="1488"/>
              <a:chExt cx="616" cy="210"/>
            </a:xfrm>
          </p:grpSpPr>
          <p:sp>
            <p:nvSpPr>
              <p:cNvPr id="2556986" name="Rectangle 58"/>
              <p:cNvSpPr>
                <a:spLocks noChangeArrowheads="1"/>
              </p:cNvSpPr>
              <p:nvPr/>
            </p:nvSpPr>
            <p:spPr bwMode="auto">
              <a:xfrm>
                <a:off x="2308"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87" name="Rectangle 59"/>
              <p:cNvSpPr>
                <a:spLocks noChangeArrowheads="1"/>
              </p:cNvSpPr>
              <p:nvPr/>
            </p:nvSpPr>
            <p:spPr bwMode="auto">
              <a:xfrm>
                <a:off x="2487" y="1488"/>
                <a:ext cx="221"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rs</a:t>
                </a:r>
                <a:endParaRPr lang="en-US" sz="1600" b="1">
                  <a:solidFill>
                    <a:schemeClr val="tx1"/>
                  </a:solidFill>
                  <a:latin typeface="Times" pitchFamily="-65" charset="0"/>
                </a:endParaRPr>
              </a:p>
            </p:txBody>
          </p:sp>
        </p:grpSp>
        <p:grpSp>
          <p:nvGrpSpPr>
            <p:cNvPr id="17" name="Group 60"/>
            <p:cNvGrpSpPr>
              <a:grpSpLocks/>
            </p:cNvGrpSpPr>
            <p:nvPr/>
          </p:nvGrpSpPr>
          <p:grpSpPr bwMode="auto">
            <a:xfrm>
              <a:off x="2932" y="1488"/>
              <a:ext cx="616" cy="210"/>
              <a:chOff x="2932" y="1488"/>
              <a:chExt cx="616" cy="210"/>
            </a:xfrm>
          </p:grpSpPr>
          <p:sp>
            <p:nvSpPr>
              <p:cNvPr id="2556989" name="Rectangle 61"/>
              <p:cNvSpPr>
                <a:spLocks noChangeArrowheads="1"/>
              </p:cNvSpPr>
              <p:nvPr/>
            </p:nvSpPr>
            <p:spPr bwMode="auto">
              <a:xfrm>
                <a:off x="2932" y="1492"/>
                <a:ext cx="616"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0" name="Rectangle 62"/>
              <p:cNvSpPr>
                <a:spLocks noChangeArrowheads="1"/>
              </p:cNvSpPr>
              <p:nvPr/>
            </p:nvSpPr>
            <p:spPr bwMode="auto">
              <a:xfrm>
                <a:off x="3111" y="1488"/>
                <a:ext cx="213"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b="1">
                    <a:solidFill>
                      <a:schemeClr val="accent2"/>
                    </a:solidFill>
                    <a:latin typeface="Times" pitchFamily="-65" charset="0"/>
                  </a:rPr>
                  <a:t>rt</a:t>
                </a:r>
                <a:endParaRPr lang="en-US" sz="1600" b="1">
                  <a:solidFill>
                    <a:schemeClr val="tx1"/>
                  </a:solidFill>
                  <a:latin typeface="Times" pitchFamily="-65" charset="0"/>
                </a:endParaRPr>
              </a:p>
            </p:txBody>
          </p:sp>
        </p:grpSp>
        <p:sp>
          <p:nvSpPr>
            <p:cNvPr id="2556991" name="Rectangle 63"/>
            <p:cNvSpPr>
              <a:spLocks noChangeArrowheads="1"/>
            </p:cNvSpPr>
            <p:nvPr/>
          </p:nvSpPr>
          <p:spPr bwMode="auto">
            <a:xfrm>
              <a:off x="3556" y="1492"/>
              <a:ext cx="1912" cy="184"/>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2556992" name="Rectangle 64"/>
            <p:cNvSpPr>
              <a:spLocks noChangeArrowheads="1"/>
            </p:cNvSpPr>
            <p:nvPr/>
          </p:nvSpPr>
          <p:spPr bwMode="auto">
            <a:xfrm>
              <a:off x="4137" y="1477"/>
              <a:ext cx="1145" cy="21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1600" b="1">
                  <a:solidFill>
                    <a:schemeClr val="hlink"/>
                  </a:solidFill>
                  <a:latin typeface="Times" pitchFamily="-65" charset="0"/>
                </a:rPr>
                <a:t>address/immediate</a:t>
              </a:r>
              <a:endParaRPr lang="en-US" sz="1600" b="1">
                <a:solidFill>
                  <a:schemeClr val="tx1"/>
                </a:solidFill>
                <a:latin typeface="Times" pitchFamily="-65" charset="0"/>
              </a:endParaRPr>
            </a:p>
          </p:txBody>
        </p:sp>
        <p:sp>
          <p:nvSpPr>
            <p:cNvPr id="2556993" name="Rectangle 65"/>
            <p:cNvSpPr>
              <a:spLocks noChangeArrowheads="1"/>
            </p:cNvSpPr>
            <p:nvPr/>
          </p:nvSpPr>
          <p:spPr bwMode="auto">
            <a:xfrm>
              <a:off x="5367" y="1296"/>
              <a:ext cx="178"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0</a:t>
              </a:r>
            </a:p>
          </p:txBody>
        </p:sp>
        <p:sp>
          <p:nvSpPr>
            <p:cNvPr id="2556994" name="Rectangle 66"/>
            <p:cNvSpPr>
              <a:spLocks noChangeArrowheads="1"/>
            </p:cNvSpPr>
            <p:nvPr/>
          </p:nvSpPr>
          <p:spPr bwMode="auto">
            <a:xfrm>
              <a:off x="3351"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a:t>
              </a:r>
            </a:p>
          </p:txBody>
        </p:sp>
        <p:sp>
          <p:nvSpPr>
            <p:cNvPr id="2556995" name="Rectangle 67"/>
            <p:cNvSpPr>
              <a:spLocks noChangeArrowheads="1"/>
            </p:cNvSpPr>
            <p:nvPr/>
          </p:nvSpPr>
          <p:spPr bwMode="auto">
            <a:xfrm>
              <a:off x="2727"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21</a:t>
              </a:r>
            </a:p>
          </p:txBody>
        </p:sp>
        <p:sp>
          <p:nvSpPr>
            <p:cNvPr id="2556996" name="Rectangle 68"/>
            <p:cNvSpPr>
              <a:spLocks noChangeArrowheads="1"/>
            </p:cNvSpPr>
            <p:nvPr/>
          </p:nvSpPr>
          <p:spPr bwMode="auto">
            <a:xfrm>
              <a:off x="2103"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26</a:t>
              </a:r>
            </a:p>
          </p:txBody>
        </p:sp>
        <p:sp>
          <p:nvSpPr>
            <p:cNvPr id="2556997" name="Rectangle 69"/>
            <p:cNvSpPr>
              <a:spLocks noChangeArrowheads="1"/>
            </p:cNvSpPr>
            <p:nvPr/>
          </p:nvSpPr>
          <p:spPr bwMode="auto">
            <a:xfrm>
              <a:off x="1575" y="1296"/>
              <a:ext cx="242"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31</a:t>
              </a:r>
            </a:p>
          </p:txBody>
        </p:sp>
        <p:sp>
          <p:nvSpPr>
            <p:cNvPr id="2556998" name="Rectangle 70"/>
            <p:cNvSpPr>
              <a:spLocks noChangeArrowheads="1"/>
            </p:cNvSpPr>
            <p:nvPr/>
          </p:nvSpPr>
          <p:spPr bwMode="auto">
            <a:xfrm>
              <a:off x="1815"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6 bits</a:t>
              </a:r>
            </a:p>
          </p:txBody>
        </p:sp>
        <p:sp>
          <p:nvSpPr>
            <p:cNvPr id="2556999" name="Rectangle 71"/>
            <p:cNvSpPr>
              <a:spLocks noChangeArrowheads="1"/>
            </p:cNvSpPr>
            <p:nvPr/>
          </p:nvSpPr>
          <p:spPr bwMode="auto">
            <a:xfrm>
              <a:off x="4263" y="1680"/>
              <a:ext cx="459"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16 bits</a:t>
              </a:r>
            </a:p>
          </p:txBody>
        </p:sp>
        <p:sp>
          <p:nvSpPr>
            <p:cNvPr id="2557000" name="Rectangle 72"/>
            <p:cNvSpPr>
              <a:spLocks noChangeArrowheads="1"/>
            </p:cNvSpPr>
            <p:nvPr/>
          </p:nvSpPr>
          <p:spPr bwMode="auto">
            <a:xfrm>
              <a:off x="3063"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sp>
          <p:nvSpPr>
            <p:cNvPr id="2557001" name="Rectangle 73"/>
            <p:cNvSpPr>
              <a:spLocks noChangeArrowheads="1"/>
            </p:cNvSpPr>
            <p:nvPr/>
          </p:nvSpPr>
          <p:spPr bwMode="auto">
            <a:xfrm>
              <a:off x="2439" y="1680"/>
              <a:ext cx="395" cy="21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1600">
                  <a:solidFill>
                    <a:schemeClr val="tx1"/>
                  </a:solidFill>
                  <a:latin typeface="Times" pitchFamily="-65" charset="0"/>
                </a:rPr>
                <a:t>5 bits</a:t>
              </a:r>
            </a:p>
          </p:txBody>
        </p:sp>
      </p:grpSp>
      <p:sp>
        <p:nvSpPr>
          <p:cNvPr id="74" name="Title 73"/>
          <p:cNvSpPr>
            <a:spLocks noGrp="1"/>
          </p:cNvSpPr>
          <p:nvPr>
            <p:ph type="title"/>
          </p:nvPr>
        </p:nvSpPr>
        <p:spPr>
          <a:xfrm>
            <a:off x="457200" y="37576"/>
            <a:ext cx="8229600" cy="1143000"/>
          </a:xfrm>
        </p:spPr>
        <p:txBody>
          <a:bodyPr/>
          <a:lstStyle/>
          <a:p>
            <a:r>
              <a:rPr lang="en-US" dirty="0" smtClean="0"/>
              <a:t>The MIPS Instruction Formats</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311910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7463" y="1430338"/>
            <a:ext cx="8191500" cy="5230812"/>
          </a:xfrm>
        </p:spPr>
        <p:txBody>
          <a:bodyPr/>
          <a:lstStyle/>
          <a:p>
            <a:r>
              <a:rPr lang="en-US" sz="2800">
                <a:latin typeface="Calibri" charset="0"/>
                <a:ea typeface="ＭＳ Ｐゴシック" charset="0"/>
                <a:cs typeface="ＭＳ Ｐゴシック" charset="0"/>
              </a:rPr>
              <a:t>ADDU and SUBU</a:t>
            </a:r>
          </a:p>
          <a:p>
            <a:pPr lvl="1"/>
            <a:r>
              <a:rPr lang="en-US" sz="2400">
                <a:latin typeface="Courier"/>
                <a:ea typeface="ＭＳ Ｐゴシック" charset="0"/>
              </a:rPr>
              <a:t>addu rd,rs,rt</a:t>
            </a:r>
          </a:p>
          <a:p>
            <a:pPr lvl="1"/>
            <a:r>
              <a:rPr lang="en-US" sz="2400">
                <a:latin typeface="Courier"/>
                <a:ea typeface="ＭＳ Ｐゴシック" charset="0"/>
              </a:rPr>
              <a:t>subu rd,rs,rt</a:t>
            </a:r>
            <a:endParaRPr lang="en-US" sz="2400">
              <a:latin typeface="Calibri" charset="0"/>
              <a:ea typeface="ＭＳ Ｐゴシック" charset="0"/>
            </a:endParaRPr>
          </a:p>
          <a:p>
            <a:r>
              <a:rPr lang="en-US" sz="2800">
                <a:latin typeface="Calibri" charset="0"/>
                <a:ea typeface="ＭＳ Ｐゴシック" charset="0"/>
                <a:cs typeface="ＭＳ Ｐゴシック" charset="0"/>
              </a:rPr>
              <a:t>OR Immediate:</a:t>
            </a:r>
          </a:p>
          <a:p>
            <a:pPr lvl="1"/>
            <a:r>
              <a:rPr lang="en-US" sz="2400">
                <a:latin typeface="Courier"/>
                <a:ea typeface="ＭＳ Ｐゴシック" charset="0"/>
              </a:rPr>
              <a:t>ori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LOAD and </a:t>
            </a:r>
            <a:br>
              <a:rPr lang="en-US" sz="2800">
                <a:latin typeface="Calibri" charset="0"/>
                <a:ea typeface="ＭＳ Ｐゴシック" charset="0"/>
                <a:cs typeface="ＭＳ Ｐゴシック" charset="0"/>
              </a:rPr>
            </a:br>
            <a:r>
              <a:rPr lang="en-US" sz="2800">
                <a:latin typeface="Calibri" charset="0"/>
                <a:ea typeface="ＭＳ Ｐゴシック" charset="0"/>
                <a:cs typeface="ＭＳ Ｐゴシック" charset="0"/>
              </a:rPr>
              <a:t>STORE Word</a:t>
            </a:r>
          </a:p>
          <a:p>
            <a:pPr lvl="1"/>
            <a:r>
              <a:rPr lang="en-US" sz="2400">
                <a:latin typeface="Courier"/>
                <a:ea typeface="ＭＳ Ｐゴシック" charset="0"/>
              </a:rPr>
              <a:t>lw rt,rs,imm16</a:t>
            </a:r>
          </a:p>
          <a:p>
            <a:pPr lvl="1"/>
            <a:r>
              <a:rPr lang="en-US" sz="2400">
                <a:latin typeface="Courier"/>
                <a:ea typeface="ＭＳ Ｐゴシック" charset="0"/>
              </a:rPr>
              <a:t>sw rt,rs,imm16</a:t>
            </a:r>
            <a:endParaRPr lang="en-US" sz="2400">
              <a:latin typeface="Calibri" charset="0"/>
              <a:ea typeface="ＭＳ Ｐゴシック" charset="0"/>
            </a:endParaRPr>
          </a:p>
          <a:p>
            <a:r>
              <a:rPr lang="en-US" sz="2800">
                <a:latin typeface="Calibri" charset="0"/>
                <a:ea typeface="ＭＳ Ｐゴシック" charset="0"/>
                <a:cs typeface="ＭＳ Ｐゴシック" charset="0"/>
              </a:rPr>
              <a:t>BRANCH:</a:t>
            </a:r>
          </a:p>
          <a:p>
            <a:pPr lvl="1"/>
            <a:r>
              <a:rPr lang="en-US" sz="2400">
                <a:latin typeface="Courier"/>
                <a:ea typeface="ＭＳ Ｐゴシック" charset="0"/>
              </a:rPr>
              <a:t>beq rs,rt,imm16</a:t>
            </a:r>
            <a:endParaRPr lang="en-US">
              <a:latin typeface="Calibri" charset="0"/>
              <a:ea typeface="ＭＳ Ｐゴシック" charset="0"/>
            </a:endParaRPr>
          </a:p>
        </p:txBody>
      </p:sp>
      <p:grpSp>
        <p:nvGrpSpPr>
          <p:cNvPr id="24579" name="Group 4"/>
          <p:cNvGrpSpPr>
            <a:grpSpLocks/>
          </p:cNvGrpSpPr>
          <p:nvPr/>
        </p:nvGrpSpPr>
        <p:grpSpPr bwMode="auto">
          <a:xfrm>
            <a:off x="3200400" y="1582738"/>
            <a:ext cx="5949950" cy="942975"/>
            <a:chOff x="1918" y="672"/>
            <a:chExt cx="3748" cy="594"/>
          </a:xfrm>
        </p:grpSpPr>
        <p:grpSp>
          <p:nvGrpSpPr>
            <p:cNvPr id="24650" name="Group 5"/>
            <p:cNvGrpSpPr>
              <a:grpSpLocks/>
            </p:cNvGrpSpPr>
            <p:nvPr/>
          </p:nvGrpSpPr>
          <p:grpSpPr bwMode="auto">
            <a:xfrm>
              <a:off x="1918" y="672"/>
              <a:ext cx="3748" cy="402"/>
              <a:chOff x="1918" y="672"/>
              <a:chExt cx="3748" cy="402"/>
            </a:xfrm>
          </p:grpSpPr>
          <p:grpSp>
            <p:nvGrpSpPr>
              <p:cNvPr id="24657" name="Group 6"/>
              <p:cNvGrpSpPr>
                <a:grpSpLocks/>
              </p:cNvGrpSpPr>
              <p:nvPr/>
            </p:nvGrpSpPr>
            <p:grpSpPr bwMode="auto">
              <a:xfrm>
                <a:off x="1979" y="864"/>
                <a:ext cx="3607" cy="210"/>
                <a:chOff x="1979" y="864"/>
                <a:chExt cx="3607" cy="210"/>
              </a:xfrm>
            </p:grpSpPr>
            <p:sp>
              <p:nvSpPr>
                <p:cNvPr id="24665" name="Rectangle 7"/>
                <p:cNvSpPr>
                  <a:spLocks noChangeArrowheads="1"/>
                </p:cNvSpPr>
                <p:nvPr/>
              </p:nvSpPr>
              <p:spPr bwMode="auto">
                <a:xfrm>
                  <a:off x="1983" y="872"/>
                  <a:ext cx="3599" cy="176"/>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24666" name="Group 8"/>
                <p:cNvGrpSpPr>
                  <a:grpSpLocks/>
                </p:cNvGrpSpPr>
                <p:nvPr/>
              </p:nvGrpSpPr>
              <p:grpSpPr bwMode="auto">
                <a:xfrm>
                  <a:off x="1979" y="864"/>
                  <a:ext cx="3607" cy="210"/>
                  <a:chOff x="1979" y="864"/>
                  <a:chExt cx="3607" cy="210"/>
                </a:xfrm>
              </p:grpSpPr>
              <p:grpSp>
                <p:nvGrpSpPr>
                  <p:cNvPr id="24667" name="Group 9"/>
                  <p:cNvGrpSpPr>
                    <a:grpSpLocks/>
                  </p:cNvGrpSpPr>
                  <p:nvPr/>
                </p:nvGrpSpPr>
                <p:grpSpPr bwMode="auto">
                  <a:xfrm>
                    <a:off x="1979" y="864"/>
                    <a:ext cx="624" cy="210"/>
                    <a:chOff x="1979" y="864"/>
                    <a:chExt cx="624" cy="210"/>
                  </a:xfrm>
                </p:grpSpPr>
                <p:sp>
                  <p:nvSpPr>
                    <p:cNvPr id="24683" name="Rectangle 10"/>
                    <p:cNvSpPr>
                      <a:spLocks noChangeArrowheads="1"/>
                    </p:cNvSpPr>
                    <p:nvPr/>
                  </p:nvSpPr>
                  <p:spPr bwMode="auto">
                    <a:xfrm>
                      <a:off x="1979" y="868"/>
                      <a:ext cx="624"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84" name="Rectangle 11"/>
                    <p:cNvSpPr>
                      <a:spLocks noChangeArrowheads="1"/>
                    </p:cNvSpPr>
                    <p:nvPr/>
                  </p:nvSpPr>
                  <p:spPr bwMode="auto">
                    <a:xfrm>
                      <a:off x="2161" y="864"/>
                      <a:ext cx="24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68" name="Group 12"/>
                  <p:cNvGrpSpPr>
                    <a:grpSpLocks/>
                  </p:cNvGrpSpPr>
                  <p:nvPr/>
                </p:nvGrpSpPr>
                <p:grpSpPr bwMode="auto">
                  <a:xfrm>
                    <a:off x="2611" y="864"/>
                    <a:ext cx="580" cy="210"/>
                    <a:chOff x="2611" y="864"/>
                    <a:chExt cx="580" cy="210"/>
                  </a:xfrm>
                </p:grpSpPr>
                <p:sp>
                  <p:nvSpPr>
                    <p:cNvPr id="24681" name="Rectangle 13"/>
                    <p:cNvSpPr>
                      <a:spLocks noChangeArrowheads="1"/>
                    </p:cNvSpPr>
                    <p:nvPr/>
                  </p:nvSpPr>
                  <p:spPr bwMode="auto">
                    <a:xfrm>
                      <a:off x="2611" y="868"/>
                      <a:ext cx="58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82" name="Rectangle 14"/>
                    <p:cNvSpPr>
                      <a:spLocks noChangeArrowheads="1"/>
                    </p:cNvSpPr>
                    <p:nvPr/>
                  </p:nvSpPr>
                  <p:spPr bwMode="auto">
                    <a:xfrm>
                      <a:off x="2776" y="864"/>
                      <a:ext cx="221"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69" name="Group 15"/>
                  <p:cNvGrpSpPr>
                    <a:grpSpLocks/>
                  </p:cNvGrpSpPr>
                  <p:nvPr/>
                </p:nvGrpSpPr>
                <p:grpSpPr bwMode="auto">
                  <a:xfrm>
                    <a:off x="3199" y="864"/>
                    <a:ext cx="579" cy="210"/>
                    <a:chOff x="3199" y="864"/>
                    <a:chExt cx="579" cy="210"/>
                  </a:xfrm>
                </p:grpSpPr>
                <p:sp>
                  <p:nvSpPr>
                    <p:cNvPr id="24679" name="Rectangle 16"/>
                    <p:cNvSpPr>
                      <a:spLocks noChangeArrowheads="1"/>
                    </p:cNvSpPr>
                    <p:nvPr/>
                  </p:nvSpPr>
                  <p:spPr bwMode="auto">
                    <a:xfrm>
                      <a:off x="3199" y="868"/>
                      <a:ext cx="579"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80" name="Rectangle 17"/>
                    <p:cNvSpPr>
                      <a:spLocks noChangeArrowheads="1"/>
                    </p:cNvSpPr>
                    <p:nvPr/>
                  </p:nvSpPr>
                  <p:spPr bwMode="auto">
                    <a:xfrm>
                      <a:off x="3363" y="864"/>
                      <a:ext cx="213"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grpSp>
                <p:nvGrpSpPr>
                  <p:cNvPr id="24670" name="Group 18"/>
                  <p:cNvGrpSpPr>
                    <a:grpSpLocks/>
                  </p:cNvGrpSpPr>
                  <p:nvPr/>
                </p:nvGrpSpPr>
                <p:grpSpPr bwMode="auto">
                  <a:xfrm>
                    <a:off x="3786" y="864"/>
                    <a:ext cx="579" cy="210"/>
                    <a:chOff x="3786" y="864"/>
                    <a:chExt cx="579" cy="210"/>
                  </a:xfrm>
                </p:grpSpPr>
                <p:sp>
                  <p:nvSpPr>
                    <p:cNvPr id="24677" name="Rectangle 19"/>
                    <p:cNvSpPr>
                      <a:spLocks noChangeArrowheads="1"/>
                    </p:cNvSpPr>
                    <p:nvPr/>
                  </p:nvSpPr>
                  <p:spPr bwMode="auto">
                    <a:xfrm>
                      <a:off x="3786" y="868"/>
                      <a:ext cx="579"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78" name="Rectangle 20"/>
                    <p:cNvSpPr>
                      <a:spLocks noChangeArrowheads="1"/>
                    </p:cNvSpPr>
                    <p:nvPr/>
                  </p:nvSpPr>
                  <p:spPr bwMode="auto">
                    <a:xfrm>
                      <a:off x="3951" y="864"/>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rd</a:t>
                      </a:r>
                    </a:p>
                  </p:txBody>
                </p:sp>
              </p:grpSp>
              <p:grpSp>
                <p:nvGrpSpPr>
                  <p:cNvPr id="24671" name="Group 21"/>
                  <p:cNvGrpSpPr>
                    <a:grpSpLocks/>
                  </p:cNvGrpSpPr>
                  <p:nvPr/>
                </p:nvGrpSpPr>
                <p:grpSpPr bwMode="auto">
                  <a:xfrm>
                    <a:off x="4373" y="864"/>
                    <a:ext cx="580" cy="210"/>
                    <a:chOff x="4373" y="864"/>
                    <a:chExt cx="580" cy="210"/>
                  </a:xfrm>
                </p:grpSpPr>
                <p:sp>
                  <p:nvSpPr>
                    <p:cNvPr id="24675" name="Rectangle 22"/>
                    <p:cNvSpPr>
                      <a:spLocks noChangeArrowheads="1"/>
                    </p:cNvSpPr>
                    <p:nvPr/>
                  </p:nvSpPr>
                  <p:spPr bwMode="auto">
                    <a:xfrm>
                      <a:off x="4373" y="868"/>
                      <a:ext cx="58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76" name="Rectangle 23"/>
                    <p:cNvSpPr>
                      <a:spLocks noChangeArrowheads="1"/>
                    </p:cNvSpPr>
                    <p:nvPr/>
                  </p:nvSpPr>
                  <p:spPr bwMode="auto">
                    <a:xfrm>
                      <a:off x="4448" y="864"/>
                      <a:ext cx="44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shamt</a:t>
                      </a:r>
                    </a:p>
                  </p:txBody>
                </p:sp>
              </p:grpSp>
              <p:grpSp>
                <p:nvGrpSpPr>
                  <p:cNvPr id="24672" name="Group 24"/>
                  <p:cNvGrpSpPr>
                    <a:grpSpLocks/>
                  </p:cNvGrpSpPr>
                  <p:nvPr/>
                </p:nvGrpSpPr>
                <p:grpSpPr bwMode="auto">
                  <a:xfrm>
                    <a:off x="4961" y="864"/>
                    <a:ext cx="625" cy="210"/>
                    <a:chOff x="4961" y="864"/>
                    <a:chExt cx="625" cy="210"/>
                  </a:xfrm>
                </p:grpSpPr>
                <p:sp>
                  <p:nvSpPr>
                    <p:cNvPr id="24673" name="Rectangle 25"/>
                    <p:cNvSpPr>
                      <a:spLocks noChangeArrowheads="1"/>
                    </p:cNvSpPr>
                    <p:nvPr/>
                  </p:nvSpPr>
                  <p:spPr bwMode="auto">
                    <a:xfrm>
                      <a:off x="4961" y="868"/>
                      <a:ext cx="625"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74" name="Rectangle 26"/>
                    <p:cNvSpPr>
                      <a:spLocks noChangeArrowheads="1"/>
                    </p:cNvSpPr>
                    <p:nvPr/>
                  </p:nvSpPr>
                  <p:spPr bwMode="auto">
                    <a:xfrm>
                      <a:off x="5143" y="864"/>
                      <a:ext cx="39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funct</a:t>
                      </a:r>
                    </a:p>
                  </p:txBody>
                </p:sp>
              </p:grpSp>
            </p:grpSp>
          </p:grpSp>
          <p:sp>
            <p:nvSpPr>
              <p:cNvPr id="24658" name="Rectangle 27"/>
              <p:cNvSpPr>
                <a:spLocks noChangeArrowheads="1"/>
              </p:cNvSpPr>
              <p:nvPr/>
            </p:nvSpPr>
            <p:spPr bwMode="auto">
              <a:xfrm>
                <a:off x="5488" y="672"/>
                <a:ext cx="17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59" name="Rectangle 28"/>
              <p:cNvSpPr>
                <a:spLocks noChangeArrowheads="1"/>
              </p:cNvSpPr>
              <p:nvPr/>
            </p:nvSpPr>
            <p:spPr bwMode="auto">
              <a:xfrm>
                <a:off x="4810" y="672"/>
                <a:ext cx="17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a:t>
                </a:r>
              </a:p>
            </p:txBody>
          </p:sp>
          <p:sp>
            <p:nvSpPr>
              <p:cNvPr id="24660" name="Rectangle 29"/>
              <p:cNvSpPr>
                <a:spLocks noChangeArrowheads="1"/>
              </p:cNvSpPr>
              <p:nvPr/>
            </p:nvSpPr>
            <p:spPr bwMode="auto">
              <a:xfrm>
                <a:off x="4177" y="67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11</a:t>
                </a:r>
              </a:p>
            </p:txBody>
          </p:sp>
          <p:sp>
            <p:nvSpPr>
              <p:cNvPr id="24661" name="Rectangle 30"/>
              <p:cNvSpPr>
                <a:spLocks noChangeArrowheads="1"/>
              </p:cNvSpPr>
              <p:nvPr/>
            </p:nvSpPr>
            <p:spPr bwMode="auto">
              <a:xfrm>
                <a:off x="3590" y="67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62" name="Rectangle 31"/>
              <p:cNvSpPr>
                <a:spLocks noChangeArrowheads="1"/>
              </p:cNvSpPr>
              <p:nvPr/>
            </p:nvSpPr>
            <p:spPr bwMode="auto">
              <a:xfrm>
                <a:off x="3002" y="67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63" name="Rectangle 32"/>
              <p:cNvSpPr>
                <a:spLocks noChangeArrowheads="1"/>
              </p:cNvSpPr>
              <p:nvPr/>
            </p:nvSpPr>
            <p:spPr bwMode="auto">
              <a:xfrm>
                <a:off x="2414" y="67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64" name="Rectangle 33"/>
              <p:cNvSpPr>
                <a:spLocks noChangeArrowheads="1"/>
              </p:cNvSpPr>
              <p:nvPr/>
            </p:nvSpPr>
            <p:spPr bwMode="auto">
              <a:xfrm>
                <a:off x="1918" y="67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grpSp>
        <p:sp>
          <p:nvSpPr>
            <p:cNvPr id="24651" name="Rectangle 34"/>
            <p:cNvSpPr>
              <a:spLocks noChangeArrowheads="1"/>
            </p:cNvSpPr>
            <p:nvPr/>
          </p:nvSpPr>
          <p:spPr bwMode="auto">
            <a:xfrm>
              <a:off x="2143"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2" name="Rectangle 35"/>
            <p:cNvSpPr>
              <a:spLocks noChangeArrowheads="1"/>
            </p:cNvSpPr>
            <p:nvPr/>
          </p:nvSpPr>
          <p:spPr bwMode="auto">
            <a:xfrm>
              <a:off x="5126"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53" name="Rectangle 36"/>
            <p:cNvSpPr>
              <a:spLocks noChangeArrowheads="1"/>
            </p:cNvSpPr>
            <p:nvPr/>
          </p:nvSpPr>
          <p:spPr bwMode="auto">
            <a:xfrm>
              <a:off x="4493"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4" name="Rectangle 37"/>
            <p:cNvSpPr>
              <a:spLocks noChangeArrowheads="1"/>
            </p:cNvSpPr>
            <p:nvPr/>
          </p:nvSpPr>
          <p:spPr bwMode="auto">
            <a:xfrm>
              <a:off x="3906"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5" name="Rectangle 38"/>
            <p:cNvSpPr>
              <a:spLocks noChangeArrowheads="1"/>
            </p:cNvSpPr>
            <p:nvPr/>
          </p:nvSpPr>
          <p:spPr bwMode="auto">
            <a:xfrm>
              <a:off x="3318"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56" name="Rectangle 39"/>
            <p:cNvSpPr>
              <a:spLocks noChangeArrowheads="1"/>
            </p:cNvSpPr>
            <p:nvPr/>
          </p:nvSpPr>
          <p:spPr bwMode="auto">
            <a:xfrm>
              <a:off x="2731" y="105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0" name="Group 40"/>
          <p:cNvGrpSpPr>
            <a:grpSpLocks/>
          </p:cNvGrpSpPr>
          <p:nvPr/>
        </p:nvGrpSpPr>
        <p:grpSpPr bwMode="auto">
          <a:xfrm>
            <a:off x="3200400" y="2725738"/>
            <a:ext cx="5949950" cy="942975"/>
            <a:chOff x="1918" y="1392"/>
            <a:chExt cx="3748" cy="594"/>
          </a:xfrm>
        </p:grpSpPr>
        <p:sp>
          <p:nvSpPr>
            <p:cNvPr id="24629" name="Rectangle 41"/>
            <p:cNvSpPr>
              <a:spLocks noChangeArrowheads="1"/>
            </p:cNvSpPr>
            <p:nvPr/>
          </p:nvSpPr>
          <p:spPr bwMode="auto">
            <a:xfrm>
              <a:off x="1983" y="1592"/>
              <a:ext cx="3599" cy="176"/>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24630" name="Group 42"/>
            <p:cNvGrpSpPr>
              <a:grpSpLocks/>
            </p:cNvGrpSpPr>
            <p:nvPr/>
          </p:nvGrpSpPr>
          <p:grpSpPr bwMode="auto">
            <a:xfrm>
              <a:off x="1979" y="1584"/>
              <a:ext cx="624" cy="210"/>
              <a:chOff x="1979" y="1584"/>
              <a:chExt cx="624" cy="210"/>
            </a:xfrm>
          </p:grpSpPr>
          <p:sp>
            <p:nvSpPr>
              <p:cNvPr id="24648" name="Rectangle 43"/>
              <p:cNvSpPr>
                <a:spLocks noChangeArrowheads="1"/>
              </p:cNvSpPr>
              <p:nvPr/>
            </p:nvSpPr>
            <p:spPr bwMode="auto">
              <a:xfrm>
                <a:off x="1979" y="1588"/>
                <a:ext cx="624"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49" name="Rectangle 44"/>
              <p:cNvSpPr>
                <a:spLocks noChangeArrowheads="1"/>
              </p:cNvSpPr>
              <p:nvPr/>
            </p:nvSpPr>
            <p:spPr bwMode="auto">
              <a:xfrm>
                <a:off x="2161" y="1584"/>
                <a:ext cx="24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31" name="Group 45"/>
            <p:cNvGrpSpPr>
              <a:grpSpLocks/>
            </p:cNvGrpSpPr>
            <p:nvPr/>
          </p:nvGrpSpPr>
          <p:grpSpPr bwMode="auto">
            <a:xfrm>
              <a:off x="2611" y="1584"/>
              <a:ext cx="580" cy="210"/>
              <a:chOff x="2611" y="1584"/>
              <a:chExt cx="580" cy="210"/>
            </a:xfrm>
          </p:grpSpPr>
          <p:sp>
            <p:nvSpPr>
              <p:cNvPr id="24646" name="Rectangle 46"/>
              <p:cNvSpPr>
                <a:spLocks noChangeArrowheads="1"/>
              </p:cNvSpPr>
              <p:nvPr/>
            </p:nvSpPr>
            <p:spPr bwMode="auto">
              <a:xfrm>
                <a:off x="2611" y="1588"/>
                <a:ext cx="58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47" name="Rectangle 47"/>
              <p:cNvSpPr>
                <a:spLocks noChangeArrowheads="1"/>
              </p:cNvSpPr>
              <p:nvPr/>
            </p:nvSpPr>
            <p:spPr bwMode="auto">
              <a:xfrm>
                <a:off x="2776" y="1584"/>
                <a:ext cx="221"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32" name="Group 48"/>
            <p:cNvGrpSpPr>
              <a:grpSpLocks/>
            </p:cNvGrpSpPr>
            <p:nvPr/>
          </p:nvGrpSpPr>
          <p:grpSpPr bwMode="auto">
            <a:xfrm>
              <a:off x="3199" y="1584"/>
              <a:ext cx="579" cy="210"/>
              <a:chOff x="3199" y="1584"/>
              <a:chExt cx="579" cy="210"/>
            </a:xfrm>
          </p:grpSpPr>
          <p:sp>
            <p:nvSpPr>
              <p:cNvPr id="24644" name="Rectangle 49"/>
              <p:cNvSpPr>
                <a:spLocks noChangeArrowheads="1"/>
              </p:cNvSpPr>
              <p:nvPr/>
            </p:nvSpPr>
            <p:spPr bwMode="auto">
              <a:xfrm>
                <a:off x="3199" y="1588"/>
                <a:ext cx="579"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45" name="Rectangle 50"/>
              <p:cNvSpPr>
                <a:spLocks noChangeArrowheads="1"/>
              </p:cNvSpPr>
              <p:nvPr/>
            </p:nvSpPr>
            <p:spPr bwMode="auto">
              <a:xfrm>
                <a:off x="3363" y="1584"/>
                <a:ext cx="213"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33" name="Rectangle 51"/>
            <p:cNvSpPr>
              <a:spLocks noChangeArrowheads="1"/>
            </p:cNvSpPr>
            <p:nvPr/>
          </p:nvSpPr>
          <p:spPr bwMode="auto">
            <a:xfrm>
              <a:off x="3786" y="1588"/>
              <a:ext cx="180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34" name="Rectangle 52"/>
            <p:cNvSpPr>
              <a:spLocks noChangeArrowheads="1"/>
            </p:cNvSpPr>
            <p:nvPr/>
          </p:nvSpPr>
          <p:spPr bwMode="auto">
            <a:xfrm>
              <a:off x="4289" y="1584"/>
              <a:ext cx="690"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35" name="Rectangle 53"/>
            <p:cNvSpPr>
              <a:spLocks noChangeArrowheads="1"/>
            </p:cNvSpPr>
            <p:nvPr/>
          </p:nvSpPr>
          <p:spPr bwMode="auto">
            <a:xfrm>
              <a:off x="5488" y="1392"/>
              <a:ext cx="17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36" name="Rectangle 54"/>
            <p:cNvSpPr>
              <a:spLocks noChangeArrowheads="1"/>
            </p:cNvSpPr>
            <p:nvPr/>
          </p:nvSpPr>
          <p:spPr bwMode="auto">
            <a:xfrm>
              <a:off x="3590" y="139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37" name="Rectangle 55"/>
            <p:cNvSpPr>
              <a:spLocks noChangeArrowheads="1"/>
            </p:cNvSpPr>
            <p:nvPr/>
          </p:nvSpPr>
          <p:spPr bwMode="auto">
            <a:xfrm>
              <a:off x="3002" y="139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38" name="Rectangle 56"/>
            <p:cNvSpPr>
              <a:spLocks noChangeArrowheads="1"/>
            </p:cNvSpPr>
            <p:nvPr/>
          </p:nvSpPr>
          <p:spPr bwMode="auto">
            <a:xfrm>
              <a:off x="2414" y="139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39" name="Rectangle 57"/>
            <p:cNvSpPr>
              <a:spLocks noChangeArrowheads="1"/>
            </p:cNvSpPr>
            <p:nvPr/>
          </p:nvSpPr>
          <p:spPr bwMode="auto">
            <a:xfrm>
              <a:off x="1918" y="1392"/>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40" name="Rectangle 58"/>
            <p:cNvSpPr>
              <a:spLocks noChangeArrowheads="1"/>
            </p:cNvSpPr>
            <p:nvPr/>
          </p:nvSpPr>
          <p:spPr bwMode="auto">
            <a:xfrm>
              <a:off x="2143" y="177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41" name="Rectangle 59"/>
            <p:cNvSpPr>
              <a:spLocks noChangeArrowheads="1"/>
            </p:cNvSpPr>
            <p:nvPr/>
          </p:nvSpPr>
          <p:spPr bwMode="auto">
            <a:xfrm>
              <a:off x="4448" y="1776"/>
              <a:ext cx="45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42" name="Rectangle 60"/>
            <p:cNvSpPr>
              <a:spLocks noChangeArrowheads="1"/>
            </p:cNvSpPr>
            <p:nvPr/>
          </p:nvSpPr>
          <p:spPr bwMode="auto">
            <a:xfrm>
              <a:off x="3318" y="177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43" name="Rectangle 61"/>
            <p:cNvSpPr>
              <a:spLocks noChangeArrowheads="1"/>
            </p:cNvSpPr>
            <p:nvPr/>
          </p:nvSpPr>
          <p:spPr bwMode="auto">
            <a:xfrm>
              <a:off x="2731" y="1776"/>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1" name="Group 62"/>
          <p:cNvGrpSpPr>
            <a:grpSpLocks/>
          </p:cNvGrpSpPr>
          <p:nvPr/>
        </p:nvGrpSpPr>
        <p:grpSpPr bwMode="auto">
          <a:xfrm>
            <a:off x="3200400" y="3916363"/>
            <a:ext cx="5949950" cy="942975"/>
            <a:chOff x="1918" y="1915"/>
            <a:chExt cx="3748" cy="594"/>
          </a:xfrm>
        </p:grpSpPr>
        <p:sp>
          <p:nvSpPr>
            <p:cNvPr id="24608" name="Rectangle 63"/>
            <p:cNvSpPr>
              <a:spLocks noChangeArrowheads="1"/>
            </p:cNvSpPr>
            <p:nvPr/>
          </p:nvSpPr>
          <p:spPr bwMode="auto">
            <a:xfrm>
              <a:off x="1983" y="2115"/>
              <a:ext cx="3599" cy="176"/>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24609" name="Group 64"/>
            <p:cNvGrpSpPr>
              <a:grpSpLocks/>
            </p:cNvGrpSpPr>
            <p:nvPr/>
          </p:nvGrpSpPr>
          <p:grpSpPr bwMode="auto">
            <a:xfrm>
              <a:off x="1979" y="2107"/>
              <a:ext cx="624" cy="210"/>
              <a:chOff x="1979" y="2107"/>
              <a:chExt cx="624" cy="210"/>
            </a:xfrm>
          </p:grpSpPr>
          <p:sp>
            <p:nvSpPr>
              <p:cNvPr id="24627" name="Rectangle 65"/>
              <p:cNvSpPr>
                <a:spLocks noChangeArrowheads="1"/>
              </p:cNvSpPr>
              <p:nvPr/>
            </p:nvSpPr>
            <p:spPr bwMode="auto">
              <a:xfrm>
                <a:off x="1979" y="2111"/>
                <a:ext cx="624"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28" name="Rectangle 66"/>
              <p:cNvSpPr>
                <a:spLocks noChangeArrowheads="1"/>
              </p:cNvSpPr>
              <p:nvPr/>
            </p:nvSpPr>
            <p:spPr bwMode="auto">
              <a:xfrm>
                <a:off x="2161" y="2107"/>
                <a:ext cx="24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610" name="Group 67"/>
            <p:cNvGrpSpPr>
              <a:grpSpLocks/>
            </p:cNvGrpSpPr>
            <p:nvPr/>
          </p:nvGrpSpPr>
          <p:grpSpPr bwMode="auto">
            <a:xfrm>
              <a:off x="2611" y="2107"/>
              <a:ext cx="580" cy="210"/>
              <a:chOff x="2611" y="2107"/>
              <a:chExt cx="580" cy="210"/>
            </a:xfrm>
          </p:grpSpPr>
          <p:sp>
            <p:nvSpPr>
              <p:cNvPr id="24625" name="Rectangle 68"/>
              <p:cNvSpPr>
                <a:spLocks noChangeArrowheads="1"/>
              </p:cNvSpPr>
              <p:nvPr/>
            </p:nvSpPr>
            <p:spPr bwMode="auto">
              <a:xfrm>
                <a:off x="2611" y="2111"/>
                <a:ext cx="58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26" name="Rectangle 69"/>
              <p:cNvSpPr>
                <a:spLocks noChangeArrowheads="1"/>
              </p:cNvSpPr>
              <p:nvPr/>
            </p:nvSpPr>
            <p:spPr bwMode="auto">
              <a:xfrm>
                <a:off x="2776" y="2107"/>
                <a:ext cx="221"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611" name="Group 70"/>
            <p:cNvGrpSpPr>
              <a:grpSpLocks/>
            </p:cNvGrpSpPr>
            <p:nvPr/>
          </p:nvGrpSpPr>
          <p:grpSpPr bwMode="auto">
            <a:xfrm>
              <a:off x="3199" y="2107"/>
              <a:ext cx="579" cy="210"/>
              <a:chOff x="3199" y="2107"/>
              <a:chExt cx="579" cy="210"/>
            </a:xfrm>
          </p:grpSpPr>
          <p:sp>
            <p:nvSpPr>
              <p:cNvPr id="24623" name="Rectangle 71"/>
              <p:cNvSpPr>
                <a:spLocks noChangeArrowheads="1"/>
              </p:cNvSpPr>
              <p:nvPr/>
            </p:nvSpPr>
            <p:spPr bwMode="auto">
              <a:xfrm>
                <a:off x="3199" y="2111"/>
                <a:ext cx="579"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24" name="Rectangle 72"/>
              <p:cNvSpPr>
                <a:spLocks noChangeArrowheads="1"/>
              </p:cNvSpPr>
              <p:nvPr/>
            </p:nvSpPr>
            <p:spPr bwMode="auto">
              <a:xfrm>
                <a:off x="3363" y="2107"/>
                <a:ext cx="213"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612" name="Rectangle 73"/>
            <p:cNvSpPr>
              <a:spLocks noChangeArrowheads="1"/>
            </p:cNvSpPr>
            <p:nvPr/>
          </p:nvSpPr>
          <p:spPr bwMode="auto">
            <a:xfrm>
              <a:off x="3786" y="2111"/>
              <a:ext cx="180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13" name="Rectangle 74"/>
            <p:cNvSpPr>
              <a:spLocks noChangeArrowheads="1"/>
            </p:cNvSpPr>
            <p:nvPr/>
          </p:nvSpPr>
          <p:spPr bwMode="auto">
            <a:xfrm>
              <a:off x="4289" y="2107"/>
              <a:ext cx="690"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614" name="Rectangle 75"/>
            <p:cNvSpPr>
              <a:spLocks noChangeArrowheads="1"/>
            </p:cNvSpPr>
            <p:nvPr/>
          </p:nvSpPr>
          <p:spPr bwMode="auto">
            <a:xfrm>
              <a:off x="5488" y="1915"/>
              <a:ext cx="17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615" name="Rectangle 76"/>
            <p:cNvSpPr>
              <a:spLocks noChangeArrowheads="1"/>
            </p:cNvSpPr>
            <p:nvPr/>
          </p:nvSpPr>
          <p:spPr bwMode="auto">
            <a:xfrm>
              <a:off x="3590" y="1915"/>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616" name="Rectangle 77"/>
            <p:cNvSpPr>
              <a:spLocks noChangeArrowheads="1"/>
            </p:cNvSpPr>
            <p:nvPr/>
          </p:nvSpPr>
          <p:spPr bwMode="auto">
            <a:xfrm>
              <a:off x="3002" y="1915"/>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617" name="Rectangle 78"/>
            <p:cNvSpPr>
              <a:spLocks noChangeArrowheads="1"/>
            </p:cNvSpPr>
            <p:nvPr/>
          </p:nvSpPr>
          <p:spPr bwMode="auto">
            <a:xfrm>
              <a:off x="2414" y="1915"/>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618" name="Rectangle 79"/>
            <p:cNvSpPr>
              <a:spLocks noChangeArrowheads="1"/>
            </p:cNvSpPr>
            <p:nvPr/>
          </p:nvSpPr>
          <p:spPr bwMode="auto">
            <a:xfrm>
              <a:off x="1918" y="1915"/>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619" name="Rectangle 80"/>
            <p:cNvSpPr>
              <a:spLocks noChangeArrowheads="1"/>
            </p:cNvSpPr>
            <p:nvPr/>
          </p:nvSpPr>
          <p:spPr bwMode="auto">
            <a:xfrm>
              <a:off x="2143" y="2299"/>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620" name="Rectangle 81"/>
            <p:cNvSpPr>
              <a:spLocks noChangeArrowheads="1"/>
            </p:cNvSpPr>
            <p:nvPr/>
          </p:nvSpPr>
          <p:spPr bwMode="auto">
            <a:xfrm>
              <a:off x="4448" y="2299"/>
              <a:ext cx="45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21" name="Rectangle 82"/>
            <p:cNvSpPr>
              <a:spLocks noChangeArrowheads="1"/>
            </p:cNvSpPr>
            <p:nvPr/>
          </p:nvSpPr>
          <p:spPr bwMode="auto">
            <a:xfrm>
              <a:off x="3318" y="2299"/>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22" name="Rectangle 83"/>
            <p:cNvSpPr>
              <a:spLocks noChangeArrowheads="1"/>
            </p:cNvSpPr>
            <p:nvPr/>
          </p:nvSpPr>
          <p:spPr bwMode="auto">
            <a:xfrm>
              <a:off x="2731" y="2299"/>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grpSp>
        <p:nvGrpSpPr>
          <p:cNvPr id="24582" name="Group 84"/>
          <p:cNvGrpSpPr>
            <a:grpSpLocks/>
          </p:cNvGrpSpPr>
          <p:nvPr/>
        </p:nvGrpSpPr>
        <p:grpSpPr bwMode="auto">
          <a:xfrm>
            <a:off x="3200400" y="5440363"/>
            <a:ext cx="5949950" cy="942975"/>
            <a:chOff x="1918" y="2661"/>
            <a:chExt cx="3748" cy="594"/>
          </a:xfrm>
        </p:grpSpPr>
        <p:sp>
          <p:nvSpPr>
            <p:cNvPr id="24587" name="Rectangle 85"/>
            <p:cNvSpPr>
              <a:spLocks noChangeArrowheads="1"/>
            </p:cNvSpPr>
            <p:nvPr/>
          </p:nvSpPr>
          <p:spPr bwMode="auto">
            <a:xfrm>
              <a:off x="1983" y="2861"/>
              <a:ext cx="3599" cy="176"/>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24588" name="Group 86"/>
            <p:cNvGrpSpPr>
              <a:grpSpLocks/>
            </p:cNvGrpSpPr>
            <p:nvPr/>
          </p:nvGrpSpPr>
          <p:grpSpPr bwMode="auto">
            <a:xfrm>
              <a:off x="1979" y="2853"/>
              <a:ext cx="624" cy="210"/>
              <a:chOff x="1979" y="2853"/>
              <a:chExt cx="624" cy="210"/>
            </a:xfrm>
          </p:grpSpPr>
          <p:sp>
            <p:nvSpPr>
              <p:cNvPr id="24606" name="Rectangle 87"/>
              <p:cNvSpPr>
                <a:spLocks noChangeArrowheads="1"/>
              </p:cNvSpPr>
              <p:nvPr/>
            </p:nvSpPr>
            <p:spPr bwMode="auto">
              <a:xfrm>
                <a:off x="1979" y="2857"/>
                <a:ext cx="624"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07" name="Rectangle 88"/>
              <p:cNvSpPr>
                <a:spLocks noChangeArrowheads="1"/>
              </p:cNvSpPr>
              <p:nvPr/>
            </p:nvSpPr>
            <p:spPr bwMode="auto">
              <a:xfrm>
                <a:off x="2161" y="2853"/>
                <a:ext cx="24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op</a:t>
                </a:r>
              </a:p>
            </p:txBody>
          </p:sp>
        </p:grpSp>
        <p:grpSp>
          <p:nvGrpSpPr>
            <p:cNvPr id="24589" name="Group 89"/>
            <p:cNvGrpSpPr>
              <a:grpSpLocks/>
            </p:cNvGrpSpPr>
            <p:nvPr/>
          </p:nvGrpSpPr>
          <p:grpSpPr bwMode="auto">
            <a:xfrm>
              <a:off x="2611" y="2853"/>
              <a:ext cx="580" cy="210"/>
              <a:chOff x="2611" y="2853"/>
              <a:chExt cx="580" cy="210"/>
            </a:xfrm>
          </p:grpSpPr>
          <p:sp>
            <p:nvSpPr>
              <p:cNvPr id="24604" name="Rectangle 90"/>
              <p:cNvSpPr>
                <a:spLocks noChangeArrowheads="1"/>
              </p:cNvSpPr>
              <p:nvPr/>
            </p:nvSpPr>
            <p:spPr bwMode="auto">
              <a:xfrm>
                <a:off x="2611" y="2857"/>
                <a:ext cx="58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05" name="Rectangle 91"/>
              <p:cNvSpPr>
                <a:spLocks noChangeArrowheads="1"/>
              </p:cNvSpPr>
              <p:nvPr/>
            </p:nvSpPr>
            <p:spPr bwMode="auto">
              <a:xfrm>
                <a:off x="2776" y="2853"/>
                <a:ext cx="221"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rs</a:t>
                </a:r>
              </a:p>
            </p:txBody>
          </p:sp>
        </p:grpSp>
        <p:grpSp>
          <p:nvGrpSpPr>
            <p:cNvPr id="24590" name="Group 92"/>
            <p:cNvGrpSpPr>
              <a:grpSpLocks/>
            </p:cNvGrpSpPr>
            <p:nvPr/>
          </p:nvGrpSpPr>
          <p:grpSpPr bwMode="auto">
            <a:xfrm>
              <a:off x="3199" y="2853"/>
              <a:ext cx="579" cy="210"/>
              <a:chOff x="3199" y="2853"/>
              <a:chExt cx="579" cy="210"/>
            </a:xfrm>
          </p:grpSpPr>
          <p:sp>
            <p:nvSpPr>
              <p:cNvPr id="24602" name="Rectangle 93"/>
              <p:cNvSpPr>
                <a:spLocks noChangeArrowheads="1"/>
              </p:cNvSpPr>
              <p:nvPr/>
            </p:nvSpPr>
            <p:spPr bwMode="auto">
              <a:xfrm>
                <a:off x="3199" y="2857"/>
                <a:ext cx="579"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603" name="Rectangle 94"/>
              <p:cNvSpPr>
                <a:spLocks noChangeArrowheads="1"/>
              </p:cNvSpPr>
              <p:nvPr/>
            </p:nvSpPr>
            <p:spPr bwMode="auto">
              <a:xfrm>
                <a:off x="3363" y="2853"/>
                <a:ext cx="213"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rt</a:t>
                </a:r>
              </a:p>
            </p:txBody>
          </p:sp>
        </p:grpSp>
        <p:sp>
          <p:nvSpPr>
            <p:cNvPr id="24591" name="Rectangle 95"/>
            <p:cNvSpPr>
              <a:spLocks noChangeArrowheads="1"/>
            </p:cNvSpPr>
            <p:nvPr/>
          </p:nvSpPr>
          <p:spPr bwMode="auto">
            <a:xfrm>
              <a:off x="3786" y="2857"/>
              <a:ext cx="1800" cy="184"/>
            </a:xfrm>
            <a:prstGeom prst="rect">
              <a:avLst/>
            </a:prstGeom>
            <a:noFill/>
            <a:ln w="127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24592" name="Rectangle 96"/>
            <p:cNvSpPr>
              <a:spLocks noChangeArrowheads="1"/>
            </p:cNvSpPr>
            <p:nvPr/>
          </p:nvSpPr>
          <p:spPr bwMode="auto">
            <a:xfrm>
              <a:off x="4289" y="2853"/>
              <a:ext cx="690"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immediate</a:t>
              </a:r>
            </a:p>
          </p:txBody>
        </p:sp>
        <p:sp>
          <p:nvSpPr>
            <p:cNvPr id="24593" name="Rectangle 97"/>
            <p:cNvSpPr>
              <a:spLocks noChangeArrowheads="1"/>
            </p:cNvSpPr>
            <p:nvPr/>
          </p:nvSpPr>
          <p:spPr bwMode="auto">
            <a:xfrm>
              <a:off x="5488" y="2661"/>
              <a:ext cx="178"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0</a:t>
              </a:r>
            </a:p>
          </p:txBody>
        </p:sp>
        <p:sp>
          <p:nvSpPr>
            <p:cNvPr id="24594" name="Rectangle 98"/>
            <p:cNvSpPr>
              <a:spLocks noChangeArrowheads="1"/>
            </p:cNvSpPr>
            <p:nvPr/>
          </p:nvSpPr>
          <p:spPr bwMode="auto">
            <a:xfrm>
              <a:off x="3590" y="2661"/>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a:t>
              </a:r>
            </a:p>
          </p:txBody>
        </p:sp>
        <p:sp>
          <p:nvSpPr>
            <p:cNvPr id="24595" name="Rectangle 99"/>
            <p:cNvSpPr>
              <a:spLocks noChangeArrowheads="1"/>
            </p:cNvSpPr>
            <p:nvPr/>
          </p:nvSpPr>
          <p:spPr bwMode="auto">
            <a:xfrm>
              <a:off x="3002" y="2661"/>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21</a:t>
              </a:r>
            </a:p>
          </p:txBody>
        </p:sp>
        <p:sp>
          <p:nvSpPr>
            <p:cNvPr id="24596" name="Rectangle 100"/>
            <p:cNvSpPr>
              <a:spLocks noChangeArrowheads="1"/>
            </p:cNvSpPr>
            <p:nvPr/>
          </p:nvSpPr>
          <p:spPr bwMode="auto">
            <a:xfrm>
              <a:off x="2414" y="2661"/>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26</a:t>
              </a:r>
            </a:p>
          </p:txBody>
        </p:sp>
        <p:sp>
          <p:nvSpPr>
            <p:cNvPr id="24597" name="Rectangle 101"/>
            <p:cNvSpPr>
              <a:spLocks noChangeArrowheads="1"/>
            </p:cNvSpPr>
            <p:nvPr/>
          </p:nvSpPr>
          <p:spPr bwMode="auto">
            <a:xfrm>
              <a:off x="1918" y="2661"/>
              <a:ext cx="242"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31</a:t>
              </a:r>
            </a:p>
          </p:txBody>
        </p:sp>
        <p:sp>
          <p:nvSpPr>
            <p:cNvPr id="24598" name="Rectangle 102"/>
            <p:cNvSpPr>
              <a:spLocks noChangeArrowheads="1"/>
            </p:cNvSpPr>
            <p:nvPr/>
          </p:nvSpPr>
          <p:spPr bwMode="auto">
            <a:xfrm>
              <a:off x="2143" y="3045"/>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6 bits</a:t>
              </a:r>
            </a:p>
          </p:txBody>
        </p:sp>
        <p:sp>
          <p:nvSpPr>
            <p:cNvPr id="24599" name="Rectangle 103"/>
            <p:cNvSpPr>
              <a:spLocks noChangeArrowheads="1"/>
            </p:cNvSpPr>
            <p:nvPr/>
          </p:nvSpPr>
          <p:spPr bwMode="auto">
            <a:xfrm>
              <a:off x="4448" y="3045"/>
              <a:ext cx="459"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16 bits</a:t>
              </a:r>
            </a:p>
          </p:txBody>
        </p:sp>
        <p:sp>
          <p:nvSpPr>
            <p:cNvPr id="24600" name="Rectangle 104"/>
            <p:cNvSpPr>
              <a:spLocks noChangeArrowheads="1"/>
            </p:cNvSpPr>
            <p:nvPr/>
          </p:nvSpPr>
          <p:spPr bwMode="auto">
            <a:xfrm>
              <a:off x="3318" y="3045"/>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sp>
          <p:nvSpPr>
            <p:cNvPr id="24601" name="Rectangle 105"/>
            <p:cNvSpPr>
              <a:spLocks noChangeArrowheads="1"/>
            </p:cNvSpPr>
            <p:nvPr/>
          </p:nvSpPr>
          <p:spPr bwMode="auto">
            <a:xfrm>
              <a:off x="2731" y="3045"/>
              <a:ext cx="395" cy="21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a:latin typeface="Times" charset="0"/>
                </a:rPr>
                <a:t>5 bits</a:t>
              </a:r>
            </a:p>
          </p:txBody>
        </p:sp>
      </p:grpSp>
      <p:sp>
        <p:nvSpPr>
          <p:cNvPr id="24583" name="Title 105"/>
          <p:cNvSpPr>
            <a:spLocks noGrp="1"/>
          </p:cNvSpPr>
          <p:nvPr>
            <p:ph type="title"/>
          </p:nvPr>
        </p:nvSpPr>
        <p:spPr/>
        <p:txBody>
          <a:bodyPr/>
          <a:lstStyle/>
          <a:p>
            <a:r>
              <a:rPr lang="en-US" sz="4000">
                <a:latin typeface="Calibri" charset="0"/>
                <a:ea typeface="ＭＳ Ｐゴシック" charset="0"/>
                <a:cs typeface="ＭＳ Ｐゴシック" charset="0"/>
              </a:rPr>
              <a:t>The MIPS-lite Subset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0655256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367243" y="1177400"/>
            <a:ext cx="8632825" cy="1920875"/>
          </a:xfrm>
        </p:spPr>
        <p:txBody>
          <a:bodyPr/>
          <a:lstStyle/>
          <a:p>
            <a:pPr marL="0" indent="0">
              <a:lnSpc>
                <a:spcPct val="120000"/>
              </a:lnSpc>
              <a:spcBef>
                <a:spcPts val="50"/>
              </a:spcBef>
              <a:buNone/>
            </a:pPr>
            <a:r>
              <a:rPr lang="en-US" sz="2800" dirty="0">
                <a:latin typeface="Calibri" charset="0"/>
                <a:ea typeface="ＭＳ Ｐゴシック" charset="0"/>
                <a:cs typeface="ＭＳ Ｐゴシック" charset="0"/>
              </a:rPr>
              <a:t>RTL gives the </a:t>
            </a:r>
            <a:r>
              <a:rPr lang="en-US" sz="2800" u="sng" dirty="0">
                <a:solidFill>
                  <a:schemeClr val="accent2"/>
                </a:solidFill>
                <a:latin typeface="Calibri" charset="0"/>
                <a:ea typeface="ＭＳ Ｐゴシック" charset="0"/>
                <a:cs typeface="ＭＳ Ｐゴシック" charset="0"/>
              </a:rPr>
              <a:t>meaning</a:t>
            </a:r>
            <a:r>
              <a:rPr lang="en-US" sz="2800" dirty="0">
                <a:latin typeface="Calibri" charset="0"/>
                <a:ea typeface="ＭＳ Ｐゴシック" charset="0"/>
                <a:cs typeface="ＭＳ Ｐゴシック" charset="0"/>
              </a:rPr>
              <a:t> of the </a:t>
            </a:r>
            <a:r>
              <a:rPr lang="en-US" sz="2800" dirty="0" smtClean="0">
                <a:latin typeface="Calibri" charset="0"/>
                <a:ea typeface="ＭＳ Ｐゴシック" charset="0"/>
                <a:cs typeface="ＭＳ Ｐゴシック" charset="0"/>
              </a:rPr>
              <a:t>instructions</a:t>
            </a:r>
          </a:p>
          <a:p>
            <a:pPr marL="0" indent="0">
              <a:spcBef>
                <a:spcPts val="100"/>
              </a:spcBef>
              <a:buNone/>
            </a:pPr>
            <a:r>
              <a:rPr lang="en-US" sz="2800" dirty="0" smtClean="0">
                <a:latin typeface="Calibri" charset="0"/>
                <a:ea typeface="ＭＳ Ｐゴシック" charset="0"/>
                <a:cs typeface="ＭＳ Ｐゴシック" charset="0"/>
              </a:rPr>
              <a:t>All </a:t>
            </a:r>
            <a:r>
              <a:rPr lang="en-US" sz="2800" dirty="0">
                <a:latin typeface="Calibri" charset="0"/>
                <a:ea typeface="ＭＳ Ｐゴシック" charset="0"/>
                <a:cs typeface="ＭＳ Ｐゴシック" charset="0"/>
              </a:rPr>
              <a:t>start by fetching the instruction</a:t>
            </a:r>
            <a:endParaRPr lang="en-US" sz="3600" dirty="0">
              <a:latin typeface="Calibri" charset="0"/>
              <a:ea typeface="ＭＳ Ｐゴシック" charset="0"/>
              <a:cs typeface="ＭＳ Ｐゴシック" charset="0"/>
            </a:endParaRPr>
          </a:p>
        </p:txBody>
      </p:sp>
      <p:sp>
        <p:nvSpPr>
          <p:cNvPr id="26627" name="Rectangle 4"/>
          <p:cNvSpPr>
            <a:spLocks noChangeArrowheads="1"/>
          </p:cNvSpPr>
          <p:nvPr/>
        </p:nvSpPr>
        <p:spPr bwMode="auto">
          <a:xfrm>
            <a:off x="356126" y="2265359"/>
            <a:ext cx="8737600" cy="399186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90488" tIns="44450" rIns="90488" bIns="44450">
            <a:spAutoFit/>
          </a:bodyPr>
          <a:lstStyle/>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a:t>
            </a:r>
            <a:r>
              <a:rPr lang="en-US" dirty="0" err="1">
                <a:latin typeface="Courier" charset="0"/>
                <a:cs typeface="Courier" charset="0"/>
              </a:rPr>
              <a:t>rd</a:t>
            </a:r>
            <a:r>
              <a:rPr lang="en-US" dirty="0">
                <a:latin typeface="Courier" charset="0"/>
                <a:cs typeface="Courier" charset="0"/>
              </a:rPr>
              <a:t> , </a:t>
            </a:r>
            <a:r>
              <a:rPr lang="en-US" dirty="0" err="1">
                <a:latin typeface="Courier" charset="0"/>
                <a:cs typeface="Courier" charset="0"/>
              </a:rPr>
              <a:t>shamt</a:t>
            </a:r>
            <a:r>
              <a:rPr lang="en-US" dirty="0">
                <a:latin typeface="Courier" charset="0"/>
                <a:cs typeface="Courier" charset="0"/>
              </a:rPr>
              <a:t> , </a:t>
            </a:r>
            <a:r>
              <a:rPr lang="en-US" dirty="0" err="1">
                <a:latin typeface="Courier" charset="0"/>
                <a:cs typeface="Courier" charset="0"/>
              </a:rPr>
              <a:t>funct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PC ]</a:t>
            </a:r>
          </a:p>
          <a:p>
            <a:pPr>
              <a:spcBef>
                <a:spcPct val="50000"/>
              </a:spcBef>
              <a:tabLst>
                <a:tab pos="1143000" algn="l"/>
                <a:tab pos="5367338" algn="l"/>
              </a:tabLst>
            </a:pPr>
            <a:r>
              <a:rPr lang="en-US" dirty="0">
                <a:latin typeface="Courier" charset="0"/>
                <a:cs typeface="Courier" charset="0"/>
              </a:rPr>
              <a:t>{op , </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rt</a:t>
            </a:r>
            <a:r>
              <a:rPr lang="en-US" dirty="0">
                <a:latin typeface="Courier" charset="0"/>
                <a:cs typeface="Courier" charset="0"/>
              </a:rPr>
              <a:t> ,   Imm16} </a:t>
            </a:r>
            <a:r>
              <a:rPr lang="en-US" dirty="0">
                <a:latin typeface="Courier" charset="0"/>
                <a:cs typeface="Courier" charset="0"/>
                <a:sym typeface="Symbol" charset="0"/>
              </a:rPr>
              <a:t></a:t>
            </a:r>
            <a:r>
              <a:rPr lang="en-US" dirty="0">
                <a:latin typeface="Courier" charset="0"/>
                <a:cs typeface="Courier" charset="0"/>
              </a:rPr>
              <a:t> MEM[ PC </a:t>
            </a:r>
            <a:r>
              <a:rPr lang="en-US" dirty="0" smtClean="0">
                <a:latin typeface="Courier" charset="0"/>
                <a:cs typeface="Courier" charset="0"/>
              </a:rPr>
              <a:t>]</a:t>
            </a:r>
          </a:p>
          <a:p>
            <a:pPr>
              <a:lnSpc>
                <a:spcPct val="90000"/>
              </a:lnSpc>
              <a:spcBef>
                <a:spcPts val="800"/>
              </a:spcBef>
              <a:tabLst>
                <a:tab pos="1143000" algn="l"/>
                <a:tab pos="5367338" algn="l"/>
              </a:tabLst>
            </a:pPr>
            <a:r>
              <a:rPr lang="en-US" sz="2000" u="sng" dirty="0" err="1" smtClean="0">
                <a:latin typeface="Courier" charset="0"/>
                <a:cs typeface="Courier" charset="0"/>
              </a:rPr>
              <a:t>Inst</a:t>
            </a:r>
            <a:r>
              <a:rPr lang="en-US" sz="2000" dirty="0" smtClean="0">
                <a:latin typeface="Courier" charset="0"/>
                <a:cs typeface="Courier" charset="0"/>
              </a:rPr>
              <a:t>  </a:t>
            </a:r>
            <a:r>
              <a:rPr lang="en-US" sz="2000" u="sng" dirty="0">
                <a:latin typeface="Courier" charset="0"/>
                <a:cs typeface="Courier" charset="0"/>
              </a:rPr>
              <a:t>Register Transfers</a:t>
            </a:r>
          </a:p>
          <a:p>
            <a:pPr>
              <a:lnSpc>
                <a:spcPct val="90000"/>
              </a:lnSpc>
              <a:spcBef>
                <a:spcPct val="50000"/>
              </a:spcBef>
              <a:tabLst>
                <a:tab pos="1143000" algn="l"/>
                <a:tab pos="5367338" algn="l"/>
              </a:tabLst>
            </a:pPr>
            <a:r>
              <a:rPr lang="en-US" dirty="0">
                <a:latin typeface="Courier" charset="0"/>
                <a:cs typeface="Courier" charset="0"/>
              </a:rPr>
              <a:t>ADDU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SUBU   R[</a:t>
            </a:r>
            <a:r>
              <a:rPr lang="en-US" dirty="0" err="1">
                <a:latin typeface="Courier" charset="0"/>
                <a:cs typeface="Courier" charset="0"/>
              </a:rPr>
              <a:t>rd</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ORI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zero_ext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LOAD   R[</a:t>
            </a:r>
            <a:r>
              <a:rPr lang="en-US" dirty="0" err="1">
                <a:latin typeface="Courier" charset="0"/>
                <a:cs typeface="Courier" charset="0"/>
              </a:rPr>
              <a:t>rt</a:t>
            </a:r>
            <a:r>
              <a:rPr lang="en-US" dirty="0">
                <a:latin typeface="Courier" charset="0"/>
                <a:cs typeface="Courier" charset="0"/>
              </a:rPr>
              <a:t>] </a:t>
            </a:r>
            <a:r>
              <a:rPr lang="en-US" dirty="0">
                <a:latin typeface="Courier" charset="0"/>
                <a:cs typeface="Courier" charset="0"/>
                <a:sym typeface="Symbol" charset="0"/>
              </a:rPr>
              <a:t></a:t>
            </a:r>
            <a:r>
              <a:rPr lang="en-US" dirty="0">
                <a:latin typeface="Courier" charset="0"/>
                <a:cs typeface="Courier" charset="0"/>
              </a:rPr>
              <a:t>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STORE  MEM[ R[</a:t>
            </a:r>
            <a:r>
              <a:rPr lang="en-US" dirty="0" err="1">
                <a:latin typeface="Courier" charset="0"/>
                <a:cs typeface="Courier" charset="0"/>
              </a:rPr>
              <a:t>rs</a:t>
            </a:r>
            <a:r>
              <a:rPr lang="en-US" dirty="0">
                <a:latin typeface="Courier" charset="0"/>
                <a:cs typeface="Courier" charset="0"/>
              </a:rPr>
              <a:t>] + </a:t>
            </a:r>
            <a:r>
              <a:rPr lang="en-US" dirty="0" err="1">
                <a:latin typeface="Courier" charset="0"/>
                <a:cs typeface="Courier" charset="0"/>
              </a:rPr>
              <a:t>sign_ext</a:t>
            </a:r>
            <a:r>
              <a:rPr lang="en-US" dirty="0">
                <a:latin typeface="Courier" charset="0"/>
                <a:cs typeface="Courier" charset="0"/>
              </a:rPr>
              <a:t>(Imm16) ] </a:t>
            </a:r>
            <a:r>
              <a:rPr lang="en-US" dirty="0">
                <a:latin typeface="Courier" charset="0"/>
                <a:cs typeface="Courier" charset="0"/>
                <a:sym typeface="Symbol" charset="0"/>
              </a:rPr>
              <a:t></a:t>
            </a:r>
            <a:r>
              <a:rPr lang="en-US" dirty="0">
                <a:latin typeface="Courier" charset="0"/>
                <a:cs typeface="Courier" charset="0"/>
              </a:rPr>
              <a:t> R[</a:t>
            </a:r>
            <a:r>
              <a:rPr lang="en-US" dirty="0" err="1">
                <a:latin typeface="Courier" charset="0"/>
                <a:cs typeface="Courier" charset="0"/>
              </a:rPr>
              <a:t>rt</a:t>
            </a:r>
            <a:r>
              <a:rPr lang="en-US" dirty="0">
                <a:latin typeface="Courier" charset="0"/>
                <a:cs typeface="Courier" charset="0"/>
              </a:rPr>
              <a:t>]; PC </a:t>
            </a:r>
            <a:r>
              <a:rPr lang="en-US" dirty="0">
                <a:latin typeface="Courier" charset="0"/>
                <a:cs typeface="Courier" charset="0"/>
                <a:sym typeface="Symbol" charset="0"/>
              </a:rPr>
              <a:t></a:t>
            </a:r>
            <a:r>
              <a:rPr lang="en-US" dirty="0">
                <a:latin typeface="Courier" charset="0"/>
                <a:cs typeface="Courier" charset="0"/>
              </a:rPr>
              <a:t> PC + 4</a:t>
            </a:r>
          </a:p>
          <a:p>
            <a:pPr>
              <a:lnSpc>
                <a:spcPct val="90000"/>
              </a:lnSpc>
              <a:spcBef>
                <a:spcPct val="50000"/>
              </a:spcBef>
              <a:tabLst>
                <a:tab pos="1143000" algn="l"/>
                <a:tab pos="5367338" algn="l"/>
              </a:tabLst>
            </a:pPr>
            <a:r>
              <a:rPr lang="en-US" dirty="0">
                <a:latin typeface="Courier" charset="0"/>
                <a:cs typeface="Courier" charset="0"/>
              </a:rPr>
              <a:t>BEQ    if ( R[</a:t>
            </a:r>
            <a:r>
              <a:rPr lang="en-US" dirty="0" err="1">
                <a:latin typeface="Courier" charset="0"/>
                <a:cs typeface="Courier" charset="0"/>
              </a:rPr>
              <a:t>rs</a:t>
            </a:r>
            <a:r>
              <a:rPr lang="en-US" dirty="0">
                <a:latin typeface="Courier" charset="0"/>
                <a:cs typeface="Courier" charset="0"/>
              </a:rPr>
              <a:t>] == R[</a:t>
            </a:r>
            <a:r>
              <a:rPr lang="en-US" dirty="0" err="1">
                <a:latin typeface="Courier" charset="0"/>
                <a:cs typeface="Courier" charset="0"/>
              </a:rPr>
              <a:t>rt</a:t>
            </a:r>
            <a:r>
              <a:rPr lang="en-US" dirty="0">
                <a:latin typeface="Courier" charset="0"/>
                <a:cs typeface="Courier" charset="0"/>
              </a:rPr>
              <a:t>] )</a:t>
            </a:r>
            <a:br>
              <a:rPr lang="en-US" dirty="0">
                <a:latin typeface="Courier" charset="0"/>
                <a:cs typeface="Courier" charset="0"/>
              </a:rPr>
            </a:br>
            <a:r>
              <a:rPr lang="en-US" dirty="0">
                <a:latin typeface="Courier" charset="0"/>
                <a:cs typeface="Courier" charset="0"/>
              </a:rPr>
              <a:t>           then PC </a:t>
            </a:r>
            <a:r>
              <a:rPr lang="en-US" dirty="0">
                <a:latin typeface="Courier" charset="0"/>
                <a:cs typeface="Courier" charset="0"/>
                <a:sym typeface="Symbol" charset="0"/>
              </a:rPr>
              <a:t></a:t>
            </a:r>
            <a:r>
              <a:rPr lang="en-US" dirty="0">
                <a:latin typeface="Courier" charset="0"/>
                <a:cs typeface="Courier" charset="0"/>
              </a:rPr>
              <a:t> PC + 4 + (</a:t>
            </a:r>
            <a:r>
              <a:rPr lang="en-US" dirty="0" err="1">
                <a:latin typeface="Courier" charset="0"/>
                <a:cs typeface="Courier" charset="0"/>
              </a:rPr>
              <a:t>sign_ext</a:t>
            </a:r>
            <a:r>
              <a:rPr lang="en-US" dirty="0">
                <a:latin typeface="Courier" charset="0"/>
                <a:cs typeface="Courier" charset="0"/>
              </a:rPr>
              <a:t>(Imm16) || 00)</a:t>
            </a:r>
            <a:br>
              <a:rPr lang="en-US" dirty="0">
                <a:latin typeface="Courier" charset="0"/>
                <a:cs typeface="Courier" charset="0"/>
              </a:rPr>
            </a:br>
            <a:r>
              <a:rPr lang="en-US" dirty="0">
                <a:latin typeface="Courier" charset="0"/>
                <a:cs typeface="Courier" charset="0"/>
              </a:rPr>
              <a:t>           else PC </a:t>
            </a:r>
            <a:r>
              <a:rPr lang="en-US" dirty="0">
                <a:latin typeface="Courier" charset="0"/>
                <a:cs typeface="Courier" charset="0"/>
                <a:sym typeface="Symbol" charset="0"/>
              </a:rPr>
              <a:t></a:t>
            </a:r>
            <a:r>
              <a:rPr lang="en-US" dirty="0">
                <a:latin typeface="Courier" charset="0"/>
                <a:cs typeface="Courier" charset="0"/>
              </a:rPr>
              <a:t> PC + 4</a:t>
            </a:r>
          </a:p>
        </p:txBody>
      </p:sp>
      <p:sp>
        <p:nvSpPr>
          <p:cNvPr id="26628" name="Title 4"/>
          <p:cNvSpPr>
            <a:spLocks noGrp="1"/>
          </p:cNvSpPr>
          <p:nvPr>
            <p:ph type="title"/>
          </p:nvPr>
        </p:nvSpPr>
        <p:spPr/>
        <p:txBody>
          <a:bodyPr/>
          <a:lstStyle/>
          <a:p>
            <a:r>
              <a:rPr lang="en-US">
                <a:latin typeface="Calibri" charset="0"/>
                <a:ea typeface="ＭＳ Ｐゴシック" charset="0"/>
                <a:cs typeface="ＭＳ Ｐゴシック" charset="0"/>
              </a:rPr>
              <a:t>Register Transfer Language (RTL)</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6108920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1: Requirements of the Instruction Set</a:t>
            </a:r>
          </a:p>
        </p:txBody>
      </p:sp>
      <p:sp>
        <p:nvSpPr>
          <p:cNvPr id="36867" name="Rectangle 3"/>
          <p:cNvSpPr>
            <a:spLocks noGrp="1" noChangeArrowheads="1"/>
          </p:cNvSpPr>
          <p:nvPr>
            <p:ph type="body" idx="1"/>
          </p:nvPr>
        </p:nvSpPr>
        <p:spPr/>
        <p:txBody>
          <a:bodyPr>
            <a:normAutofit fontScale="77500" lnSpcReduction="20000"/>
          </a:bodyPr>
          <a:lstStyle/>
          <a:p>
            <a:pPr>
              <a:defRPr/>
            </a:pPr>
            <a:r>
              <a:rPr lang="en-US" dirty="0" smtClean="0"/>
              <a:t>Memory (MEM)</a:t>
            </a:r>
          </a:p>
          <a:p>
            <a:pPr lvl="1">
              <a:defRPr/>
            </a:pPr>
            <a:r>
              <a:rPr lang="en-US" dirty="0" smtClean="0"/>
              <a:t>Instructions &amp; data (will use one for each)</a:t>
            </a:r>
          </a:p>
          <a:p>
            <a:pPr>
              <a:defRPr/>
            </a:pPr>
            <a:r>
              <a:rPr lang="en-US" dirty="0" smtClean="0"/>
              <a:t>Registers (R: 32 </a:t>
            </a:r>
            <a:r>
              <a:rPr lang="en-US" dirty="0" err="1" smtClean="0"/>
              <a:t>x</a:t>
            </a:r>
            <a:r>
              <a:rPr lang="en-US" dirty="0" smtClean="0"/>
              <a:t> 32)</a:t>
            </a:r>
          </a:p>
          <a:p>
            <a:pPr lvl="1">
              <a:defRPr/>
            </a:pPr>
            <a:r>
              <a:rPr lang="en-US" dirty="0" smtClean="0"/>
              <a:t>Read RS</a:t>
            </a:r>
          </a:p>
          <a:p>
            <a:pPr lvl="1">
              <a:defRPr/>
            </a:pPr>
            <a:r>
              <a:rPr lang="en-US" dirty="0" smtClean="0"/>
              <a:t>Read RT</a:t>
            </a:r>
          </a:p>
          <a:p>
            <a:pPr lvl="1">
              <a:defRPr/>
            </a:pPr>
            <a:r>
              <a:rPr lang="en-US" dirty="0" smtClean="0"/>
              <a:t>Write RT or RD</a:t>
            </a:r>
          </a:p>
          <a:p>
            <a:pPr>
              <a:defRPr/>
            </a:pPr>
            <a:r>
              <a:rPr lang="en-US" dirty="0" smtClean="0"/>
              <a:t>PC</a:t>
            </a:r>
          </a:p>
          <a:p>
            <a:pPr>
              <a:defRPr/>
            </a:pPr>
            <a:r>
              <a:rPr lang="en-US" dirty="0" smtClean="0"/>
              <a:t>Extender (sign/zero extend)</a:t>
            </a:r>
          </a:p>
          <a:p>
            <a:pPr>
              <a:defRPr/>
            </a:pPr>
            <a:r>
              <a:rPr lang="en-US" dirty="0" smtClean="0"/>
              <a:t>Add/Sub/OR unit for operation on </a:t>
            </a:r>
            <a:r>
              <a:rPr lang="en-US" dirty="0" err="1" smtClean="0"/>
              <a:t>register(s</a:t>
            </a:r>
            <a:r>
              <a:rPr lang="en-US" dirty="0" smtClean="0"/>
              <a:t>) or extended immediate</a:t>
            </a:r>
          </a:p>
          <a:p>
            <a:pPr>
              <a:defRPr/>
            </a:pPr>
            <a:r>
              <a:rPr lang="en-US" dirty="0" smtClean="0"/>
              <a:t>Add 4 (+ maybe extended immediate) to PC</a:t>
            </a:r>
          </a:p>
          <a:p>
            <a:pPr>
              <a:defRPr/>
            </a:pPr>
            <a:r>
              <a:rPr lang="en-US" dirty="0" smtClean="0"/>
              <a:t>Compare registers?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9406835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Step 2: Components of the Datapath</a:t>
            </a:r>
          </a:p>
        </p:txBody>
      </p:sp>
      <p:sp>
        <p:nvSpPr>
          <p:cNvPr id="33795" name="Rectangle 3"/>
          <p:cNvSpPr>
            <a:spLocks noGrp="1" noChangeArrowheads="1"/>
          </p:cNvSpPr>
          <p:nvPr>
            <p:ph type="body" idx="1"/>
          </p:nvPr>
        </p:nvSpPr>
        <p:spPr>
          <a:xfrm>
            <a:off x="457200" y="1600200"/>
            <a:ext cx="8229600" cy="1836738"/>
          </a:xfrm>
        </p:spPr>
        <p:txBody>
          <a:bodyPr/>
          <a:lstStyle/>
          <a:p>
            <a:r>
              <a:rPr lang="en-US">
                <a:latin typeface="Calibri" charset="0"/>
                <a:ea typeface="ＭＳ Ｐゴシック" charset="0"/>
                <a:cs typeface="ＭＳ Ｐゴシック" charset="0"/>
              </a:rPr>
              <a:t>Combinational Elements</a:t>
            </a:r>
          </a:p>
          <a:p>
            <a:r>
              <a:rPr lang="en-US">
                <a:latin typeface="Calibri" charset="0"/>
                <a:ea typeface="ＭＳ Ｐゴシック" charset="0"/>
                <a:cs typeface="ＭＳ Ｐゴシック" charset="0"/>
              </a:rPr>
              <a:t>Storage Elements + Clocking Methodology</a:t>
            </a:r>
          </a:p>
          <a:p>
            <a:r>
              <a:rPr lang="en-US">
                <a:latin typeface="Calibri" charset="0"/>
                <a:ea typeface="ＭＳ Ｐゴシック" charset="0"/>
                <a:cs typeface="ＭＳ Ｐゴシック" charset="0"/>
              </a:rPr>
              <a:t>Building Blocks</a:t>
            </a:r>
          </a:p>
        </p:txBody>
      </p:sp>
      <p:grpSp>
        <p:nvGrpSpPr>
          <p:cNvPr id="33799" name="Group 120"/>
          <p:cNvGrpSpPr>
            <a:grpSpLocks/>
          </p:cNvGrpSpPr>
          <p:nvPr/>
        </p:nvGrpSpPr>
        <p:grpSpPr bwMode="auto">
          <a:xfrm>
            <a:off x="171450" y="3457575"/>
            <a:ext cx="3225800" cy="2162175"/>
            <a:chOff x="171003" y="3457002"/>
            <a:chExt cx="3225761" cy="2163289"/>
          </a:xfrm>
        </p:grpSpPr>
        <p:grpSp>
          <p:nvGrpSpPr>
            <p:cNvPr id="33844" name="Group 38"/>
            <p:cNvGrpSpPr>
              <a:grpSpLocks/>
            </p:cNvGrpSpPr>
            <p:nvPr/>
          </p:nvGrpSpPr>
          <p:grpSpPr bwMode="auto">
            <a:xfrm>
              <a:off x="171003" y="3457002"/>
              <a:ext cx="3225761" cy="1707442"/>
              <a:chOff x="2514600" y="1206500"/>
              <a:chExt cx="3225761" cy="1707442"/>
            </a:xfrm>
          </p:grpSpPr>
          <p:sp>
            <p:nvSpPr>
              <p:cNvPr id="40" name="Line 4"/>
              <p:cNvSpPr>
                <a:spLocks noChangeShapeType="1"/>
              </p:cNvSpPr>
              <p:nvPr/>
            </p:nvSpPr>
            <p:spPr bwMode="auto">
              <a:xfrm flipH="1">
                <a:off x="2820984" y="1708408"/>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2" name="Line 14"/>
              <p:cNvSpPr>
                <a:spLocks noChangeShapeType="1"/>
              </p:cNvSpPr>
              <p:nvPr/>
            </p:nvSpPr>
            <p:spPr bwMode="auto">
              <a:xfrm flipH="1">
                <a:off x="3208330" y="1638522"/>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3" name="Rectangle 15"/>
              <p:cNvSpPr>
                <a:spLocks noChangeArrowheads="1"/>
              </p:cNvSpPr>
              <p:nvPr/>
            </p:nvSpPr>
            <p:spPr bwMode="auto">
              <a:xfrm>
                <a:off x="2895595" y="1663935"/>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4" name="Line 16"/>
              <p:cNvSpPr>
                <a:spLocks noChangeShapeType="1"/>
              </p:cNvSpPr>
              <p:nvPr/>
            </p:nvSpPr>
            <p:spPr bwMode="auto">
              <a:xfrm flipH="1">
                <a:off x="2820984" y="2621692"/>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45" name="Line 17"/>
              <p:cNvSpPr>
                <a:spLocks noChangeShapeType="1"/>
              </p:cNvSpPr>
              <p:nvPr/>
            </p:nvSpPr>
            <p:spPr bwMode="auto">
              <a:xfrm flipH="1">
                <a:off x="3208330" y="2551806"/>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46" name="Rectangle 18"/>
              <p:cNvSpPr>
                <a:spLocks noChangeArrowheads="1"/>
              </p:cNvSpPr>
              <p:nvPr/>
            </p:nvSpPr>
            <p:spPr bwMode="auto">
              <a:xfrm>
                <a:off x="2895595" y="2577219"/>
                <a:ext cx="39052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47" name="Rectangle 19"/>
              <p:cNvSpPr>
                <a:spLocks noChangeArrowheads="1"/>
              </p:cNvSpPr>
              <p:nvPr/>
            </p:nvSpPr>
            <p:spPr bwMode="auto">
              <a:xfrm>
                <a:off x="2514600" y="1511457"/>
                <a:ext cx="301621" cy="335136"/>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a:t>
                </a:r>
              </a:p>
            </p:txBody>
          </p:sp>
          <p:sp>
            <p:nvSpPr>
              <p:cNvPr id="48" name="Rectangle 20"/>
              <p:cNvSpPr>
                <a:spLocks noChangeArrowheads="1"/>
              </p:cNvSpPr>
              <p:nvPr/>
            </p:nvSpPr>
            <p:spPr bwMode="auto">
              <a:xfrm>
                <a:off x="2514600" y="2426328"/>
                <a:ext cx="293684"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49" name="Line 21"/>
              <p:cNvSpPr>
                <a:spLocks noChangeShapeType="1"/>
              </p:cNvSpPr>
              <p:nvPr/>
            </p:nvSpPr>
            <p:spPr bwMode="auto">
              <a:xfrm flipH="1">
                <a:off x="4040170" y="2165844"/>
                <a:ext cx="787390"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50" name="Line 22"/>
              <p:cNvSpPr>
                <a:spLocks noChangeShapeType="1"/>
              </p:cNvSpPr>
              <p:nvPr/>
            </p:nvSpPr>
            <p:spPr bwMode="auto">
              <a:xfrm flipH="1">
                <a:off x="4427515" y="2095958"/>
                <a:ext cx="88899" cy="139772"/>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51" name="Rectangle 23"/>
              <p:cNvSpPr>
                <a:spLocks noChangeArrowheads="1"/>
              </p:cNvSpPr>
              <p:nvPr/>
            </p:nvSpPr>
            <p:spPr bwMode="auto">
              <a:xfrm>
                <a:off x="4114781" y="2121371"/>
                <a:ext cx="390520"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52" name="Rectangle 24"/>
              <p:cNvSpPr>
                <a:spLocks noChangeArrowheads="1"/>
              </p:cNvSpPr>
              <p:nvPr/>
            </p:nvSpPr>
            <p:spPr bwMode="auto">
              <a:xfrm>
                <a:off x="4800572" y="1968892"/>
                <a:ext cx="549268" cy="335136"/>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Sum</a:t>
                </a:r>
              </a:p>
            </p:txBody>
          </p:sp>
          <p:sp>
            <p:nvSpPr>
              <p:cNvPr id="53" name="Line 25"/>
              <p:cNvSpPr>
                <a:spLocks noChangeShapeType="1"/>
              </p:cNvSpPr>
              <p:nvPr/>
            </p:nvSpPr>
            <p:spPr bwMode="auto">
              <a:xfrm>
                <a:off x="3790935" y="2621692"/>
                <a:ext cx="965188" cy="0"/>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4" name="Rectangle 26"/>
              <p:cNvSpPr>
                <a:spLocks noChangeArrowheads="1"/>
              </p:cNvSpPr>
              <p:nvPr/>
            </p:nvSpPr>
            <p:spPr bwMode="auto">
              <a:xfrm>
                <a:off x="4800572" y="2426328"/>
                <a:ext cx="939789" cy="335136"/>
              </a:xfrm>
              <a:prstGeom prst="rect">
                <a:avLst/>
              </a:prstGeom>
              <a:noFill/>
              <a:ln w="12700">
                <a:noFill/>
                <a:miter lim="800000"/>
                <a:headEnd/>
                <a:tailEnd/>
              </a:ln>
            </p:spPr>
            <p:txBody>
              <a:bodyPr wrap="none" lIns="90488" tIns="44450" rIns="90488" bIns="44450">
                <a:spAutoFit/>
              </a:bodyPr>
              <a:lstStyle/>
              <a:p>
                <a:pPr>
                  <a:defRPr/>
                </a:pPr>
                <a:r>
                  <a:rPr lang="en-US" sz="1600" dirty="0" err="1">
                    <a:latin typeface="+mn-lt"/>
                    <a:ea typeface="ＭＳ Ｐゴシック" charset="-128"/>
                    <a:cs typeface="ＭＳ Ｐゴシック" charset="-128"/>
                  </a:rPr>
                  <a:t>CarryOut</a:t>
                </a:r>
                <a:endParaRPr lang="en-US" sz="1600" dirty="0">
                  <a:latin typeface="+mn-lt"/>
                  <a:ea typeface="ＭＳ Ｐゴシック" charset="-128"/>
                  <a:cs typeface="ＭＳ Ｐゴシック" charset="-128"/>
                </a:endParaRPr>
              </a:p>
            </p:txBody>
          </p:sp>
          <p:sp>
            <p:nvSpPr>
              <p:cNvPr id="56" name="Line 72"/>
              <p:cNvSpPr>
                <a:spLocks noChangeShapeType="1"/>
              </p:cNvSpPr>
              <p:nvPr/>
            </p:nvSpPr>
            <p:spPr bwMode="auto">
              <a:xfrm>
                <a:off x="3900471" y="1339919"/>
                <a:ext cx="0" cy="432022"/>
              </a:xfrm>
              <a:prstGeom prst="line">
                <a:avLst/>
              </a:prstGeom>
              <a:noFill/>
              <a:ln w="254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57" name="Rectangle 73"/>
              <p:cNvSpPr>
                <a:spLocks noChangeArrowheads="1"/>
              </p:cNvSpPr>
              <p:nvPr/>
            </p:nvSpPr>
            <p:spPr bwMode="auto">
              <a:xfrm>
                <a:off x="3886183" y="1206500"/>
                <a:ext cx="787390" cy="33672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CarryIn</a:t>
                </a:r>
              </a:p>
            </p:txBody>
          </p:sp>
        </p:grpSp>
        <p:sp>
          <p:nvSpPr>
            <p:cNvPr id="92" name="TextBox 91"/>
            <p:cNvSpPr txBox="1"/>
            <p:nvPr/>
          </p:nvSpPr>
          <p:spPr>
            <a:xfrm>
              <a:off x="991731" y="5250213"/>
              <a:ext cx="755641" cy="370078"/>
            </a:xfrm>
            <a:prstGeom prst="rect">
              <a:avLst/>
            </a:prstGeom>
            <a:noFill/>
          </p:spPr>
          <p:txBody>
            <a:bodyPr wrap="none">
              <a:spAutoFit/>
            </a:bodyPr>
            <a:lstStyle/>
            <a:p>
              <a:pPr>
                <a:defRPr/>
              </a:pPr>
              <a:r>
                <a:rPr lang="en-US" dirty="0">
                  <a:latin typeface="+mn-lt"/>
                  <a:ea typeface="ＭＳ Ｐゴシック" charset="-128"/>
                  <a:cs typeface="ＭＳ Ｐゴシック" charset="-128"/>
                </a:rPr>
                <a:t>Adder</a:t>
              </a:r>
            </a:p>
          </p:txBody>
        </p:sp>
      </p:grpSp>
      <p:grpSp>
        <p:nvGrpSpPr>
          <p:cNvPr id="33800" name="Group 119"/>
          <p:cNvGrpSpPr>
            <a:grpSpLocks/>
          </p:cNvGrpSpPr>
          <p:nvPr/>
        </p:nvGrpSpPr>
        <p:grpSpPr bwMode="auto">
          <a:xfrm>
            <a:off x="3427413" y="3497263"/>
            <a:ext cx="2417762" cy="2057400"/>
            <a:chOff x="3926492" y="3512687"/>
            <a:chExt cx="2416331" cy="2058640"/>
          </a:xfrm>
        </p:grpSpPr>
        <p:grpSp>
          <p:nvGrpSpPr>
            <p:cNvPr id="33825" name="Group 90"/>
            <p:cNvGrpSpPr>
              <a:grpSpLocks/>
            </p:cNvGrpSpPr>
            <p:nvPr/>
          </p:nvGrpSpPr>
          <p:grpSpPr bwMode="auto">
            <a:xfrm>
              <a:off x="3926492" y="3512687"/>
              <a:ext cx="2416331" cy="1663114"/>
              <a:chOff x="4577008" y="3357792"/>
              <a:chExt cx="2416331" cy="1663114"/>
            </a:xfrm>
          </p:grpSpPr>
          <p:grpSp>
            <p:nvGrpSpPr>
              <p:cNvPr id="33827" name="Group 67"/>
              <p:cNvGrpSpPr>
                <a:grpSpLocks/>
              </p:cNvGrpSpPr>
              <p:nvPr/>
            </p:nvGrpSpPr>
            <p:grpSpPr bwMode="auto">
              <a:xfrm>
                <a:off x="4577008" y="3357792"/>
                <a:ext cx="2416331" cy="1663114"/>
                <a:chOff x="2424113" y="3048000"/>
                <a:chExt cx="2416331" cy="1663114"/>
              </a:xfrm>
            </p:grpSpPr>
            <p:sp>
              <p:nvSpPr>
                <p:cNvPr id="70" name="Line 55"/>
                <p:cNvSpPr>
                  <a:spLocks noChangeShapeType="1"/>
                </p:cNvSpPr>
                <p:nvPr/>
              </p:nvSpPr>
              <p:spPr bwMode="auto">
                <a:xfrm flipH="1">
                  <a:off x="2730319" y="373421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1" name="Line 56"/>
                <p:cNvSpPr>
                  <a:spLocks noChangeShapeType="1"/>
                </p:cNvSpPr>
                <p:nvPr/>
              </p:nvSpPr>
              <p:spPr bwMode="auto">
                <a:xfrm flipH="1">
                  <a:off x="3117439" y="366432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2" name="Rectangle 57"/>
                <p:cNvSpPr>
                  <a:spLocks noChangeArrowheads="1"/>
                </p:cNvSpPr>
                <p:nvPr/>
              </p:nvSpPr>
              <p:spPr bwMode="auto">
                <a:xfrm>
                  <a:off x="2804887" y="3689737"/>
                  <a:ext cx="388707"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3" name="Line 58"/>
                <p:cNvSpPr>
                  <a:spLocks noChangeShapeType="1"/>
                </p:cNvSpPr>
                <p:nvPr/>
              </p:nvSpPr>
              <p:spPr bwMode="auto">
                <a:xfrm flipH="1">
                  <a:off x="2730319" y="4418838"/>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4" name="Line 59"/>
                <p:cNvSpPr>
                  <a:spLocks noChangeShapeType="1"/>
                </p:cNvSpPr>
                <p:nvPr/>
              </p:nvSpPr>
              <p:spPr bwMode="auto">
                <a:xfrm flipH="1">
                  <a:off x="3117439" y="4348946"/>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75" name="Rectangle 60"/>
                <p:cNvSpPr>
                  <a:spLocks noChangeArrowheads="1"/>
                </p:cNvSpPr>
                <p:nvPr/>
              </p:nvSpPr>
              <p:spPr bwMode="auto">
                <a:xfrm>
                  <a:off x="2424113" y="3537245"/>
                  <a:ext cx="301446"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76" name="Rectangle 61"/>
                <p:cNvSpPr>
                  <a:spLocks noChangeArrowheads="1"/>
                </p:cNvSpPr>
                <p:nvPr/>
              </p:nvSpPr>
              <p:spPr bwMode="auto">
                <a:xfrm>
                  <a:off x="2424113" y="4223458"/>
                  <a:ext cx="298273"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77" name="Rectangle 62"/>
                <p:cNvSpPr>
                  <a:spLocks noChangeArrowheads="1"/>
                </p:cNvSpPr>
                <p:nvPr/>
              </p:nvSpPr>
              <p:spPr bwMode="auto">
                <a:xfrm>
                  <a:off x="2804887" y="4374361"/>
                  <a:ext cx="388707" cy="336753"/>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78" name="Line 63"/>
                <p:cNvSpPr>
                  <a:spLocks noChangeShapeType="1"/>
                </p:cNvSpPr>
                <p:nvPr/>
              </p:nvSpPr>
              <p:spPr bwMode="auto">
                <a:xfrm flipH="1">
                  <a:off x="3798074" y="4115443"/>
                  <a:ext cx="786934"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79" name="Line 64"/>
                <p:cNvSpPr>
                  <a:spLocks noChangeShapeType="1"/>
                </p:cNvSpPr>
                <p:nvPr/>
              </p:nvSpPr>
              <p:spPr bwMode="auto">
                <a:xfrm flipH="1">
                  <a:off x="4185195" y="4045551"/>
                  <a:ext cx="88847" cy="139784"/>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80" name="Rectangle 65"/>
                <p:cNvSpPr>
                  <a:spLocks noChangeArrowheads="1"/>
                </p:cNvSpPr>
                <p:nvPr/>
              </p:nvSpPr>
              <p:spPr bwMode="auto">
                <a:xfrm>
                  <a:off x="4558036" y="3918474"/>
                  <a:ext cx="282408"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Y</a:t>
                  </a:r>
                </a:p>
              </p:txBody>
            </p:sp>
            <p:sp>
              <p:nvSpPr>
                <p:cNvPr id="81" name="Rectangle 66"/>
                <p:cNvSpPr>
                  <a:spLocks noChangeArrowheads="1"/>
                </p:cNvSpPr>
                <p:nvPr/>
              </p:nvSpPr>
              <p:spPr bwMode="auto">
                <a:xfrm>
                  <a:off x="3872642" y="4070966"/>
                  <a:ext cx="387121" cy="335164"/>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82" name="Line 67"/>
                <p:cNvSpPr>
                  <a:spLocks noChangeShapeType="1"/>
                </p:cNvSpPr>
                <p:nvPr/>
              </p:nvSpPr>
              <p:spPr bwMode="auto">
                <a:xfrm>
                  <a:off x="3656870" y="3130600"/>
                  <a:ext cx="0" cy="444768"/>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83" name="Rectangle 68"/>
                <p:cNvSpPr>
                  <a:spLocks noChangeArrowheads="1"/>
                </p:cNvSpPr>
                <p:nvPr/>
              </p:nvSpPr>
              <p:spPr bwMode="auto">
                <a:xfrm>
                  <a:off x="2895321" y="3048000"/>
                  <a:ext cx="836118" cy="336753"/>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Select</a:t>
                  </a:r>
                </a:p>
              </p:txBody>
            </p:sp>
            <p:sp>
              <p:nvSpPr>
                <p:cNvPr id="84" name="Rectangle 70"/>
                <p:cNvSpPr>
                  <a:spLocks noChangeArrowheads="1"/>
                </p:cNvSpPr>
                <p:nvPr/>
              </p:nvSpPr>
              <p:spPr bwMode="auto">
                <a:xfrm rot="5400000">
                  <a:off x="3376480" y="3889289"/>
                  <a:ext cx="608379" cy="336351"/>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MUX</a:t>
                  </a:r>
                </a:p>
              </p:txBody>
            </p:sp>
          </p:grpSp>
          <p:sp>
            <p:nvSpPr>
              <p:cNvPr id="90" name="Freeform 89"/>
              <p:cNvSpPr/>
              <p:nvPr/>
            </p:nvSpPr>
            <p:spPr>
              <a:xfrm>
                <a:off x="5638416" y="3794617"/>
                <a:ext cx="339524" cy="1115097"/>
              </a:xfrm>
              <a:custGeom>
                <a:avLst/>
                <a:gdLst>
                  <a:gd name="connsiteX0" fmla="*/ 0 w 340746"/>
                  <a:gd name="connsiteY0" fmla="*/ 0 h 1115248"/>
                  <a:gd name="connsiteX1" fmla="*/ 30977 w 340746"/>
                  <a:gd name="connsiteY1" fmla="*/ 1115248 h 1115248"/>
                  <a:gd name="connsiteX2" fmla="*/ 340746 w 340746"/>
                  <a:gd name="connsiteY2" fmla="*/ 882904 h 1115248"/>
                  <a:gd name="connsiteX3" fmla="*/ 325257 w 340746"/>
                  <a:gd name="connsiteY3" fmla="*/ 294301 h 1115248"/>
                  <a:gd name="connsiteX4" fmla="*/ 0 w 340746"/>
                  <a:gd name="connsiteY4" fmla="*/ 0 h 1115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46" h="1115248">
                    <a:moveTo>
                      <a:pt x="0" y="0"/>
                    </a:moveTo>
                    <a:lnTo>
                      <a:pt x="30977" y="1115248"/>
                    </a:lnTo>
                    <a:lnTo>
                      <a:pt x="340746" y="882904"/>
                    </a:lnTo>
                    <a:lnTo>
                      <a:pt x="325257" y="294301"/>
                    </a:lnTo>
                    <a:lnTo>
                      <a:pt x="0" y="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grpSp>
        <p:sp>
          <p:nvSpPr>
            <p:cNvPr id="93" name="TextBox 92"/>
            <p:cNvSpPr txBox="1"/>
            <p:nvPr/>
          </p:nvSpPr>
          <p:spPr>
            <a:xfrm>
              <a:off x="4519866" y="5201216"/>
              <a:ext cx="1300980" cy="370111"/>
            </a:xfrm>
            <a:prstGeom prst="rect">
              <a:avLst/>
            </a:prstGeom>
            <a:noFill/>
          </p:spPr>
          <p:txBody>
            <a:bodyPr wrap="none">
              <a:spAutoFit/>
            </a:bodyPr>
            <a:lstStyle/>
            <a:p>
              <a:pPr>
                <a:defRPr/>
              </a:pPr>
              <a:r>
                <a:rPr lang="en-US" dirty="0">
                  <a:latin typeface="+mn-lt"/>
                  <a:ea typeface="ＭＳ Ｐゴシック" charset="-128"/>
                  <a:cs typeface="ＭＳ Ｐゴシック" charset="-128"/>
                </a:rPr>
                <a:t>Multiplexer</a:t>
              </a:r>
            </a:p>
          </p:txBody>
        </p:sp>
      </p:grpSp>
      <p:grpSp>
        <p:nvGrpSpPr>
          <p:cNvPr id="33801" name="Group 93"/>
          <p:cNvGrpSpPr>
            <a:grpSpLocks/>
          </p:cNvGrpSpPr>
          <p:nvPr/>
        </p:nvGrpSpPr>
        <p:grpSpPr bwMode="auto">
          <a:xfrm>
            <a:off x="5937250" y="3224213"/>
            <a:ext cx="2997200" cy="1993900"/>
            <a:chOff x="2660650" y="4654550"/>
            <a:chExt cx="2998035" cy="1993339"/>
          </a:xfrm>
        </p:grpSpPr>
        <p:sp>
          <p:nvSpPr>
            <p:cNvPr id="95" name="Line 27"/>
            <p:cNvSpPr>
              <a:spLocks noChangeShapeType="1"/>
            </p:cNvSpPr>
            <p:nvPr/>
          </p:nvSpPr>
          <p:spPr bwMode="auto">
            <a:xfrm flipH="1">
              <a:off x="2967123" y="5441728"/>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97" name="Line 37"/>
            <p:cNvSpPr>
              <a:spLocks noChangeShapeType="1"/>
            </p:cNvSpPr>
            <p:nvPr/>
          </p:nvSpPr>
          <p:spPr bwMode="auto">
            <a:xfrm flipH="1">
              <a:off x="3354581" y="5371898"/>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98" name="Rectangle 38"/>
            <p:cNvSpPr>
              <a:spLocks noChangeArrowheads="1"/>
            </p:cNvSpPr>
            <p:nvPr/>
          </p:nvSpPr>
          <p:spPr bwMode="auto">
            <a:xfrm>
              <a:off x="3041756" y="5397291"/>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99" name="Line 39"/>
            <p:cNvSpPr>
              <a:spLocks noChangeShapeType="1"/>
            </p:cNvSpPr>
            <p:nvPr/>
          </p:nvSpPr>
          <p:spPr bwMode="auto">
            <a:xfrm flipH="1">
              <a:off x="2967123" y="6355871"/>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0" name="Line 40"/>
            <p:cNvSpPr>
              <a:spLocks noChangeShapeType="1"/>
            </p:cNvSpPr>
            <p:nvPr/>
          </p:nvSpPr>
          <p:spPr bwMode="auto">
            <a:xfrm flipH="1">
              <a:off x="3354581" y="6286041"/>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1" name="Rectangle 41"/>
            <p:cNvSpPr>
              <a:spLocks noChangeArrowheads="1"/>
            </p:cNvSpPr>
            <p:nvPr/>
          </p:nvSpPr>
          <p:spPr bwMode="auto">
            <a:xfrm>
              <a:off x="3041756" y="6311434"/>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2" name="Rectangle 42"/>
            <p:cNvSpPr>
              <a:spLocks noChangeArrowheads="1"/>
            </p:cNvSpPr>
            <p:nvPr/>
          </p:nvSpPr>
          <p:spPr bwMode="auto">
            <a:xfrm>
              <a:off x="2660650" y="5244934"/>
              <a:ext cx="301709"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A</a:t>
              </a:r>
            </a:p>
          </p:txBody>
        </p:sp>
        <p:sp>
          <p:nvSpPr>
            <p:cNvPr id="103" name="Rectangle 43"/>
            <p:cNvSpPr>
              <a:spLocks noChangeArrowheads="1"/>
            </p:cNvSpPr>
            <p:nvPr/>
          </p:nvSpPr>
          <p:spPr bwMode="auto">
            <a:xfrm>
              <a:off x="2660650" y="6159077"/>
              <a:ext cx="298533"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B</a:t>
              </a:r>
            </a:p>
          </p:txBody>
        </p:sp>
        <p:sp>
          <p:nvSpPr>
            <p:cNvPr id="104" name="Line 44"/>
            <p:cNvSpPr>
              <a:spLocks noChangeShapeType="1"/>
            </p:cNvSpPr>
            <p:nvPr/>
          </p:nvSpPr>
          <p:spPr bwMode="auto">
            <a:xfrm flipH="1">
              <a:off x="4186663" y="5898800"/>
              <a:ext cx="787619" cy="0"/>
            </a:xfrm>
            <a:prstGeom prst="line">
              <a:avLst/>
            </a:prstGeom>
            <a:noFill/>
            <a:ln w="25400">
              <a:solidFill>
                <a:schemeClr val="tx1"/>
              </a:solidFill>
              <a:round/>
              <a:headEnd type="triangle" w="med" len="med"/>
              <a:tailEnd/>
            </a:ln>
          </p:spPr>
          <p:txBody>
            <a:bodyPr wrap="none" anchor="ctr"/>
            <a:lstStyle/>
            <a:p>
              <a:pPr>
                <a:defRPr/>
              </a:pPr>
              <a:endParaRPr lang="en-US" sz="1600">
                <a:latin typeface="+mn-lt"/>
                <a:ea typeface="ＭＳ Ｐゴシック" charset="-128"/>
                <a:cs typeface="ＭＳ Ｐゴシック" charset="-128"/>
              </a:endParaRPr>
            </a:p>
          </p:txBody>
        </p:sp>
        <p:sp>
          <p:nvSpPr>
            <p:cNvPr id="105" name="Line 45"/>
            <p:cNvSpPr>
              <a:spLocks noChangeShapeType="1"/>
            </p:cNvSpPr>
            <p:nvPr/>
          </p:nvSpPr>
          <p:spPr bwMode="auto">
            <a:xfrm flipH="1">
              <a:off x="4574121" y="5828969"/>
              <a:ext cx="88925" cy="139661"/>
            </a:xfrm>
            <a:prstGeom prst="line">
              <a:avLst/>
            </a:prstGeom>
            <a:noFill/>
            <a:ln w="12700">
              <a:solidFill>
                <a:schemeClr val="tx1"/>
              </a:solidFill>
              <a:round/>
              <a:headEnd/>
              <a:tailEnd/>
            </a:ln>
          </p:spPr>
          <p:txBody>
            <a:bodyPr wrap="none" anchor="ctr"/>
            <a:lstStyle/>
            <a:p>
              <a:pPr>
                <a:defRPr/>
              </a:pPr>
              <a:endParaRPr lang="en-US" sz="1600">
                <a:latin typeface="+mn-lt"/>
                <a:ea typeface="ＭＳ Ｐゴシック" charset="-128"/>
                <a:cs typeface="ＭＳ Ｐゴシック" charset="-128"/>
              </a:endParaRPr>
            </a:p>
          </p:txBody>
        </p:sp>
        <p:sp>
          <p:nvSpPr>
            <p:cNvPr id="106" name="Rectangle 46"/>
            <p:cNvSpPr>
              <a:spLocks noChangeArrowheads="1"/>
            </p:cNvSpPr>
            <p:nvPr/>
          </p:nvSpPr>
          <p:spPr bwMode="auto">
            <a:xfrm>
              <a:off x="4261296" y="5854362"/>
              <a:ext cx="387458" cy="33645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107" name="Rectangle 47"/>
            <p:cNvSpPr>
              <a:spLocks noChangeArrowheads="1"/>
            </p:cNvSpPr>
            <p:nvPr/>
          </p:nvSpPr>
          <p:spPr bwMode="auto">
            <a:xfrm>
              <a:off x="4947287" y="5702005"/>
              <a:ext cx="711398" cy="336455"/>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Result</a:t>
              </a:r>
            </a:p>
          </p:txBody>
        </p:sp>
        <p:sp>
          <p:nvSpPr>
            <p:cNvPr id="108" name="Line 48"/>
            <p:cNvSpPr>
              <a:spLocks noChangeShapeType="1"/>
            </p:cNvSpPr>
            <p:nvPr/>
          </p:nvSpPr>
          <p:spPr bwMode="auto">
            <a:xfrm>
              <a:off x="3970703" y="4991005"/>
              <a:ext cx="0" cy="444375"/>
            </a:xfrm>
            <a:prstGeom prst="line">
              <a:avLst/>
            </a:prstGeom>
            <a:noFill/>
            <a:ln w="12700">
              <a:solidFill>
                <a:schemeClr val="tx1"/>
              </a:solidFill>
              <a:round/>
              <a:headEnd/>
              <a:tailEnd type="triangle" w="med" len="med"/>
            </a:ln>
          </p:spPr>
          <p:txBody>
            <a:bodyPr wrap="none" anchor="ctr"/>
            <a:lstStyle/>
            <a:p>
              <a:pPr>
                <a:defRPr/>
              </a:pPr>
              <a:endParaRPr lang="en-US" sz="1600">
                <a:latin typeface="+mn-lt"/>
                <a:ea typeface="ＭＳ Ｐゴシック" charset="-128"/>
                <a:cs typeface="ＭＳ Ｐゴシック" charset="-128"/>
              </a:endParaRPr>
            </a:p>
          </p:txBody>
        </p:sp>
        <p:sp>
          <p:nvSpPr>
            <p:cNvPr id="109" name="Rectangle 49"/>
            <p:cNvSpPr>
              <a:spLocks noChangeArrowheads="1"/>
            </p:cNvSpPr>
            <p:nvPr/>
          </p:nvSpPr>
          <p:spPr bwMode="auto">
            <a:xfrm>
              <a:off x="3670581" y="4654550"/>
              <a:ext cx="606594" cy="336455"/>
            </a:xfrm>
            <a:prstGeom prst="rect">
              <a:avLst/>
            </a:prstGeom>
            <a:noFill/>
            <a:ln w="12700">
              <a:noFill/>
              <a:miter lim="800000"/>
              <a:headEnd/>
              <a:tailEnd/>
            </a:ln>
          </p:spPr>
          <p:txBody>
            <a:bodyPr lIns="90488" tIns="44450" rIns="90488" bIns="44450">
              <a:spAutoFit/>
            </a:bodyPr>
            <a:lstStyle/>
            <a:p>
              <a:pPr>
                <a:defRPr/>
              </a:pPr>
              <a:r>
                <a:rPr lang="en-US" sz="1600">
                  <a:latin typeface="+mn-lt"/>
                  <a:ea typeface="ＭＳ Ｐゴシック" charset="-128"/>
                  <a:cs typeface="ＭＳ Ｐゴシック" charset="-128"/>
                </a:rPr>
                <a:t>OP</a:t>
              </a:r>
            </a:p>
          </p:txBody>
        </p:sp>
      </p:grpSp>
      <p:sp>
        <p:nvSpPr>
          <p:cNvPr id="122" name="TextBox 121"/>
          <p:cNvSpPr txBox="1"/>
          <p:nvPr/>
        </p:nvSpPr>
        <p:spPr>
          <a:xfrm>
            <a:off x="6843713" y="5145088"/>
            <a:ext cx="557212" cy="369887"/>
          </a:xfrm>
          <a:prstGeom prst="rect">
            <a:avLst/>
          </a:prstGeom>
          <a:noFill/>
        </p:spPr>
        <p:txBody>
          <a:bodyPr wrap="none">
            <a:spAutoFit/>
          </a:bodyPr>
          <a:lstStyle/>
          <a:p>
            <a:pPr>
              <a:defRPr/>
            </a:pPr>
            <a:r>
              <a:rPr lang="en-US" dirty="0">
                <a:latin typeface="+mn-lt"/>
                <a:ea typeface="ＭＳ Ｐゴシック" charset="-128"/>
                <a:cs typeface="ＭＳ Ｐゴシック" charset="-128"/>
              </a:rPr>
              <a:t>ALU</a:t>
            </a:r>
          </a:p>
        </p:txBody>
      </p:sp>
      <p:grpSp>
        <p:nvGrpSpPr>
          <p:cNvPr id="33803" name="Group 66"/>
          <p:cNvGrpSpPr>
            <a:grpSpLocks/>
          </p:cNvGrpSpPr>
          <p:nvPr/>
        </p:nvGrpSpPr>
        <p:grpSpPr bwMode="auto">
          <a:xfrm>
            <a:off x="6978650" y="3867150"/>
            <a:ext cx="485775" cy="1143000"/>
            <a:chOff x="4009" y="2304"/>
            <a:chExt cx="306" cy="720"/>
          </a:xfrm>
        </p:grpSpPr>
        <p:sp>
          <p:nvSpPr>
            <p:cNvPr id="68"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69" name="Rectangle 68"/>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ALU</a:t>
              </a:r>
            </a:p>
          </p:txBody>
        </p:sp>
        <p:sp>
          <p:nvSpPr>
            <p:cNvPr id="85"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grpSp>
        <p:nvGrpSpPr>
          <p:cNvPr id="33804" name="Group 66"/>
          <p:cNvGrpSpPr>
            <a:grpSpLocks/>
          </p:cNvGrpSpPr>
          <p:nvPr/>
        </p:nvGrpSpPr>
        <p:grpSpPr bwMode="auto">
          <a:xfrm>
            <a:off x="1217613" y="3836988"/>
            <a:ext cx="485775" cy="1143000"/>
            <a:chOff x="4009" y="2304"/>
            <a:chExt cx="306" cy="720"/>
          </a:xfrm>
        </p:grpSpPr>
        <p:sp>
          <p:nvSpPr>
            <p:cNvPr id="87" name="Rectangle 67"/>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88" name="Rectangle 68"/>
            <p:cNvSpPr>
              <a:spLocks noChangeArrowheads="1"/>
            </p:cNvSpPr>
            <p:nvPr/>
          </p:nvSpPr>
          <p:spPr bwMode="auto">
            <a:xfrm rot="5400000">
              <a:off x="3959" y="2561"/>
              <a:ext cx="451" cy="212"/>
            </a:xfrm>
            <a:prstGeom prst="rect">
              <a:avLst/>
            </a:prstGeom>
            <a:noFill/>
            <a:ln w="12700">
              <a:noFill/>
              <a:miter lim="800000"/>
              <a:headEnd/>
              <a:tailEnd/>
            </a:ln>
          </p:spPr>
          <p:txBody>
            <a:bodyPr wrap="none" lIns="90488" tIns="44450" rIns="90488" bIns="44450">
              <a:spAutoFit/>
            </a:bodyPr>
            <a:lstStyle/>
            <a:p>
              <a:pPr>
                <a:defRPr/>
              </a:pPr>
              <a:r>
                <a:rPr lang="en-US" sz="1600" dirty="0">
                  <a:latin typeface="+mn-lt"/>
                  <a:ea typeface="ＭＳ Ｐゴシック" charset="-128"/>
                  <a:cs typeface="ＭＳ Ｐゴシック" charset="-128"/>
                </a:rPr>
                <a:t>Adder</a:t>
              </a:r>
            </a:p>
          </p:txBody>
        </p:sp>
        <p:sp>
          <p:nvSpPr>
            <p:cNvPr id="89" name="Freeform 69"/>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583535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600">
                <a:latin typeface="Calibri" charset="0"/>
                <a:ea typeface="ＭＳ Ｐゴシック" charset="0"/>
                <a:cs typeface="ＭＳ Ｐゴシック" charset="0"/>
              </a:rPr>
              <a:t>ALU Needs for MIPS-lite + Rest of MIPS</a:t>
            </a:r>
          </a:p>
        </p:txBody>
      </p:sp>
      <p:sp>
        <p:nvSpPr>
          <p:cNvPr id="35843" name="Rectangle 3"/>
          <p:cNvSpPr>
            <a:spLocks noGrp="1" noChangeArrowheads="1"/>
          </p:cNvSpPr>
          <p:nvPr>
            <p:ph type="body" idx="1"/>
          </p:nvPr>
        </p:nvSpPr>
        <p:spPr>
          <a:xfrm>
            <a:off x="609600" y="1295400"/>
            <a:ext cx="8229600" cy="4525963"/>
          </a:xfrm>
        </p:spPr>
        <p:txBody>
          <a:bodyPr/>
          <a:lstStyle/>
          <a:p>
            <a:r>
              <a:rPr lang="en-US" dirty="0">
                <a:latin typeface="Calibri" charset="0"/>
                <a:ea typeface="ＭＳ Ｐゴシック" charset="0"/>
                <a:cs typeface="ＭＳ Ｐゴシック" charset="0"/>
              </a:rPr>
              <a:t>Addition, subtraction, logical OR, ==:</a:t>
            </a:r>
          </a:p>
          <a:p>
            <a:pPr lvl="1">
              <a:buFont typeface="Arial" charset="0"/>
              <a:buNone/>
            </a:pPr>
            <a:r>
              <a:rPr lang="en-US" sz="2400" dirty="0">
                <a:latin typeface="Courier"/>
                <a:ea typeface="ＭＳ Ｐゴシック" charset="0"/>
                <a:cs typeface="Courier"/>
              </a:rPr>
              <a:t>ADDU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p>
          <a:p>
            <a:pPr lvl="1">
              <a:buFont typeface="Arial" charset="0"/>
              <a:buNone/>
            </a:pPr>
            <a:r>
              <a:rPr lang="en-US" sz="2400" dirty="0">
                <a:latin typeface="Courier"/>
                <a:ea typeface="ＭＳ Ｐゴシック" charset="0"/>
                <a:cs typeface="Courier"/>
              </a:rPr>
              <a:t>SUBU	 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 	</a:t>
            </a:r>
          </a:p>
          <a:p>
            <a:pPr lvl="1">
              <a:buFont typeface="Arial" charset="0"/>
              <a:buNone/>
            </a:pPr>
            <a:r>
              <a:rPr lang="en-US" sz="2400" dirty="0">
                <a:latin typeface="Courier"/>
                <a:ea typeface="ＭＳ Ｐゴシック" charset="0"/>
                <a:cs typeface="Courier"/>
              </a:rPr>
              <a:t>ORI	 R[</a:t>
            </a:r>
            <a:r>
              <a:rPr lang="en-US" sz="2400" dirty="0" err="1">
                <a:latin typeface="Courier"/>
                <a:ea typeface="ＭＳ Ｐゴシック" charset="0"/>
                <a:cs typeface="Courier"/>
              </a:rPr>
              <a:t>rt</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 </a:t>
            </a:r>
            <a:r>
              <a:rPr lang="en-US" sz="2400" dirty="0" err="1">
                <a:latin typeface="Courier"/>
                <a:ea typeface="ＭＳ Ｐゴシック" charset="0"/>
                <a:cs typeface="Courier"/>
              </a:rPr>
              <a:t>zero_ext</a:t>
            </a:r>
            <a:r>
              <a:rPr lang="en-US" sz="2400" dirty="0">
                <a:latin typeface="Courier"/>
                <a:ea typeface="ＭＳ Ｐゴシック" charset="0"/>
                <a:cs typeface="Courier"/>
              </a:rPr>
              <a:t>(Imm16)... </a:t>
            </a:r>
          </a:p>
          <a:p>
            <a:pPr lvl="1">
              <a:buFont typeface="Arial" charset="0"/>
              <a:buNone/>
            </a:pPr>
            <a:r>
              <a:rPr lang="en-US" sz="2400" dirty="0">
                <a:latin typeface="Courier"/>
                <a:ea typeface="ＭＳ Ｐゴシック" charset="0"/>
                <a:cs typeface="Courier"/>
              </a:rPr>
              <a:t>BEQ	 if ( R[</a:t>
            </a:r>
            <a:r>
              <a:rPr lang="en-US" sz="2400" dirty="0" err="1">
                <a:latin typeface="Courier"/>
                <a:ea typeface="ＭＳ Ｐゴシック" charset="0"/>
                <a:cs typeface="Courier"/>
              </a:rPr>
              <a:t>rs</a:t>
            </a:r>
            <a:r>
              <a:rPr lang="en-US" sz="2400" dirty="0">
                <a:latin typeface="Courier"/>
                <a:ea typeface="ＭＳ Ｐゴシック" charset="0"/>
                <a:cs typeface="Courier"/>
              </a:rPr>
              <a:t>] ==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dirty="0">
                <a:latin typeface="Calibri" charset="0"/>
                <a:ea typeface="ＭＳ Ｐゴシック" charset="0"/>
              </a:rPr>
              <a:t> </a:t>
            </a:r>
          </a:p>
          <a:p>
            <a:r>
              <a:rPr lang="en-US" dirty="0">
                <a:latin typeface="Calibri" charset="0"/>
                <a:ea typeface="ＭＳ Ｐゴシック" charset="0"/>
                <a:cs typeface="ＭＳ Ｐゴシック" charset="0"/>
              </a:rPr>
              <a:t>Test to see if output == 0 for any ALU operation gives == test. How?</a:t>
            </a:r>
          </a:p>
          <a:p>
            <a:r>
              <a:rPr lang="en-US" dirty="0">
                <a:latin typeface="Calibri" charset="0"/>
                <a:ea typeface="ＭＳ Ｐゴシック" charset="0"/>
                <a:cs typeface="ＭＳ Ｐゴシック" charset="0"/>
              </a:rPr>
              <a:t>P&amp;H also adds AND, Set Less Than (1 if A &lt; B, 0 otherwise) </a:t>
            </a:r>
          </a:p>
          <a:p>
            <a:r>
              <a:rPr lang="en-US" dirty="0">
                <a:latin typeface="Calibri" charset="0"/>
                <a:ea typeface="ＭＳ Ｐゴシック" charset="0"/>
                <a:cs typeface="ＭＳ Ｐゴシック" charset="0"/>
              </a:rPr>
              <a:t>ALU follows Chapter 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8650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6063" y="274638"/>
            <a:ext cx="8686800" cy="1143000"/>
          </a:xfrm>
        </p:spPr>
        <p:txBody>
          <a:bodyPr/>
          <a:lstStyle/>
          <a:p>
            <a:r>
              <a:rPr lang="en-US">
                <a:latin typeface="Calibri" charset="0"/>
                <a:ea typeface="ＭＳ Ｐゴシック" charset="0"/>
                <a:cs typeface="ＭＳ Ｐゴシック" charset="0"/>
              </a:rPr>
              <a:t>Storage Element: Idealized Memory</a:t>
            </a:r>
          </a:p>
        </p:txBody>
      </p:sp>
      <p:sp>
        <p:nvSpPr>
          <p:cNvPr id="52227" name="Rectangle 3"/>
          <p:cNvSpPr>
            <a:spLocks noGrp="1" noChangeArrowheads="1"/>
          </p:cNvSpPr>
          <p:nvPr>
            <p:ph type="body" idx="1"/>
          </p:nvPr>
        </p:nvSpPr>
        <p:spPr/>
        <p:txBody>
          <a:bodyPr>
            <a:normAutofit/>
          </a:bodyPr>
          <a:lstStyle/>
          <a:p>
            <a:pPr>
              <a:lnSpc>
                <a:spcPct val="90000"/>
              </a:lnSpc>
            </a:pPr>
            <a:r>
              <a:rPr lang="en-US" sz="2700">
                <a:latin typeface="Calibri" charset="0"/>
                <a:ea typeface="ＭＳ Ｐゴシック" charset="0"/>
                <a:cs typeface="ＭＳ Ｐゴシック" charset="0"/>
              </a:rPr>
              <a:t>Memory (idealized)</a:t>
            </a:r>
          </a:p>
          <a:p>
            <a:pPr lvl="1">
              <a:lnSpc>
                <a:spcPct val="90000"/>
              </a:lnSpc>
            </a:pPr>
            <a:r>
              <a:rPr lang="en-US" sz="2400">
                <a:latin typeface="Calibri" charset="0"/>
                <a:ea typeface="ＭＳ Ｐゴシック" charset="0"/>
              </a:rPr>
              <a:t>One input bus: Data In</a:t>
            </a:r>
          </a:p>
          <a:p>
            <a:pPr lvl="1">
              <a:lnSpc>
                <a:spcPct val="90000"/>
              </a:lnSpc>
            </a:pPr>
            <a:r>
              <a:rPr lang="en-US" sz="2400">
                <a:latin typeface="Calibri" charset="0"/>
                <a:ea typeface="ＭＳ Ｐゴシック" charset="0"/>
              </a:rPr>
              <a:t>One output bus: Data Out</a:t>
            </a:r>
          </a:p>
          <a:p>
            <a:pPr>
              <a:lnSpc>
                <a:spcPct val="90000"/>
              </a:lnSpc>
            </a:pPr>
            <a:r>
              <a:rPr lang="en-US" sz="2700">
                <a:latin typeface="Calibri" charset="0"/>
                <a:ea typeface="ＭＳ Ｐゴシック" charset="0"/>
                <a:cs typeface="ＭＳ Ｐゴシック" charset="0"/>
              </a:rPr>
              <a:t>Memory word is found by:</a:t>
            </a:r>
          </a:p>
          <a:p>
            <a:pPr lvl="1">
              <a:lnSpc>
                <a:spcPct val="90000"/>
              </a:lnSpc>
            </a:pPr>
            <a:r>
              <a:rPr lang="en-US" sz="2400">
                <a:latin typeface="Calibri" charset="0"/>
                <a:ea typeface="ＭＳ Ｐゴシック" charset="0"/>
              </a:rPr>
              <a:t>Address selects the word to put on Data Out</a:t>
            </a:r>
          </a:p>
          <a:p>
            <a:pPr lvl="1">
              <a:lnSpc>
                <a:spcPct val="90000"/>
              </a:lnSpc>
            </a:pPr>
            <a:r>
              <a:rPr lang="en-US" sz="2400">
                <a:latin typeface="Calibri" charset="0"/>
                <a:ea typeface="ＭＳ Ｐゴシック" charset="0"/>
              </a:rPr>
              <a:t>Write Enable = 1: address selects the memory</a:t>
            </a:r>
            <a:br>
              <a:rPr lang="en-US" sz="2400">
                <a:latin typeface="Calibri" charset="0"/>
                <a:ea typeface="ＭＳ Ｐゴシック" charset="0"/>
              </a:rPr>
            </a:br>
            <a:r>
              <a:rPr lang="en-US" sz="2400">
                <a:latin typeface="Calibri" charset="0"/>
                <a:ea typeface="ＭＳ Ｐゴシック" charset="0"/>
              </a:rPr>
              <a:t>word to be written via the Data In bus</a:t>
            </a:r>
          </a:p>
          <a:p>
            <a:pPr>
              <a:lnSpc>
                <a:spcPct val="90000"/>
              </a:lnSpc>
            </a:pPr>
            <a:r>
              <a:rPr lang="en-US" sz="2700">
                <a:latin typeface="Calibri" charset="0"/>
                <a:ea typeface="ＭＳ Ｐゴシック" charset="0"/>
                <a:cs typeface="ＭＳ Ｐゴシック" charset="0"/>
              </a:rPr>
              <a:t>Clock input (CLK) </a:t>
            </a:r>
          </a:p>
          <a:p>
            <a:pPr lvl="1">
              <a:lnSpc>
                <a:spcPct val="90000"/>
              </a:lnSpc>
            </a:pPr>
            <a:r>
              <a:rPr lang="en-US" sz="2400">
                <a:latin typeface="Calibri" charset="0"/>
                <a:ea typeface="ＭＳ Ｐゴシック" charset="0"/>
              </a:rPr>
              <a:t>CLK input is a factor ONLY during write operation</a:t>
            </a:r>
          </a:p>
          <a:p>
            <a:pPr lvl="1">
              <a:lnSpc>
                <a:spcPct val="90000"/>
              </a:lnSpc>
            </a:pPr>
            <a:r>
              <a:rPr lang="en-US" sz="2400">
                <a:latin typeface="Calibri" charset="0"/>
                <a:ea typeface="ＭＳ Ｐゴシック" charset="0"/>
              </a:rPr>
              <a:t>During read operation, behaves as a combinational logic block: Address valid </a:t>
            </a:r>
            <a:r>
              <a:rPr lang="en-US" sz="2400">
                <a:latin typeface="Calibri" charset="0"/>
                <a:ea typeface="ＭＳ Ｐゴシック" charset="0"/>
                <a:sym typeface="Symbol" charset="0"/>
              </a:rPr>
              <a:t></a:t>
            </a:r>
            <a:r>
              <a:rPr lang="en-US" sz="2400">
                <a:latin typeface="Calibri" charset="0"/>
                <a:ea typeface="ＭＳ Ｐゴシック" charset="0"/>
              </a:rPr>
              <a:t> Data Out valid after </a:t>
            </a:r>
            <a:r>
              <a:rPr lang="ja-JP" altLang="en-US" sz="2400">
                <a:latin typeface="Calibri" charset="0"/>
                <a:ea typeface="ＭＳ Ｐゴシック" charset="0"/>
              </a:rPr>
              <a:t>“</a:t>
            </a:r>
            <a:r>
              <a:rPr lang="en-US" sz="2400">
                <a:latin typeface="Calibri" charset="0"/>
                <a:ea typeface="ＭＳ Ｐゴシック" charset="0"/>
              </a:rPr>
              <a:t>access time</a:t>
            </a:r>
            <a:r>
              <a:rPr lang="ja-JP" altLang="en-US" sz="2400">
                <a:latin typeface="Calibri" charset="0"/>
                <a:ea typeface="ＭＳ Ｐゴシック" charset="0"/>
              </a:rPr>
              <a:t>”</a:t>
            </a:r>
            <a:endParaRPr lang="en-US" sz="2400">
              <a:latin typeface="Calibri" charset="0"/>
              <a:ea typeface="ＭＳ Ｐゴシック" charset="0"/>
            </a:endParaRPr>
          </a:p>
        </p:txBody>
      </p:sp>
      <p:sp>
        <p:nvSpPr>
          <p:cNvPr id="52228" name="Rectangle 4"/>
          <p:cNvSpPr>
            <a:spLocks noChangeArrowheads="1"/>
          </p:cNvSpPr>
          <p:nvPr/>
        </p:nvSpPr>
        <p:spPr bwMode="auto">
          <a:xfrm>
            <a:off x="5340350" y="2609850"/>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2229" name="Rectangle 5"/>
          <p:cNvSpPr>
            <a:spLocks noChangeArrowheads="1"/>
          </p:cNvSpPr>
          <p:nvPr/>
        </p:nvSpPr>
        <p:spPr bwMode="auto">
          <a:xfrm>
            <a:off x="5249863" y="1935163"/>
            <a:ext cx="946150"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Data In</a:t>
            </a:r>
          </a:p>
        </p:txBody>
      </p:sp>
      <p:sp>
        <p:nvSpPr>
          <p:cNvPr id="52230" name="Rectangle 6"/>
          <p:cNvSpPr>
            <a:spLocks noChangeArrowheads="1"/>
          </p:cNvSpPr>
          <p:nvPr/>
        </p:nvSpPr>
        <p:spPr bwMode="auto">
          <a:xfrm>
            <a:off x="6334125" y="1809750"/>
            <a:ext cx="1431925" cy="1212850"/>
          </a:xfrm>
          <a:prstGeom prst="rect">
            <a:avLst/>
          </a:prstGeom>
          <a:noFill/>
          <a:ln w="381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1" name="Rectangle 7"/>
          <p:cNvSpPr>
            <a:spLocks noChangeArrowheads="1"/>
          </p:cNvSpPr>
          <p:nvPr/>
        </p:nvSpPr>
        <p:spPr bwMode="auto">
          <a:xfrm>
            <a:off x="5443538" y="1217613"/>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2232" name="Line 8"/>
          <p:cNvSpPr>
            <a:spLocks noChangeShapeType="1"/>
          </p:cNvSpPr>
          <p:nvPr/>
        </p:nvSpPr>
        <p:spPr bwMode="auto">
          <a:xfrm flipH="1">
            <a:off x="5334000" y="2330450"/>
            <a:ext cx="1003300" cy="0"/>
          </a:xfrm>
          <a:prstGeom prst="line">
            <a:avLst/>
          </a:prstGeom>
          <a:noFill/>
          <a:ln w="127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2233" name="Line 9"/>
          <p:cNvSpPr>
            <a:spLocks noChangeShapeType="1"/>
          </p:cNvSpPr>
          <p:nvPr/>
        </p:nvSpPr>
        <p:spPr bwMode="auto">
          <a:xfrm flipH="1">
            <a:off x="58674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4" name="Rectangle 10"/>
          <p:cNvSpPr>
            <a:spLocks noChangeArrowheads="1"/>
          </p:cNvSpPr>
          <p:nvPr/>
        </p:nvSpPr>
        <p:spPr bwMode="auto">
          <a:xfrm>
            <a:off x="5554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5" name="Line 11"/>
          <p:cNvSpPr>
            <a:spLocks noChangeShapeType="1"/>
          </p:cNvSpPr>
          <p:nvPr/>
        </p:nvSpPr>
        <p:spPr bwMode="auto">
          <a:xfrm>
            <a:off x="7785100" y="2330450"/>
            <a:ext cx="1282700" cy="0"/>
          </a:xfrm>
          <a:prstGeom prst="line">
            <a:avLst/>
          </a:prstGeom>
          <a:noFill/>
          <a:ln w="127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2236" name="Line 12"/>
          <p:cNvSpPr>
            <a:spLocks noChangeShapeType="1"/>
          </p:cNvSpPr>
          <p:nvPr/>
        </p:nvSpPr>
        <p:spPr bwMode="auto">
          <a:xfrm flipH="1">
            <a:off x="8610600" y="2260600"/>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37" name="Rectangle 13"/>
          <p:cNvSpPr>
            <a:spLocks noChangeArrowheads="1"/>
          </p:cNvSpPr>
          <p:nvPr/>
        </p:nvSpPr>
        <p:spPr bwMode="auto">
          <a:xfrm>
            <a:off x="8221663" y="2286000"/>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2238" name="Rectangle 14"/>
          <p:cNvSpPr>
            <a:spLocks noChangeArrowheads="1"/>
          </p:cNvSpPr>
          <p:nvPr/>
        </p:nvSpPr>
        <p:spPr bwMode="auto">
          <a:xfrm>
            <a:off x="7764463" y="1935163"/>
            <a:ext cx="1081087"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DataOut</a:t>
            </a:r>
            <a:endParaRPr lang="en-US" sz="2000" dirty="0">
              <a:latin typeface="+mn-lt"/>
              <a:ea typeface="ＭＳ Ｐゴシック" charset="-128"/>
              <a:cs typeface="ＭＳ Ｐゴシック" charset="-128"/>
            </a:endParaRPr>
          </a:p>
        </p:txBody>
      </p:sp>
      <p:sp>
        <p:nvSpPr>
          <p:cNvPr id="52239" name="Line 15"/>
          <p:cNvSpPr>
            <a:spLocks noChangeShapeType="1"/>
          </p:cNvSpPr>
          <p:nvPr/>
        </p:nvSpPr>
        <p:spPr bwMode="auto">
          <a:xfrm flipV="1">
            <a:off x="6635750" y="1562100"/>
            <a:ext cx="0" cy="2413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0" name="Line 16"/>
          <p:cNvSpPr>
            <a:spLocks noChangeShapeType="1"/>
          </p:cNvSpPr>
          <p:nvPr/>
        </p:nvSpPr>
        <p:spPr bwMode="auto">
          <a:xfrm flipH="1">
            <a:off x="5861050" y="2838450"/>
            <a:ext cx="469900" cy="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1" name="Line 17"/>
          <p:cNvSpPr>
            <a:spLocks noChangeShapeType="1"/>
          </p:cNvSpPr>
          <p:nvPr/>
        </p:nvSpPr>
        <p:spPr bwMode="auto">
          <a:xfrm>
            <a:off x="7169150" y="1346200"/>
            <a:ext cx="0" cy="4445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2" name="Rectangle 18"/>
          <p:cNvSpPr>
            <a:spLocks noChangeArrowheads="1"/>
          </p:cNvSpPr>
          <p:nvPr/>
        </p:nvSpPr>
        <p:spPr bwMode="auto">
          <a:xfrm>
            <a:off x="7154863" y="1219200"/>
            <a:ext cx="10144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Address</a:t>
            </a:r>
          </a:p>
        </p:txBody>
      </p:sp>
      <p:sp>
        <p:nvSpPr>
          <p:cNvPr id="52243" name="Line 19"/>
          <p:cNvSpPr>
            <a:spLocks noChangeShapeType="1"/>
          </p:cNvSpPr>
          <p:nvPr/>
        </p:nvSpPr>
        <p:spPr bwMode="auto">
          <a:xfrm>
            <a:off x="6330950" y="27622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2244" name="Line 20"/>
          <p:cNvSpPr>
            <a:spLocks noChangeShapeType="1"/>
          </p:cNvSpPr>
          <p:nvPr/>
        </p:nvSpPr>
        <p:spPr bwMode="auto">
          <a:xfrm flipH="1">
            <a:off x="6330950" y="2838450"/>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236036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 y="274638"/>
            <a:ext cx="9144000" cy="1143000"/>
          </a:xfrm>
        </p:spPr>
        <p:txBody>
          <a:bodyPr/>
          <a:lstStyle/>
          <a:p>
            <a:r>
              <a:rPr lang="en-US" sz="4000">
                <a:latin typeface="Calibri" charset="0"/>
                <a:ea typeface="ＭＳ Ｐゴシック" charset="0"/>
                <a:cs typeface="ＭＳ Ｐゴシック" charset="0"/>
              </a:rPr>
              <a:t>Storage Element: Register (Building Block)</a:t>
            </a:r>
          </a:p>
        </p:txBody>
      </p:sp>
      <p:sp>
        <p:nvSpPr>
          <p:cNvPr id="39939" name="Rectangle 3"/>
          <p:cNvSpPr>
            <a:spLocks noGrp="1" noChangeArrowheads="1"/>
          </p:cNvSpPr>
          <p:nvPr>
            <p:ph type="body" idx="1"/>
          </p:nvPr>
        </p:nvSpPr>
        <p:spPr/>
        <p:txBody>
          <a:bodyPr/>
          <a:lstStyle/>
          <a:p>
            <a:r>
              <a:rPr lang="en-US">
                <a:latin typeface="Calibri" charset="0"/>
                <a:ea typeface="ＭＳ Ｐゴシック" charset="0"/>
                <a:cs typeface="ＭＳ Ｐゴシック" charset="0"/>
              </a:rPr>
              <a:t>Similar to D Flip Flop except</a:t>
            </a:r>
          </a:p>
          <a:p>
            <a:pPr lvl="1"/>
            <a:r>
              <a:rPr lang="en-US">
                <a:latin typeface="Calibri" charset="0"/>
                <a:ea typeface="ＭＳ Ｐゴシック" charset="0"/>
              </a:rPr>
              <a:t>N-bit input and output</a:t>
            </a:r>
          </a:p>
          <a:p>
            <a:pPr lvl="1"/>
            <a:r>
              <a:rPr lang="en-US">
                <a:latin typeface="Calibri" charset="0"/>
                <a:ea typeface="ＭＳ Ｐゴシック" charset="0"/>
              </a:rPr>
              <a:t>Write Enable input</a:t>
            </a:r>
          </a:p>
          <a:p>
            <a:r>
              <a:rPr lang="en-US">
                <a:latin typeface="Calibri" charset="0"/>
                <a:ea typeface="ＭＳ Ｐゴシック" charset="0"/>
                <a:cs typeface="ＭＳ Ｐゴシック" charset="0"/>
              </a:rPr>
              <a:t>Write Enable:</a:t>
            </a:r>
          </a:p>
          <a:p>
            <a:pPr lvl="1"/>
            <a:r>
              <a:rPr lang="en-US">
                <a:latin typeface="Calibri" charset="0"/>
                <a:ea typeface="ＭＳ Ｐゴシック" charset="0"/>
              </a:rPr>
              <a:t>Negated (or deasserted) (0): Data Out will not change</a:t>
            </a:r>
          </a:p>
          <a:p>
            <a:pPr lvl="1"/>
            <a:r>
              <a:rPr lang="en-US">
                <a:latin typeface="Calibri" charset="0"/>
                <a:ea typeface="ＭＳ Ｐゴシック" charset="0"/>
              </a:rPr>
              <a:t>Asserted (1): Data Out will become Data In on positive edge of clock</a:t>
            </a:r>
          </a:p>
        </p:txBody>
      </p:sp>
      <p:grpSp>
        <p:nvGrpSpPr>
          <p:cNvPr id="39940" name="Group 4"/>
          <p:cNvGrpSpPr>
            <a:grpSpLocks/>
          </p:cNvGrpSpPr>
          <p:nvPr/>
        </p:nvGrpSpPr>
        <p:grpSpPr bwMode="auto">
          <a:xfrm>
            <a:off x="6172200" y="1260475"/>
            <a:ext cx="2719388" cy="2530475"/>
            <a:chOff x="3888" y="960"/>
            <a:chExt cx="1713" cy="1594"/>
          </a:xfrm>
        </p:grpSpPr>
        <p:sp>
          <p:nvSpPr>
            <p:cNvPr id="54280" name="Rectangle 5"/>
            <p:cNvSpPr>
              <a:spLocks noChangeArrowheads="1"/>
            </p:cNvSpPr>
            <p:nvPr/>
          </p:nvSpPr>
          <p:spPr bwMode="auto">
            <a:xfrm>
              <a:off x="4626" y="2304"/>
              <a:ext cx="29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4281" name="Rectangle 6"/>
            <p:cNvSpPr>
              <a:spLocks noChangeArrowheads="1"/>
            </p:cNvSpPr>
            <p:nvPr/>
          </p:nvSpPr>
          <p:spPr bwMode="auto">
            <a:xfrm>
              <a:off x="3888" y="1474"/>
              <a:ext cx="59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In</a:t>
              </a:r>
            </a:p>
          </p:txBody>
        </p:sp>
        <p:sp>
          <p:nvSpPr>
            <p:cNvPr id="54282" name="Rectangle 7"/>
            <p:cNvSpPr>
              <a:spLocks noChangeArrowheads="1"/>
            </p:cNvSpPr>
            <p:nvPr/>
          </p:nvSpPr>
          <p:spPr bwMode="auto">
            <a:xfrm>
              <a:off x="4675" y="1374"/>
              <a:ext cx="16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3" name="Line 8"/>
            <p:cNvSpPr>
              <a:spLocks noChangeShapeType="1"/>
            </p:cNvSpPr>
            <p:nvPr/>
          </p:nvSpPr>
          <p:spPr bwMode="auto">
            <a:xfrm flipH="1">
              <a:off x="4761" y="2124"/>
              <a:ext cx="0" cy="192"/>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4" name="Rectangle 9"/>
            <p:cNvSpPr>
              <a:spLocks noChangeArrowheads="1"/>
            </p:cNvSpPr>
            <p:nvPr/>
          </p:nvSpPr>
          <p:spPr bwMode="auto">
            <a:xfrm>
              <a:off x="4272" y="960"/>
              <a:ext cx="974"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4285" name="Line 10"/>
            <p:cNvSpPr>
              <a:spLocks noChangeShapeType="1"/>
            </p:cNvSpPr>
            <p:nvPr/>
          </p:nvSpPr>
          <p:spPr bwMode="auto">
            <a:xfrm flipH="1">
              <a:off x="3937" y="1742"/>
              <a:ext cx="736"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4286" name="Line 11"/>
            <p:cNvSpPr>
              <a:spLocks noChangeShapeType="1"/>
            </p:cNvSpPr>
            <p:nvPr/>
          </p:nvSpPr>
          <p:spPr bwMode="auto">
            <a:xfrm flipH="1">
              <a:off x="4277"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87" name="Rectangle 12"/>
            <p:cNvSpPr>
              <a:spLocks noChangeArrowheads="1"/>
            </p:cNvSpPr>
            <p:nvPr/>
          </p:nvSpPr>
          <p:spPr bwMode="auto">
            <a:xfrm>
              <a:off x="4176"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88" name="Line 13"/>
            <p:cNvSpPr>
              <a:spLocks noChangeShapeType="1"/>
            </p:cNvSpPr>
            <p:nvPr/>
          </p:nvSpPr>
          <p:spPr bwMode="auto">
            <a:xfrm>
              <a:off x="4848" y="1742"/>
              <a:ext cx="704"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4289" name="Line 14"/>
            <p:cNvSpPr>
              <a:spLocks noChangeShapeType="1"/>
            </p:cNvSpPr>
            <p:nvPr/>
          </p:nvSpPr>
          <p:spPr bwMode="auto">
            <a:xfrm flipH="1">
              <a:off x="5189" y="1698"/>
              <a:ext cx="56" cy="88"/>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0" name="Rectangle 15"/>
            <p:cNvSpPr>
              <a:spLocks noChangeArrowheads="1"/>
            </p:cNvSpPr>
            <p:nvPr/>
          </p:nvSpPr>
          <p:spPr bwMode="auto">
            <a:xfrm>
              <a:off x="5098" y="1776"/>
              <a:ext cx="219"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N</a:t>
              </a:r>
            </a:p>
          </p:txBody>
        </p:sp>
        <p:sp>
          <p:nvSpPr>
            <p:cNvPr id="54291" name="Rectangle 16"/>
            <p:cNvSpPr>
              <a:spLocks noChangeArrowheads="1"/>
            </p:cNvSpPr>
            <p:nvPr/>
          </p:nvSpPr>
          <p:spPr bwMode="auto">
            <a:xfrm>
              <a:off x="4896" y="1474"/>
              <a:ext cx="705" cy="25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Data Out</a:t>
              </a:r>
            </a:p>
          </p:txBody>
        </p:sp>
        <p:sp>
          <p:nvSpPr>
            <p:cNvPr id="54292" name="Line 17"/>
            <p:cNvSpPr>
              <a:spLocks noChangeShapeType="1"/>
            </p:cNvSpPr>
            <p:nvPr/>
          </p:nvSpPr>
          <p:spPr bwMode="auto">
            <a:xfrm flipV="1">
              <a:off x="4761" y="1168"/>
              <a:ext cx="0" cy="194"/>
            </a:xfrm>
            <a:prstGeom prst="line">
              <a:avLst/>
            </a:pr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3" name="Line 18"/>
            <p:cNvSpPr>
              <a:spLocks noChangeShapeType="1"/>
            </p:cNvSpPr>
            <p:nvPr/>
          </p:nvSpPr>
          <p:spPr bwMode="auto">
            <a:xfrm flipV="1">
              <a:off x="4704"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4294" name="Line 19"/>
            <p:cNvSpPr>
              <a:spLocks noChangeShapeType="1"/>
            </p:cNvSpPr>
            <p:nvPr/>
          </p:nvSpPr>
          <p:spPr bwMode="auto">
            <a:xfrm>
              <a:off x="4752" y="2016"/>
              <a:ext cx="48" cy="96"/>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85995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Storage Element: Register File</a:t>
            </a:r>
          </a:p>
        </p:txBody>
      </p:sp>
      <p:sp>
        <p:nvSpPr>
          <p:cNvPr id="56323" name="Rectangle 3"/>
          <p:cNvSpPr>
            <a:spLocks noGrp="1" noChangeArrowheads="1"/>
          </p:cNvSpPr>
          <p:nvPr>
            <p:ph type="body" idx="1"/>
          </p:nvPr>
        </p:nvSpPr>
        <p:spPr/>
        <p:txBody>
          <a:bodyPr>
            <a:normAutofit/>
          </a:bodyPr>
          <a:lstStyle/>
          <a:p>
            <a:pPr>
              <a:lnSpc>
                <a:spcPct val="80000"/>
              </a:lnSpc>
            </a:pPr>
            <a:r>
              <a:rPr lang="en-US" sz="2500">
                <a:latin typeface="Calibri" charset="0"/>
                <a:ea typeface="ＭＳ Ｐゴシック" charset="0"/>
                <a:cs typeface="ＭＳ Ｐゴシック" charset="0"/>
              </a:rPr>
              <a:t>Register File consists of 32 registers:</a:t>
            </a:r>
          </a:p>
          <a:p>
            <a:pPr lvl="1">
              <a:lnSpc>
                <a:spcPct val="80000"/>
              </a:lnSpc>
            </a:pPr>
            <a:r>
              <a:rPr lang="en-US" sz="2200">
                <a:latin typeface="Calibri" charset="0"/>
                <a:ea typeface="ＭＳ Ｐゴシック" charset="0"/>
              </a:rPr>
              <a:t>Two 32-bit output busses:</a:t>
            </a:r>
          </a:p>
          <a:p>
            <a:pPr lvl="1">
              <a:lnSpc>
                <a:spcPct val="80000"/>
              </a:lnSpc>
              <a:buFont typeface="Arial" charset="0"/>
              <a:buNone/>
            </a:pPr>
            <a:r>
              <a:rPr lang="en-US" sz="2200">
                <a:latin typeface="Calibri" charset="0"/>
                <a:ea typeface="ＭＳ Ｐゴシック" charset="0"/>
              </a:rPr>
              <a:t>	busA and busB</a:t>
            </a:r>
          </a:p>
          <a:p>
            <a:pPr lvl="1">
              <a:lnSpc>
                <a:spcPct val="80000"/>
              </a:lnSpc>
            </a:pPr>
            <a:r>
              <a:rPr lang="en-US" sz="2200">
                <a:latin typeface="Calibri" charset="0"/>
                <a:ea typeface="ＭＳ Ｐゴシック" charset="0"/>
              </a:rPr>
              <a:t>One 32-bit input bus: busW</a:t>
            </a:r>
          </a:p>
          <a:p>
            <a:pPr>
              <a:lnSpc>
                <a:spcPct val="80000"/>
              </a:lnSpc>
            </a:pPr>
            <a:r>
              <a:rPr lang="en-US" sz="2500">
                <a:latin typeface="Calibri" charset="0"/>
                <a:ea typeface="ＭＳ Ｐゴシック" charset="0"/>
                <a:cs typeface="ＭＳ Ｐゴシック" charset="0"/>
              </a:rPr>
              <a:t>Register is selected by:</a:t>
            </a:r>
          </a:p>
          <a:p>
            <a:pPr lvl="1">
              <a:lnSpc>
                <a:spcPct val="80000"/>
              </a:lnSpc>
            </a:pPr>
            <a:r>
              <a:rPr lang="en-US" sz="2200">
                <a:latin typeface="Calibri" charset="0"/>
                <a:ea typeface="ＭＳ Ｐゴシック" charset="0"/>
              </a:rPr>
              <a:t>RA (number) selects the register to put on busA (data)</a:t>
            </a:r>
          </a:p>
          <a:p>
            <a:pPr lvl="1">
              <a:lnSpc>
                <a:spcPct val="80000"/>
              </a:lnSpc>
            </a:pPr>
            <a:r>
              <a:rPr lang="en-US" sz="2200">
                <a:latin typeface="Calibri" charset="0"/>
                <a:ea typeface="ＭＳ Ｐゴシック" charset="0"/>
              </a:rPr>
              <a:t>RB (number) selects the register to put on busB (data)</a:t>
            </a:r>
          </a:p>
          <a:p>
            <a:pPr lvl="1">
              <a:lnSpc>
                <a:spcPct val="80000"/>
              </a:lnSpc>
            </a:pPr>
            <a:r>
              <a:rPr lang="en-US" sz="2200">
                <a:latin typeface="Calibri" charset="0"/>
                <a:ea typeface="ＭＳ Ｐゴシック" charset="0"/>
              </a:rPr>
              <a:t>RW (number) selects the register to be  written</a:t>
            </a:r>
            <a:br>
              <a:rPr lang="en-US" sz="2200">
                <a:latin typeface="Calibri" charset="0"/>
                <a:ea typeface="ＭＳ Ｐゴシック" charset="0"/>
              </a:rPr>
            </a:br>
            <a:r>
              <a:rPr lang="en-US" sz="2200">
                <a:latin typeface="Calibri" charset="0"/>
                <a:ea typeface="ＭＳ Ｐゴシック" charset="0"/>
              </a:rPr>
              <a:t>via busW (data) when Write Enable is 1</a:t>
            </a:r>
          </a:p>
          <a:p>
            <a:pPr>
              <a:lnSpc>
                <a:spcPct val="80000"/>
              </a:lnSpc>
            </a:pPr>
            <a:r>
              <a:rPr lang="en-US" sz="2500">
                <a:latin typeface="Calibri" charset="0"/>
                <a:ea typeface="ＭＳ Ｐゴシック" charset="0"/>
                <a:cs typeface="ＭＳ Ｐゴシック" charset="0"/>
              </a:rPr>
              <a:t>Clock input (clk) </a:t>
            </a:r>
          </a:p>
          <a:p>
            <a:pPr lvl="1">
              <a:lnSpc>
                <a:spcPct val="80000"/>
              </a:lnSpc>
            </a:pPr>
            <a:r>
              <a:rPr lang="en-US" sz="2200">
                <a:latin typeface="Calibri" charset="0"/>
                <a:ea typeface="ＭＳ Ｐゴシック" charset="0"/>
              </a:rPr>
              <a:t>Clk input is a factor ONLY during write operation</a:t>
            </a:r>
          </a:p>
          <a:p>
            <a:pPr lvl="1">
              <a:lnSpc>
                <a:spcPct val="80000"/>
              </a:lnSpc>
            </a:pPr>
            <a:r>
              <a:rPr lang="en-US" sz="2200">
                <a:latin typeface="Calibri" charset="0"/>
                <a:ea typeface="ＭＳ Ｐゴシック" charset="0"/>
              </a:rPr>
              <a:t>During read operation, behaves as a combinational logic block:</a:t>
            </a:r>
          </a:p>
          <a:p>
            <a:pPr lvl="2">
              <a:lnSpc>
                <a:spcPct val="80000"/>
              </a:lnSpc>
            </a:pPr>
            <a:r>
              <a:rPr lang="en-US" sz="1900">
                <a:latin typeface="Calibri" charset="0"/>
                <a:ea typeface="ＭＳ Ｐゴシック" charset="0"/>
              </a:rPr>
              <a:t>RA or RB valid </a:t>
            </a:r>
            <a:r>
              <a:rPr lang="en-US" sz="1900">
                <a:latin typeface="Calibri" charset="0"/>
                <a:ea typeface="ＭＳ Ｐゴシック" charset="0"/>
                <a:sym typeface="Symbol" charset="0"/>
              </a:rPr>
              <a:t></a:t>
            </a:r>
            <a:r>
              <a:rPr lang="en-US" sz="1900">
                <a:latin typeface="Calibri" charset="0"/>
                <a:ea typeface="ＭＳ Ｐゴシック" charset="0"/>
              </a:rPr>
              <a:t> busA or busB valid after </a:t>
            </a:r>
            <a:r>
              <a:rPr lang="ja-JP" altLang="en-US" sz="1900">
                <a:latin typeface="Calibri" charset="0"/>
                <a:ea typeface="ＭＳ Ｐゴシック" charset="0"/>
              </a:rPr>
              <a:t>“</a:t>
            </a:r>
            <a:r>
              <a:rPr lang="en-US" sz="1900">
                <a:latin typeface="Calibri" charset="0"/>
                <a:ea typeface="ＭＳ Ｐゴシック" charset="0"/>
              </a:rPr>
              <a:t>access time.</a:t>
            </a:r>
            <a:r>
              <a:rPr lang="ja-JP" altLang="en-US" sz="1900">
                <a:latin typeface="Calibri" charset="0"/>
                <a:ea typeface="ＭＳ Ｐゴシック" charset="0"/>
              </a:rPr>
              <a:t>”</a:t>
            </a:r>
            <a:endParaRPr lang="en-US" sz="1900">
              <a:latin typeface="Calibri" charset="0"/>
              <a:ea typeface="ＭＳ Ｐゴシック" charset="0"/>
            </a:endParaRPr>
          </a:p>
        </p:txBody>
      </p:sp>
      <p:sp>
        <p:nvSpPr>
          <p:cNvPr id="56324" name="Rectangle 4"/>
          <p:cNvSpPr>
            <a:spLocks noChangeArrowheads="1"/>
          </p:cNvSpPr>
          <p:nvPr/>
        </p:nvSpPr>
        <p:spPr bwMode="auto">
          <a:xfrm>
            <a:off x="5562600" y="2773363"/>
            <a:ext cx="5048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56325" name="Rectangle 5"/>
          <p:cNvSpPr>
            <a:spLocks noChangeArrowheads="1"/>
          </p:cNvSpPr>
          <p:nvPr/>
        </p:nvSpPr>
        <p:spPr bwMode="auto">
          <a:xfrm>
            <a:off x="5561013" y="2087563"/>
            <a:ext cx="81597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56326" name="Rectangle 6"/>
          <p:cNvSpPr>
            <a:spLocks noChangeArrowheads="1"/>
          </p:cNvSpPr>
          <p:nvPr/>
        </p:nvSpPr>
        <p:spPr bwMode="auto">
          <a:xfrm>
            <a:off x="6657975" y="1928813"/>
            <a:ext cx="1406525" cy="1187450"/>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56327" name="Rectangle 7"/>
          <p:cNvSpPr>
            <a:spLocks noChangeArrowheads="1"/>
          </p:cNvSpPr>
          <p:nvPr/>
        </p:nvSpPr>
        <p:spPr bwMode="auto">
          <a:xfrm>
            <a:off x="5322888" y="1323975"/>
            <a:ext cx="15541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Write Enable</a:t>
            </a:r>
          </a:p>
        </p:txBody>
      </p:sp>
      <p:sp>
        <p:nvSpPr>
          <p:cNvPr id="56328" name="Line 8"/>
          <p:cNvSpPr>
            <a:spLocks noChangeShapeType="1"/>
          </p:cNvSpPr>
          <p:nvPr/>
        </p:nvSpPr>
        <p:spPr bwMode="auto">
          <a:xfrm flipH="1">
            <a:off x="5638800" y="2436813"/>
            <a:ext cx="1016000" cy="0"/>
          </a:xfrm>
          <a:prstGeom prst="line">
            <a:avLst/>
          </a:prstGeom>
          <a:noFill/>
          <a:ln w="25400">
            <a:solidFill>
              <a:schemeClr val="tx1"/>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56329" name="Line 9"/>
          <p:cNvSpPr>
            <a:spLocks noChangeShapeType="1"/>
          </p:cNvSpPr>
          <p:nvPr/>
        </p:nvSpPr>
        <p:spPr bwMode="auto">
          <a:xfrm flipH="1">
            <a:off x="6178550" y="23669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0" name="Rectangle 10"/>
          <p:cNvSpPr>
            <a:spLocks noChangeArrowheads="1"/>
          </p:cNvSpPr>
          <p:nvPr/>
        </p:nvSpPr>
        <p:spPr bwMode="auto">
          <a:xfrm>
            <a:off x="5865813" y="23923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1" name="Line 11"/>
          <p:cNvSpPr>
            <a:spLocks noChangeShapeType="1"/>
          </p:cNvSpPr>
          <p:nvPr/>
        </p:nvSpPr>
        <p:spPr bwMode="auto">
          <a:xfrm>
            <a:off x="8102600" y="2132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2" name="Line 12"/>
          <p:cNvSpPr>
            <a:spLocks noChangeShapeType="1"/>
          </p:cNvSpPr>
          <p:nvPr/>
        </p:nvSpPr>
        <p:spPr bwMode="auto">
          <a:xfrm flipH="1">
            <a:off x="8693150" y="2062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3" name="Rectangle 13"/>
          <p:cNvSpPr>
            <a:spLocks noChangeArrowheads="1"/>
          </p:cNvSpPr>
          <p:nvPr/>
        </p:nvSpPr>
        <p:spPr bwMode="auto">
          <a:xfrm>
            <a:off x="8380413" y="2087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4" name="Rectangle 14"/>
          <p:cNvSpPr>
            <a:spLocks noChangeArrowheads="1"/>
          </p:cNvSpPr>
          <p:nvPr/>
        </p:nvSpPr>
        <p:spPr bwMode="auto">
          <a:xfrm>
            <a:off x="8075613" y="1782763"/>
            <a:ext cx="71596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56335" name="Line 15"/>
          <p:cNvSpPr>
            <a:spLocks noChangeShapeType="1"/>
          </p:cNvSpPr>
          <p:nvPr/>
        </p:nvSpPr>
        <p:spPr bwMode="auto">
          <a:xfrm flipV="1">
            <a:off x="6794500" y="1662113"/>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6" name="Line 16"/>
          <p:cNvSpPr>
            <a:spLocks noChangeShapeType="1"/>
          </p:cNvSpPr>
          <p:nvPr/>
        </p:nvSpPr>
        <p:spPr bwMode="auto">
          <a:xfrm>
            <a:off x="8102600" y="2894013"/>
            <a:ext cx="9652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56337" name="Line 17"/>
          <p:cNvSpPr>
            <a:spLocks noChangeShapeType="1"/>
          </p:cNvSpPr>
          <p:nvPr/>
        </p:nvSpPr>
        <p:spPr bwMode="auto">
          <a:xfrm flipH="1">
            <a:off x="8693150" y="2824163"/>
            <a:ext cx="88900" cy="1397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38" name="Rectangle 18"/>
          <p:cNvSpPr>
            <a:spLocks noChangeArrowheads="1"/>
          </p:cNvSpPr>
          <p:nvPr/>
        </p:nvSpPr>
        <p:spPr bwMode="auto">
          <a:xfrm>
            <a:off x="8380413" y="2849563"/>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56339" name="Rectangle 19"/>
          <p:cNvSpPr>
            <a:spLocks noChangeArrowheads="1"/>
          </p:cNvSpPr>
          <p:nvPr/>
        </p:nvSpPr>
        <p:spPr bwMode="auto">
          <a:xfrm>
            <a:off x="8075613" y="2544763"/>
            <a:ext cx="6921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56340" name="Line 20"/>
          <p:cNvSpPr>
            <a:spLocks noChangeShapeType="1"/>
          </p:cNvSpPr>
          <p:nvPr/>
        </p:nvSpPr>
        <p:spPr bwMode="auto">
          <a:xfrm flipH="1">
            <a:off x="6146800" y="2938463"/>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1" name="Line 21"/>
          <p:cNvSpPr>
            <a:spLocks noChangeShapeType="1"/>
          </p:cNvSpPr>
          <p:nvPr/>
        </p:nvSpPr>
        <p:spPr bwMode="auto">
          <a:xfrm>
            <a:off x="7099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2" name="Line 22"/>
          <p:cNvSpPr>
            <a:spLocks noChangeShapeType="1"/>
          </p:cNvSpPr>
          <p:nvPr/>
        </p:nvSpPr>
        <p:spPr bwMode="auto">
          <a:xfrm flipV="1">
            <a:off x="7029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3" name="Rectangle 23"/>
          <p:cNvSpPr>
            <a:spLocks noChangeArrowheads="1"/>
          </p:cNvSpPr>
          <p:nvPr/>
        </p:nvSpPr>
        <p:spPr bwMode="auto">
          <a:xfrm>
            <a:off x="6856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4" name="Line 24"/>
          <p:cNvSpPr>
            <a:spLocks noChangeShapeType="1"/>
          </p:cNvSpPr>
          <p:nvPr/>
        </p:nvSpPr>
        <p:spPr bwMode="auto">
          <a:xfrm>
            <a:off x="74803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5" name="Line 25"/>
          <p:cNvSpPr>
            <a:spLocks noChangeShapeType="1"/>
          </p:cNvSpPr>
          <p:nvPr/>
        </p:nvSpPr>
        <p:spPr bwMode="auto">
          <a:xfrm flipV="1">
            <a:off x="74104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6" name="Rectangle 26"/>
          <p:cNvSpPr>
            <a:spLocks noChangeArrowheads="1"/>
          </p:cNvSpPr>
          <p:nvPr/>
        </p:nvSpPr>
        <p:spPr bwMode="auto">
          <a:xfrm>
            <a:off x="72374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47" name="Line 27"/>
          <p:cNvSpPr>
            <a:spLocks noChangeShapeType="1"/>
          </p:cNvSpPr>
          <p:nvPr/>
        </p:nvSpPr>
        <p:spPr bwMode="auto">
          <a:xfrm>
            <a:off x="7937500" y="1458913"/>
            <a:ext cx="0" cy="4318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8" name="Line 28"/>
          <p:cNvSpPr>
            <a:spLocks noChangeShapeType="1"/>
          </p:cNvSpPr>
          <p:nvPr/>
        </p:nvSpPr>
        <p:spPr bwMode="auto">
          <a:xfrm flipV="1">
            <a:off x="7867650" y="1592263"/>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49" name="Rectangle 29"/>
          <p:cNvSpPr>
            <a:spLocks noChangeArrowheads="1"/>
          </p:cNvSpPr>
          <p:nvPr/>
        </p:nvSpPr>
        <p:spPr bwMode="auto">
          <a:xfrm>
            <a:off x="7694613" y="1401763"/>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56350" name="Rectangle 30"/>
          <p:cNvSpPr>
            <a:spLocks noChangeArrowheads="1"/>
          </p:cNvSpPr>
          <p:nvPr/>
        </p:nvSpPr>
        <p:spPr bwMode="auto">
          <a:xfrm>
            <a:off x="6761163" y="1096963"/>
            <a:ext cx="5572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56351" name="Rectangle 31"/>
          <p:cNvSpPr>
            <a:spLocks noChangeArrowheads="1"/>
          </p:cNvSpPr>
          <p:nvPr/>
        </p:nvSpPr>
        <p:spPr bwMode="auto">
          <a:xfrm>
            <a:off x="7219950" y="1096963"/>
            <a:ext cx="48260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56352" name="Rectangle 32"/>
          <p:cNvSpPr>
            <a:spLocks noChangeArrowheads="1"/>
          </p:cNvSpPr>
          <p:nvPr/>
        </p:nvSpPr>
        <p:spPr bwMode="auto">
          <a:xfrm>
            <a:off x="7694613" y="1096963"/>
            <a:ext cx="47148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RB</a:t>
            </a:r>
          </a:p>
        </p:txBody>
      </p:sp>
      <p:sp>
        <p:nvSpPr>
          <p:cNvPr id="42020" name="Rectangle 33"/>
          <p:cNvSpPr>
            <a:spLocks noChangeArrowheads="1"/>
          </p:cNvSpPr>
          <p:nvPr/>
        </p:nvSpPr>
        <p:spPr bwMode="auto">
          <a:xfrm>
            <a:off x="6716713" y="2163763"/>
            <a:ext cx="1287462" cy="7048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pPr algn="ctr"/>
            <a:r>
              <a:rPr lang="en-US" sz="2000">
                <a:latin typeface="Calibri" charset="0"/>
              </a:rPr>
              <a:t>32 x 32-bit</a:t>
            </a:r>
          </a:p>
          <a:p>
            <a:pPr algn="ctr"/>
            <a:r>
              <a:rPr lang="en-US" sz="2000">
                <a:latin typeface="Calibri" charset="0"/>
              </a:rPr>
              <a:t>Registers</a:t>
            </a:r>
          </a:p>
        </p:txBody>
      </p:sp>
      <p:sp>
        <p:nvSpPr>
          <p:cNvPr id="56354" name="Line 34"/>
          <p:cNvSpPr>
            <a:spLocks noChangeShapeType="1"/>
          </p:cNvSpPr>
          <p:nvPr/>
        </p:nvSpPr>
        <p:spPr bwMode="auto">
          <a:xfrm>
            <a:off x="6662738" y="28622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56355" name="Line 35"/>
          <p:cNvSpPr>
            <a:spLocks noChangeShapeType="1"/>
          </p:cNvSpPr>
          <p:nvPr/>
        </p:nvSpPr>
        <p:spPr bwMode="auto">
          <a:xfrm flipH="1">
            <a:off x="6662738" y="293846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6021178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3a: Instruction Fetch Unit</a:t>
            </a:r>
            <a:endParaRPr lang="en-US" dirty="0">
              <a:latin typeface="Calibri" charset="0"/>
              <a:ea typeface="ＭＳ Ｐゴシック" charset="0"/>
              <a:cs typeface="ＭＳ Ｐゴシック" charset="0"/>
            </a:endParaRPr>
          </a:p>
        </p:txBody>
      </p:sp>
      <p:sp>
        <p:nvSpPr>
          <p:cNvPr id="58371" name="Rectangle 3"/>
          <p:cNvSpPr>
            <a:spLocks noGrp="1" noChangeArrowheads="1"/>
          </p:cNvSpPr>
          <p:nvPr>
            <p:ph type="body" idx="1"/>
          </p:nvPr>
        </p:nvSpPr>
        <p:spPr>
          <a:xfrm>
            <a:off x="503238" y="1600200"/>
            <a:ext cx="4824412" cy="4875213"/>
          </a:xfrm>
        </p:spPr>
        <p:txBody>
          <a:bodyPr>
            <a:normAutofit/>
          </a:bodyPr>
          <a:lstStyle/>
          <a:p>
            <a:pPr>
              <a:lnSpc>
                <a:spcPct val="80000"/>
              </a:lnSpc>
            </a:pPr>
            <a:r>
              <a:rPr lang="en-US" sz="2700">
                <a:latin typeface="Calibri" charset="0"/>
                <a:ea typeface="ＭＳ Ｐゴシック" charset="0"/>
                <a:cs typeface="ＭＳ Ｐゴシック" charset="0"/>
              </a:rPr>
              <a:t>Register Transfer Requirements </a:t>
            </a:r>
            <a:r>
              <a:rPr lang="en-US" sz="2700">
                <a:latin typeface="Calibri" charset="0"/>
                <a:ea typeface="ＭＳ Ｐゴシック" charset="0"/>
                <a:cs typeface="ＭＳ Ｐゴシック" charset="0"/>
                <a:sym typeface="Symbol" charset="0"/>
              </a:rPr>
              <a:t></a:t>
            </a:r>
            <a:r>
              <a:rPr lang="en-US" sz="2700">
                <a:latin typeface="Calibri" charset="0"/>
                <a:ea typeface="ＭＳ Ｐゴシック" charset="0"/>
                <a:cs typeface="ＭＳ Ｐゴシック" charset="0"/>
              </a:rPr>
              <a:t>  </a:t>
            </a:r>
            <a:br>
              <a:rPr lang="en-US" sz="2700">
                <a:latin typeface="Calibri" charset="0"/>
                <a:ea typeface="ＭＳ Ｐゴシック" charset="0"/>
                <a:cs typeface="ＭＳ Ｐゴシック" charset="0"/>
              </a:rPr>
            </a:br>
            <a:r>
              <a:rPr lang="en-US" sz="2700">
                <a:latin typeface="Calibri" charset="0"/>
                <a:ea typeface="ＭＳ Ｐゴシック" charset="0"/>
                <a:cs typeface="ＭＳ Ｐゴシック" charset="0"/>
              </a:rPr>
              <a:t>Datapath Assembly</a:t>
            </a:r>
          </a:p>
          <a:p>
            <a:pPr>
              <a:lnSpc>
                <a:spcPct val="80000"/>
              </a:lnSpc>
            </a:pPr>
            <a:r>
              <a:rPr lang="en-US" sz="2700">
                <a:latin typeface="Calibri" charset="0"/>
                <a:ea typeface="ＭＳ Ｐゴシック" charset="0"/>
                <a:cs typeface="ＭＳ Ｐゴシック" charset="0"/>
              </a:rPr>
              <a:t>Instruction Fetch</a:t>
            </a:r>
          </a:p>
          <a:p>
            <a:pPr>
              <a:lnSpc>
                <a:spcPct val="80000"/>
              </a:lnSpc>
            </a:pPr>
            <a:r>
              <a:rPr lang="en-US" sz="2700">
                <a:latin typeface="Calibri" charset="0"/>
                <a:ea typeface="ＭＳ Ｐゴシック" charset="0"/>
                <a:cs typeface="ＭＳ Ｐゴシック" charset="0"/>
              </a:rPr>
              <a:t>Read Operands and Execute Operation</a:t>
            </a:r>
          </a:p>
          <a:p>
            <a:pPr>
              <a:lnSpc>
                <a:spcPct val="80000"/>
              </a:lnSpc>
            </a:pPr>
            <a:r>
              <a:rPr lang="en-US" sz="2700">
                <a:latin typeface="Calibri" charset="0"/>
                <a:ea typeface="ＭＳ Ｐゴシック" charset="0"/>
                <a:cs typeface="ＭＳ Ｐゴシック" charset="0"/>
              </a:rPr>
              <a:t>Common RTL operations</a:t>
            </a:r>
          </a:p>
          <a:p>
            <a:pPr lvl="1">
              <a:lnSpc>
                <a:spcPct val="80000"/>
              </a:lnSpc>
            </a:pPr>
            <a:r>
              <a:rPr lang="en-US" sz="2400">
                <a:latin typeface="Calibri" charset="0"/>
                <a:ea typeface="ＭＳ Ｐゴシック" charset="0"/>
              </a:rPr>
              <a:t>Fetch the Instruction: </a:t>
            </a:r>
            <a:br>
              <a:rPr lang="en-US" sz="2400">
                <a:latin typeface="Calibri" charset="0"/>
                <a:ea typeface="ＭＳ Ｐゴシック" charset="0"/>
              </a:rPr>
            </a:br>
            <a:r>
              <a:rPr lang="en-US" sz="2400">
                <a:latin typeface="Calibri" charset="0"/>
                <a:ea typeface="ＭＳ Ｐゴシック" charset="0"/>
              </a:rPr>
              <a:t>mem[PC]</a:t>
            </a:r>
          </a:p>
          <a:p>
            <a:pPr lvl="1">
              <a:lnSpc>
                <a:spcPct val="80000"/>
              </a:lnSpc>
            </a:pPr>
            <a:r>
              <a:rPr lang="en-US" sz="2400">
                <a:latin typeface="Calibri" charset="0"/>
                <a:ea typeface="ＭＳ Ｐゴシック" charset="0"/>
              </a:rPr>
              <a:t>Update the program counter:</a:t>
            </a:r>
          </a:p>
          <a:p>
            <a:pPr lvl="2">
              <a:lnSpc>
                <a:spcPct val="80000"/>
              </a:lnSpc>
            </a:pPr>
            <a:r>
              <a:rPr lang="en-US" sz="2000">
                <a:latin typeface="Calibri" charset="0"/>
                <a:ea typeface="ＭＳ Ｐゴシック" charset="0"/>
              </a:rPr>
              <a:t>Sequential Code: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PC + 4 </a:t>
            </a:r>
          </a:p>
          <a:p>
            <a:pPr lvl="2">
              <a:lnSpc>
                <a:spcPct val="80000"/>
              </a:lnSpc>
            </a:pPr>
            <a:r>
              <a:rPr lang="en-US" sz="2000">
                <a:latin typeface="Calibri" charset="0"/>
                <a:ea typeface="ＭＳ Ｐゴシック" charset="0"/>
              </a:rPr>
              <a:t>Branch and Jump:	</a:t>
            </a:r>
            <a:br>
              <a:rPr lang="en-US" sz="2000">
                <a:latin typeface="Calibri" charset="0"/>
                <a:ea typeface="ＭＳ Ｐゴシック" charset="0"/>
              </a:rPr>
            </a:br>
            <a:r>
              <a:rPr lang="en-US" sz="2000">
                <a:latin typeface="Calibri" charset="0"/>
                <a:ea typeface="ＭＳ Ｐゴシック" charset="0"/>
              </a:rPr>
              <a:t>PC </a:t>
            </a:r>
            <a:r>
              <a:rPr lang="en-US" sz="2000">
                <a:latin typeface="Calibri" charset="0"/>
                <a:ea typeface="ＭＳ Ｐゴシック" charset="0"/>
                <a:sym typeface="Symbol" charset="0"/>
              </a:rPr>
              <a:t></a:t>
            </a:r>
            <a:r>
              <a:rPr lang="en-US" sz="2000">
                <a:latin typeface="Calibri" charset="0"/>
                <a:ea typeface="ＭＳ Ｐゴシック" charset="0"/>
              </a:rPr>
              <a:t> </a:t>
            </a:r>
            <a:r>
              <a:rPr lang="ja-JP" altLang="en-US" sz="2000">
                <a:latin typeface="Calibri" charset="0"/>
                <a:ea typeface="ＭＳ Ｐゴシック" charset="0"/>
              </a:rPr>
              <a:t>“</a:t>
            </a:r>
            <a:r>
              <a:rPr lang="en-US" sz="2000">
                <a:latin typeface="Calibri" charset="0"/>
                <a:ea typeface="ＭＳ Ｐゴシック" charset="0"/>
              </a:rPr>
              <a:t>something else</a:t>
            </a:r>
            <a:r>
              <a:rPr lang="ja-JP" altLang="en-US" sz="2000">
                <a:latin typeface="Calibri" charset="0"/>
                <a:ea typeface="ＭＳ Ｐゴシック" charset="0"/>
              </a:rPr>
              <a:t>”</a:t>
            </a:r>
            <a:endParaRPr lang="en-US" sz="2000">
              <a:latin typeface="Calibri" charset="0"/>
              <a:ea typeface="ＭＳ Ｐゴシック" charset="0"/>
            </a:endParaRPr>
          </a:p>
        </p:txBody>
      </p:sp>
      <p:sp>
        <p:nvSpPr>
          <p:cNvPr id="12" name="Line 4"/>
          <p:cNvSpPr>
            <a:spLocks noChangeShapeType="1"/>
          </p:cNvSpPr>
          <p:nvPr/>
        </p:nvSpPr>
        <p:spPr bwMode="auto">
          <a:xfrm>
            <a:off x="6873875" y="5707063"/>
            <a:ext cx="2184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13" name="Line 5"/>
          <p:cNvSpPr>
            <a:spLocks noChangeShapeType="1"/>
          </p:cNvSpPr>
          <p:nvPr/>
        </p:nvSpPr>
        <p:spPr bwMode="auto">
          <a:xfrm flipH="1">
            <a:off x="7997825" y="5561013"/>
            <a:ext cx="241300" cy="2921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14" name="Rectangle 6"/>
          <p:cNvSpPr>
            <a:spLocks noChangeArrowheads="1"/>
          </p:cNvSpPr>
          <p:nvPr/>
        </p:nvSpPr>
        <p:spPr bwMode="auto">
          <a:xfrm>
            <a:off x="7940675" y="5846763"/>
            <a:ext cx="442913" cy="398462"/>
          </a:xfrm>
          <a:prstGeom prst="rect">
            <a:avLst/>
          </a:prstGeom>
          <a:noFill/>
          <a:ln w="12700">
            <a:noFill/>
            <a:miter lim="800000"/>
            <a:headEnd/>
            <a:tailEnd/>
          </a:ln>
        </p:spPr>
        <p:txBody>
          <a:bodyPr wrap="none" lIns="90488" tIns="44450" rIns="90488" bIns="44450">
            <a:spAutoFit/>
          </a:bodyPr>
          <a:lstStyle/>
          <a:p>
            <a:r>
              <a:rPr lang="en-US" sz="2000">
                <a:latin typeface="Calibri" charset="0"/>
              </a:rPr>
              <a:t>32</a:t>
            </a:r>
            <a:endParaRPr lang="en-US" sz="1600">
              <a:latin typeface="Calibri" charset="0"/>
            </a:endParaRPr>
          </a:p>
        </p:txBody>
      </p:sp>
      <p:sp>
        <p:nvSpPr>
          <p:cNvPr id="15" name="Rectangle 7"/>
          <p:cNvSpPr>
            <a:spLocks noChangeArrowheads="1"/>
          </p:cNvSpPr>
          <p:nvPr/>
        </p:nvSpPr>
        <p:spPr bwMode="auto">
          <a:xfrm>
            <a:off x="7159625" y="5173663"/>
            <a:ext cx="1982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Instruction Word</a:t>
            </a:r>
          </a:p>
        </p:txBody>
      </p:sp>
      <p:grpSp>
        <p:nvGrpSpPr>
          <p:cNvPr id="44043" name="Group 8"/>
          <p:cNvGrpSpPr>
            <a:grpSpLocks/>
          </p:cNvGrpSpPr>
          <p:nvPr/>
        </p:nvGrpSpPr>
        <p:grpSpPr bwMode="auto">
          <a:xfrm>
            <a:off x="5429250" y="5080000"/>
            <a:ext cx="1406525" cy="1230313"/>
            <a:chOff x="2458" y="3061"/>
            <a:chExt cx="886" cy="775"/>
          </a:xfrm>
        </p:grpSpPr>
        <p:sp>
          <p:nvSpPr>
            <p:cNvPr id="17" name="Rectangle 9"/>
            <p:cNvSpPr>
              <a:spLocks noChangeArrowheads="1"/>
            </p:cNvSpPr>
            <p:nvPr/>
          </p:nvSpPr>
          <p:spPr bwMode="auto">
            <a:xfrm>
              <a:off x="2458" y="3088"/>
              <a:ext cx="886" cy="748"/>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18" name="Rectangle 10"/>
            <p:cNvSpPr>
              <a:spLocks noChangeArrowheads="1"/>
            </p:cNvSpPr>
            <p:nvPr/>
          </p:nvSpPr>
          <p:spPr bwMode="auto">
            <a:xfrm>
              <a:off x="2572" y="3061"/>
              <a:ext cx="664" cy="250"/>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Address</a:t>
              </a:r>
            </a:p>
          </p:txBody>
        </p:sp>
        <p:sp>
          <p:nvSpPr>
            <p:cNvPr id="19" name="Rectangle 11"/>
            <p:cNvSpPr>
              <a:spLocks noChangeArrowheads="1"/>
            </p:cNvSpPr>
            <p:nvPr/>
          </p:nvSpPr>
          <p:spPr bwMode="auto">
            <a:xfrm>
              <a:off x="2484" y="3389"/>
              <a:ext cx="843" cy="444"/>
            </a:xfrm>
            <a:prstGeom prst="rect">
              <a:avLst/>
            </a:prstGeom>
            <a:noFill/>
            <a:ln w="12700">
              <a:noFill/>
              <a:miter lim="800000"/>
              <a:headEnd/>
              <a:tailEnd/>
            </a:ln>
          </p:spPr>
          <p:txBody>
            <a:bodyPr wrap="none" lIns="90488" tIns="44450" rIns="90488" bIns="44450">
              <a:spAutoFit/>
            </a:bodyPr>
            <a:lstStyle/>
            <a:p>
              <a:pPr algn="ctr">
                <a:defRPr/>
              </a:pPr>
              <a:r>
                <a:rPr lang="en-US" sz="2000" dirty="0">
                  <a:latin typeface="+mn-lt"/>
                  <a:ea typeface="ＭＳ Ｐゴシック" charset="-128"/>
                  <a:cs typeface="ＭＳ Ｐゴシック" charset="-128"/>
                </a:rPr>
                <a:t>Instruction</a:t>
              </a:r>
            </a:p>
            <a:p>
              <a:pPr algn="ctr">
                <a:defRPr/>
              </a:pPr>
              <a:r>
                <a:rPr lang="en-US" sz="2000" dirty="0">
                  <a:latin typeface="+mn-lt"/>
                  <a:ea typeface="ＭＳ Ｐゴシック" charset="-128"/>
                  <a:cs typeface="ＭＳ Ｐゴシック" charset="-128"/>
                </a:rPr>
                <a:t>Memory</a:t>
              </a:r>
            </a:p>
          </p:txBody>
        </p:sp>
      </p:grpSp>
      <p:sp>
        <p:nvSpPr>
          <p:cNvPr id="20" name="Rectangle 12"/>
          <p:cNvSpPr>
            <a:spLocks noChangeArrowheads="1"/>
          </p:cNvSpPr>
          <p:nvPr/>
        </p:nvSpPr>
        <p:spPr bwMode="auto">
          <a:xfrm>
            <a:off x="5500688" y="3903663"/>
            <a:ext cx="1258887" cy="32226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1" name="Line 13"/>
          <p:cNvSpPr>
            <a:spLocks noChangeShapeType="1"/>
          </p:cNvSpPr>
          <p:nvPr/>
        </p:nvSpPr>
        <p:spPr bwMode="auto">
          <a:xfrm flipH="1">
            <a:off x="5172075" y="4062413"/>
            <a:ext cx="330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2" name="Rectangle 14"/>
          <p:cNvSpPr>
            <a:spLocks noChangeArrowheads="1"/>
          </p:cNvSpPr>
          <p:nvPr/>
        </p:nvSpPr>
        <p:spPr bwMode="auto">
          <a:xfrm>
            <a:off x="5883275" y="3878263"/>
            <a:ext cx="455613"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PC</a:t>
            </a:r>
          </a:p>
        </p:txBody>
      </p:sp>
      <p:sp>
        <p:nvSpPr>
          <p:cNvPr id="23" name="Rectangle 15"/>
          <p:cNvSpPr>
            <a:spLocks noChangeArrowheads="1"/>
          </p:cNvSpPr>
          <p:nvPr/>
        </p:nvSpPr>
        <p:spPr bwMode="auto">
          <a:xfrm>
            <a:off x="4706938" y="3802063"/>
            <a:ext cx="476250"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grpSp>
        <p:nvGrpSpPr>
          <p:cNvPr id="44048" name="Group 16"/>
          <p:cNvGrpSpPr>
            <a:grpSpLocks/>
          </p:cNvGrpSpPr>
          <p:nvPr/>
        </p:nvGrpSpPr>
        <p:grpSpPr bwMode="auto">
          <a:xfrm>
            <a:off x="7038975" y="4356100"/>
            <a:ext cx="1397000" cy="582613"/>
            <a:chOff x="3472" y="2605"/>
            <a:chExt cx="880" cy="367"/>
          </a:xfrm>
        </p:grpSpPr>
        <p:sp>
          <p:nvSpPr>
            <p:cNvPr id="25" name="Rectangle 17"/>
            <p:cNvSpPr>
              <a:spLocks noChangeArrowheads="1"/>
            </p:cNvSpPr>
            <p:nvPr/>
          </p:nvSpPr>
          <p:spPr bwMode="auto">
            <a:xfrm>
              <a:off x="3472" y="2608"/>
              <a:ext cx="880" cy="352"/>
            </a:xfrm>
            <a:prstGeom prst="rect">
              <a:avLst/>
            </a:prstGeom>
            <a:noFill/>
            <a:ln w="508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26" name="Rectangle 18"/>
            <p:cNvSpPr>
              <a:spLocks noChangeArrowheads="1"/>
            </p:cNvSpPr>
            <p:nvPr/>
          </p:nvSpPr>
          <p:spPr bwMode="auto">
            <a:xfrm>
              <a:off x="3508" y="2605"/>
              <a:ext cx="810" cy="367"/>
            </a:xfrm>
            <a:prstGeom prst="rect">
              <a:avLst/>
            </a:prstGeom>
            <a:noFill/>
            <a:ln w="12700">
              <a:noFill/>
              <a:miter lim="800000"/>
              <a:headEnd/>
              <a:tailEnd/>
            </a:ln>
          </p:spPr>
          <p:txBody>
            <a:bodyPr wrap="none" lIns="90488" tIns="44450" rIns="90488" bIns="44450">
              <a:spAutoFit/>
            </a:bodyPr>
            <a:lstStyle/>
            <a:p>
              <a:pPr algn="ctr">
                <a:defRPr/>
              </a:pPr>
              <a:r>
                <a:rPr lang="en-US" sz="1600">
                  <a:latin typeface="+mn-lt"/>
                  <a:ea typeface="ＭＳ Ｐゴシック" charset="-128"/>
                  <a:cs typeface="ＭＳ Ｐゴシック" charset="-128"/>
                </a:rPr>
                <a:t>Next Address</a:t>
              </a:r>
            </a:p>
            <a:p>
              <a:pPr algn="ctr">
                <a:defRPr/>
              </a:pPr>
              <a:r>
                <a:rPr lang="en-US" sz="1600">
                  <a:latin typeface="+mn-lt"/>
                  <a:ea typeface="ＭＳ Ｐゴシック" charset="-128"/>
                  <a:cs typeface="ＭＳ Ｐゴシック" charset="-128"/>
                </a:rPr>
                <a:t>Logic</a:t>
              </a:r>
            </a:p>
          </p:txBody>
        </p:sp>
      </p:grpSp>
      <p:sp>
        <p:nvSpPr>
          <p:cNvPr id="27" name="Line 19"/>
          <p:cNvSpPr>
            <a:spLocks noChangeShapeType="1"/>
          </p:cNvSpPr>
          <p:nvPr/>
        </p:nvSpPr>
        <p:spPr bwMode="auto">
          <a:xfrm>
            <a:off x="6099175" y="4271963"/>
            <a:ext cx="0" cy="8128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 name="Line 20"/>
          <p:cNvSpPr>
            <a:spLocks noChangeShapeType="1"/>
          </p:cNvSpPr>
          <p:nvPr/>
        </p:nvSpPr>
        <p:spPr bwMode="auto">
          <a:xfrm>
            <a:off x="6111875" y="4640263"/>
            <a:ext cx="8890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9" name="Line 21"/>
          <p:cNvSpPr>
            <a:spLocks noChangeShapeType="1"/>
          </p:cNvSpPr>
          <p:nvPr/>
        </p:nvSpPr>
        <p:spPr bwMode="auto">
          <a:xfrm>
            <a:off x="6099175" y="3357563"/>
            <a:ext cx="0" cy="50800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30" name="Line 22"/>
          <p:cNvSpPr>
            <a:spLocks noChangeShapeType="1"/>
          </p:cNvSpPr>
          <p:nvPr/>
        </p:nvSpPr>
        <p:spPr bwMode="auto">
          <a:xfrm>
            <a:off x="6111875" y="3363913"/>
            <a:ext cx="1574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1" name="Line 23"/>
          <p:cNvSpPr>
            <a:spLocks noChangeShapeType="1"/>
          </p:cNvSpPr>
          <p:nvPr/>
        </p:nvSpPr>
        <p:spPr bwMode="auto">
          <a:xfrm>
            <a:off x="7699375" y="3357563"/>
            <a:ext cx="0" cy="965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2" name="Line 24"/>
          <p:cNvSpPr>
            <a:spLocks noChangeShapeType="1"/>
          </p:cNvSpPr>
          <p:nvPr/>
        </p:nvSpPr>
        <p:spPr bwMode="auto">
          <a:xfrm>
            <a:off x="5502275" y="39862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33" name="Line 25"/>
          <p:cNvSpPr>
            <a:spLocks noChangeShapeType="1"/>
          </p:cNvSpPr>
          <p:nvPr/>
        </p:nvSpPr>
        <p:spPr bwMode="auto">
          <a:xfrm flipH="1">
            <a:off x="5502275" y="4062413"/>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7242298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dirty="0" smtClean="0">
                <a:latin typeface="Calibri" charset="0"/>
                <a:ea typeface="ＭＳ Ｐゴシック" charset="0"/>
                <a:cs typeface="ＭＳ Ｐゴシック" charset="0"/>
              </a:rPr>
              <a:t>Review</a:t>
            </a:r>
            <a:endParaRPr lang="en-US" dirty="0">
              <a:latin typeface="Calibri" charset="0"/>
              <a:ea typeface="ＭＳ Ｐゴシック" charset="0"/>
              <a:cs typeface="ＭＳ Ｐゴシック" charset="0"/>
            </a:endParaRPr>
          </a:p>
        </p:txBody>
      </p:sp>
      <p:sp>
        <p:nvSpPr>
          <p:cNvPr id="54274" name="Rectangle 3"/>
          <p:cNvSpPr>
            <a:spLocks noGrp="1" noChangeArrowheads="1"/>
          </p:cNvSpPr>
          <p:nvPr>
            <p:ph type="body" idx="1"/>
          </p:nvPr>
        </p:nvSpPr>
        <p:spPr/>
        <p:txBody>
          <a:bodyPr/>
          <a:lstStyle/>
          <a:p>
            <a:pPr>
              <a:lnSpc>
                <a:spcPct val="90000"/>
              </a:lnSpc>
            </a:pPr>
            <a:r>
              <a:rPr lang="en-US" dirty="0">
                <a:latin typeface="Calibri" charset="0"/>
                <a:ea typeface="ＭＳ Ｐゴシック" charset="0"/>
                <a:cs typeface="ＭＳ Ｐゴシック" charset="0"/>
              </a:rPr>
              <a:t>CPU design involves </a:t>
            </a: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Control</a:t>
            </a:r>
          </a:p>
          <a:p>
            <a:pPr lvl="1">
              <a:lnSpc>
                <a:spcPct val="90000"/>
              </a:lnSpc>
            </a:pPr>
            <a:r>
              <a:rPr lang="en-US" dirty="0">
                <a:latin typeface="Calibri" charset="0"/>
                <a:ea typeface="ＭＳ Ｐゴシック" charset="0"/>
              </a:rPr>
              <a:t>5 Stages for MIPS Instructions</a:t>
            </a:r>
          </a:p>
          <a:p>
            <a:pPr marL="1223963" lvl="2" indent="-457200">
              <a:lnSpc>
                <a:spcPct val="90000"/>
              </a:lnSpc>
              <a:buFont typeface="Calibri" charset="0"/>
              <a:buAutoNum type="arabicPeriod"/>
            </a:pPr>
            <a:r>
              <a:rPr lang="en-US" dirty="0">
                <a:latin typeface="Calibri" charset="0"/>
                <a:ea typeface="ＭＳ Ｐゴシック" charset="0"/>
              </a:rPr>
              <a:t>Instruction Fetch</a:t>
            </a:r>
          </a:p>
          <a:p>
            <a:pPr marL="1223963" lvl="2" indent="-457200">
              <a:lnSpc>
                <a:spcPct val="90000"/>
              </a:lnSpc>
              <a:buFont typeface="Calibri" charset="0"/>
              <a:buAutoNum type="arabicPeriod"/>
            </a:pPr>
            <a:r>
              <a:rPr lang="en-US" dirty="0">
                <a:latin typeface="Calibri" charset="0"/>
                <a:ea typeface="ＭＳ Ｐゴシック" charset="0"/>
              </a:rPr>
              <a:t>Instruction Decode &amp; Register Read</a:t>
            </a:r>
          </a:p>
          <a:p>
            <a:pPr marL="1223963" lvl="2" indent="-457200">
              <a:lnSpc>
                <a:spcPct val="90000"/>
              </a:lnSpc>
              <a:buFont typeface="Calibri" charset="0"/>
              <a:buAutoNum type="arabicPeriod"/>
            </a:pPr>
            <a:r>
              <a:rPr lang="en-US" dirty="0">
                <a:latin typeface="Calibri" charset="0"/>
                <a:ea typeface="ＭＳ Ｐゴシック" charset="0"/>
              </a:rPr>
              <a:t>ALU (Execute)</a:t>
            </a:r>
          </a:p>
          <a:p>
            <a:pPr marL="1223963" lvl="2" indent="-457200">
              <a:lnSpc>
                <a:spcPct val="90000"/>
              </a:lnSpc>
              <a:buFont typeface="Calibri" charset="0"/>
              <a:buAutoNum type="arabicPeriod"/>
            </a:pPr>
            <a:r>
              <a:rPr lang="en-US" dirty="0">
                <a:latin typeface="Calibri" charset="0"/>
                <a:ea typeface="ＭＳ Ｐゴシック" charset="0"/>
              </a:rPr>
              <a:t>Memory</a:t>
            </a:r>
          </a:p>
          <a:p>
            <a:pPr marL="1223963" lvl="2" indent="-457200">
              <a:lnSpc>
                <a:spcPct val="90000"/>
              </a:lnSpc>
              <a:buFont typeface="Calibri" charset="0"/>
              <a:buAutoNum type="arabicPeriod"/>
            </a:pPr>
            <a:r>
              <a:rPr lang="en-US" dirty="0">
                <a:latin typeface="Calibri" charset="0"/>
                <a:ea typeface="ＭＳ Ｐゴシック" charset="0"/>
              </a:rPr>
              <a:t>Register Write</a:t>
            </a:r>
          </a:p>
          <a:p>
            <a:pPr>
              <a:lnSpc>
                <a:spcPct val="90000"/>
              </a:lnSpc>
            </a:pPr>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timing: single long clock cycle or one short clock cycle per stage</a:t>
            </a:r>
          </a:p>
          <a:p>
            <a:pPr marL="0" indent="0">
              <a:lnSpc>
                <a:spcPct val="90000"/>
              </a:lnSpc>
              <a:buNone/>
            </a:pPr>
            <a:endParaRPr lang="en-US" dirty="0">
              <a:latin typeface="Calibri"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2176312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1346200"/>
            <a:ext cx="8686800" cy="4525963"/>
          </a:xfrm>
        </p:spPr>
        <p:txBody>
          <a:bodyPr/>
          <a:lstStyle/>
          <a:p>
            <a:pPr>
              <a:spcBef>
                <a:spcPct val="0"/>
              </a:spcBef>
            </a:pPr>
            <a:r>
              <a:rPr lang="en-US" sz="2400" dirty="0">
                <a:latin typeface="Courier"/>
                <a:ea typeface="ＭＳ Ｐゴシック" charset="0"/>
                <a:cs typeface="Courier"/>
              </a:rPr>
              <a:t>R[</a:t>
            </a:r>
            <a:r>
              <a:rPr lang="en-US" sz="2400" dirty="0" err="1">
                <a:latin typeface="Courier"/>
                <a:ea typeface="ＭＳ Ｐゴシック" charset="0"/>
                <a:cs typeface="Courier"/>
              </a:rPr>
              <a:t>rd</a:t>
            </a:r>
            <a:r>
              <a:rPr lang="en-US" sz="2400" dirty="0">
                <a:latin typeface="Courier"/>
                <a:ea typeface="ＭＳ Ｐゴシック" charset="0"/>
                <a:cs typeface="Courier"/>
              </a:rPr>
              <a:t>] = R[</a:t>
            </a:r>
            <a:r>
              <a:rPr lang="en-US" sz="2400" dirty="0" err="1">
                <a:latin typeface="Courier"/>
                <a:ea typeface="ＭＳ Ｐゴシック" charset="0"/>
                <a:cs typeface="Courier"/>
              </a:rPr>
              <a:t>rs</a:t>
            </a:r>
            <a:r>
              <a:rPr lang="en-US" sz="2400" dirty="0">
                <a:latin typeface="Courier"/>
                <a:ea typeface="ＭＳ Ｐゴシック" charset="0"/>
                <a:cs typeface="Courier"/>
              </a:rPr>
              <a:t>] op R[</a:t>
            </a:r>
            <a:r>
              <a:rPr lang="en-US" sz="2400" dirty="0" err="1">
                <a:latin typeface="Courier"/>
                <a:ea typeface="ＭＳ Ｐゴシック" charset="0"/>
                <a:cs typeface="Courier"/>
              </a:rPr>
              <a:t>rt</a:t>
            </a:r>
            <a:r>
              <a:rPr lang="en-US" sz="2400" dirty="0">
                <a:latin typeface="Courier"/>
                <a:ea typeface="ＭＳ Ｐゴシック" charset="0"/>
                <a:cs typeface="Courier"/>
              </a:rPr>
              <a:t>] (</a:t>
            </a:r>
            <a:r>
              <a:rPr lang="en-US" sz="2400" dirty="0" err="1">
                <a:latin typeface="Courier"/>
                <a:ea typeface="ＭＳ Ｐゴシック" charset="0"/>
                <a:cs typeface="Courier"/>
              </a:rPr>
              <a:t>addu</a:t>
            </a:r>
            <a:r>
              <a:rPr lang="en-US" sz="2400" dirty="0">
                <a:latin typeface="Courier"/>
                <a:ea typeface="ＭＳ Ｐゴシック" charset="0"/>
                <a:cs typeface="Courier"/>
              </a:rPr>
              <a:t> </a:t>
            </a:r>
            <a:r>
              <a:rPr lang="en-US" sz="2400" dirty="0" err="1">
                <a:latin typeface="Courier"/>
                <a:ea typeface="ＭＳ Ｐゴシック" charset="0"/>
                <a:cs typeface="Courier"/>
              </a:rPr>
              <a:t>rd,rs,rt</a:t>
            </a:r>
            <a:r>
              <a:rPr lang="en-US" sz="2400" dirty="0">
                <a:latin typeface="Courier"/>
                <a:ea typeface="ＭＳ Ｐゴシック" charset="0"/>
                <a:cs typeface="Courier"/>
              </a:rPr>
              <a:t>)</a:t>
            </a:r>
          </a:p>
          <a:p>
            <a:pPr lvl="1">
              <a:spcBef>
                <a:spcPct val="0"/>
              </a:spcBef>
            </a:pPr>
            <a:r>
              <a:rPr lang="en-US" sz="2400" dirty="0">
                <a:latin typeface="Calibri" charset="0"/>
                <a:ea typeface="ＭＳ Ｐゴシック" charset="0"/>
              </a:rPr>
              <a:t>Ra, </a:t>
            </a:r>
            <a:r>
              <a:rPr lang="en-US" sz="2400" dirty="0" err="1">
                <a:latin typeface="Calibri" charset="0"/>
                <a:ea typeface="ＭＳ Ｐゴシック" charset="0"/>
              </a:rPr>
              <a:t>Rb</a:t>
            </a:r>
            <a:r>
              <a:rPr lang="en-US" sz="2400" dirty="0">
                <a:latin typeface="Calibri" charset="0"/>
                <a:ea typeface="ＭＳ Ｐゴシック" charset="0"/>
              </a:rPr>
              <a:t>, and </a:t>
            </a:r>
            <a:r>
              <a:rPr lang="en-US" sz="2400" dirty="0" err="1">
                <a:latin typeface="Calibri" charset="0"/>
                <a:ea typeface="ＭＳ Ｐゴシック" charset="0"/>
              </a:rPr>
              <a:t>Rw</a:t>
            </a:r>
            <a:r>
              <a:rPr lang="en-US" sz="2400" dirty="0">
                <a:latin typeface="Calibri" charset="0"/>
                <a:ea typeface="ＭＳ Ｐゴシック" charset="0"/>
              </a:rPr>
              <a:t> come from instruction</a:t>
            </a:r>
            <a:r>
              <a:rPr lang="ja-JP" altLang="en-US" sz="2400" dirty="0">
                <a:latin typeface="Calibri" charset="0"/>
                <a:ea typeface="ＭＳ Ｐゴシック" charset="0"/>
              </a:rPr>
              <a:t>’</a:t>
            </a:r>
            <a:r>
              <a:rPr lang="en-US" sz="2400" dirty="0">
                <a:latin typeface="Calibri" charset="0"/>
                <a:ea typeface="ＭＳ Ｐゴシック" charset="0"/>
              </a:rPr>
              <a:t>s </a:t>
            </a:r>
            <a:r>
              <a:rPr lang="en-US" sz="2400" dirty="0" err="1">
                <a:latin typeface="Calibri" charset="0"/>
                <a:ea typeface="ＭＳ Ｐゴシック" charset="0"/>
              </a:rPr>
              <a:t>Rs</a:t>
            </a:r>
            <a:r>
              <a:rPr lang="en-US" sz="2400" dirty="0">
                <a:latin typeface="Calibri" charset="0"/>
                <a:ea typeface="ＭＳ Ｐゴシック" charset="0"/>
              </a:rPr>
              <a:t>, </a:t>
            </a:r>
            <a:r>
              <a:rPr lang="en-US" sz="2400" dirty="0" err="1">
                <a:latin typeface="Calibri" charset="0"/>
                <a:ea typeface="ＭＳ Ｐゴシック" charset="0"/>
              </a:rPr>
              <a:t>Rt</a:t>
            </a:r>
            <a:r>
              <a:rPr lang="en-US" sz="2400" dirty="0">
                <a:latin typeface="Calibri" charset="0"/>
                <a:ea typeface="ＭＳ Ｐゴシック" charset="0"/>
              </a:rPr>
              <a:t>, and Rd fields</a:t>
            </a:r>
          </a:p>
          <a:p>
            <a:pPr lvl="1">
              <a:spcBef>
                <a:spcPct val="0"/>
              </a:spcBef>
              <a:buFont typeface="Arial" charset="0"/>
              <a:buNone/>
            </a:pPr>
            <a:r>
              <a:rPr lang="en-US" dirty="0">
                <a:latin typeface="Calibri" charset="0"/>
                <a:ea typeface="ＭＳ Ｐゴシック" charset="0"/>
              </a:rPr>
              <a:t/>
            </a:r>
            <a:br>
              <a:rPr lang="en-US" dirty="0">
                <a:latin typeface="Calibri" charset="0"/>
                <a:ea typeface="ＭＳ Ｐゴシック" charset="0"/>
              </a:rPr>
            </a:br>
            <a:endParaRPr lang="en-US" dirty="0">
              <a:latin typeface="Calibri" charset="0"/>
              <a:ea typeface="ＭＳ Ｐゴシック" charset="0"/>
            </a:endParaRPr>
          </a:p>
          <a:p>
            <a:pPr lvl="1">
              <a:spcBef>
                <a:spcPct val="0"/>
              </a:spcBef>
            </a:pPr>
            <a:r>
              <a:rPr lang="en-US" sz="2400" dirty="0" err="1">
                <a:solidFill>
                  <a:srgbClr val="FF0000"/>
                </a:solidFill>
                <a:latin typeface="Calibri" charset="0"/>
                <a:ea typeface="ＭＳ Ｐゴシック" charset="0"/>
              </a:rPr>
              <a:t>ALUctr</a:t>
            </a:r>
            <a:r>
              <a:rPr lang="en-US" sz="2400" dirty="0">
                <a:latin typeface="Calibri" charset="0"/>
                <a:ea typeface="ＭＳ Ｐゴシック" charset="0"/>
              </a:rPr>
              <a:t> and</a:t>
            </a:r>
            <a:r>
              <a:rPr lang="en-US" sz="2400" dirty="0">
                <a:solidFill>
                  <a:srgbClr val="FF0000"/>
                </a:solidFill>
                <a:latin typeface="Calibri" charset="0"/>
                <a:ea typeface="ＭＳ Ｐゴシック" charset="0"/>
              </a:rPr>
              <a:t> </a:t>
            </a:r>
            <a:r>
              <a:rPr lang="en-US" sz="2400" dirty="0" err="1">
                <a:solidFill>
                  <a:srgbClr val="FF0000"/>
                </a:solidFill>
                <a:latin typeface="Calibri" charset="0"/>
                <a:ea typeface="ＭＳ Ｐゴシック" charset="0"/>
              </a:rPr>
              <a:t>RegWr</a:t>
            </a:r>
            <a:r>
              <a:rPr lang="en-US" sz="2400" dirty="0">
                <a:latin typeface="Calibri" charset="0"/>
                <a:ea typeface="ＭＳ Ｐゴシック" charset="0"/>
              </a:rPr>
              <a:t>: control logic after decoding the instruction</a:t>
            </a:r>
          </a:p>
          <a:p>
            <a:pPr lvl="1">
              <a:spcBef>
                <a:spcPct val="0"/>
              </a:spcBef>
            </a:pPr>
            <a:endParaRPr lang="en-US" sz="2400" dirty="0">
              <a:latin typeface="Calibri" charset="0"/>
              <a:ea typeface="ＭＳ Ｐゴシック" charset="0"/>
            </a:endParaRPr>
          </a:p>
          <a:p>
            <a:pPr lvl="1">
              <a:spcBef>
                <a:spcPct val="0"/>
              </a:spcBef>
            </a:pPr>
            <a:endParaRPr lang="en-US" sz="2400" dirty="0">
              <a:latin typeface="Calibri" charset="0"/>
              <a:ea typeface="ＭＳ Ｐゴシック" charset="0"/>
            </a:endParaRPr>
          </a:p>
          <a:p>
            <a:pPr lvl="1">
              <a:spcBef>
                <a:spcPct val="0"/>
              </a:spcBef>
            </a:pPr>
            <a:endParaRPr lang="en-US" dirty="0">
              <a:latin typeface="Calibri" charset="0"/>
              <a:ea typeface="ＭＳ Ｐゴシック" charset="0"/>
            </a:endParaRPr>
          </a:p>
          <a:p>
            <a:endParaRPr lang="en-US" dirty="0">
              <a:latin typeface="Calibri" charset="0"/>
              <a:ea typeface="ＭＳ Ｐゴシック" charset="0"/>
              <a:cs typeface="ＭＳ Ｐゴシック" charset="0"/>
            </a:endParaRPr>
          </a:p>
          <a:p>
            <a:pPr>
              <a:buFont typeface="Arial" charset="0"/>
              <a:buNone/>
            </a:pPr>
            <a:endParaRPr lang="en-US" dirty="0">
              <a:latin typeface="Calibri" charset="0"/>
              <a:ea typeface="ＭＳ Ｐゴシック" charset="0"/>
              <a:cs typeface="ＭＳ Ｐゴシック" charset="0"/>
            </a:endParaRPr>
          </a:p>
          <a:p>
            <a:pPr>
              <a:spcBef>
                <a:spcPts val="1600"/>
              </a:spcBef>
            </a:pPr>
            <a:r>
              <a:rPr lang="en-US" sz="2400" dirty="0">
                <a:latin typeface="Calibri" charset="0"/>
                <a:ea typeface="ＭＳ Ｐゴシック" charset="0"/>
                <a:cs typeface="ＭＳ Ｐゴシック" charset="0"/>
              </a:rPr>
              <a:t>… Already defined the register file &amp; ALU             </a:t>
            </a:r>
          </a:p>
        </p:txBody>
      </p:sp>
      <p:sp>
        <p:nvSpPr>
          <p:cNvPr id="46082" name="Rectangle 2"/>
          <p:cNvSpPr>
            <a:spLocks noGrp="1" noChangeArrowheads="1"/>
          </p:cNvSpPr>
          <p:nvPr>
            <p:ph type="title"/>
          </p:nvPr>
        </p:nvSpPr>
        <p:spPr/>
        <p:txBody>
          <a:bodyPr/>
          <a:lstStyle/>
          <a:p>
            <a:r>
              <a:rPr lang="en-US" dirty="0">
                <a:latin typeface="Calibri" charset="0"/>
                <a:ea typeface="ＭＳ Ｐゴシック" charset="0"/>
                <a:cs typeface="ＭＳ Ｐゴシック" charset="0"/>
              </a:rPr>
              <a:t>Step </a:t>
            </a:r>
            <a:r>
              <a:rPr lang="en-US" dirty="0" smtClean="0">
                <a:latin typeface="Calibri" charset="0"/>
                <a:ea typeface="ＭＳ Ｐゴシック" charset="0"/>
                <a:cs typeface="ＭＳ Ｐゴシック" charset="0"/>
              </a:rPr>
              <a:t>3b: </a:t>
            </a:r>
            <a:r>
              <a:rPr lang="en-US" dirty="0">
                <a:latin typeface="Calibri" charset="0"/>
                <a:ea typeface="ＭＳ Ｐゴシック" charset="0"/>
                <a:cs typeface="ＭＳ Ｐゴシック" charset="0"/>
              </a:rPr>
              <a:t>Add &amp; Subtract</a:t>
            </a:r>
          </a:p>
        </p:txBody>
      </p:sp>
      <p:sp>
        <p:nvSpPr>
          <p:cNvPr id="62469" name="Line 13"/>
          <p:cNvSpPr>
            <a:spLocks noChangeShapeType="1"/>
          </p:cNvSpPr>
          <p:nvPr/>
        </p:nvSpPr>
        <p:spPr bwMode="auto">
          <a:xfrm flipH="1">
            <a:off x="6604000" y="4630738"/>
            <a:ext cx="18542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70" name="Line 14"/>
          <p:cNvSpPr>
            <a:spLocks noChangeShapeType="1"/>
          </p:cNvSpPr>
          <p:nvPr/>
        </p:nvSpPr>
        <p:spPr bwMode="auto">
          <a:xfrm flipH="1">
            <a:off x="7067550" y="44846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1" name="Rectangle 15"/>
          <p:cNvSpPr>
            <a:spLocks noChangeArrowheads="1"/>
          </p:cNvSpPr>
          <p:nvPr/>
        </p:nvSpPr>
        <p:spPr bwMode="auto">
          <a:xfrm>
            <a:off x="6754813" y="4630738"/>
            <a:ext cx="547687" cy="393700"/>
          </a:xfrm>
          <a:prstGeom prst="rect">
            <a:avLst/>
          </a:prstGeom>
          <a:noFill/>
          <a:ln w="12700">
            <a:noFill/>
            <a:miter lim="800000"/>
            <a:headEnd/>
            <a:tailEnd/>
          </a:ln>
        </p:spPr>
        <p:txBody>
          <a:bodyPr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72" name="Rectangle 16"/>
          <p:cNvSpPr>
            <a:spLocks noChangeArrowheads="1"/>
          </p:cNvSpPr>
          <p:nvPr/>
        </p:nvSpPr>
        <p:spPr bwMode="auto">
          <a:xfrm>
            <a:off x="7212013" y="4264025"/>
            <a:ext cx="849312"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Result</a:t>
            </a:r>
          </a:p>
        </p:txBody>
      </p:sp>
      <p:sp>
        <p:nvSpPr>
          <p:cNvPr id="62473" name="Line 17"/>
          <p:cNvSpPr>
            <a:spLocks noChangeShapeType="1"/>
          </p:cNvSpPr>
          <p:nvPr/>
        </p:nvSpPr>
        <p:spPr bwMode="auto">
          <a:xfrm>
            <a:off x="6388100" y="3722688"/>
            <a:ext cx="0" cy="444500"/>
          </a:xfrm>
          <a:prstGeom prst="line">
            <a:avLst/>
          </a:prstGeom>
          <a:noFill/>
          <a:ln w="12700">
            <a:solidFill>
              <a:schemeClr val="accent2"/>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74" name="Rectangle 18"/>
          <p:cNvSpPr>
            <a:spLocks noChangeArrowheads="1"/>
          </p:cNvSpPr>
          <p:nvPr/>
        </p:nvSpPr>
        <p:spPr bwMode="auto">
          <a:xfrm>
            <a:off x="6008688" y="3411538"/>
            <a:ext cx="989012" cy="393700"/>
          </a:xfrm>
          <a:prstGeom prst="rect">
            <a:avLst/>
          </a:prstGeom>
          <a:noFill/>
          <a:ln w="12700">
            <a:noFill/>
            <a:miter lim="800000"/>
            <a:headEnd/>
            <a:tailEnd/>
          </a:ln>
        </p:spPr>
        <p:txBody>
          <a:bodyPr lIns="90488" tIns="44450" rIns="90488" bIns="44450">
            <a:spAutoFit/>
          </a:bodyPr>
          <a:lstStyle/>
          <a:p>
            <a:pPr>
              <a:defRPr/>
            </a:pPr>
            <a:r>
              <a:rPr lang="en-US" sz="2000">
                <a:solidFill>
                  <a:schemeClr val="accent2"/>
                </a:solidFill>
                <a:latin typeface="+mn-lt"/>
                <a:ea typeface="ＭＳ Ｐゴシック" charset="-128"/>
                <a:cs typeface="ＭＳ Ｐゴシック" charset="-128"/>
              </a:rPr>
              <a:t>ALUctr</a:t>
            </a:r>
          </a:p>
        </p:txBody>
      </p:sp>
      <p:sp>
        <p:nvSpPr>
          <p:cNvPr id="62475" name="Rectangle 19"/>
          <p:cNvSpPr>
            <a:spLocks noChangeArrowheads="1"/>
          </p:cNvSpPr>
          <p:nvPr/>
        </p:nvSpPr>
        <p:spPr bwMode="auto">
          <a:xfrm>
            <a:off x="2192338" y="5011738"/>
            <a:ext cx="476250"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62476" name="Rectangle 20"/>
          <p:cNvSpPr>
            <a:spLocks noChangeArrowheads="1"/>
          </p:cNvSpPr>
          <p:nvPr/>
        </p:nvSpPr>
        <p:spPr bwMode="auto">
          <a:xfrm>
            <a:off x="1801813" y="4173538"/>
            <a:ext cx="7858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busW</a:t>
            </a:r>
          </a:p>
        </p:txBody>
      </p:sp>
      <p:sp>
        <p:nvSpPr>
          <p:cNvPr id="62477" name="Rectangle 21"/>
          <p:cNvSpPr>
            <a:spLocks noChangeArrowheads="1"/>
          </p:cNvSpPr>
          <p:nvPr/>
        </p:nvSpPr>
        <p:spPr bwMode="auto">
          <a:xfrm>
            <a:off x="2886075" y="4033838"/>
            <a:ext cx="1431925" cy="121285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478" name="Rectangle 22"/>
          <p:cNvSpPr>
            <a:spLocks noChangeArrowheads="1"/>
          </p:cNvSpPr>
          <p:nvPr/>
        </p:nvSpPr>
        <p:spPr bwMode="auto">
          <a:xfrm>
            <a:off x="2349500" y="3440113"/>
            <a:ext cx="890588"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RegWr</a:t>
            </a:r>
          </a:p>
        </p:txBody>
      </p:sp>
      <p:sp>
        <p:nvSpPr>
          <p:cNvPr id="62479" name="Line 23"/>
          <p:cNvSpPr>
            <a:spLocks noChangeShapeType="1"/>
          </p:cNvSpPr>
          <p:nvPr/>
        </p:nvSpPr>
        <p:spPr bwMode="auto">
          <a:xfrm flipH="1">
            <a:off x="1879600" y="4554538"/>
            <a:ext cx="1016000" cy="0"/>
          </a:xfrm>
          <a:prstGeom prst="line">
            <a:avLst/>
          </a:prstGeom>
          <a:noFill/>
          <a:ln w="25400">
            <a:solidFill>
              <a:srgbClr val="000000"/>
            </a:solidFill>
            <a:round/>
            <a:headEnd type="triangle" w="med" len="med"/>
            <a:tailEnd/>
          </a:ln>
        </p:spPr>
        <p:txBody>
          <a:bodyPr wrap="none" anchor="ctr"/>
          <a:lstStyle/>
          <a:p>
            <a:pPr>
              <a:defRPr/>
            </a:pPr>
            <a:endParaRPr lang="en-US">
              <a:latin typeface="+mn-lt"/>
              <a:ea typeface="ＭＳ Ｐゴシック" charset="-128"/>
              <a:cs typeface="ＭＳ Ｐゴシック" charset="-128"/>
            </a:endParaRPr>
          </a:p>
        </p:txBody>
      </p:sp>
      <p:sp>
        <p:nvSpPr>
          <p:cNvPr id="62480" name="Line 24"/>
          <p:cNvSpPr>
            <a:spLocks noChangeShapeType="1"/>
          </p:cNvSpPr>
          <p:nvPr/>
        </p:nvSpPr>
        <p:spPr bwMode="auto">
          <a:xfrm flipH="1">
            <a:off x="2343150" y="4408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1" name="Rectangle 25"/>
          <p:cNvSpPr>
            <a:spLocks noChangeArrowheads="1"/>
          </p:cNvSpPr>
          <p:nvPr/>
        </p:nvSpPr>
        <p:spPr bwMode="auto">
          <a:xfrm>
            <a:off x="2030413" y="4554538"/>
            <a:ext cx="442912"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2" name="Line 26"/>
          <p:cNvSpPr>
            <a:spLocks noChangeShapeType="1"/>
          </p:cNvSpPr>
          <p:nvPr/>
        </p:nvSpPr>
        <p:spPr bwMode="auto">
          <a:xfrm>
            <a:off x="4327525" y="4173538"/>
            <a:ext cx="1803400" cy="0"/>
          </a:xfrm>
          <a:prstGeom prst="line">
            <a:avLst/>
          </a:prstGeom>
          <a:noFill/>
          <a:ln w="2540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3" name="Line 27"/>
          <p:cNvSpPr>
            <a:spLocks noChangeShapeType="1"/>
          </p:cNvSpPr>
          <p:nvPr/>
        </p:nvSpPr>
        <p:spPr bwMode="auto">
          <a:xfrm flipH="1">
            <a:off x="5314950" y="40274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4" name="Rectangle 28"/>
          <p:cNvSpPr>
            <a:spLocks noChangeArrowheads="1"/>
          </p:cNvSpPr>
          <p:nvPr/>
        </p:nvSpPr>
        <p:spPr bwMode="auto">
          <a:xfrm>
            <a:off x="5343525" y="41735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85" name="Rectangle 29"/>
          <p:cNvSpPr>
            <a:spLocks noChangeArrowheads="1"/>
          </p:cNvSpPr>
          <p:nvPr/>
        </p:nvSpPr>
        <p:spPr bwMode="auto">
          <a:xfrm>
            <a:off x="4697413" y="3792538"/>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62486" name="Line 30"/>
          <p:cNvSpPr>
            <a:spLocks noChangeShapeType="1"/>
          </p:cNvSpPr>
          <p:nvPr/>
        </p:nvSpPr>
        <p:spPr bwMode="auto">
          <a:xfrm flipV="1">
            <a:off x="3035300" y="3779838"/>
            <a:ext cx="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7" name="Line 31"/>
          <p:cNvSpPr>
            <a:spLocks noChangeShapeType="1"/>
          </p:cNvSpPr>
          <p:nvPr/>
        </p:nvSpPr>
        <p:spPr bwMode="auto">
          <a:xfrm>
            <a:off x="4343400" y="5087938"/>
            <a:ext cx="1803400" cy="0"/>
          </a:xfrm>
          <a:prstGeom prst="line">
            <a:avLst/>
          </a:prstGeom>
          <a:noFill/>
          <a:ln w="25400">
            <a:solidFill>
              <a:srgbClr val="000000"/>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62488" name="Line 32"/>
          <p:cNvSpPr>
            <a:spLocks noChangeShapeType="1"/>
          </p:cNvSpPr>
          <p:nvPr/>
        </p:nvSpPr>
        <p:spPr bwMode="auto">
          <a:xfrm flipH="1">
            <a:off x="5314950" y="4941888"/>
            <a:ext cx="165100" cy="292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89" name="Rectangle 33"/>
          <p:cNvSpPr>
            <a:spLocks noChangeArrowheads="1"/>
          </p:cNvSpPr>
          <p:nvPr/>
        </p:nvSpPr>
        <p:spPr bwMode="auto">
          <a:xfrm>
            <a:off x="5343525" y="5087938"/>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32</a:t>
            </a:r>
          </a:p>
        </p:txBody>
      </p:sp>
      <p:sp>
        <p:nvSpPr>
          <p:cNvPr id="62490" name="Rectangle 34"/>
          <p:cNvSpPr>
            <a:spLocks noChangeArrowheads="1"/>
          </p:cNvSpPr>
          <p:nvPr/>
        </p:nvSpPr>
        <p:spPr bwMode="auto">
          <a:xfrm>
            <a:off x="4697413" y="4706938"/>
            <a:ext cx="703262"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62491" name="Line 35"/>
          <p:cNvSpPr>
            <a:spLocks noChangeShapeType="1"/>
          </p:cNvSpPr>
          <p:nvPr/>
        </p:nvSpPr>
        <p:spPr bwMode="auto">
          <a:xfrm flipH="1">
            <a:off x="2387600" y="5011738"/>
            <a:ext cx="48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2" name="Line 36"/>
          <p:cNvSpPr>
            <a:spLocks noChangeShapeType="1"/>
          </p:cNvSpPr>
          <p:nvPr/>
        </p:nvSpPr>
        <p:spPr bwMode="auto">
          <a:xfrm>
            <a:off x="3340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3" name="Line 37"/>
          <p:cNvSpPr>
            <a:spLocks noChangeShapeType="1"/>
          </p:cNvSpPr>
          <p:nvPr/>
        </p:nvSpPr>
        <p:spPr bwMode="auto">
          <a:xfrm flipV="1">
            <a:off x="3270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4" name="Rectangle 38"/>
          <p:cNvSpPr>
            <a:spLocks noChangeArrowheads="1"/>
          </p:cNvSpPr>
          <p:nvPr/>
        </p:nvSpPr>
        <p:spPr bwMode="auto">
          <a:xfrm>
            <a:off x="3097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5" name="Line 39"/>
          <p:cNvSpPr>
            <a:spLocks noChangeShapeType="1"/>
          </p:cNvSpPr>
          <p:nvPr/>
        </p:nvSpPr>
        <p:spPr bwMode="auto">
          <a:xfrm>
            <a:off x="37211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6" name="Line 40"/>
          <p:cNvSpPr>
            <a:spLocks noChangeShapeType="1"/>
          </p:cNvSpPr>
          <p:nvPr/>
        </p:nvSpPr>
        <p:spPr bwMode="auto">
          <a:xfrm flipV="1">
            <a:off x="36512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7" name="Rectangle 41"/>
          <p:cNvSpPr>
            <a:spLocks noChangeArrowheads="1"/>
          </p:cNvSpPr>
          <p:nvPr/>
        </p:nvSpPr>
        <p:spPr bwMode="auto">
          <a:xfrm>
            <a:off x="34782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498" name="Line 42"/>
          <p:cNvSpPr>
            <a:spLocks noChangeShapeType="1"/>
          </p:cNvSpPr>
          <p:nvPr/>
        </p:nvSpPr>
        <p:spPr bwMode="auto">
          <a:xfrm>
            <a:off x="4178300" y="3598863"/>
            <a:ext cx="0" cy="431800"/>
          </a:xfrm>
          <a:prstGeom prst="line">
            <a:avLst/>
          </a:prstGeom>
          <a:noFill/>
          <a:ln w="25400">
            <a:solidFill>
              <a:srgbClr val="000000"/>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499" name="Line 43"/>
          <p:cNvSpPr>
            <a:spLocks noChangeShapeType="1"/>
          </p:cNvSpPr>
          <p:nvPr/>
        </p:nvSpPr>
        <p:spPr bwMode="auto">
          <a:xfrm flipV="1">
            <a:off x="4108450" y="3709988"/>
            <a:ext cx="139700" cy="1651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00" name="Rectangle 44"/>
          <p:cNvSpPr>
            <a:spLocks noChangeArrowheads="1"/>
          </p:cNvSpPr>
          <p:nvPr/>
        </p:nvSpPr>
        <p:spPr bwMode="auto">
          <a:xfrm>
            <a:off x="3935413" y="3563938"/>
            <a:ext cx="312737"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a:t>
            </a:r>
          </a:p>
        </p:txBody>
      </p:sp>
      <p:sp>
        <p:nvSpPr>
          <p:cNvPr id="62501" name="Rectangle 45"/>
          <p:cNvSpPr>
            <a:spLocks noChangeArrowheads="1"/>
          </p:cNvSpPr>
          <p:nvPr/>
        </p:nvSpPr>
        <p:spPr bwMode="auto">
          <a:xfrm>
            <a:off x="3035300" y="4021138"/>
            <a:ext cx="5159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Rw</a:t>
            </a:r>
          </a:p>
        </p:txBody>
      </p:sp>
      <p:sp>
        <p:nvSpPr>
          <p:cNvPr id="62502" name="Rectangle 46"/>
          <p:cNvSpPr>
            <a:spLocks noChangeArrowheads="1"/>
          </p:cNvSpPr>
          <p:nvPr/>
        </p:nvSpPr>
        <p:spPr bwMode="auto">
          <a:xfrm>
            <a:off x="3492500" y="4021138"/>
            <a:ext cx="4540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Ra</a:t>
            </a:r>
          </a:p>
        </p:txBody>
      </p:sp>
      <p:sp>
        <p:nvSpPr>
          <p:cNvPr id="62503" name="Rectangle 47"/>
          <p:cNvSpPr>
            <a:spLocks noChangeArrowheads="1"/>
          </p:cNvSpPr>
          <p:nvPr/>
        </p:nvSpPr>
        <p:spPr bwMode="auto">
          <a:xfrm>
            <a:off x="3873500" y="4021138"/>
            <a:ext cx="465138" cy="396875"/>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Rb</a:t>
            </a:r>
            <a:endParaRPr lang="en-US" sz="2000" dirty="0">
              <a:latin typeface="+mn-lt"/>
              <a:ea typeface="ＭＳ Ｐゴシック" charset="-128"/>
              <a:cs typeface="ＭＳ Ｐゴシック" charset="-128"/>
            </a:endParaRPr>
          </a:p>
        </p:txBody>
      </p:sp>
      <p:sp>
        <p:nvSpPr>
          <p:cNvPr id="46119" name="Rectangle 48"/>
          <p:cNvSpPr>
            <a:spLocks noChangeArrowheads="1"/>
          </p:cNvSpPr>
          <p:nvPr/>
        </p:nvSpPr>
        <p:spPr bwMode="auto">
          <a:xfrm>
            <a:off x="3035300" y="4419600"/>
            <a:ext cx="1287463" cy="7048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2000">
                <a:latin typeface="Calibri" charset="0"/>
              </a:rPr>
              <a:t>32 x 32-bit</a:t>
            </a:r>
          </a:p>
          <a:p>
            <a:r>
              <a:rPr lang="en-US" sz="2000">
                <a:latin typeface="Calibri" charset="0"/>
              </a:rPr>
              <a:t>Registers</a:t>
            </a:r>
          </a:p>
        </p:txBody>
      </p:sp>
      <p:sp>
        <p:nvSpPr>
          <p:cNvPr id="46120" name="Line 49"/>
          <p:cNvSpPr>
            <a:spLocks noChangeShapeType="1"/>
          </p:cNvSpPr>
          <p:nvPr/>
        </p:nvSpPr>
        <p:spPr bwMode="auto">
          <a:xfrm>
            <a:off x="7683500" y="4643438"/>
            <a:ext cx="0" cy="1193800"/>
          </a:xfrm>
          <a:prstGeom prst="line">
            <a:avLst/>
          </a:prstGeom>
          <a:noFill/>
          <a:ln w="25400">
            <a:solidFill>
              <a:srgbClr val="000000"/>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6121" name="Line 50"/>
          <p:cNvSpPr>
            <a:spLocks noChangeShapeType="1"/>
          </p:cNvSpPr>
          <p:nvPr/>
        </p:nvSpPr>
        <p:spPr bwMode="auto">
          <a:xfrm flipH="1">
            <a:off x="1879600" y="5849938"/>
            <a:ext cx="5816600" cy="0"/>
          </a:xfrm>
          <a:prstGeom prst="line">
            <a:avLst/>
          </a:prstGeom>
          <a:noFill/>
          <a:ln w="25400">
            <a:solidFill>
              <a:srgbClr val="000000"/>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6122" name="Line 51"/>
          <p:cNvSpPr>
            <a:spLocks noChangeShapeType="1"/>
          </p:cNvSpPr>
          <p:nvPr/>
        </p:nvSpPr>
        <p:spPr bwMode="auto">
          <a:xfrm flipV="1">
            <a:off x="1892300" y="4541838"/>
            <a:ext cx="0" cy="1320800"/>
          </a:xfrm>
          <a:prstGeom prst="line">
            <a:avLst/>
          </a:prstGeom>
          <a:noFill/>
          <a:ln w="25400">
            <a:solidFill>
              <a:srgbClr val="000000"/>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62508" name="Rectangle 52"/>
          <p:cNvSpPr>
            <a:spLocks noChangeArrowheads="1"/>
          </p:cNvSpPr>
          <p:nvPr/>
        </p:nvSpPr>
        <p:spPr bwMode="auto">
          <a:xfrm>
            <a:off x="3554413" y="3259138"/>
            <a:ext cx="422275"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Rs</a:t>
            </a:r>
          </a:p>
        </p:txBody>
      </p:sp>
      <p:sp>
        <p:nvSpPr>
          <p:cNvPr id="62509" name="Rectangle 53"/>
          <p:cNvSpPr>
            <a:spLocks noChangeArrowheads="1"/>
          </p:cNvSpPr>
          <p:nvPr/>
        </p:nvSpPr>
        <p:spPr bwMode="auto">
          <a:xfrm>
            <a:off x="4011613" y="3259138"/>
            <a:ext cx="420687" cy="393700"/>
          </a:xfrm>
          <a:prstGeom prst="rect">
            <a:avLst/>
          </a:prstGeom>
          <a:noFill/>
          <a:ln w="12700">
            <a:noFill/>
            <a:miter lim="800000"/>
            <a:headEnd/>
            <a:tailEnd/>
          </a:ln>
        </p:spPr>
        <p:txBody>
          <a:bodyPr wrap="none" lIns="90488" tIns="44450" rIns="90488" bIns="44450">
            <a:spAutoFit/>
          </a:bodyPr>
          <a:lstStyle/>
          <a:p>
            <a:pPr>
              <a:defRPr/>
            </a:pPr>
            <a:r>
              <a:rPr lang="en-US" sz="2000" dirty="0" err="1">
                <a:solidFill>
                  <a:schemeClr val="accent2"/>
                </a:solidFill>
                <a:latin typeface="+mn-lt"/>
                <a:ea typeface="ＭＳ Ｐゴシック" charset="-128"/>
                <a:cs typeface="ＭＳ Ｐゴシック" charset="-128"/>
              </a:rPr>
              <a:t>Rt</a:t>
            </a:r>
            <a:endParaRPr lang="en-US" sz="2000" dirty="0">
              <a:solidFill>
                <a:schemeClr val="accent2"/>
              </a:solidFill>
              <a:latin typeface="+mn-lt"/>
              <a:ea typeface="ＭＳ Ｐゴシック" charset="-128"/>
              <a:cs typeface="ＭＳ Ｐゴシック" charset="-128"/>
            </a:endParaRPr>
          </a:p>
        </p:txBody>
      </p:sp>
      <p:sp>
        <p:nvSpPr>
          <p:cNvPr id="62510" name="Rectangle 54"/>
          <p:cNvSpPr>
            <a:spLocks noChangeArrowheads="1"/>
          </p:cNvSpPr>
          <p:nvPr/>
        </p:nvSpPr>
        <p:spPr bwMode="auto">
          <a:xfrm>
            <a:off x="3173413" y="3259138"/>
            <a:ext cx="457200" cy="396875"/>
          </a:xfrm>
          <a:prstGeom prst="rect">
            <a:avLst/>
          </a:prstGeom>
          <a:noFill/>
          <a:ln w="12700">
            <a:noFill/>
            <a:miter lim="800000"/>
            <a:headEnd/>
            <a:tailEnd/>
          </a:ln>
        </p:spPr>
        <p:txBody>
          <a:bodyPr wrap="none" lIns="90488" tIns="44450" rIns="90488" bIns="44450">
            <a:spAutoFit/>
          </a:bodyPr>
          <a:lstStyle/>
          <a:p>
            <a:pPr>
              <a:defRPr/>
            </a:pPr>
            <a:r>
              <a:rPr lang="en-US" sz="2000">
                <a:solidFill>
                  <a:schemeClr val="accent2"/>
                </a:solidFill>
                <a:latin typeface="+mn-lt"/>
                <a:ea typeface="ＭＳ Ｐゴシック" charset="-128"/>
                <a:cs typeface="ＭＳ Ｐゴシック" charset="-128"/>
              </a:rPr>
              <a:t>Rd</a:t>
            </a:r>
          </a:p>
        </p:txBody>
      </p:sp>
      <p:sp>
        <p:nvSpPr>
          <p:cNvPr id="62511" name="Rectangle 55"/>
          <p:cNvSpPr>
            <a:spLocks noChangeArrowheads="1"/>
          </p:cNvSpPr>
          <p:nvPr/>
        </p:nvSpPr>
        <p:spPr bwMode="auto">
          <a:xfrm rot="5400000">
            <a:off x="6163469" y="4469607"/>
            <a:ext cx="565150" cy="366712"/>
          </a:xfrm>
          <a:prstGeom prst="rect">
            <a:avLst/>
          </a:prstGeom>
          <a:noFill/>
          <a:ln w="12700">
            <a:noFill/>
            <a:miter lim="800000"/>
            <a:headEnd/>
            <a:tailEnd/>
          </a:ln>
        </p:spPr>
        <p:txBody>
          <a:bodyPr wrap="none" lIns="90488" tIns="44450" rIns="90488" bIns="44450">
            <a:spAutoFit/>
          </a:bodyPr>
          <a:lstStyle/>
          <a:p>
            <a:r>
              <a:rPr lang="en-US">
                <a:latin typeface="Calibri" charset="0"/>
              </a:rPr>
              <a:t>ALU</a:t>
            </a:r>
            <a:endParaRPr lang="en-US" sz="2000">
              <a:latin typeface="Calibri" charset="0"/>
            </a:endParaRPr>
          </a:p>
        </p:txBody>
      </p:sp>
      <p:sp>
        <p:nvSpPr>
          <p:cNvPr id="62512" name="Rectangle 56"/>
          <p:cNvSpPr>
            <a:spLocks noChangeArrowheads="1"/>
          </p:cNvSpPr>
          <p:nvPr/>
        </p:nvSpPr>
        <p:spPr bwMode="auto">
          <a:xfrm>
            <a:off x="1691771" y="2408238"/>
            <a:ext cx="6070600" cy="279400"/>
          </a:xfrm>
          <a:prstGeom prst="rect">
            <a:avLst/>
          </a:prstGeom>
          <a:noFill/>
          <a:ln w="254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3" name="Rectangle 57"/>
          <p:cNvSpPr>
            <a:spLocks noChangeArrowheads="1"/>
          </p:cNvSpPr>
          <p:nvPr/>
        </p:nvSpPr>
        <p:spPr bwMode="auto">
          <a:xfrm>
            <a:off x="16854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4" name="Rectangle 58"/>
          <p:cNvSpPr>
            <a:spLocks noChangeArrowheads="1"/>
          </p:cNvSpPr>
          <p:nvPr/>
        </p:nvSpPr>
        <p:spPr bwMode="auto">
          <a:xfrm>
            <a:off x="1998158" y="2332038"/>
            <a:ext cx="4587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op</a:t>
            </a:r>
          </a:p>
        </p:txBody>
      </p:sp>
      <p:sp>
        <p:nvSpPr>
          <p:cNvPr id="62515" name="Rectangle 59"/>
          <p:cNvSpPr>
            <a:spLocks noChangeArrowheads="1"/>
          </p:cNvSpPr>
          <p:nvPr/>
        </p:nvSpPr>
        <p:spPr bwMode="auto">
          <a:xfrm>
            <a:off x="27522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6" name="Rectangle 60"/>
          <p:cNvSpPr>
            <a:spLocks noChangeArrowheads="1"/>
          </p:cNvSpPr>
          <p:nvPr/>
        </p:nvSpPr>
        <p:spPr bwMode="auto">
          <a:xfrm>
            <a:off x="3036383" y="2332038"/>
            <a:ext cx="374650"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rs</a:t>
            </a:r>
            <a:endParaRPr lang="en-US" sz="2000" dirty="0">
              <a:latin typeface="+mn-lt"/>
              <a:ea typeface="ＭＳ Ｐゴシック" charset="-128"/>
              <a:cs typeface="ＭＳ Ｐゴシック" charset="-128"/>
            </a:endParaRPr>
          </a:p>
        </p:txBody>
      </p:sp>
      <p:sp>
        <p:nvSpPr>
          <p:cNvPr id="62517" name="Rectangle 61"/>
          <p:cNvSpPr>
            <a:spLocks noChangeArrowheads="1"/>
          </p:cNvSpPr>
          <p:nvPr/>
        </p:nvSpPr>
        <p:spPr bwMode="auto">
          <a:xfrm>
            <a:off x="37428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18" name="Rectangle 62"/>
          <p:cNvSpPr>
            <a:spLocks noChangeArrowheads="1"/>
          </p:cNvSpPr>
          <p:nvPr/>
        </p:nvSpPr>
        <p:spPr bwMode="auto">
          <a:xfrm>
            <a:off x="4026983" y="2332038"/>
            <a:ext cx="363538" cy="398462"/>
          </a:xfrm>
          <a:prstGeom prst="rect">
            <a:avLst/>
          </a:prstGeom>
          <a:noFill/>
          <a:ln w="12700">
            <a:noFill/>
            <a:miter lim="800000"/>
            <a:headEnd/>
            <a:tailEnd/>
          </a:ln>
        </p:spPr>
        <p:txBody>
          <a:bodyPr wrap="none" lIns="90488" tIns="44450" rIns="90488" bIns="44450">
            <a:spAutoFit/>
          </a:bodyPr>
          <a:lstStyle/>
          <a:p>
            <a:pPr>
              <a:defRPr/>
            </a:pPr>
            <a:r>
              <a:rPr lang="en-US" sz="2000" dirty="0" err="1">
                <a:latin typeface="+mn-lt"/>
                <a:ea typeface="ＭＳ Ｐゴシック" charset="-128"/>
                <a:cs typeface="ＭＳ Ｐゴシック" charset="-128"/>
              </a:rPr>
              <a:t>rt</a:t>
            </a:r>
            <a:endParaRPr lang="en-US" sz="2000" dirty="0">
              <a:latin typeface="+mn-lt"/>
              <a:ea typeface="ＭＳ Ｐゴシック" charset="-128"/>
              <a:cs typeface="ＭＳ Ｐゴシック" charset="-128"/>
            </a:endParaRPr>
          </a:p>
        </p:txBody>
      </p:sp>
      <p:sp>
        <p:nvSpPr>
          <p:cNvPr id="62519" name="Rectangle 63"/>
          <p:cNvSpPr>
            <a:spLocks noChangeArrowheads="1"/>
          </p:cNvSpPr>
          <p:nvPr/>
        </p:nvSpPr>
        <p:spPr bwMode="auto">
          <a:xfrm>
            <a:off x="47334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0" name="Rectangle 64"/>
          <p:cNvSpPr>
            <a:spLocks noChangeArrowheads="1"/>
          </p:cNvSpPr>
          <p:nvPr/>
        </p:nvSpPr>
        <p:spPr bwMode="auto">
          <a:xfrm>
            <a:off x="5017583" y="2332038"/>
            <a:ext cx="407988" cy="398462"/>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rd</a:t>
            </a:r>
          </a:p>
        </p:txBody>
      </p:sp>
      <p:sp>
        <p:nvSpPr>
          <p:cNvPr id="62521" name="Rectangle 65"/>
          <p:cNvSpPr>
            <a:spLocks noChangeArrowheads="1"/>
          </p:cNvSpPr>
          <p:nvPr/>
        </p:nvSpPr>
        <p:spPr bwMode="auto">
          <a:xfrm>
            <a:off x="5724021" y="2401888"/>
            <a:ext cx="9779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2" name="Rectangle 66"/>
          <p:cNvSpPr>
            <a:spLocks noChangeArrowheads="1"/>
          </p:cNvSpPr>
          <p:nvPr/>
        </p:nvSpPr>
        <p:spPr bwMode="auto">
          <a:xfrm>
            <a:off x="5855783" y="2332038"/>
            <a:ext cx="844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shamt</a:t>
            </a:r>
          </a:p>
        </p:txBody>
      </p:sp>
      <p:sp>
        <p:nvSpPr>
          <p:cNvPr id="62523" name="Rectangle 67"/>
          <p:cNvSpPr>
            <a:spLocks noChangeArrowheads="1"/>
          </p:cNvSpPr>
          <p:nvPr/>
        </p:nvSpPr>
        <p:spPr bwMode="auto">
          <a:xfrm>
            <a:off x="6714621" y="2401888"/>
            <a:ext cx="1054100" cy="292100"/>
          </a:xfrm>
          <a:prstGeom prst="rect">
            <a:avLst/>
          </a:prstGeom>
          <a:noFill/>
          <a:ln w="12700">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sp>
        <p:nvSpPr>
          <p:cNvPr id="62524" name="Rectangle 68"/>
          <p:cNvSpPr>
            <a:spLocks noChangeArrowheads="1"/>
          </p:cNvSpPr>
          <p:nvPr/>
        </p:nvSpPr>
        <p:spPr bwMode="auto">
          <a:xfrm>
            <a:off x="7027358" y="2332038"/>
            <a:ext cx="746125"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funct</a:t>
            </a:r>
          </a:p>
        </p:txBody>
      </p:sp>
      <p:sp>
        <p:nvSpPr>
          <p:cNvPr id="62525" name="Rectangle 69"/>
          <p:cNvSpPr>
            <a:spLocks noChangeArrowheads="1"/>
          </p:cNvSpPr>
          <p:nvPr/>
        </p:nvSpPr>
        <p:spPr bwMode="auto">
          <a:xfrm>
            <a:off x="7608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0</a:t>
            </a:r>
          </a:p>
        </p:txBody>
      </p:sp>
      <p:sp>
        <p:nvSpPr>
          <p:cNvPr id="62526" name="Rectangle 70"/>
          <p:cNvSpPr>
            <a:spLocks noChangeArrowheads="1"/>
          </p:cNvSpPr>
          <p:nvPr/>
        </p:nvSpPr>
        <p:spPr bwMode="auto">
          <a:xfrm>
            <a:off x="6465383" y="2060575"/>
            <a:ext cx="312738"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a:t>
            </a:r>
          </a:p>
        </p:txBody>
      </p:sp>
      <p:sp>
        <p:nvSpPr>
          <p:cNvPr id="62527" name="Rectangle 71"/>
          <p:cNvSpPr>
            <a:spLocks noChangeArrowheads="1"/>
          </p:cNvSpPr>
          <p:nvPr/>
        </p:nvSpPr>
        <p:spPr bwMode="auto">
          <a:xfrm>
            <a:off x="539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11</a:t>
            </a:r>
          </a:p>
        </p:txBody>
      </p:sp>
      <p:sp>
        <p:nvSpPr>
          <p:cNvPr id="62528" name="Rectangle 72"/>
          <p:cNvSpPr>
            <a:spLocks noChangeArrowheads="1"/>
          </p:cNvSpPr>
          <p:nvPr/>
        </p:nvSpPr>
        <p:spPr bwMode="auto">
          <a:xfrm>
            <a:off x="44079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16</a:t>
            </a:r>
          </a:p>
        </p:txBody>
      </p:sp>
      <p:sp>
        <p:nvSpPr>
          <p:cNvPr id="62529" name="Rectangle 73"/>
          <p:cNvSpPr>
            <a:spLocks noChangeArrowheads="1"/>
          </p:cNvSpPr>
          <p:nvPr/>
        </p:nvSpPr>
        <p:spPr bwMode="auto">
          <a:xfrm>
            <a:off x="34173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21</a:t>
            </a:r>
          </a:p>
        </p:txBody>
      </p:sp>
      <p:sp>
        <p:nvSpPr>
          <p:cNvPr id="62530" name="Rectangle 74"/>
          <p:cNvSpPr>
            <a:spLocks noChangeArrowheads="1"/>
          </p:cNvSpPr>
          <p:nvPr/>
        </p:nvSpPr>
        <p:spPr bwMode="auto">
          <a:xfrm>
            <a:off x="24267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dirty="0">
                <a:latin typeface="+mn-lt"/>
                <a:ea typeface="ＭＳ Ｐゴシック" charset="-128"/>
                <a:cs typeface="ＭＳ Ｐゴシック" charset="-128"/>
              </a:rPr>
              <a:t>26</a:t>
            </a:r>
          </a:p>
        </p:txBody>
      </p:sp>
      <p:sp>
        <p:nvSpPr>
          <p:cNvPr id="62531" name="Rectangle 75"/>
          <p:cNvSpPr>
            <a:spLocks noChangeArrowheads="1"/>
          </p:cNvSpPr>
          <p:nvPr/>
        </p:nvSpPr>
        <p:spPr bwMode="auto">
          <a:xfrm>
            <a:off x="1588583" y="2060575"/>
            <a:ext cx="442913"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31</a:t>
            </a:r>
          </a:p>
        </p:txBody>
      </p:sp>
      <p:sp>
        <p:nvSpPr>
          <p:cNvPr id="62532" name="Rectangle 76"/>
          <p:cNvSpPr>
            <a:spLocks noChangeArrowheads="1"/>
          </p:cNvSpPr>
          <p:nvPr/>
        </p:nvSpPr>
        <p:spPr bwMode="auto">
          <a:xfrm>
            <a:off x="19695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3" name="Rectangle 77"/>
          <p:cNvSpPr>
            <a:spLocks noChangeArrowheads="1"/>
          </p:cNvSpPr>
          <p:nvPr/>
        </p:nvSpPr>
        <p:spPr bwMode="auto">
          <a:xfrm>
            <a:off x="6998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6 bits</a:t>
            </a:r>
          </a:p>
        </p:txBody>
      </p:sp>
      <p:sp>
        <p:nvSpPr>
          <p:cNvPr id="62534" name="Rectangle 78"/>
          <p:cNvSpPr>
            <a:spLocks noChangeArrowheads="1"/>
          </p:cNvSpPr>
          <p:nvPr/>
        </p:nvSpPr>
        <p:spPr bwMode="auto">
          <a:xfrm>
            <a:off x="59319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5" name="Rectangle 79"/>
          <p:cNvSpPr>
            <a:spLocks noChangeArrowheads="1"/>
          </p:cNvSpPr>
          <p:nvPr/>
        </p:nvSpPr>
        <p:spPr bwMode="auto">
          <a:xfrm>
            <a:off x="49413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6" name="Rectangle 80"/>
          <p:cNvSpPr>
            <a:spLocks noChangeArrowheads="1"/>
          </p:cNvSpPr>
          <p:nvPr/>
        </p:nvSpPr>
        <p:spPr bwMode="auto">
          <a:xfrm>
            <a:off x="39507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7" name="Rectangle 81"/>
          <p:cNvSpPr>
            <a:spLocks noChangeArrowheads="1"/>
          </p:cNvSpPr>
          <p:nvPr/>
        </p:nvSpPr>
        <p:spPr bwMode="auto">
          <a:xfrm>
            <a:off x="2960183" y="2638425"/>
            <a:ext cx="762000" cy="398463"/>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5 bits</a:t>
            </a:r>
          </a:p>
        </p:txBody>
      </p:sp>
      <p:sp>
        <p:nvSpPr>
          <p:cNvPr id="62538" name="Line 83"/>
          <p:cNvSpPr>
            <a:spLocks noChangeShapeType="1"/>
          </p:cNvSpPr>
          <p:nvPr/>
        </p:nvSpPr>
        <p:spPr bwMode="auto">
          <a:xfrm>
            <a:off x="2882900" y="49355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62539" name="Line 84"/>
          <p:cNvSpPr>
            <a:spLocks noChangeShapeType="1"/>
          </p:cNvSpPr>
          <p:nvPr/>
        </p:nvSpPr>
        <p:spPr bwMode="auto">
          <a:xfrm flipH="1">
            <a:off x="2882900" y="5011738"/>
            <a:ext cx="152400" cy="762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87" name="Freeform 86"/>
          <p:cNvSpPr/>
          <p:nvPr/>
        </p:nvSpPr>
        <p:spPr>
          <a:xfrm>
            <a:off x="6129338" y="3987800"/>
            <a:ext cx="482600" cy="1270000"/>
          </a:xfrm>
          <a:custGeom>
            <a:avLst/>
            <a:gdLst>
              <a:gd name="connsiteX0" fmla="*/ 0 w 482321"/>
              <a:gd name="connsiteY0" fmla="*/ 417950 h 1269925"/>
              <a:gd name="connsiteX1" fmla="*/ 0 w 482321"/>
              <a:gd name="connsiteY1" fmla="*/ 0 h 1269925"/>
              <a:gd name="connsiteX2" fmla="*/ 466244 w 482321"/>
              <a:gd name="connsiteY2" fmla="*/ 337575 h 1269925"/>
              <a:gd name="connsiteX3" fmla="*/ 482321 w 482321"/>
              <a:gd name="connsiteY3" fmla="*/ 916275 h 1269925"/>
              <a:gd name="connsiteX4" fmla="*/ 32155 w 482321"/>
              <a:gd name="connsiteY4" fmla="*/ 1269925 h 1269925"/>
              <a:gd name="connsiteX5" fmla="*/ 0 w 482321"/>
              <a:gd name="connsiteY5" fmla="*/ 868050 h 1269925"/>
              <a:gd name="connsiteX6" fmla="*/ 192928 w 482321"/>
              <a:gd name="connsiteY6" fmla="*/ 691225 h 1269925"/>
              <a:gd name="connsiteX7" fmla="*/ 0 w 482321"/>
              <a:gd name="connsiteY7" fmla="*/ 530475 h 1269925"/>
              <a:gd name="connsiteX8" fmla="*/ 0 w 482321"/>
              <a:gd name="connsiteY8" fmla="*/ 417950 h 1269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2321" h="1269925">
                <a:moveTo>
                  <a:pt x="0" y="417950"/>
                </a:moveTo>
                <a:lnTo>
                  <a:pt x="0" y="0"/>
                </a:lnTo>
                <a:lnTo>
                  <a:pt x="466244" y="337575"/>
                </a:lnTo>
                <a:lnTo>
                  <a:pt x="482321" y="916275"/>
                </a:lnTo>
                <a:lnTo>
                  <a:pt x="32155" y="1269925"/>
                </a:lnTo>
                <a:lnTo>
                  <a:pt x="0" y="868050"/>
                </a:lnTo>
                <a:lnTo>
                  <a:pt x="192928" y="691225"/>
                </a:lnTo>
                <a:lnTo>
                  <a:pt x="0" y="530475"/>
                </a:lnTo>
                <a:lnTo>
                  <a:pt x="0" y="417950"/>
                </a:lnTo>
                <a:close/>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60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1195380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Clocking Methodology</a:t>
            </a:r>
          </a:p>
        </p:txBody>
      </p:sp>
      <p:sp>
        <p:nvSpPr>
          <p:cNvPr id="51203" name="Rectangle 3"/>
          <p:cNvSpPr>
            <a:spLocks noGrp="1" noChangeArrowheads="1"/>
          </p:cNvSpPr>
          <p:nvPr>
            <p:ph type="body" idx="1"/>
          </p:nvPr>
        </p:nvSpPr>
        <p:spPr>
          <a:xfrm>
            <a:off x="457200" y="3436938"/>
            <a:ext cx="8229600" cy="2163762"/>
          </a:xfrm>
        </p:spPr>
        <p:txBody>
          <a:bodyPr/>
          <a:lstStyle/>
          <a:p>
            <a:pPr>
              <a:lnSpc>
                <a:spcPct val="90000"/>
              </a:lnSpc>
            </a:pPr>
            <a:r>
              <a:rPr lang="en-US" sz="2400">
                <a:latin typeface="Calibri" charset="0"/>
                <a:ea typeface="ＭＳ Ｐゴシック" charset="0"/>
                <a:cs typeface="ＭＳ Ｐゴシック" charset="0"/>
              </a:rPr>
              <a:t>Storage elements clocked by same edge</a:t>
            </a:r>
          </a:p>
          <a:p>
            <a:pPr>
              <a:lnSpc>
                <a:spcPct val="90000"/>
              </a:lnSpc>
            </a:pPr>
            <a:r>
              <a:rPr lang="en-US" sz="2400">
                <a:latin typeface="Calibri" charset="0"/>
                <a:ea typeface="ＭＳ Ｐゴシック" charset="0"/>
                <a:cs typeface="ＭＳ Ｐゴシック" charset="0"/>
              </a:rPr>
              <a:t>Flip-flops (FFs) and combinational logic have some delays </a:t>
            </a:r>
          </a:p>
          <a:p>
            <a:pPr lvl="1">
              <a:lnSpc>
                <a:spcPct val="90000"/>
              </a:lnSpc>
            </a:pPr>
            <a:r>
              <a:rPr lang="en-US" sz="2000">
                <a:latin typeface="Calibri" charset="0"/>
                <a:ea typeface="ＭＳ Ｐゴシック" charset="0"/>
              </a:rPr>
              <a:t>Gates: delay from input change to output change </a:t>
            </a:r>
          </a:p>
          <a:p>
            <a:pPr lvl="1">
              <a:lnSpc>
                <a:spcPct val="90000"/>
              </a:lnSpc>
            </a:pPr>
            <a:r>
              <a:rPr lang="en-US" sz="2000">
                <a:latin typeface="Calibri" charset="0"/>
                <a:ea typeface="ＭＳ Ｐゴシック" charset="0"/>
              </a:rPr>
              <a:t>Signals at FF D input must be stable before active clock edge to allow signal to travel within the FF (set-up time), and we have the usual clock-to-Q delay</a:t>
            </a:r>
          </a:p>
          <a:p>
            <a:pPr>
              <a:lnSpc>
                <a:spcPct val="90000"/>
              </a:lnSpc>
            </a:pP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Critical path</a:t>
            </a:r>
            <a:r>
              <a:rPr lang="ja-JP" altLang="en-US" sz="2400">
                <a:latin typeface="Calibri" charset="0"/>
                <a:ea typeface="ＭＳ Ｐゴシック" charset="0"/>
                <a:cs typeface="ＭＳ Ｐゴシック" charset="0"/>
              </a:rPr>
              <a:t>”</a:t>
            </a:r>
            <a:r>
              <a:rPr lang="en-US" sz="2400">
                <a:latin typeface="Calibri" charset="0"/>
                <a:ea typeface="ＭＳ Ｐゴシック" charset="0"/>
                <a:cs typeface="ＭＳ Ｐゴシック" charset="0"/>
              </a:rPr>
              <a:t> (longest path through logic) determines length of clock period</a:t>
            </a:r>
          </a:p>
        </p:txBody>
      </p:sp>
      <p:grpSp>
        <p:nvGrpSpPr>
          <p:cNvPr id="51207" name="Group 4"/>
          <p:cNvGrpSpPr>
            <a:grpSpLocks/>
          </p:cNvGrpSpPr>
          <p:nvPr/>
        </p:nvGrpSpPr>
        <p:grpSpPr bwMode="auto">
          <a:xfrm flipV="1">
            <a:off x="539750" y="1447800"/>
            <a:ext cx="7835900" cy="317500"/>
            <a:chOff x="340" y="524"/>
            <a:chExt cx="4936" cy="200"/>
          </a:xfrm>
        </p:grpSpPr>
        <p:sp>
          <p:nvSpPr>
            <p:cNvPr id="51313" name="Line 5"/>
            <p:cNvSpPr>
              <a:spLocks noChangeShapeType="1"/>
            </p:cNvSpPr>
            <p:nvPr/>
          </p:nvSpPr>
          <p:spPr bwMode="auto">
            <a:xfrm>
              <a:off x="340" y="528"/>
              <a:ext cx="698"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4" name="Line 6"/>
            <p:cNvSpPr>
              <a:spLocks noChangeShapeType="1"/>
            </p:cNvSpPr>
            <p:nvPr/>
          </p:nvSpPr>
          <p:spPr bwMode="auto">
            <a:xfrm>
              <a:off x="1042" y="532"/>
              <a:ext cx="0" cy="184"/>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5" name="Line 7"/>
            <p:cNvSpPr>
              <a:spLocks noChangeShapeType="1"/>
            </p:cNvSpPr>
            <p:nvPr/>
          </p:nvSpPr>
          <p:spPr bwMode="auto">
            <a:xfrm>
              <a:off x="1046" y="720"/>
              <a:ext cx="1758"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6" name="Line 8"/>
            <p:cNvSpPr>
              <a:spLocks noChangeShapeType="1"/>
            </p:cNvSpPr>
            <p:nvPr/>
          </p:nvSpPr>
          <p:spPr bwMode="auto">
            <a:xfrm flipV="1">
              <a:off x="2808" y="524"/>
              <a:ext cx="0" cy="20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7" name="Line 9"/>
            <p:cNvSpPr>
              <a:spLocks noChangeShapeType="1"/>
            </p:cNvSpPr>
            <p:nvPr/>
          </p:nvSpPr>
          <p:spPr bwMode="auto">
            <a:xfrm>
              <a:off x="2812" y="528"/>
              <a:ext cx="1758"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8" name="Line 10"/>
            <p:cNvSpPr>
              <a:spLocks noChangeShapeType="1"/>
            </p:cNvSpPr>
            <p:nvPr/>
          </p:nvSpPr>
          <p:spPr bwMode="auto">
            <a:xfrm>
              <a:off x="4574" y="532"/>
              <a:ext cx="0" cy="184"/>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9" name="Line 11"/>
            <p:cNvSpPr>
              <a:spLocks noChangeShapeType="1"/>
            </p:cNvSpPr>
            <p:nvPr/>
          </p:nvSpPr>
          <p:spPr bwMode="auto">
            <a:xfrm>
              <a:off x="4578" y="720"/>
              <a:ext cx="698"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26632" name="Rectangle 12"/>
          <p:cNvSpPr>
            <a:spLocks noChangeArrowheads="1"/>
          </p:cNvSpPr>
          <p:nvPr/>
        </p:nvSpPr>
        <p:spPr bwMode="auto">
          <a:xfrm>
            <a:off x="457200" y="1295400"/>
            <a:ext cx="633413" cy="520700"/>
          </a:xfrm>
          <a:prstGeom prst="rect">
            <a:avLst/>
          </a:prstGeom>
          <a:noFill/>
          <a:ln w="38100">
            <a:noFill/>
            <a:miter lim="800000"/>
            <a:headEnd/>
            <a:tailEnd/>
          </a:ln>
        </p:spPr>
        <p:txBody>
          <a:bodyPr wrap="none" lIns="90488" tIns="44450" rIns="90488" bIns="44450">
            <a:spAutoFit/>
          </a:bodyPr>
          <a:lstStyle/>
          <a:p>
            <a:pPr>
              <a:defRPr/>
            </a:pPr>
            <a:r>
              <a:rPr lang="en-US" sz="2800" dirty="0" err="1">
                <a:latin typeface="+mn-lt"/>
                <a:ea typeface="ＭＳ Ｐゴシック" charset="-128"/>
                <a:cs typeface="ＭＳ Ｐゴシック" charset="-128"/>
              </a:rPr>
              <a:t>Clk</a:t>
            </a:r>
            <a:endParaRPr lang="en-US" sz="2800" dirty="0">
              <a:latin typeface="+mn-lt"/>
              <a:ea typeface="ＭＳ Ｐゴシック" charset="-128"/>
              <a:cs typeface="ＭＳ Ｐゴシック" charset="-128"/>
            </a:endParaRPr>
          </a:p>
        </p:txBody>
      </p:sp>
      <p:sp>
        <p:nvSpPr>
          <p:cNvPr id="51209" name="Rectangle 13"/>
          <p:cNvSpPr>
            <a:spLocks noChangeArrowheads="1"/>
          </p:cNvSpPr>
          <p:nvPr/>
        </p:nvSpPr>
        <p:spPr bwMode="auto">
          <a:xfrm>
            <a:off x="1619250" y="1905000"/>
            <a:ext cx="279400" cy="1422400"/>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10" name="Line 14"/>
          <p:cNvSpPr>
            <a:spLocks noChangeShapeType="1"/>
          </p:cNvSpPr>
          <p:nvPr/>
        </p:nvSpPr>
        <p:spPr bwMode="auto">
          <a:xfrm>
            <a:off x="1752600" y="3327400"/>
            <a:ext cx="0" cy="2159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1" name="Line 15"/>
          <p:cNvSpPr>
            <a:spLocks noChangeShapeType="1"/>
          </p:cNvSpPr>
          <p:nvPr/>
        </p:nvSpPr>
        <p:spPr bwMode="auto">
          <a:xfrm flipH="1">
            <a:off x="1143000" y="21209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2" name="Rectangle 16"/>
          <p:cNvSpPr>
            <a:spLocks noChangeArrowheads="1"/>
          </p:cNvSpPr>
          <p:nvPr/>
        </p:nvSpPr>
        <p:spPr bwMode="auto">
          <a:xfrm>
            <a:off x="1287463" y="2197100"/>
            <a:ext cx="231775"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3" name="Line 17"/>
          <p:cNvSpPr>
            <a:spLocks noChangeShapeType="1"/>
          </p:cNvSpPr>
          <p:nvPr/>
        </p:nvSpPr>
        <p:spPr bwMode="auto">
          <a:xfrm flipH="1">
            <a:off x="1143000" y="31115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4" name="Line 18"/>
          <p:cNvSpPr>
            <a:spLocks noChangeShapeType="1"/>
          </p:cNvSpPr>
          <p:nvPr/>
        </p:nvSpPr>
        <p:spPr bwMode="auto">
          <a:xfrm flipH="1">
            <a:off x="1905000" y="21209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5" name="Rectangle 19"/>
          <p:cNvSpPr>
            <a:spLocks noChangeArrowheads="1"/>
          </p:cNvSpPr>
          <p:nvPr/>
        </p:nvSpPr>
        <p:spPr bwMode="auto">
          <a:xfrm>
            <a:off x="2049463" y="2197100"/>
            <a:ext cx="231775"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16" name="Line 20"/>
          <p:cNvSpPr>
            <a:spLocks noChangeShapeType="1"/>
          </p:cNvSpPr>
          <p:nvPr/>
        </p:nvSpPr>
        <p:spPr bwMode="auto">
          <a:xfrm flipH="1">
            <a:off x="1905000" y="31115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7" name="Rectangle 21"/>
          <p:cNvSpPr>
            <a:spLocks noChangeArrowheads="1"/>
          </p:cNvSpPr>
          <p:nvPr/>
        </p:nvSpPr>
        <p:spPr bwMode="auto">
          <a:xfrm>
            <a:off x="7181850" y="1905000"/>
            <a:ext cx="279400" cy="1422400"/>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18" name="Line 22"/>
          <p:cNvSpPr>
            <a:spLocks noChangeShapeType="1"/>
          </p:cNvSpPr>
          <p:nvPr/>
        </p:nvSpPr>
        <p:spPr bwMode="auto">
          <a:xfrm flipH="1">
            <a:off x="6705600" y="21209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19" name="Rectangle 23"/>
          <p:cNvSpPr>
            <a:spLocks noChangeArrowheads="1"/>
          </p:cNvSpPr>
          <p:nvPr/>
        </p:nvSpPr>
        <p:spPr bwMode="auto">
          <a:xfrm>
            <a:off x="6850063" y="2197100"/>
            <a:ext cx="231775"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0" name="Line 24"/>
          <p:cNvSpPr>
            <a:spLocks noChangeShapeType="1"/>
          </p:cNvSpPr>
          <p:nvPr/>
        </p:nvSpPr>
        <p:spPr bwMode="auto">
          <a:xfrm flipH="1">
            <a:off x="6705600" y="31115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21" name="Line 25"/>
          <p:cNvSpPr>
            <a:spLocks noChangeShapeType="1"/>
          </p:cNvSpPr>
          <p:nvPr/>
        </p:nvSpPr>
        <p:spPr bwMode="auto">
          <a:xfrm flipH="1">
            <a:off x="7467600" y="21209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22" name="Rectangle 26"/>
          <p:cNvSpPr>
            <a:spLocks noChangeArrowheads="1"/>
          </p:cNvSpPr>
          <p:nvPr/>
        </p:nvSpPr>
        <p:spPr bwMode="auto">
          <a:xfrm>
            <a:off x="7612063" y="2197100"/>
            <a:ext cx="231775"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90488" tIns="44450" rIns="90488" bIns="44450">
            <a:spAutoFit/>
          </a:bodyPr>
          <a:lstStyle/>
          <a:p>
            <a:r>
              <a:rPr lang="en-US" sz="1600" b="1">
                <a:latin typeface="Times" charset="0"/>
              </a:rPr>
              <a:t>.</a:t>
            </a:r>
          </a:p>
          <a:p>
            <a:r>
              <a:rPr lang="en-US" sz="1600" b="1">
                <a:latin typeface="Times" charset="0"/>
              </a:rPr>
              <a:t>.</a:t>
            </a:r>
          </a:p>
          <a:p>
            <a:r>
              <a:rPr lang="en-US" sz="1600" b="1">
                <a:latin typeface="Times" charset="0"/>
              </a:rPr>
              <a:t>.</a:t>
            </a:r>
          </a:p>
        </p:txBody>
      </p:sp>
      <p:sp>
        <p:nvSpPr>
          <p:cNvPr id="51223" name="Line 27"/>
          <p:cNvSpPr>
            <a:spLocks noChangeShapeType="1"/>
          </p:cNvSpPr>
          <p:nvPr/>
        </p:nvSpPr>
        <p:spPr bwMode="auto">
          <a:xfrm flipH="1">
            <a:off x="7467600" y="3111500"/>
            <a:ext cx="469900" cy="0"/>
          </a:xfrm>
          <a:prstGeom prst="line">
            <a:avLst/>
          </a:prstGeom>
          <a:noFill/>
          <a:ln w="12700">
            <a:solidFill>
              <a:schemeClr val="tx1"/>
            </a:solidFill>
            <a:round/>
            <a:headEnd type="triangle" w="med" len="me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24" name="Rectangle 28"/>
          <p:cNvSpPr>
            <a:spLocks noChangeArrowheads="1"/>
          </p:cNvSpPr>
          <p:nvPr/>
        </p:nvSpPr>
        <p:spPr bwMode="auto">
          <a:xfrm>
            <a:off x="2381250" y="1905000"/>
            <a:ext cx="4318000" cy="1422400"/>
          </a:xfrm>
          <a:prstGeom prst="rect">
            <a:avLst/>
          </a:prstGeom>
          <a:noFill/>
          <a:ln w="25400">
            <a:solidFill>
              <a:schemeClr val="tx1"/>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51225" name="Group 29"/>
          <p:cNvGrpSpPr>
            <a:grpSpLocks/>
          </p:cNvGrpSpPr>
          <p:nvPr/>
        </p:nvGrpSpPr>
        <p:grpSpPr bwMode="auto">
          <a:xfrm>
            <a:off x="2365375" y="2239963"/>
            <a:ext cx="1219200" cy="431800"/>
            <a:chOff x="1438" y="1755"/>
            <a:chExt cx="768" cy="272"/>
          </a:xfrm>
        </p:grpSpPr>
        <p:sp>
          <p:nvSpPr>
            <p:cNvPr id="51303" name="Oval 30"/>
            <p:cNvSpPr>
              <a:spLocks noChangeArrowheads="1"/>
            </p:cNvSpPr>
            <p:nvPr/>
          </p:nvSpPr>
          <p:spPr bwMode="auto">
            <a:xfrm>
              <a:off x="1951" y="1864"/>
              <a:ext cx="51" cy="52"/>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51304" name="Group 31"/>
            <p:cNvGrpSpPr>
              <a:grpSpLocks/>
            </p:cNvGrpSpPr>
            <p:nvPr/>
          </p:nvGrpSpPr>
          <p:grpSpPr bwMode="auto">
            <a:xfrm>
              <a:off x="1600" y="1755"/>
              <a:ext cx="344" cy="272"/>
              <a:chOff x="1600" y="1755"/>
              <a:chExt cx="344" cy="272"/>
            </a:xfrm>
          </p:grpSpPr>
          <p:sp>
            <p:nvSpPr>
              <p:cNvPr id="51308" name="Arc 32"/>
              <p:cNvSpPr>
                <a:spLocks/>
              </p:cNvSpPr>
              <p:nvPr/>
            </p:nvSpPr>
            <p:spPr bwMode="auto">
              <a:xfrm>
                <a:off x="1804" y="1764"/>
                <a:ext cx="132" cy="128"/>
              </a:xfrm>
              <a:custGeom>
                <a:avLst/>
                <a:gdLst>
                  <a:gd name="T0" fmla="*/ 0 w 21764"/>
                  <a:gd name="T1" fmla="*/ 0 h 21600"/>
                  <a:gd name="T2" fmla="*/ 0 w 21764"/>
                  <a:gd name="T3" fmla="*/ 0 h 21600"/>
                  <a:gd name="T4" fmla="*/ 0 w 21764"/>
                  <a:gd name="T5" fmla="*/ 0 h 21600"/>
                  <a:gd name="T6" fmla="*/ 0 60000 65536"/>
                  <a:gd name="T7" fmla="*/ 0 60000 65536"/>
                  <a:gd name="T8" fmla="*/ 0 60000 65536"/>
                  <a:gd name="T9" fmla="*/ 0 w 21764"/>
                  <a:gd name="T10" fmla="*/ 0 h 21600"/>
                  <a:gd name="T11" fmla="*/ 21764 w 21764"/>
                  <a:gd name="T12" fmla="*/ 21600 h 21600"/>
                </a:gdLst>
                <a:ahLst/>
                <a:cxnLst>
                  <a:cxn ang="T6">
                    <a:pos x="T0" y="T1"/>
                  </a:cxn>
                  <a:cxn ang="T7">
                    <a:pos x="T2" y="T3"/>
                  </a:cxn>
                  <a:cxn ang="T8">
                    <a:pos x="T4" y="T5"/>
                  </a:cxn>
                </a:cxnLst>
                <a:rect l="T9" t="T10" r="T11" b="T12"/>
                <a:pathLst>
                  <a:path w="21764" h="21600" fill="none" extrusionOk="0">
                    <a:moveTo>
                      <a:pt x="-1" y="0"/>
                    </a:moveTo>
                    <a:cubicBezTo>
                      <a:pt x="54" y="0"/>
                      <a:pt x="109" y="-1"/>
                      <a:pt x="164" y="0"/>
                    </a:cubicBezTo>
                    <a:cubicBezTo>
                      <a:pt x="12093" y="0"/>
                      <a:pt x="21764" y="9670"/>
                      <a:pt x="21764" y="21600"/>
                    </a:cubicBezTo>
                  </a:path>
                  <a:path w="21764" h="21600" stroke="0" extrusionOk="0">
                    <a:moveTo>
                      <a:pt x="-1" y="0"/>
                    </a:moveTo>
                    <a:cubicBezTo>
                      <a:pt x="54" y="0"/>
                      <a:pt x="109" y="-1"/>
                      <a:pt x="164" y="0"/>
                    </a:cubicBezTo>
                    <a:cubicBezTo>
                      <a:pt x="12093" y="0"/>
                      <a:pt x="21764" y="9670"/>
                      <a:pt x="21764" y="21600"/>
                    </a:cubicBezTo>
                    <a:lnTo>
                      <a:pt x="164"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309" name="Arc 33"/>
              <p:cNvSpPr>
                <a:spLocks/>
              </p:cNvSpPr>
              <p:nvPr/>
            </p:nvSpPr>
            <p:spPr bwMode="auto">
              <a:xfrm rot="10800000">
                <a:off x="1813" y="1900"/>
                <a:ext cx="131" cy="127"/>
              </a:xfrm>
              <a:custGeom>
                <a:avLst/>
                <a:gdLst>
                  <a:gd name="T0" fmla="*/ 0 w 21599"/>
                  <a:gd name="T1" fmla="*/ 0 h 21599"/>
                  <a:gd name="T2" fmla="*/ 0 w 21599"/>
                  <a:gd name="T3" fmla="*/ 0 h 21599"/>
                  <a:gd name="T4" fmla="*/ 0 w 21599"/>
                  <a:gd name="T5" fmla="*/ 0 h 21599"/>
                  <a:gd name="T6" fmla="*/ 0 60000 65536"/>
                  <a:gd name="T7" fmla="*/ 0 60000 65536"/>
                  <a:gd name="T8" fmla="*/ 0 60000 65536"/>
                  <a:gd name="T9" fmla="*/ 0 w 21599"/>
                  <a:gd name="T10" fmla="*/ 0 h 21599"/>
                  <a:gd name="T11" fmla="*/ 21599 w 21599"/>
                  <a:gd name="T12" fmla="*/ 21599 h 21599"/>
                </a:gdLst>
                <a:ahLst/>
                <a:cxnLst>
                  <a:cxn ang="T6">
                    <a:pos x="T0" y="T1"/>
                  </a:cxn>
                  <a:cxn ang="T7">
                    <a:pos x="T2" y="T3"/>
                  </a:cxn>
                  <a:cxn ang="T8">
                    <a:pos x="T4" y="T5"/>
                  </a:cxn>
                </a:cxnLst>
                <a:rect l="T9" t="T10" r="T11" b="T12"/>
                <a:pathLst>
                  <a:path w="21599" h="21599" fill="none" extrusionOk="0">
                    <a:moveTo>
                      <a:pt x="-1" y="21429"/>
                    </a:moveTo>
                    <a:cubicBezTo>
                      <a:pt x="91" y="9630"/>
                      <a:pt x="9635" y="89"/>
                      <a:pt x="21434" y="-1"/>
                    </a:cubicBezTo>
                  </a:path>
                  <a:path w="21599" h="21599" stroke="0" extrusionOk="0">
                    <a:moveTo>
                      <a:pt x="-1" y="21429"/>
                    </a:moveTo>
                    <a:cubicBezTo>
                      <a:pt x="91" y="9630"/>
                      <a:pt x="9635" y="89"/>
                      <a:pt x="21434" y="-1"/>
                    </a:cubicBezTo>
                    <a:lnTo>
                      <a:pt x="21599" y="21599"/>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310" name="Line 34"/>
              <p:cNvSpPr>
                <a:spLocks noChangeShapeType="1"/>
              </p:cNvSpPr>
              <p:nvPr/>
            </p:nvSpPr>
            <p:spPr bwMode="auto">
              <a:xfrm flipH="1">
                <a:off x="1600" y="1755"/>
                <a:ext cx="212" cy="0"/>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1" name="Line 35"/>
              <p:cNvSpPr>
                <a:spLocks noChangeShapeType="1"/>
              </p:cNvSpPr>
              <p:nvPr/>
            </p:nvSpPr>
            <p:spPr bwMode="auto">
              <a:xfrm>
                <a:off x="1608" y="1763"/>
                <a:ext cx="0" cy="256"/>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12" name="Line 36"/>
              <p:cNvSpPr>
                <a:spLocks noChangeShapeType="1"/>
              </p:cNvSpPr>
              <p:nvPr/>
            </p:nvSpPr>
            <p:spPr bwMode="auto">
              <a:xfrm flipH="1">
                <a:off x="1600" y="2027"/>
                <a:ext cx="212" cy="0"/>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1305" name="Line 37"/>
            <p:cNvSpPr>
              <a:spLocks noChangeShapeType="1"/>
            </p:cNvSpPr>
            <p:nvPr/>
          </p:nvSpPr>
          <p:spPr bwMode="auto">
            <a:xfrm flipH="1">
              <a:off x="1438" y="1823"/>
              <a:ext cx="174"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06" name="Line 38"/>
            <p:cNvSpPr>
              <a:spLocks noChangeShapeType="1"/>
            </p:cNvSpPr>
            <p:nvPr/>
          </p:nvSpPr>
          <p:spPr bwMode="auto">
            <a:xfrm flipH="1">
              <a:off x="1438" y="1959"/>
              <a:ext cx="174"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307" name="Line 39"/>
            <p:cNvSpPr>
              <a:spLocks noChangeShapeType="1"/>
            </p:cNvSpPr>
            <p:nvPr/>
          </p:nvSpPr>
          <p:spPr bwMode="auto">
            <a:xfrm>
              <a:off x="2014" y="1890"/>
              <a:ext cx="192"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1226" name="Group 40"/>
          <p:cNvGrpSpPr>
            <a:grpSpLocks/>
          </p:cNvGrpSpPr>
          <p:nvPr/>
        </p:nvGrpSpPr>
        <p:grpSpPr bwMode="auto">
          <a:xfrm>
            <a:off x="2376488" y="2836863"/>
            <a:ext cx="1168400" cy="401637"/>
            <a:chOff x="1445" y="2131"/>
            <a:chExt cx="736" cy="253"/>
          </a:xfrm>
        </p:grpSpPr>
        <p:grpSp>
          <p:nvGrpSpPr>
            <p:cNvPr id="51294" name="Group 41"/>
            <p:cNvGrpSpPr>
              <a:grpSpLocks/>
            </p:cNvGrpSpPr>
            <p:nvPr/>
          </p:nvGrpSpPr>
          <p:grpSpPr bwMode="auto">
            <a:xfrm>
              <a:off x="1583" y="2131"/>
              <a:ext cx="361" cy="253"/>
              <a:chOff x="1583" y="2131"/>
              <a:chExt cx="361" cy="253"/>
            </a:xfrm>
          </p:grpSpPr>
          <p:sp>
            <p:nvSpPr>
              <p:cNvPr id="51298" name="Arc 42"/>
              <p:cNvSpPr>
                <a:spLocks/>
              </p:cNvSpPr>
              <p:nvPr/>
            </p:nvSpPr>
            <p:spPr bwMode="auto">
              <a:xfrm>
                <a:off x="1611" y="2131"/>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99" name="Arc 43"/>
              <p:cNvSpPr>
                <a:spLocks/>
              </p:cNvSpPr>
              <p:nvPr/>
            </p:nvSpPr>
            <p:spPr bwMode="auto">
              <a:xfrm rot="10800000">
                <a:off x="1620" y="2262"/>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300" name="Oval 44"/>
              <p:cNvSpPr>
                <a:spLocks noChangeArrowheads="1"/>
              </p:cNvSpPr>
              <p:nvPr/>
            </p:nvSpPr>
            <p:spPr bwMode="auto">
              <a:xfrm>
                <a:off x="1902" y="2235"/>
                <a:ext cx="42" cy="35"/>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301" name="Arc 45"/>
              <p:cNvSpPr>
                <a:spLocks/>
              </p:cNvSpPr>
              <p:nvPr/>
            </p:nvSpPr>
            <p:spPr bwMode="auto">
              <a:xfrm>
                <a:off x="1583" y="2131"/>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302" name="Arc 46"/>
              <p:cNvSpPr>
                <a:spLocks/>
              </p:cNvSpPr>
              <p:nvPr/>
            </p:nvSpPr>
            <p:spPr bwMode="auto">
              <a:xfrm rot="10800000">
                <a:off x="1592" y="2262"/>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sp>
          <p:nvSpPr>
            <p:cNvPr id="51295" name="Line 47"/>
            <p:cNvSpPr>
              <a:spLocks noChangeShapeType="1"/>
            </p:cNvSpPr>
            <p:nvPr/>
          </p:nvSpPr>
          <p:spPr bwMode="auto">
            <a:xfrm>
              <a:off x="1956" y="2253"/>
              <a:ext cx="225"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96" name="Line 48"/>
            <p:cNvSpPr>
              <a:spLocks noChangeShapeType="1"/>
            </p:cNvSpPr>
            <p:nvPr/>
          </p:nvSpPr>
          <p:spPr bwMode="auto">
            <a:xfrm flipH="1">
              <a:off x="1445" y="2187"/>
              <a:ext cx="21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97" name="Line 49"/>
            <p:cNvSpPr>
              <a:spLocks noChangeShapeType="1"/>
            </p:cNvSpPr>
            <p:nvPr/>
          </p:nvSpPr>
          <p:spPr bwMode="auto">
            <a:xfrm flipH="1">
              <a:off x="1445" y="2318"/>
              <a:ext cx="21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1227" name="Group 50"/>
          <p:cNvGrpSpPr>
            <a:grpSpLocks/>
          </p:cNvGrpSpPr>
          <p:nvPr/>
        </p:nvGrpSpPr>
        <p:grpSpPr bwMode="auto">
          <a:xfrm>
            <a:off x="5799138" y="2025650"/>
            <a:ext cx="903287" cy="336550"/>
            <a:chOff x="3601" y="1620"/>
            <a:chExt cx="569" cy="212"/>
          </a:xfrm>
        </p:grpSpPr>
        <p:grpSp>
          <p:nvGrpSpPr>
            <p:cNvPr id="51287" name="Group 51"/>
            <p:cNvGrpSpPr>
              <a:grpSpLocks/>
            </p:cNvGrpSpPr>
            <p:nvPr/>
          </p:nvGrpSpPr>
          <p:grpSpPr bwMode="auto">
            <a:xfrm>
              <a:off x="3765" y="1620"/>
              <a:ext cx="201" cy="212"/>
              <a:chOff x="3765" y="1620"/>
              <a:chExt cx="201" cy="212"/>
            </a:xfrm>
          </p:grpSpPr>
          <p:sp>
            <p:nvSpPr>
              <p:cNvPr id="51290" name="Oval 52"/>
              <p:cNvSpPr>
                <a:spLocks noChangeArrowheads="1"/>
              </p:cNvSpPr>
              <p:nvPr/>
            </p:nvSpPr>
            <p:spPr bwMode="auto">
              <a:xfrm>
                <a:off x="3914" y="1701"/>
                <a:ext cx="52" cy="50"/>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91" name="Line 53"/>
              <p:cNvSpPr>
                <a:spLocks noChangeShapeType="1"/>
              </p:cNvSpPr>
              <p:nvPr/>
            </p:nvSpPr>
            <p:spPr bwMode="auto">
              <a:xfrm flipH="1" flipV="1">
                <a:off x="3765" y="1620"/>
                <a:ext cx="149" cy="115"/>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92" name="Line 54"/>
              <p:cNvSpPr>
                <a:spLocks noChangeShapeType="1"/>
              </p:cNvSpPr>
              <p:nvPr/>
            </p:nvSpPr>
            <p:spPr bwMode="auto">
              <a:xfrm flipH="1">
                <a:off x="3765" y="1735"/>
                <a:ext cx="149" cy="81"/>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93" name="Line 55"/>
              <p:cNvSpPr>
                <a:spLocks noChangeShapeType="1"/>
              </p:cNvSpPr>
              <p:nvPr/>
            </p:nvSpPr>
            <p:spPr bwMode="auto">
              <a:xfrm flipV="1">
                <a:off x="3773" y="1620"/>
                <a:ext cx="0" cy="212"/>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1288" name="Line 56"/>
            <p:cNvSpPr>
              <a:spLocks noChangeShapeType="1"/>
            </p:cNvSpPr>
            <p:nvPr/>
          </p:nvSpPr>
          <p:spPr bwMode="auto">
            <a:xfrm flipH="1">
              <a:off x="3601" y="1727"/>
              <a:ext cx="176"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89" name="Line 57"/>
            <p:cNvSpPr>
              <a:spLocks noChangeShapeType="1"/>
            </p:cNvSpPr>
            <p:nvPr/>
          </p:nvSpPr>
          <p:spPr bwMode="auto">
            <a:xfrm>
              <a:off x="3978" y="1727"/>
              <a:ext cx="192"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1228" name="Group 58"/>
          <p:cNvGrpSpPr>
            <a:grpSpLocks/>
          </p:cNvGrpSpPr>
          <p:nvPr/>
        </p:nvGrpSpPr>
        <p:grpSpPr bwMode="auto">
          <a:xfrm>
            <a:off x="3308350" y="2278063"/>
            <a:ext cx="903288" cy="336550"/>
            <a:chOff x="2032" y="1779"/>
            <a:chExt cx="569" cy="212"/>
          </a:xfrm>
        </p:grpSpPr>
        <p:grpSp>
          <p:nvGrpSpPr>
            <p:cNvPr id="51280" name="Group 59"/>
            <p:cNvGrpSpPr>
              <a:grpSpLocks/>
            </p:cNvGrpSpPr>
            <p:nvPr/>
          </p:nvGrpSpPr>
          <p:grpSpPr bwMode="auto">
            <a:xfrm>
              <a:off x="2196" y="1779"/>
              <a:ext cx="201" cy="212"/>
              <a:chOff x="2196" y="1779"/>
              <a:chExt cx="201" cy="212"/>
            </a:xfrm>
          </p:grpSpPr>
          <p:sp>
            <p:nvSpPr>
              <p:cNvPr id="51283" name="Oval 60"/>
              <p:cNvSpPr>
                <a:spLocks noChangeArrowheads="1"/>
              </p:cNvSpPr>
              <p:nvPr/>
            </p:nvSpPr>
            <p:spPr bwMode="auto">
              <a:xfrm>
                <a:off x="2345" y="1860"/>
                <a:ext cx="52" cy="50"/>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84" name="Line 61"/>
              <p:cNvSpPr>
                <a:spLocks noChangeShapeType="1"/>
              </p:cNvSpPr>
              <p:nvPr/>
            </p:nvSpPr>
            <p:spPr bwMode="auto">
              <a:xfrm flipH="1" flipV="1">
                <a:off x="2196" y="1779"/>
                <a:ext cx="149" cy="115"/>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85" name="Line 62"/>
              <p:cNvSpPr>
                <a:spLocks noChangeShapeType="1"/>
              </p:cNvSpPr>
              <p:nvPr/>
            </p:nvSpPr>
            <p:spPr bwMode="auto">
              <a:xfrm flipH="1">
                <a:off x="2196" y="1894"/>
                <a:ext cx="149" cy="81"/>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86" name="Line 63"/>
              <p:cNvSpPr>
                <a:spLocks noChangeShapeType="1"/>
              </p:cNvSpPr>
              <p:nvPr/>
            </p:nvSpPr>
            <p:spPr bwMode="auto">
              <a:xfrm flipV="1">
                <a:off x="2204" y="1779"/>
                <a:ext cx="0" cy="212"/>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1281" name="Line 64"/>
            <p:cNvSpPr>
              <a:spLocks noChangeShapeType="1"/>
            </p:cNvSpPr>
            <p:nvPr/>
          </p:nvSpPr>
          <p:spPr bwMode="auto">
            <a:xfrm flipH="1">
              <a:off x="2032" y="1886"/>
              <a:ext cx="176"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82" name="Line 65"/>
            <p:cNvSpPr>
              <a:spLocks noChangeShapeType="1"/>
            </p:cNvSpPr>
            <p:nvPr/>
          </p:nvSpPr>
          <p:spPr bwMode="auto">
            <a:xfrm>
              <a:off x="2409" y="1886"/>
              <a:ext cx="192"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1229" name="Group 66"/>
          <p:cNvGrpSpPr>
            <a:grpSpLocks/>
          </p:cNvGrpSpPr>
          <p:nvPr/>
        </p:nvGrpSpPr>
        <p:grpSpPr bwMode="auto">
          <a:xfrm>
            <a:off x="4794250" y="2001838"/>
            <a:ext cx="1168400" cy="401637"/>
            <a:chOff x="2968" y="1605"/>
            <a:chExt cx="736" cy="253"/>
          </a:xfrm>
        </p:grpSpPr>
        <p:grpSp>
          <p:nvGrpSpPr>
            <p:cNvPr id="51271" name="Group 67"/>
            <p:cNvGrpSpPr>
              <a:grpSpLocks/>
            </p:cNvGrpSpPr>
            <p:nvPr/>
          </p:nvGrpSpPr>
          <p:grpSpPr bwMode="auto">
            <a:xfrm>
              <a:off x="3106" y="1605"/>
              <a:ext cx="361" cy="253"/>
              <a:chOff x="3106" y="1605"/>
              <a:chExt cx="361" cy="253"/>
            </a:xfrm>
          </p:grpSpPr>
          <p:sp>
            <p:nvSpPr>
              <p:cNvPr id="51275" name="Arc 68"/>
              <p:cNvSpPr>
                <a:spLocks/>
              </p:cNvSpPr>
              <p:nvPr/>
            </p:nvSpPr>
            <p:spPr bwMode="auto">
              <a:xfrm>
                <a:off x="3134" y="1605"/>
                <a:ext cx="276" cy="122"/>
              </a:xfrm>
              <a:custGeom>
                <a:avLst/>
                <a:gdLst>
                  <a:gd name="T0" fmla="*/ 0 w 21679"/>
                  <a:gd name="T1" fmla="*/ 0 h 21600"/>
                  <a:gd name="T2" fmla="*/ 0 w 21679"/>
                  <a:gd name="T3" fmla="*/ 0 h 21600"/>
                  <a:gd name="T4" fmla="*/ 0 w 21679"/>
                  <a:gd name="T5" fmla="*/ 0 h 21600"/>
                  <a:gd name="T6" fmla="*/ 0 60000 65536"/>
                  <a:gd name="T7" fmla="*/ 0 60000 65536"/>
                  <a:gd name="T8" fmla="*/ 0 60000 65536"/>
                  <a:gd name="T9" fmla="*/ 0 w 21679"/>
                  <a:gd name="T10" fmla="*/ 0 h 21600"/>
                  <a:gd name="T11" fmla="*/ 21679 w 21679"/>
                  <a:gd name="T12" fmla="*/ 21600 h 21600"/>
                </a:gdLst>
                <a:ahLst/>
                <a:cxnLst>
                  <a:cxn ang="T6">
                    <a:pos x="T0" y="T1"/>
                  </a:cxn>
                  <a:cxn ang="T7">
                    <a:pos x="T2" y="T3"/>
                  </a:cxn>
                  <a:cxn ang="T8">
                    <a:pos x="T4" y="T5"/>
                  </a:cxn>
                </a:cxnLst>
                <a:rect l="T9" t="T10" r="T11" b="T12"/>
                <a:pathLst>
                  <a:path w="21679" h="21600" fill="none" extrusionOk="0">
                    <a:moveTo>
                      <a:pt x="0" y="0"/>
                    </a:moveTo>
                    <a:cubicBezTo>
                      <a:pt x="26" y="0"/>
                      <a:pt x="52" y="-1"/>
                      <a:pt x="79" y="0"/>
                    </a:cubicBezTo>
                    <a:cubicBezTo>
                      <a:pt x="12008" y="0"/>
                      <a:pt x="21679" y="9670"/>
                      <a:pt x="21679" y="21600"/>
                    </a:cubicBezTo>
                  </a:path>
                  <a:path w="21679" h="21600" stroke="0" extrusionOk="0">
                    <a:moveTo>
                      <a:pt x="0" y="0"/>
                    </a:moveTo>
                    <a:cubicBezTo>
                      <a:pt x="26" y="0"/>
                      <a:pt x="52" y="-1"/>
                      <a:pt x="79" y="0"/>
                    </a:cubicBezTo>
                    <a:cubicBezTo>
                      <a:pt x="12008" y="0"/>
                      <a:pt x="21679" y="9670"/>
                      <a:pt x="21679" y="21600"/>
                    </a:cubicBezTo>
                    <a:lnTo>
                      <a:pt x="79"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76" name="Arc 69"/>
              <p:cNvSpPr>
                <a:spLocks/>
              </p:cNvSpPr>
              <p:nvPr/>
            </p:nvSpPr>
            <p:spPr bwMode="auto">
              <a:xfrm rot="10800000">
                <a:off x="3143" y="1736"/>
                <a:ext cx="275" cy="12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701"/>
                      <a:pt x="9622" y="43"/>
                      <a:pt x="21521" y="0"/>
                    </a:cubicBezTo>
                  </a:path>
                  <a:path w="21600" h="21600" stroke="0" extrusionOk="0">
                    <a:moveTo>
                      <a:pt x="0" y="21600"/>
                    </a:moveTo>
                    <a:cubicBezTo>
                      <a:pt x="0" y="9701"/>
                      <a:pt x="9622" y="43"/>
                      <a:pt x="21521" y="0"/>
                    </a:cubicBezTo>
                    <a:lnTo>
                      <a:pt x="21600"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77" name="Oval 70"/>
              <p:cNvSpPr>
                <a:spLocks noChangeArrowheads="1"/>
              </p:cNvSpPr>
              <p:nvPr/>
            </p:nvSpPr>
            <p:spPr bwMode="auto">
              <a:xfrm>
                <a:off x="3425" y="1709"/>
                <a:ext cx="42" cy="35"/>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78" name="Arc 71"/>
              <p:cNvSpPr>
                <a:spLocks/>
              </p:cNvSpPr>
              <p:nvPr/>
            </p:nvSpPr>
            <p:spPr bwMode="auto">
              <a:xfrm>
                <a:off x="3106" y="1605"/>
                <a:ext cx="79" cy="122"/>
              </a:xfrm>
              <a:custGeom>
                <a:avLst/>
                <a:gdLst>
                  <a:gd name="T0" fmla="*/ 0 w 21879"/>
                  <a:gd name="T1" fmla="*/ 0 h 21600"/>
                  <a:gd name="T2" fmla="*/ 0 w 21879"/>
                  <a:gd name="T3" fmla="*/ 0 h 21600"/>
                  <a:gd name="T4" fmla="*/ 0 w 21879"/>
                  <a:gd name="T5" fmla="*/ 0 h 21600"/>
                  <a:gd name="T6" fmla="*/ 0 60000 65536"/>
                  <a:gd name="T7" fmla="*/ 0 60000 65536"/>
                  <a:gd name="T8" fmla="*/ 0 60000 65536"/>
                  <a:gd name="T9" fmla="*/ 0 w 21879"/>
                  <a:gd name="T10" fmla="*/ 0 h 21600"/>
                  <a:gd name="T11" fmla="*/ 21879 w 21879"/>
                  <a:gd name="T12" fmla="*/ 21600 h 21600"/>
                </a:gdLst>
                <a:ahLst/>
                <a:cxnLst>
                  <a:cxn ang="T6">
                    <a:pos x="T0" y="T1"/>
                  </a:cxn>
                  <a:cxn ang="T7">
                    <a:pos x="T2" y="T3"/>
                  </a:cxn>
                  <a:cxn ang="T8">
                    <a:pos x="T4" y="T5"/>
                  </a:cxn>
                </a:cxnLst>
                <a:rect l="T9" t="T10" r="T11" b="T12"/>
                <a:pathLst>
                  <a:path w="21879" h="21600" fill="none" extrusionOk="0">
                    <a:moveTo>
                      <a:pt x="-1" y="1"/>
                    </a:moveTo>
                    <a:cubicBezTo>
                      <a:pt x="92" y="0"/>
                      <a:pt x="185" y="-1"/>
                      <a:pt x="279" y="0"/>
                    </a:cubicBezTo>
                    <a:cubicBezTo>
                      <a:pt x="12208" y="0"/>
                      <a:pt x="21879" y="9670"/>
                      <a:pt x="21879" y="21600"/>
                    </a:cubicBezTo>
                  </a:path>
                  <a:path w="21879" h="21600" stroke="0" extrusionOk="0">
                    <a:moveTo>
                      <a:pt x="-1" y="1"/>
                    </a:moveTo>
                    <a:cubicBezTo>
                      <a:pt x="92" y="0"/>
                      <a:pt x="185" y="-1"/>
                      <a:pt x="279" y="0"/>
                    </a:cubicBezTo>
                    <a:cubicBezTo>
                      <a:pt x="12208" y="0"/>
                      <a:pt x="21879" y="9670"/>
                      <a:pt x="21879" y="21600"/>
                    </a:cubicBezTo>
                    <a:lnTo>
                      <a:pt x="279"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79" name="Arc 72"/>
              <p:cNvSpPr>
                <a:spLocks/>
              </p:cNvSpPr>
              <p:nvPr/>
            </p:nvSpPr>
            <p:spPr bwMode="auto">
              <a:xfrm rot="10800000">
                <a:off x="3115" y="1736"/>
                <a:ext cx="78" cy="122"/>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7"/>
                      <a:pt x="9501" y="152"/>
                      <a:pt x="21320" y="-1"/>
                    </a:cubicBezTo>
                  </a:path>
                  <a:path w="21600" h="21598" stroke="0" extrusionOk="0">
                    <a:moveTo>
                      <a:pt x="0" y="21598"/>
                    </a:moveTo>
                    <a:cubicBezTo>
                      <a:pt x="0" y="9777"/>
                      <a:pt x="9501" y="152"/>
                      <a:pt x="21320" y="-1"/>
                    </a:cubicBezTo>
                    <a:lnTo>
                      <a:pt x="21600" y="21598"/>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sp>
          <p:nvSpPr>
            <p:cNvPr id="51272" name="Line 73"/>
            <p:cNvSpPr>
              <a:spLocks noChangeShapeType="1"/>
            </p:cNvSpPr>
            <p:nvPr/>
          </p:nvSpPr>
          <p:spPr bwMode="auto">
            <a:xfrm>
              <a:off x="3479" y="1727"/>
              <a:ext cx="225"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73" name="Line 74"/>
            <p:cNvSpPr>
              <a:spLocks noChangeShapeType="1"/>
            </p:cNvSpPr>
            <p:nvPr/>
          </p:nvSpPr>
          <p:spPr bwMode="auto">
            <a:xfrm flipH="1">
              <a:off x="2968" y="1661"/>
              <a:ext cx="21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74" name="Line 75"/>
            <p:cNvSpPr>
              <a:spLocks noChangeShapeType="1"/>
            </p:cNvSpPr>
            <p:nvPr/>
          </p:nvSpPr>
          <p:spPr bwMode="auto">
            <a:xfrm flipH="1">
              <a:off x="2968" y="1792"/>
              <a:ext cx="21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1230" name="Group 76"/>
          <p:cNvGrpSpPr>
            <a:grpSpLocks/>
          </p:cNvGrpSpPr>
          <p:nvPr/>
        </p:nvGrpSpPr>
        <p:grpSpPr bwMode="auto">
          <a:xfrm>
            <a:off x="4200525" y="2717800"/>
            <a:ext cx="1219200" cy="414338"/>
            <a:chOff x="2594" y="2056"/>
            <a:chExt cx="768" cy="261"/>
          </a:xfrm>
        </p:grpSpPr>
        <p:sp>
          <p:nvSpPr>
            <p:cNvPr id="51261" name="Oval 77"/>
            <p:cNvSpPr>
              <a:spLocks noChangeArrowheads="1"/>
            </p:cNvSpPr>
            <p:nvPr/>
          </p:nvSpPr>
          <p:spPr bwMode="auto">
            <a:xfrm>
              <a:off x="3107" y="2161"/>
              <a:ext cx="51" cy="49"/>
            </a:xfrm>
            <a:prstGeom prst="ellips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grpSp>
          <p:nvGrpSpPr>
            <p:cNvPr id="51262" name="Group 78"/>
            <p:cNvGrpSpPr>
              <a:grpSpLocks/>
            </p:cNvGrpSpPr>
            <p:nvPr/>
          </p:nvGrpSpPr>
          <p:grpSpPr bwMode="auto">
            <a:xfrm>
              <a:off x="2756" y="2056"/>
              <a:ext cx="344" cy="261"/>
              <a:chOff x="2756" y="2056"/>
              <a:chExt cx="344" cy="261"/>
            </a:xfrm>
          </p:grpSpPr>
          <p:sp>
            <p:nvSpPr>
              <p:cNvPr id="51266" name="Arc 79"/>
              <p:cNvSpPr>
                <a:spLocks/>
              </p:cNvSpPr>
              <p:nvPr/>
            </p:nvSpPr>
            <p:spPr bwMode="auto">
              <a:xfrm>
                <a:off x="2960" y="2065"/>
                <a:ext cx="132" cy="123"/>
              </a:xfrm>
              <a:custGeom>
                <a:avLst/>
                <a:gdLst>
                  <a:gd name="T0" fmla="*/ 0 w 21763"/>
                  <a:gd name="T1" fmla="*/ 0 h 21600"/>
                  <a:gd name="T2" fmla="*/ 0 w 21763"/>
                  <a:gd name="T3" fmla="*/ 0 h 21600"/>
                  <a:gd name="T4" fmla="*/ 0 w 21763"/>
                  <a:gd name="T5" fmla="*/ 0 h 21600"/>
                  <a:gd name="T6" fmla="*/ 0 60000 65536"/>
                  <a:gd name="T7" fmla="*/ 0 60000 65536"/>
                  <a:gd name="T8" fmla="*/ 0 60000 65536"/>
                  <a:gd name="T9" fmla="*/ 0 w 21763"/>
                  <a:gd name="T10" fmla="*/ 0 h 21600"/>
                  <a:gd name="T11" fmla="*/ 21763 w 21763"/>
                  <a:gd name="T12" fmla="*/ 21600 h 21600"/>
                </a:gdLst>
                <a:ahLst/>
                <a:cxnLst>
                  <a:cxn ang="T6">
                    <a:pos x="T0" y="T1"/>
                  </a:cxn>
                  <a:cxn ang="T7">
                    <a:pos x="T2" y="T3"/>
                  </a:cxn>
                  <a:cxn ang="T8">
                    <a:pos x="T4" y="T5"/>
                  </a:cxn>
                </a:cxnLst>
                <a:rect l="T9" t="T10" r="T11" b="T12"/>
                <a:pathLst>
                  <a:path w="21763" h="21600" fill="none" extrusionOk="0">
                    <a:moveTo>
                      <a:pt x="-1" y="0"/>
                    </a:moveTo>
                    <a:cubicBezTo>
                      <a:pt x="54" y="0"/>
                      <a:pt x="109" y="-1"/>
                      <a:pt x="164" y="0"/>
                    </a:cubicBezTo>
                    <a:cubicBezTo>
                      <a:pt x="12024" y="0"/>
                      <a:pt x="21666" y="9563"/>
                      <a:pt x="21763" y="21422"/>
                    </a:cubicBezTo>
                  </a:path>
                  <a:path w="21763" h="21600" stroke="0" extrusionOk="0">
                    <a:moveTo>
                      <a:pt x="-1" y="0"/>
                    </a:moveTo>
                    <a:cubicBezTo>
                      <a:pt x="54" y="0"/>
                      <a:pt x="109" y="-1"/>
                      <a:pt x="164" y="0"/>
                    </a:cubicBezTo>
                    <a:cubicBezTo>
                      <a:pt x="12024" y="0"/>
                      <a:pt x="21666" y="9563"/>
                      <a:pt x="21763" y="21422"/>
                    </a:cubicBezTo>
                    <a:lnTo>
                      <a:pt x="164" y="21600"/>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67" name="Arc 80"/>
              <p:cNvSpPr>
                <a:spLocks/>
              </p:cNvSpPr>
              <p:nvPr/>
            </p:nvSpPr>
            <p:spPr bwMode="auto">
              <a:xfrm rot="10800000">
                <a:off x="2969" y="2195"/>
                <a:ext cx="131" cy="122"/>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34"/>
                      <a:pt x="9570" y="90"/>
                      <a:pt x="21434" y="-1"/>
                    </a:cubicBezTo>
                  </a:path>
                  <a:path w="21600" h="21599" stroke="0" extrusionOk="0">
                    <a:moveTo>
                      <a:pt x="0" y="21599"/>
                    </a:moveTo>
                    <a:cubicBezTo>
                      <a:pt x="0" y="9734"/>
                      <a:pt x="9570" y="90"/>
                      <a:pt x="21434" y="-1"/>
                    </a:cubicBezTo>
                    <a:lnTo>
                      <a:pt x="21600" y="21599"/>
                    </a:lnTo>
                    <a:close/>
                  </a:path>
                </a:pathLst>
              </a:custGeom>
              <a:noFill/>
              <a:ln w="25400" cap="rnd">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p>
            </p:txBody>
          </p:sp>
          <p:sp>
            <p:nvSpPr>
              <p:cNvPr id="51268" name="Line 81"/>
              <p:cNvSpPr>
                <a:spLocks noChangeShapeType="1"/>
              </p:cNvSpPr>
              <p:nvPr/>
            </p:nvSpPr>
            <p:spPr bwMode="auto">
              <a:xfrm flipH="1">
                <a:off x="2756" y="2056"/>
                <a:ext cx="212" cy="0"/>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69" name="Line 82"/>
              <p:cNvSpPr>
                <a:spLocks noChangeShapeType="1"/>
              </p:cNvSpPr>
              <p:nvPr/>
            </p:nvSpPr>
            <p:spPr bwMode="auto">
              <a:xfrm>
                <a:off x="2764" y="2064"/>
                <a:ext cx="0" cy="245"/>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70" name="Line 83"/>
              <p:cNvSpPr>
                <a:spLocks noChangeShapeType="1"/>
              </p:cNvSpPr>
              <p:nvPr/>
            </p:nvSpPr>
            <p:spPr bwMode="auto">
              <a:xfrm flipH="1">
                <a:off x="2756" y="2317"/>
                <a:ext cx="212" cy="0"/>
              </a:xfrm>
              <a:prstGeom prst="line">
                <a:avLst/>
              </a:prstGeom>
              <a:noFill/>
              <a:ln w="254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1263" name="Line 84"/>
            <p:cNvSpPr>
              <a:spLocks noChangeShapeType="1"/>
            </p:cNvSpPr>
            <p:nvPr/>
          </p:nvSpPr>
          <p:spPr bwMode="auto">
            <a:xfrm flipH="1">
              <a:off x="2594" y="2121"/>
              <a:ext cx="174"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64" name="Line 85"/>
            <p:cNvSpPr>
              <a:spLocks noChangeShapeType="1"/>
            </p:cNvSpPr>
            <p:nvPr/>
          </p:nvSpPr>
          <p:spPr bwMode="auto">
            <a:xfrm flipH="1">
              <a:off x="2594" y="2252"/>
              <a:ext cx="174"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65" name="Line 86"/>
            <p:cNvSpPr>
              <a:spLocks noChangeShapeType="1"/>
            </p:cNvSpPr>
            <p:nvPr/>
          </p:nvSpPr>
          <p:spPr bwMode="auto">
            <a:xfrm>
              <a:off x="3170" y="2186"/>
              <a:ext cx="192"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1231" name="Line 87"/>
          <p:cNvSpPr>
            <a:spLocks noChangeShapeType="1"/>
          </p:cNvSpPr>
          <p:nvPr/>
        </p:nvSpPr>
        <p:spPr bwMode="auto">
          <a:xfrm>
            <a:off x="4213225" y="2449513"/>
            <a:ext cx="0" cy="3683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2" name="Line 88"/>
          <p:cNvSpPr>
            <a:spLocks noChangeShapeType="1"/>
          </p:cNvSpPr>
          <p:nvPr/>
        </p:nvSpPr>
        <p:spPr bwMode="auto">
          <a:xfrm>
            <a:off x="3559175" y="3025775"/>
            <a:ext cx="690563"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3" name="Line 89"/>
          <p:cNvSpPr>
            <a:spLocks noChangeShapeType="1"/>
          </p:cNvSpPr>
          <p:nvPr/>
        </p:nvSpPr>
        <p:spPr bwMode="auto">
          <a:xfrm flipH="1">
            <a:off x="4800600" y="2298700"/>
            <a:ext cx="14288" cy="24765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4" name="Line 90"/>
          <p:cNvSpPr>
            <a:spLocks noChangeShapeType="1"/>
          </p:cNvSpPr>
          <p:nvPr/>
        </p:nvSpPr>
        <p:spPr bwMode="auto">
          <a:xfrm>
            <a:off x="4805363" y="2570163"/>
            <a:ext cx="62230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5" name="Line 91"/>
          <p:cNvSpPr>
            <a:spLocks noChangeShapeType="1"/>
          </p:cNvSpPr>
          <p:nvPr/>
        </p:nvSpPr>
        <p:spPr bwMode="auto">
          <a:xfrm>
            <a:off x="5424488" y="2574925"/>
            <a:ext cx="0" cy="344488"/>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6" name="Line 92"/>
          <p:cNvSpPr>
            <a:spLocks noChangeShapeType="1"/>
          </p:cNvSpPr>
          <p:nvPr/>
        </p:nvSpPr>
        <p:spPr bwMode="auto">
          <a:xfrm flipV="1">
            <a:off x="2392363" y="2079625"/>
            <a:ext cx="2408237" cy="14288"/>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7" name="Line 93"/>
          <p:cNvSpPr>
            <a:spLocks noChangeShapeType="1"/>
          </p:cNvSpPr>
          <p:nvPr/>
        </p:nvSpPr>
        <p:spPr bwMode="auto">
          <a:xfrm>
            <a:off x="5414963" y="2925763"/>
            <a:ext cx="1282700" cy="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8" name="Line 94"/>
          <p:cNvSpPr>
            <a:spLocks noChangeShapeType="1"/>
          </p:cNvSpPr>
          <p:nvPr/>
        </p:nvSpPr>
        <p:spPr bwMode="auto">
          <a:xfrm>
            <a:off x="2609850" y="2362200"/>
            <a:ext cx="584200" cy="50800"/>
          </a:xfrm>
          <a:prstGeom prst="line">
            <a:avLst/>
          </a:prstGeom>
          <a:noFill/>
          <a:ln w="25400">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39" name="Line 95"/>
          <p:cNvSpPr>
            <a:spLocks noChangeShapeType="1"/>
          </p:cNvSpPr>
          <p:nvPr/>
        </p:nvSpPr>
        <p:spPr bwMode="auto">
          <a:xfrm>
            <a:off x="3600450" y="2444750"/>
            <a:ext cx="203200" cy="0"/>
          </a:xfrm>
          <a:prstGeom prst="line">
            <a:avLst/>
          </a:prstGeom>
          <a:noFill/>
          <a:ln w="25400">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0" name="Line 96"/>
          <p:cNvSpPr>
            <a:spLocks noChangeShapeType="1"/>
          </p:cNvSpPr>
          <p:nvPr/>
        </p:nvSpPr>
        <p:spPr bwMode="auto">
          <a:xfrm>
            <a:off x="4476750" y="2838450"/>
            <a:ext cx="527050" cy="69850"/>
          </a:xfrm>
          <a:prstGeom prst="line">
            <a:avLst/>
          </a:prstGeom>
          <a:noFill/>
          <a:ln w="25400">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1" name="Line 97"/>
          <p:cNvSpPr>
            <a:spLocks noChangeShapeType="1"/>
          </p:cNvSpPr>
          <p:nvPr/>
        </p:nvSpPr>
        <p:spPr bwMode="auto">
          <a:xfrm flipV="1">
            <a:off x="5124450" y="2184400"/>
            <a:ext cx="393700" cy="139700"/>
          </a:xfrm>
          <a:prstGeom prst="line">
            <a:avLst/>
          </a:prstGeom>
          <a:noFill/>
          <a:ln w="25400">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2" name="Line 98"/>
          <p:cNvSpPr>
            <a:spLocks noChangeShapeType="1"/>
          </p:cNvSpPr>
          <p:nvPr/>
        </p:nvSpPr>
        <p:spPr bwMode="auto">
          <a:xfrm>
            <a:off x="6076950" y="2197100"/>
            <a:ext cx="203200" cy="0"/>
          </a:xfrm>
          <a:prstGeom prst="line">
            <a:avLst/>
          </a:prstGeom>
          <a:noFill/>
          <a:ln w="25400">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3" name="Line 99"/>
          <p:cNvSpPr>
            <a:spLocks noChangeShapeType="1"/>
          </p:cNvSpPr>
          <p:nvPr/>
        </p:nvSpPr>
        <p:spPr bwMode="auto">
          <a:xfrm>
            <a:off x="2362200" y="2362200"/>
            <a:ext cx="2286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4" name="Line 100"/>
          <p:cNvSpPr>
            <a:spLocks noChangeShapeType="1"/>
          </p:cNvSpPr>
          <p:nvPr/>
        </p:nvSpPr>
        <p:spPr bwMode="auto">
          <a:xfrm>
            <a:off x="3276600" y="24384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5" name="Line 101"/>
          <p:cNvSpPr>
            <a:spLocks noChangeShapeType="1"/>
          </p:cNvSpPr>
          <p:nvPr/>
        </p:nvSpPr>
        <p:spPr bwMode="auto">
          <a:xfrm>
            <a:off x="3886200" y="2438400"/>
            <a:ext cx="3810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6" name="Line 102"/>
          <p:cNvSpPr>
            <a:spLocks noChangeShapeType="1"/>
          </p:cNvSpPr>
          <p:nvPr/>
        </p:nvSpPr>
        <p:spPr bwMode="auto">
          <a:xfrm>
            <a:off x="4267200" y="2819400"/>
            <a:ext cx="2286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7" name="Line 103"/>
          <p:cNvSpPr>
            <a:spLocks noChangeShapeType="1"/>
          </p:cNvSpPr>
          <p:nvPr/>
        </p:nvSpPr>
        <p:spPr bwMode="auto">
          <a:xfrm>
            <a:off x="5105400" y="28956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8" name="Line 104"/>
          <p:cNvSpPr>
            <a:spLocks noChangeShapeType="1"/>
          </p:cNvSpPr>
          <p:nvPr/>
        </p:nvSpPr>
        <p:spPr bwMode="auto">
          <a:xfrm>
            <a:off x="4800600" y="2590800"/>
            <a:ext cx="6096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49" name="Line 105"/>
          <p:cNvSpPr>
            <a:spLocks noChangeShapeType="1"/>
          </p:cNvSpPr>
          <p:nvPr/>
        </p:nvSpPr>
        <p:spPr bwMode="auto">
          <a:xfrm>
            <a:off x="4800600" y="22860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0" name="Line 106"/>
          <p:cNvSpPr>
            <a:spLocks noChangeShapeType="1"/>
          </p:cNvSpPr>
          <p:nvPr/>
        </p:nvSpPr>
        <p:spPr bwMode="auto">
          <a:xfrm>
            <a:off x="5638800" y="2209800"/>
            <a:ext cx="3810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1" name="Line 107"/>
          <p:cNvSpPr>
            <a:spLocks noChangeShapeType="1"/>
          </p:cNvSpPr>
          <p:nvPr/>
        </p:nvSpPr>
        <p:spPr bwMode="auto">
          <a:xfrm>
            <a:off x="6400800" y="22098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2" name="Line 108"/>
          <p:cNvSpPr>
            <a:spLocks noChangeShapeType="1"/>
          </p:cNvSpPr>
          <p:nvPr/>
        </p:nvSpPr>
        <p:spPr bwMode="auto">
          <a:xfrm>
            <a:off x="6705600" y="2133600"/>
            <a:ext cx="3810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3" name="Line 109"/>
          <p:cNvSpPr>
            <a:spLocks noChangeShapeType="1"/>
          </p:cNvSpPr>
          <p:nvPr/>
        </p:nvSpPr>
        <p:spPr bwMode="auto">
          <a:xfrm rot="5400000">
            <a:off x="4648200" y="24384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4" name="Line 110"/>
          <p:cNvSpPr>
            <a:spLocks noChangeShapeType="1"/>
          </p:cNvSpPr>
          <p:nvPr/>
        </p:nvSpPr>
        <p:spPr bwMode="auto">
          <a:xfrm rot="5400000">
            <a:off x="5257800" y="2743200"/>
            <a:ext cx="3048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5" name="Line 111"/>
          <p:cNvSpPr>
            <a:spLocks noChangeShapeType="1"/>
          </p:cNvSpPr>
          <p:nvPr/>
        </p:nvSpPr>
        <p:spPr bwMode="auto">
          <a:xfrm rot="5400000">
            <a:off x="4076700" y="2628900"/>
            <a:ext cx="381000" cy="0"/>
          </a:xfrm>
          <a:prstGeom prst="line">
            <a:avLst/>
          </a:prstGeom>
          <a:noFill/>
          <a:ln w="28575">
            <a:solidFill>
              <a:schemeClr val="accent2"/>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6" name="Line 112"/>
          <p:cNvSpPr>
            <a:spLocks noChangeShapeType="1"/>
          </p:cNvSpPr>
          <p:nvPr/>
        </p:nvSpPr>
        <p:spPr bwMode="auto">
          <a:xfrm flipV="1">
            <a:off x="1676400" y="3181350"/>
            <a:ext cx="76200" cy="1524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7" name="Line 113"/>
          <p:cNvSpPr>
            <a:spLocks noChangeShapeType="1"/>
          </p:cNvSpPr>
          <p:nvPr/>
        </p:nvSpPr>
        <p:spPr bwMode="auto">
          <a:xfrm>
            <a:off x="1752600" y="3181350"/>
            <a:ext cx="76200" cy="1524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8" name="Line 114"/>
          <p:cNvSpPr>
            <a:spLocks noChangeShapeType="1"/>
          </p:cNvSpPr>
          <p:nvPr/>
        </p:nvSpPr>
        <p:spPr bwMode="auto">
          <a:xfrm>
            <a:off x="7315200" y="3314700"/>
            <a:ext cx="0" cy="2159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59" name="Line 115"/>
          <p:cNvSpPr>
            <a:spLocks noChangeShapeType="1"/>
          </p:cNvSpPr>
          <p:nvPr/>
        </p:nvSpPr>
        <p:spPr bwMode="auto">
          <a:xfrm flipV="1">
            <a:off x="7239000" y="3168650"/>
            <a:ext cx="76200" cy="1524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1260" name="Line 116"/>
          <p:cNvSpPr>
            <a:spLocks noChangeShapeType="1"/>
          </p:cNvSpPr>
          <p:nvPr/>
        </p:nvSpPr>
        <p:spPr bwMode="auto">
          <a:xfrm>
            <a:off x="7315200" y="3168650"/>
            <a:ext cx="76200" cy="152400"/>
          </a:xfrm>
          <a:prstGeom prst="line">
            <a:avLst/>
          </a:prstGeom>
          <a:noFill/>
          <a:ln w="127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930332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592137"/>
          </a:xfrm>
        </p:spPr>
        <p:txBody>
          <a:bodyPr/>
          <a:lstStyle/>
          <a:p>
            <a:pPr>
              <a:lnSpc>
                <a:spcPct val="85000"/>
              </a:lnSpc>
            </a:pPr>
            <a:r>
              <a:rPr lang="en-US" sz="4000">
                <a:latin typeface="Calibri" charset="0"/>
                <a:ea typeface="ＭＳ Ｐゴシック" charset="0"/>
                <a:cs typeface="ＭＳ Ｐゴシック" charset="0"/>
              </a:rPr>
              <a:t>Register-Register Timing: </a:t>
            </a:r>
            <a:br>
              <a:rPr lang="en-US" sz="4000">
                <a:latin typeface="Calibri" charset="0"/>
                <a:ea typeface="ＭＳ Ｐゴシック" charset="0"/>
                <a:cs typeface="ＭＳ Ｐゴシック" charset="0"/>
              </a:rPr>
            </a:br>
            <a:r>
              <a:rPr lang="en-US" sz="4000">
                <a:latin typeface="Calibri" charset="0"/>
                <a:ea typeface="ＭＳ Ｐゴシック" charset="0"/>
                <a:cs typeface="ＭＳ Ｐゴシック" charset="0"/>
              </a:rPr>
              <a:t>One Complete Cycle</a:t>
            </a:r>
          </a:p>
        </p:txBody>
      </p:sp>
      <p:sp>
        <p:nvSpPr>
          <p:cNvPr id="28678" name="Line 3"/>
          <p:cNvSpPr>
            <a:spLocks noChangeShapeType="1"/>
          </p:cNvSpPr>
          <p:nvPr/>
        </p:nvSpPr>
        <p:spPr bwMode="auto">
          <a:xfrm>
            <a:off x="469900" y="1371600"/>
            <a:ext cx="1193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79" name="Line 4"/>
          <p:cNvSpPr>
            <a:spLocks noChangeShapeType="1"/>
          </p:cNvSpPr>
          <p:nvPr/>
        </p:nvSpPr>
        <p:spPr bwMode="auto">
          <a:xfrm>
            <a:off x="1676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0" name="Line 5"/>
          <p:cNvSpPr>
            <a:spLocks noChangeShapeType="1"/>
          </p:cNvSpPr>
          <p:nvPr/>
        </p:nvSpPr>
        <p:spPr bwMode="auto">
          <a:xfrm>
            <a:off x="1689100" y="1143000"/>
            <a:ext cx="3022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1" name="Line 6"/>
          <p:cNvSpPr>
            <a:spLocks noChangeShapeType="1"/>
          </p:cNvSpPr>
          <p:nvPr/>
        </p:nvSpPr>
        <p:spPr bwMode="auto">
          <a:xfrm>
            <a:off x="4724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2" name="Line 7"/>
          <p:cNvSpPr>
            <a:spLocks noChangeShapeType="1"/>
          </p:cNvSpPr>
          <p:nvPr/>
        </p:nvSpPr>
        <p:spPr bwMode="auto">
          <a:xfrm>
            <a:off x="4737100" y="1371600"/>
            <a:ext cx="3403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3" name="Line 8"/>
          <p:cNvSpPr>
            <a:spLocks noChangeShapeType="1"/>
          </p:cNvSpPr>
          <p:nvPr/>
        </p:nvSpPr>
        <p:spPr bwMode="auto">
          <a:xfrm>
            <a:off x="8153400" y="1155700"/>
            <a:ext cx="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4" name="Line 9"/>
          <p:cNvSpPr>
            <a:spLocks noChangeShapeType="1"/>
          </p:cNvSpPr>
          <p:nvPr/>
        </p:nvSpPr>
        <p:spPr bwMode="auto">
          <a:xfrm>
            <a:off x="8166100" y="1143000"/>
            <a:ext cx="660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5" name="Rectangle 10"/>
          <p:cNvSpPr>
            <a:spLocks noChangeArrowheads="1"/>
          </p:cNvSpPr>
          <p:nvPr/>
        </p:nvSpPr>
        <p:spPr bwMode="auto">
          <a:xfrm>
            <a:off x="60325" y="1104900"/>
            <a:ext cx="465138" cy="366713"/>
          </a:xfrm>
          <a:prstGeom prst="rect">
            <a:avLst/>
          </a:prstGeom>
          <a:noFill/>
          <a:ln w="12700">
            <a:noFill/>
            <a:miter lim="800000"/>
            <a:headEnd/>
            <a:tailEnd/>
          </a:ln>
        </p:spPr>
        <p:txBody>
          <a:bodyPr wrap="none" lIns="90488" tIns="44450" rIns="90488" bIns="44450">
            <a:spAutoFit/>
          </a:bodyPr>
          <a:lstStyle/>
          <a:p>
            <a:pPr>
              <a:defRPr/>
            </a:pPr>
            <a:r>
              <a:rPr lang="en-US" dirty="0" err="1">
                <a:latin typeface="+mn-lt"/>
                <a:ea typeface="ＭＳ Ｐゴシック" charset="-128"/>
                <a:cs typeface="ＭＳ Ｐゴシック" charset="-128"/>
              </a:rPr>
              <a:t>Clk</a:t>
            </a:r>
            <a:endParaRPr lang="en-US" dirty="0">
              <a:latin typeface="+mn-lt"/>
              <a:ea typeface="ＭＳ Ｐゴシック" charset="-128"/>
              <a:cs typeface="ＭＳ Ｐゴシック" charset="-128"/>
            </a:endParaRPr>
          </a:p>
        </p:txBody>
      </p:sp>
      <p:sp>
        <p:nvSpPr>
          <p:cNvPr id="28686" name="Line 11"/>
          <p:cNvSpPr>
            <a:spLocks noChangeShapeType="1"/>
          </p:cNvSpPr>
          <p:nvPr/>
        </p:nvSpPr>
        <p:spPr bwMode="auto">
          <a:xfrm>
            <a:off x="546100" y="16764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7" name="Line 12"/>
          <p:cNvSpPr>
            <a:spLocks noChangeShapeType="1"/>
          </p:cNvSpPr>
          <p:nvPr/>
        </p:nvSpPr>
        <p:spPr bwMode="auto">
          <a:xfrm>
            <a:off x="1841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8" name="Line 13"/>
          <p:cNvSpPr>
            <a:spLocks noChangeShapeType="1"/>
          </p:cNvSpPr>
          <p:nvPr/>
        </p:nvSpPr>
        <p:spPr bwMode="auto">
          <a:xfrm>
            <a:off x="546100" y="1905000"/>
            <a:ext cx="1270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89" name="Line 14"/>
          <p:cNvSpPr>
            <a:spLocks noChangeShapeType="1"/>
          </p:cNvSpPr>
          <p:nvPr/>
        </p:nvSpPr>
        <p:spPr bwMode="auto">
          <a:xfrm flipV="1">
            <a:off x="1841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0" name="Line 15"/>
          <p:cNvSpPr>
            <a:spLocks noChangeShapeType="1"/>
          </p:cNvSpPr>
          <p:nvPr/>
        </p:nvSpPr>
        <p:spPr bwMode="auto">
          <a:xfrm>
            <a:off x="1993900" y="16764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1" name="Rectangle 16"/>
          <p:cNvSpPr>
            <a:spLocks noChangeArrowheads="1"/>
          </p:cNvSpPr>
          <p:nvPr/>
        </p:nvSpPr>
        <p:spPr bwMode="auto">
          <a:xfrm>
            <a:off x="60325" y="1614488"/>
            <a:ext cx="623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PC</a:t>
            </a:r>
          </a:p>
        </p:txBody>
      </p:sp>
      <p:sp>
        <p:nvSpPr>
          <p:cNvPr id="28692" name="Line 17"/>
          <p:cNvSpPr>
            <a:spLocks noChangeShapeType="1"/>
          </p:cNvSpPr>
          <p:nvPr/>
        </p:nvSpPr>
        <p:spPr bwMode="auto">
          <a:xfrm>
            <a:off x="1993900" y="1905000"/>
            <a:ext cx="6299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3" name="Line 18"/>
          <p:cNvSpPr>
            <a:spLocks noChangeShapeType="1"/>
          </p:cNvSpPr>
          <p:nvPr/>
        </p:nvSpPr>
        <p:spPr bwMode="auto">
          <a:xfrm>
            <a:off x="1676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4" name="Line 19"/>
          <p:cNvSpPr>
            <a:spLocks noChangeShapeType="1"/>
          </p:cNvSpPr>
          <p:nvPr/>
        </p:nvSpPr>
        <p:spPr bwMode="auto">
          <a:xfrm>
            <a:off x="8153400" y="1460500"/>
            <a:ext cx="0" cy="3327400"/>
          </a:xfrm>
          <a:prstGeom prst="line">
            <a:avLst/>
          </a:prstGeom>
          <a:noFill/>
          <a:ln w="25400">
            <a:solidFill>
              <a:schemeClr val="tx1"/>
            </a:solidFill>
            <a:prstDash val="lg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5" name="Line 20"/>
          <p:cNvSpPr>
            <a:spLocks noChangeShapeType="1"/>
          </p:cNvSpPr>
          <p:nvPr/>
        </p:nvSpPr>
        <p:spPr bwMode="auto">
          <a:xfrm>
            <a:off x="8318500" y="1689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6" name="Line 21"/>
          <p:cNvSpPr>
            <a:spLocks noChangeShapeType="1"/>
          </p:cNvSpPr>
          <p:nvPr/>
        </p:nvSpPr>
        <p:spPr bwMode="auto">
          <a:xfrm flipV="1">
            <a:off x="8318500" y="1663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7" name="Line 22"/>
          <p:cNvSpPr>
            <a:spLocks noChangeShapeType="1"/>
          </p:cNvSpPr>
          <p:nvPr/>
        </p:nvSpPr>
        <p:spPr bwMode="auto">
          <a:xfrm>
            <a:off x="1079500" y="22098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8" name="Line 23"/>
          <p:cNvSpPr>
            <a:spLocks noChangeShapeType="1"/>
          </p:cNvSpPr>
          <p:nvPr/>
        </p:nvSpPr>
        <p:spPr bwMode="auto">
          <a:xfrm>
            <a:off x="3136900" y="22225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699" name="Line 24"/>
          <p:cNvSpPr>
            <a:spLocks noChangeShapeType="1"/>
          </p:cNvSpPr>
          <p:nvPr/>
        </p:nvSpPr>
        <p:spPr bwMode="auto">
          <a:xfrm>
            <a:off x="1079500" y="2438400"/>
            <a:ext cx="2032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0" name="Line 25"/>
          <p:cNvSpPr>
            <a:spLocks noChangeShapeType="1"/>
          </p:cNvSpPr>
          <p:nvPr/>
        </p:nvSpPr>
        <p:spPr bwMode="auto">
          <a:xfrm flipV="1">
            <a:off x="3136900" y="21971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1" name="Line 26"/>
          <p:cNvSpPr>
            <a:spLocks noChangeShapeType="1"/>
          </p:cNvSpPr>
          <p:nvPr/>
        </p:nvSpPr>
        <p:spPr bwMode="auto">
          <a:xfrm>
            <a:off x="3289300" y="22098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2" name="Rectangle 27"/>
          <p:cNvSpPr>
            <a:spLocks noChangeArrowheads="1"/>
          </p:cNvSpPr>
          <p:nvPr/>
        </p:nvSpPr>
        <p:spPr bwMode="auto">
          <a:xfrm>
            <a:off x="60325" y="1919288"/>
            <a:ext cx="1293813" cy="638175"/>
          </a:xfrm>
          <a:prstGeom prst="rect">
            <a:avLst/>
          </a:prstGeom>
          <a:noFill/>
          <a:ln w="12700">
            <a:noFill/>
            <a:miter lim="800000"/>
            <a:headEnd/>
            <a:tailEnd/>
          </a:ln>
        </p:spPr>
        <p:txBody>
          <a:bodyPr lIns="90488" tIns="44450" rIns="90488" bIns="44450">
            <a:spAutoFit/>
          </a:bodyPr>
          <a:lstStyle/>
          <a:p>
            <a:pPr>
              <a:defRPr/>
            </a:pPr>
            <a:r>
              <a:rPr lang="en-US" dirty="0" err="1">
                <a:latin typeface="+mn-lt"/>
                <a:ea typeface="ＭＳ Ｐゴシック" charset="-128"/>
                <a:cs typeface="ＭＳ Ｐゴシック" charset="-128"/>
              </a:rPr>
              <a:t>Rs</a:t>
            </a:r>
            <a:r>
              <a:rPr lang="en-US" dirty="0">
                <a:latin typeface="+mn-lt"/>
                <a:ea typeface="ＭＳ Ｐゴシック" charset="-128"/>
                <a:cs typeface="ＭＳ Ｐゴシック" charset="-128"/>
              </a:rPr>
              <a:t>, </a:t>
            </a:r>
            <a:r>
              <a:rPr lang="en-US" dirty="0" err="1">
                <a:latin typeface="+mn-lt"/>
                <a:ea typeface="ＭＳ Ｐゴシック" charset="-128"/>
                <a:cs typeface="ＭＳ Ｐゴシック" charset="-128"/>
              </a:rPr>
              <a:t>Rt</a:t>
            </a:r>
            <a:r>
              <a:rPr lang="en-US" dirty="0">
                <a:latin typeface="+mn-lt"/>
                <a:ea typeface="ＭＳ Ｐゴシック" charset="-128"/>
                <a:cs typeface="ＭＳ Ｐゴシック" charset="-128"/>
              </a:rPr>
              <a:t>, Rd,</a:t>
            </a:r>
          </a:p>
          <a:p>
            <a:pPr>
              <a:defRPr/>
            </a:pPr>
            <a:r>
              <a:rPr lang="en-US" dirty="0">
                <a:latin typeface="+mn-lt"/>
                <a:ea typeface="ＭＳ Ｐゴシック" charset="-128"/>
                <a:cs typeface="ＭＳ Ｐゴシック" charset="-128"/>
              </a:rPr>
              <a:t>Op, </a:t>
            </a:r>
            <a:r>
              <a:rPr lang="en-US" dirty="0" err="1">
                <a:latin typeface="+mn-lt"/>
                <a:ea typeface="ＭＳ Ｐゴシック" charset="-128"/>
                <a:cs typeface="ＭＳ Ｐゴシック" charset="-128"/>
              </a:rPr>
              <a:t>Func</a:t>
            </a:r>
            <a:endParaRPr lang="en-US" dirty="0">
              <a:latin typeface="+mn-lt"/>
              <a:ea typeface="ＭＳ Ｐゴシック" charset="-128"/>
              <a:cs typeface="ＭＳ Ｐゴシック" charset="-128"/>
            </a:endParaRPr>
          </a:p>
        </p:txBody>
      </p:sp>
      <p:sp>
        <p:nvSpPr>
          <p:cNvPr id="28703" name="Line 28"/>
          <p:cNvSpPr>
            <a:spLocks noChangeShapeType="1"/>
          </p:cNvSpPr>
          <p:nvPr/>
        </p:nvSpPr>
        <p:spPr bwMode="auto">
          <a:xfrm>
            <a:off x="3289300" y="2438400"/>
            <a:ext cx="5537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4" name="Line 29"/>
          <p:cNvSpPr>
            <a:spLocks noChangeShapeType="1"/>
          </p:cNvSpPr>
          <p:nvPr/>
        </p:nvSpPr>
        <p:spPr bwMode="auto">
          <a:xfrm>
            <a:off x="1905000" y="1460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5" name="Line 30"/>
          <p:cNvSpPr>
            <a:spLocks noChangeShapeType="1"/>
          </p:cNvSpPr>
          <p:nvPr/>
        </p:nvSpPr>
        <p:spPr bwMode="auto">
          <a:xfrm>
            <a:off x="698500" y="2743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6" name="Line 31"/>
          <p:cNvSpPr>
            <a:spLocks noChangeShapeType="1"/>
          </p:cNvSpPr>
          <p:nvPr/>
        </p:nvSpPr>
        <p:spPr bwMode="auto">
          <a:xfrm>
            <a:off x="4279900" y="27559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7" name="Line 32"/>
          <p:cNvSpPr>
            <a:spLocks noChangeShapeType="1"/>
          </p:cNvSpPr>
          <p:nvPr/>
        </p:nvSpPr>
        <p:spPr bwMode="auto">
          <a:xfrm>
            <a:off x="698500" y="29718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8" name="Line 33"/>
          <p:cNvSpPr>
            <a:spLocks noChangeShapeType="1"/>
          </p:cNvSpPr>
          <p:nvPr/>
        </p:nvSpPr>
        <p:spPr bwMode="auto">
          <a:xfrm flipV="1">
            <a:off x="4279900" y="27305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09" name="Line 34"/>
          <p:cNvSpPr>
            <a:spLocks noChangeShapeType="1"/>
          </p:cNvSpPr>
          <p:nvPr/>
        </p:nvSpPr>
        <p:spPr bwMode="auto">
          <a:xfrm>
            <a:off x="4432300" y="27432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0" name="Line 35"/>
          <p:cNvSpPr>
            <a:spLocks noChangeShapeType="1"/>
          </p:cNvSpPr>
          <p:nvPr/>
        </p:nvSpPr>
        <p:spPr bwMode="auto">
          <a:xfrm>
            <a:off x="4432300" y="29718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1" name="Line 36"/>
          <p:cNvSpPr>
            <a:spLocks noChangeShapeType="1"/>
          </p:cNvSpPr>
          <p:nvPr/>
        </p:nvSpPr>
        <p:spPr bwMode="auto">
          <a:xfrm>
            <a:off x="698500" y="38100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2" name="Line 37"/>
          <p:cNvSpPr>
            <a:spLocks noChangeShapeType="1"/>
          </p:cNvSpPr>
          <p:nvPr/>
        </p:nvSpPr>
        <p:spPr bwMode="auto">
          <a:xfrm>
            <a:off x="5346700" y="38227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3" name="Line 38"/>
          <p:cNvSpPr>
            <a:spLocks noChangeShapeType="1"/>
          </p:cNvSpPr>
          <p:nvPr/>
        </p:nvSpPr>
        <p:spPr bwMode="auto">
          <a:xfrm>
            <a:off x="698500" y="4038600"/>
            <a:ext cx="4622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4" name="Line 39"/>
          <p:cNvSpPr>
            <a:spLocks noChangeShapeType="1"/>
          </p:cNvSpPr>
          <p:nvPr/>
        </p:nvSpPr>
        <p:spPr bwMode="auto">
          <a:xfrm flipV="1">
            <a:off x="5346700" y="37973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5" name="Line 40"/>
          <p:cNvSpPr>
            <a:spLocks noChangeShapeType="1"/>
          </p:cNvSpPr>
          <p:nvPr/>
        </p:nvSpPr>
        <p:spPr bwMode="auto">
          <a:xfrm>
            <a:off x="5499100" y="40386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6" name="Line 41"/>
          <p:cNvSpPr>
            <a:spLocks noChangeShapeType="1"/>
          </p:cNvSpPr>
          <p:nvPr/>
        </p:nvSpPr>
        <p:spPr bwMode="auto">
          <a:xfrm>
            <a:off x="698500" y="43434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7" name="Line 42"/>
          <p:cNvSpPr>
            <a:spLocks noChangeShapeType="1"/>
          </p:cNvSpPr>
          <p:nvPr/>
        </p:nvSpPr>
        <p:spPr bwMode="auto">
          <a:xfrm>
            <a:off x="6489700" y="4356100"/>
            <a:ext cx="1270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8" name="Line 43"/>
          <p:cNvSpPr>
            <a:spLocks noChangeShapeType="1"/>
          </p:cNvSpPr>
          <p:nvPr/>
        </p:nvSpPr>
        <p:spPr bwMode="auto">
          <a:xfrm>
            <a:off x="698500" y="4572000"/>
            <a:ext cx="57658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19" name="Line 44"/>
          <p:cNvSpPr>
            <a:spLocks noChangeShapeType="1"/>
          </p:cNvSpPr>
          <p:nvPr/>
        </p:nvSpPr>
        <p:spPr bwMode="auto">
          <a:xfrm flipV="1">
            <a:off x="6489700" y="4330700"/>
            <a:ext cx="127000" cy="2540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0" name="Line 45"/>
          <p:cNvSpPr>
            <a:spLocks noChangeShapeType="1"/>
          </p:cNvSpPr>
          <p:nvPr/>
        </p:nvSpPr>
        <p:spPr bwMode="auto">
          <a:xfrm>
            <a:off x="6642100" y="43434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1" name="Line 46"/>
          <p:cNvSpPr>
            <a:spLocks noChangeShapeType="1"/>
          </p:cNvSpPr>
          <p:nvPr/>
        </p:nvSpPr>
        <p:spPr bwMode="auto">
          <a:xfrm>
            <a:off x="6642100" y="4572000"/>
            <a:ext cx="2184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2" name="Rectangle 47"/>
          <p:cNvSpPr>
            <a:spLocks noChangeArrowheads="1"/>
          </p:cNvSpPr>
          <p:nvPr/>
        </p:nvSpPr>
        <p:spPr bwMode="auto">
          <a:xfrm>
            <a:off x="60325" y="2646363"/>
            <a:ext cx="9286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ALUctr</a:t>
            </a:r>
          </a:p>
        </p:txBody>
      </p:sp>
      <p:sp>
        <p:nvSpPr>
          <p:cNvPr id="28723" name="Line 48"/>
          <p:cNvSpPr>
            <a:spLocks noChangeShapeType="1"/>
          </p:cNvSpPr>
          <p:nvPr/>
        </p:nvSpPr>
        <p:spPr bwMode="auto">
          <a:xfrm>
            <a:off x="3200400" y="1993900"/>
            <a:ext cx="0" cy="2184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4" name="Rectangle 49"/>
          <p:cNvSpPr>
            <a:spLocks noChangeArrowheads="1"/>
          </p:cNvSpPr>
          <p:nvPr/>
        </p:nvSpPr>
        <p:spPr bwMode="auto">
          <a:xfrm>
            <a:off x="3262313" y="1866900"/>
            <a:ext cx="3260725" cy="363538"/>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Instruction Memory Access Time</a:t>
            </a:r>
          </a:p>
        </p:txBody>
      </p:sp>
      <p:sp>
        <p:nvSpPr>
          <p:cNvPr id="28725" name="Line 50"/>
          <p:cNvSpPr>
            <a:spLocks noChangeShapeType="1"/>
          </p:cNvSpPr>
          <p:nvPr/>
        </p:nvSpPr>
        <p:spPr bwMode="auto">
          <a:xfrm>
            <a:off x="1917700" y="2057400"/>
            <a:ext cx="12700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26" name="Rectangle 51"/>
          <p:cNvSpPr>
            <a:spLocks noChangeArrowheads="1"/>
          </p:cNvSpPr>
          <p:nvPr/>
        </p:nvSpPr>
        <p:spPr bwMode="auto">
          <a:xfrm>
            <a:off x="1752600" y="26463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27" name="Rectangle 52"/>
          <p:cNvSpPr>
            <a:spLocks noChangeArrowheads="1"/>
          </p:cNvSpPr>
          <p:nvPr/>
        </p:nvSpPr>
        <p:spPr bwMode="auto">
          <a:xfrm>
            <a:off x="4862513" y="26622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28" name="Line 53"/>
          <p:cNvSpPr>
            <a:spLocks noChangeShapeType="1"/>
          </p:cNvSpPr>
          <p:nvPr/>
        </p:nvSpPr>
        <p:spPr bwMode="auto">
          <a:xfrm>
            <a:off x="4343400" y="2514600"/>
            <a:ext cx="0" cy="1041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29" name="Line 54"/>
          <p:cNvSpPr>
            <a:spLocks noChangeShapeType="1"/>
          </p:cNvSpPr>
          <p:nvPr/>
        </p:nvSpPr>
        <p:spPr bwMode="auto">
          <a:xfrm>
            <a:off x="698500" y="3276600"/>
            <a:ext cx="3784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0" name="Line 55"/>
          <p:cNvSpPr>
            <a:spLocks noChangeShapeType="1"/>
          </p:cNvSpPr>
          <p:nvPr/>
        </p:nvSpPr>
        <p:spPr bwMode="auto">
          <a:xfrm flipH="1">
            <a:off x="4254500" y="3289300"/>
            <a:ext cx="177800" cy="20320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1" name="Line 56"/>
          <p:cNvSpPr>
            <a:spLocks noChangeShapeType="1"/>
          </p:cNvSpPr>
          <p:nvPr/>
        </p:nvSpPr>
        <p:spPr bwMode="auto">
          <a:xfrm>
            <a:off x="698500" y="3505200"/>
            <a:ext cx="35560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2" name="Line 57"/>
          <p:cNvSpPr>
            <a:spLocks noChangeShapeType="1"/>
          </p:cNvSpPr>
          <p:nvPr/>
        </p:nvSpPr>
        <p:spPr bwMode="auto">
          <a:xfrm>
            <a:off x="4432300" y="3276600"/>
            <a:ext cx="43942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3" name="Rectangle 58"/>
          <p:cNvSpPr>
            <a:spLocks noChangeArrowheads="1"/>
          </p:cNvSpPr>
          <p:nvPr/>
        </p:nvSpPr>
        <p:spPr bwMode="auto">
          <a:xfrm>
            <a:off x="60325" y="3179763"/>
            <a:ext cx="10048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RegWr</a:t>
            </a:r>
          </a:p>
        </p:txBody>
      </p:sp>
      <p:sp>
        <p:nvSpPr>
          <p:cNvPr id="28734" name="Rectangle 59"/>
          <p:cNvSpPr>
            <a:spLocks noChangeArrowheads="1"/>
          </p:cNvSpPr>
          <p:nvPr/>
        </p:nvSpPr>
        <p:spPr bwMode="auto">
          <a:xfrm>
            <a:off x="1752600" y="31797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35" name="Rectangle 60"/>
          <p:cNvSpPr>
            <a:spLocks noChangeArrowheads="1"/>
          </p:cNvSpPr>
          <p:nvPr/>
        </p:nvSpPr>
        <p:spPr bwMode="auto">
          <a:xfrm>
            <a:off x="4862513" y="3241675"/>
            <a:ext cx="1385887" cy="363538"/>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New Value</a:t>
            </a:r>
          </a:p>
        </p:txBody>
      </p:sp>
      <p:sp>
        <p:nvSpPr>
          <p:cNvPr id="28736" name="Line 61"/>
          <p:cNvSpPr>
            <a:spLocks noChangeShapeType="1"/>
          </p:cNvSpPr>
          <p:nvPr/>
        </p:nvSpPr>
        <p:spPr bwMode="auto">
          <a:xfrm>
            <a:off x="3213100" y="25908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37" name="Rectangle 62"/>
          <p:cNvSpPr>
            <a:spLocks noChangeArrowheads="1"/>
          </p:cNvSpPr>
          <p:nvPr/>
        </p:nvSpPr>
        <p:spPr bwMode="auto">
          <a:xfrm>
            <a:off x="4329113" y="2400300"/>
            <a:ext cx="3671887" cy="363538"/>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Delay through Control Logic</a:t>
            </a:r>
          </a:p>
        </p:txBody>
      </p:sp>
      <p:sp>
        <p:nvSpPr>
          <p:cNvPr id="28738" name="Line 63"/>
          <p:cNvSpPr>
            <a:spLocks noChangeShapeType="1"/>
          </p:cNvSpPr>
          <p:nvPr/>
        </p:nvSpPr>
        <p:spPr bwMode="auto">
          <a:xfrm>
            <a:off x="5499100" y="3810000"/>
            <a:ext cx="33274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39" name="Rectangle 64"/>
          <p:cNvSpPr>
            <a:spLocks noChangeArrowheads="1"/>
          </p:cNvSpPr>
          <p:nvPr/>
        </p:nvSpPr>
        <p:spPr bwMode="auto">
          <a:xfrm>
            <a:off x="60325" y="3713163"/>
            <a:ext cx="1157288"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busA, B</a:t>
            </a:r>
          </a:p>
        </p:txBody>
      </p:sp>
      <p:sp>
        <p:nvSpPr>
          <p:cNvPr id="28740" name="Line 65"/>
          <p:cNvSpPr>
            <a:spLocks noChangeShapeType="1"/>
          </p:cNvSpPr>
          <p:nvPr/>
        </p:nvSpPr>
        <p:spPr bwMode="auto">
          <a:xfrm>
            <a:off x="5410200" y="35941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1" name="Line 66"/>
          <p:cNvSpPr>
            <a:spLocks noChangeShapeType="1"/>
          </p:cNvSpPr>
          <p:nvPr/>
        </p:nvSpPr>
        <p:spPr bwMode="auto">
          <a:xfrm>
            <a:off x="3213100" y="3657600"/>
            <a:ext cx="21844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2" name="Rectangle 67"/>
          <p:cNvSpPr>
            <a:spLocks noChangeArrowheads="1"/>
          </p:cNvSpPr>
          <p:nvPr/>
        </p:nvSpPr>
        <p:spPr bwMode="auto">
          <a:xfrm>
            <a:off x="5395913" y="3451225"/>
            <a:ext cx="27051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Register File Access Time</a:t>
            </a:r>
          </a:p>
        </p:txBody>
      </p:sp>
      <p:sp>
        <p:nvSpPr>
          <p:cNvPr id="28743" name="Rectangle 68"/>
          <p:cNvSpPr>
            <a:spLocks noChangeArrowheads="1"/>
          </p:cNvSpPr>
          <p:nvPr/>
        </p:nvSpPr>
        <p:spPr bwMode="auto">
          <a:xfrm>
            <a:off x="1752600" y="37131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44" name="Rectangle 69"/>
          <p:cNvSpPr>
            <a:spLocks noChangeArrowheads="1"/>
          </p:cNvSpPr>
          <p:nvPr/>
        </p:nvSpPr>
        <p:spPr bwMode="auto">
          <a:xfrm>
            <a:off x="6005513" y="37131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45" name="Rectangle 70"/>
          <p:cNvSpPr>
            <a:spLocks noChangeArrowheads="1"/>
          </p:cNvSpPr>
          <p:nvPr/>
        </p:nvSpPr>
        <p:spPr bwMode="auto">
          <a:xfrm>
            <a:off x="60325" y="4246563"/>
            <a:ext cx="774700"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busW</a:t>
            </a:r>
          </a:p>
        </p:txBody>
      </p:sp>
      <p:sp>
        <p:nvSpPr>
          <p:cNvPr id="28746" name="Line 71"/>
          <p:cNvSpPr>
            <a:spLocks noChangeShapeType="1"/>
          </p:cNvSpPr>
          <p:nvPr/>
        </p:nvSpPr>
        <p:spPr bwMode="auto">
          <a:xfrm>
            <a:off x="6553200" y="4127500"/>
            <a:ext cx="0" cy="660400"/>
          </a:xfrm>
          <a:prstGeom prst="line">
            <a:avLst/>
          </a:prstGeom>
          <a:noFill/>
          <a:ln w="25400">
            <a:solidFill>
              <a:schemeClr val="tx1"/>
            </a:solidFill>
            <a:prstDash val="dash"/>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47" name="Line 72"/>
          <p:cNvSpPr>
            <a:spLocks noChangeShapeType="1"/>
          </p:cNvSpPr>
          <p:nvPr/>
        </p:nvSpPr>
        <p:spPr bwMode="auto">
          <a:xfrm>
            <a:off x="5422900" y="4191000"/>
            <a:ext cx="1117600" cy="0"/>
          </a:xfrm>
          <a:prstGeom prst="line">
            <a:avLst/>
          </a:prstGeom>
          <a:noFill/>
          <a:ln w="25400">
            <a:solidFill>
              <a:schemeClr val="accent2"/>
            </a:solidFill>
            <a:round/>
            <a:headEnd type="triangle" w="med" len="me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48" name="Rectangle 73"/>
          <p:cNvSpPr>
            <a:spLocks noChangeArrowheads="1"/>
          </p:cNvSpPr>
          <p:nvPr/>
        </p:nvSpPr>
        <p:spPr bwMode="auto">
          <a:xfrm>
            <a:off x="6615113" y="4000500"/>
            <a:ext cx="1131887" cy="366713"/>
          </a:xfrm>
          <a:prstGeom prst="rect">
            <a:avLst/>
          </a:prstGeom>
          <a:noFill/>
          <a:ln w="12700">
            <a:noFill/>
            <a:miter lim="800000"/>
            <a:headEnd/>
            <a:tailEnd/>
          </a:ln>
        </p:spPr>
        <p:txBody>
          <a:bodyPr wrap="none" lIns="90488" tIns="44450" rIns="90488" bIns="44450">
            <a:spAutoFit/>
          </a:bodyPr>
          <a:lstStyle/>
          <a:p>
            <a:pPr>
              <a:defRPr/>
            </a:pPr>
            <a:r>
              <a:rPr lang="en-US" dirty="0">
                <a:latin typeface="+mn-lt"/>
                <a:ea typeface="ＭＳ Ｐゴシック" charset="-128"/>
                <a:cs typeface="ＭＳ Ｐゴシック" charset="-128"/>
              </a:rPr>
              <a:t>ALU Delay</a:t>
            </a:r>
          </a:p>
        </p:txBody>
      </p:sp>
      <p:sp>
        <p:nvSpPr>
          <p:cNvPr id="28749" name="Rectangle 74"/>
          <p:cNvSpPr>
            <a:spLocks noChangeArrowheads="1"/>
          </p:cNvSpPr>
          <p:nvPr/>
        </p:nvSpPr>
        <p:spPr bwMode="auto">
          <a:xfrm>
            <a:off x="1752600" y="4246563"/>
            <a:ext cx="1217613" cy="363537"/>
          </a:xfrm>
          <a:prstGeom prst="rect">
            <a:avLst/>
          </a:prstGeom>
          <a:noFill/>
          <a:ln w="12700">
            <a:noFill/>
            <a:miter lim="800000"/>
            <a:headEnd/>
            <a:tailEnd/>
          </a:ln>
        </p:spPr>
        <p:txBody>
          <a:bodyPr lIns="90488" tIns="44450" rIns="90488" bIns="44450">
            <a:spAutoFit/>
          </a:bodyPr>
          <a:lstStyle/>
          <a:p>
            <a:pPr>
              <a:defRPr/>
            </a:pPr>
            <a:r>
              <a:rPr lang="en-US">
                <a:latin typeface="+mn-lt"/>
                <a:ea typeface="ＭＳ Ｐゴシック" charset="-128"/>
                <a:cs typeface="ＭＳ Ｐゴシック" charset="-128"/>
              </a:rPr>
              <a:t>Old Value</a:t>
            </a:r>
          </a:p>
        </p:txBody>
      </p:sp>
      <p:sp>
        <p:nvSpPr>
          <p:cNvPr id="28750" name="Rectangle 75"/>
          <p:cNvSpPr>
            <a:spLocks noChangeArrowheads="1"/>
          </p:cNvSpPr>
          <p:nvPr/>
        </p:nvSpPr>
        <p:spPr bwMode="auto">
          <a:xfrm>
            <a:off x="6996113" y="4262438"/>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1" name="Rectangle 76"/>
          <p:cNvSpPr>
            <a:spLocks noChangeArrowheads="1"/>
          </p:cNvSpPr>
          <p:nvPr/>
        </p:nvSpPr>
        <p:spPr bwMode="auto">
          <a:xfrm>
            <a:off x="1752600" y="2112963"/>
            <a:ext cx="1217613"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2" name="Line 77"/>
          <p:cNvSpPr>
            <a:spLocks noChangeShapeType="1"/>
          </p:cNvSpPr>
          <p:nvPr/>
        </p:nvSpPr>
        <p:spPr bwMode="auto">
          <a:xfrm>
            <a:off x="8470900" y="16764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3" name="Line 78"/>
          <p:cNvSpPr>
            <a:spLocks noChangeShapeType="1"/>
          </p:cNvSpPr>
          <p:nvPr/>
        </p:nvSpPr>
        <p:spPr bwMode="auto">
          <a:xfrm>
            <a:off x="8470900" y="1905000"/>
            <a:ext cx="355600" cy="0"/>
          </a:xfrm>
          <a:prstGeom prst="line">
            <a:avLst/>
          </a:prstGeom>
          <a:noFill/>
          <a:ln w="254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4" name="Rectangle 79"/>
          <p:cNvSpPr>
            <a:spLocks noChangeArrowheads="1"/>
          </p:cNvSpPr>
          <p:nvPr/>
        </p:nvSpPr>
        <p:spPr bwMode="auto">
          <a:xfrm>
            <a:off x="3567113" y="2112963"/>
            <a:ext cx="1385887" cy="363537"/>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5" name="Rectangle 80"/>
          <p:cNvSpPr>
            <a:spLocks noChangeArrowheads="1"/>
          </p:cNvSpPr>
          <p:nvPr/>
        </p:nvSpPr>
        <p:spPr bwMode="auto">
          <a:xfrm>
            <a:off x="2133600" y="1600200"/>
            <a:ext cx="1447800" cy="366713"/>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New Value</a:t>
            </a:r>
          </a:p>
        </p:txBody>
      </p:sp>
      <p:sp>
        <p:nvSpPr>
          <p:cNvPr id="28756" name="Rectangle 81"/>
          <p:cNvSpPr>
            <a:spLocks noChangeArrowheads="1"/>
          </p:cNvSpPr>
          <p:nvPr/>
        </p:nvSpPr>
        <p:spPr bwMode="auto">
          <a:xfrm>
            <a:off x="595313" y="1595438"/>
            <a:ext cx="1538287" cy="366712"/>
          </a:xfrm>
          <a:prstGeom prst="rect">
            <a:avLst/>
          </a:prstGeom>
          <a:noFill/>
          <a:ln w="12700">
            <a:noFill/>
            <a:miter lim="800000"/>
            <a:headEnd/>
            <a:tailEnd/>
          </a:ln>
        </p:spPr>
        <p:txBody>
          <a:bodyPr lIns="90488" tIns="44450" rIns="90488" bIns="44450">
            <a:spAutoFit/>
          </a:bodyPr>
          <a:lstStyle/>
          <a:p>
            <a:pPr>
              <a:defRPr/>
            </a:pPr>
            <a:r>
              <a:rPr lang="en-US" dirty="0">
                <a:latin typeface="+mn-lt"/>
                <a:ea typeface="ＭＳ Ｐゴシック" charset="-128"/>
                <a:cs typeface="ＭＳ Ｐゴシック" charset="-128"/>
              </a:rPr>
              <a:t>Old Value</a:t>
            </a:r>
          </a:p>
        </p:txBody>
      </p:sp>
      <p:sp>
        <p:nvSpPr>
          <p:cNvPr id="28757" name="Oval 82"/>
          <p:cNvSpPr>
            <a:spLocks noChangeArrowheads="1"/>
          </p:cNvSpPr>
          <p:nvPr/>
        </p:nvSpPr>
        <p:spPr bwMode="auto">
          <a:xfrm>
            <a:off x="8083550" y="3206750"/>
            <a:ext cx="139700" cy="2159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8" name="Oval 83"/>
          <p:cNvSpPr>
            <a:spLocks noChangeArrowheads="1"/>
          </p:cNvSpPr>
          <p:nvPr/>
        </p:nvSpPr>
        <p:spPr bwMode="auto">
          <a:xfrm>
            <a:off x="8083550" y="4197350"/>
            <a:ext cx="139700" cy="444500"/>
          </a:xfrm>
          <a:prstGeom prst="ellips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59" name="Arc 84"/>
          <p:cNvSpPr>
            <a:spLocks/>
          </p:cNvSpPr>
          <p:nvPr/>
        </p:nvSpPr>
        <p:spPr bwMode="auto">
          <a:xfrm>
            <a:off x="8229600" y="3360738"/>
            <a:ext cx="222250" cy="1670050"/>
          </a:xfrm>
          <a:custGeom>
            <a:avLst/>
            <a:gdLst>
              <a:gd name="T0" fmla="*/ 0 w 21600"/>
              <a:gd name="T1" fmla="*/ 0 h 21600"/>
              <a:gd name="T2" fmla="*/ 23529772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60" name="Arc 85"/>
          <p:cNvSpPr>
            <a:spLocks/>
          </p:cNvSpPr>
          <p:nvPr/>
        </p:nvSpPr>
        <p:spPr bwMode="auto">
          <a:xfrm>
            <a:off x="8229600" y="4427538"/>
            <a:ext cx="222250" cy="69850"/>
          </a:xfrm>
          <a:custGeom>
            <a:avLst/>
            <a:gdLst>
              <a:gd name="T0" fmla="*/ 0 w 21600"/>
              <a:gd name="T1" fmla="*/ 0 h 21600"/>
              <a:gd name="T2" fmla="*/ 23529772 w 21600"/>
              <a:gd name="T3" fmla="*/ 730453 h 21600"/>
              <a:gd name="T4" fmla="*/ 0 w 21600"/>
              <a:gd name="T5" fmla="*/ 730453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1" name="Rectangle 86"/>
          <p:cNvSpPr>
            <a:spLocks noChangeArrowheads="1"/>
          </p:cNvSpPr>
          <p:nvPr/>
        </p:nvSpPr>
        <p:spPr bwMode="auto">
          <a:xfrm>
            <a:off x="7337425" y="5029200"/>
            <a:ext cx="1543050" cy="644525"/>
          </a:xfrm>
          <a:prstGeom prst="rect">
            <a:avLst/>
          </a:prstGeom>
          <a:noFill/>
          <a:ln w="12700">
            <a:noFill/>
            <a:miter lim="800000"/>
            <a:headEnd/>
            <a:tailEnd/>
          </a:ln>
        </p:spPr>
        <p:txBody>
          <a:bodyPr wrap="none" lIns="90488" tIns="44450" rIns="90488" bIns="44450">
            <a:spAutoFit/>
          </a:bodyPr>
          <a:lstStyle/>
          <a:p>
            <a:pPr algn="ctr">
              <a:defRPr/>
            </a:pPr>
            <a:r>
              <a:rPr lang="en-US" dirty="0">
                <a:latin typeface="+mn-lt"/>
                <a:ea typeface="ＭＳ Ｐゴシック" charset="-128"/>
                <a:cs typeface="ＭＳ Ｐゴシック" charset="-128"/>
              </a:rPr>
              <a:t>Register Write</a:t>
            </a:r>
          </a:p>
          <a:p>
            <a:pPr algn="ctr">
              <a:defRPr/>
            </a:pPr>
            <a:r>
              <a:rPr lang="en-US" dirty="0">
                <a:latin typeface="+mn-lt"/>
                <a:ea typeface="ＭＳ Ｐゴシック" charset="-128"/>
                <a:cs typeface="ＭＳ Ｐゴシック" charset="-128"/>
              </a:rPr>
              <a:t>Occurs Here</a:t>
            </a:r>
          </a:p>
        </p:txBody>
      </p:sp>
      <p:sp>
        <p:nvSpPr>
          <p:cNvPr id="28762" name="Rectangle 87"/>
          <p:cNvSpPr>
            <a:spLocks noChangeArrowheads="1"/>
          </p:cNvSpPr>
          <p:nvPr/>
        </p:nvSpPr>
        <p:spPr bwMode="auto">
          <a:xfrm>
            <a:off x="6092825" y="53641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3" name="Rectangle 88"/>
          <p:cNvSpPr>
            <a:spLocks noChangeArrowheads="1"/>
          </p:cNvSpPr>
          <p:nvPr/>
        </p:nvSpPr>
        <p:spPr bwMode="auto">
          <a:xfrm>
            <a:off x="5281613" y="4589463"/>
            <a:ext cx="1039812" cy="393700"/>
          </a:xfrm>
          <a:prstGeom prst="rect">
            <a:avLst/>
          </a:prstGeom>
          <a:noFill/>
          <a:ln w="12700">
            <a:noFill/>
            <a:miter lim="800000"/>
            <a:headEnd/>
            <a:tailEnd/>
          </a:ln>
        </p:spPr>
        <p:txBody>
          <a:bodyPr lIns="90488" tIns="44450" rIns="90488" bIns="44450">
            <a:spAutoFit/>
          </a:bodyPr>
          <a:lstStyle/>
          <a:p>
            <a:pPr>
              <a:defRPr/>
            </a:pPr>
            <a:r>
              <a:rPr lang="en-US" sz="2000" u="sng">
                <a:latin typeface="+mn-lt"/>
                <a:ea typeface="ＭＳ Ｐゴシック" charset="-128"/>
                <a:cs typeface="ＭＳ Ｐゴシック" charset="-128"/>
              </a:rPr>
              <a:t>ALUctr</a:t>
            </a:r>
          </a:p>
        </p:txBody>
      </p:sp>
      <p:sp>
        <p:nvSpPr>
          <p:cNvPr id="28764" name="Rectangle 89"/>
          <p:cNvSpPr>
            <a:spLocks noChangeArrowheads="1"/>
          </p:cNvSpPr>
          <p:nvPr/>
        </p:nvSpPr>
        <p:spPr bwMode="auto">
          <a:xfrm>
            <a:off x="2667000" y="6202363"/>
            <a:ext cx="466725" cy="396875"/>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clk</a:t>
            </a:r>
          </a:p>
        </p:txBody>
      </p:sp>
      <p:sp>
        <p:nvSpPr>
          <p:cNvPr id="28765" name="Rectangle 90"/>
          <p:cNvSpPr>
            <a:spLocks noChangeArrowheads="1"/>
          </p:cNvSpPr>
          <p:nvPr/>
        </p:nvSpPr>
        <p:spPr bwMode="auto">
          <a:xfrm>
            <a:off x="2122488" y="5297488"/>
            <a:ext cx="7207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busW</a:t>
            </a:r>
          </a:p>
        </p:txBody>
      </p:sp>
      <p:sp>
        <p:nvSpPr>
          <p:cNvPr id="28766" name="Rectangle 91"/>
          <p:cNvSpPr>
            <a:spLocks noChangeArrowheads="1"/>
          </p:cNvSpPr>
          <p:nvPr/>
        </p:nvSpPr>
        <p:spPr bwMode="auto">
          <a:xfrm>
            <a:off x="2244725" y="4602163"/>
            <a:ext cx="876300" cy="396875"/>
          </a:xfrm>
          <a:prstGeom prst="rect">
            <a:avLst/>
          </a:prstGeom>
          <a:noFill/>
          <a:ln w="12700">
            <a:noFill/>
            <a:miter lim="800000"/>
            <a:headEnd/>
            <a:tailEnd/>
          </a:ln>
        </p:spPr>
        <p:txBody>
          <a:bodyPr wrap="none" lIns="90488" tIns="44450" rIns="90488" bIns="44450">
            <a:spAutoFit/>
          </a:bodyPr>
          <a:lstStyle/>
          <a:p>
            <a:pPr>
              <a:defRPr/>
            </a:pPr>
            <a:r>
              <a:rPr lang="en-US" sz="2000" u="sng">
                <a:latin typeface="+mn-lt"/>
                <a:ea typeface="ＭＳ Ｐゴシック" charset="-128"/>
                <a:cs typeface="ＭＳ Ｐゴシック" charset="-128"/>
              </a:rPr>
              <a:t>RegWr</a:t>
            </a:r>
          </a:p>
        </p:txBody>
      </p:sp>
      <p:sp>
        <p:nvSpPr>
          <p:cNvPr id="28767" name="Line 92"/>
          <p:cNvSpPr>
            <a:spLocks noChangeShapeType="1"/>
          </p:cNvSpPr>
          <p:nvPr/>
        </p:nvSpPr>
        <p:spPr bwMode="auto">
          <a:xfrm flipH="1">
            <a:off x="5029200" y="5440363"/>
            <a:ext cx="88900" cy="1301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68" name="Rectangle 93"/>
          <p:cNvSpPr>
            <a:spLocks noChangeArrowheads="1"/>
          </p:cNvSpPr>
          <p:nvPr/>
        </p:nvSpPr>
        <p:spPr bwMode="auto">
          <a:xfrm>
            <a:off x="4949825" y="5135563"/>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69" name="Rectangle 94"/>
          <p:cNvSpPr>
            <a:spLocks noChangeArrowheads="1"/>
          </p:cNvSpPr>
          <p:nvPr/>
        </p:nvSpPr>
        <p:spPr bwMode="auto">
          <a:xfrm>
            <a:off x="4311650" y="5135563"/>
            <a:ext cx="717550"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busA</a:t>
            </a:r>
          </a:p>
        </p:txBody>
      </p:sp>
      <p:sp>
        <p:nvSpPr>
          <p:cNvPr id="28770" name="Line 95"/>
          <p:cNvSpPr>
            <a:spLocks noChangeShapeType="1"/>
          </p:cNvSpPr>
          <p:nvPr/>
        </p:nvSpPr>
        <p:spPr bwMode="auto">
          <a:xfrm flipV="1">
            <a:off x="5029200" y="59737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1" name="Rectangle 96"/>
          <p:cNvSpPr>
            <a:spLocks noChangeArrowheads="1"/>
          </p:cNvSpPr>
          <p:nvPr/>
        </p:nvSpPr>
        <p:spPr bwMode="auto">
          <a:xfrm>
            <a:off x="4873625" y="6097588"/>
            <a:ext cx="390525"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32</a:t>
            </a:r>
          </a:p>
        </p:txBody>
      </p:sp>
      <p:sp>
        <p:nvSpPr>
          <p:cNvPr id="28772" name="Rectangle 97"/>
          <p:cNvSpPr>
            <a:spLocks noChangeArrowheads="1"/>
          </p:cNvSpPr>
          <p:nvPr/>
        </p:nvSpPr>
        <p:spPr bwMode="auto">
          <a:xfrm>
            <a:off x="4343400" y="5668963"/>
            <a:ext cx="703263" cy="393700"/>
          </a:xfrm>
          <a:prstGeom prst="rect">
            <a:avLst/>
          </a:prstGeom>
          <a:noFill/>
          <a:ln w="12700">
            <a:noFill/>
            <a:miter lim="800000"/>
            <a:headEnd/>
            <a:tailEnd/>
          </a:ln>
        </p:spPr>
        <p:txBody>
          <a:bodyPr wrap="none" lIns="90488" tIns="44450" rIns="90488" bIns="44450">
            <a:spAutoFit/>
          </a:bodyPr>
          <a:lstStyle/>
          <a:p>
            <a:pPr>
              <a:defRPr/>
            </a:pPr>
            <a:r>
              <a:rPr lang="en-US" sz="2000">
                <a:latin typeface="+mn-lt"/>
                <a:ea typeface="ＭＳ Ｐゴシック" charset="-128"/>
                <a:cs typeface="ＭＳ Ｐゴシック" charset="-128"/>
              </a:rPr>
              <a:t>busB</a:t>
            </a:r>
          </a:p>
        </p:txBody>
      </p:sp>
      <p:sp>
        <p:nvSpPr>
          <p:cNvPr id="28773" name="Line 98"/>
          <p:cNvSpPr>
            <a:spLocks noChangeShapeType="1"/>
          </p:cNvSpPr>
          <p:nvPr/>
        </p:nvSpPr>
        <p:spPr bwMode="auto">
          <a:xfrm flipV="1">
            <a:off x="39624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4" name="Line 99"/>
          <p:cNvSpPr>
            <a:spLocks noChangeShapeType="1"/>
          </p:cNvSpPr>
          <p:nvPr/>
        </p:nvSpPr>
        <p:spPr bwMode="auto">
          <a:xfrm flipV="1">
            <a:off x="3213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5" name="Rectangle 100"/>
          <p:cNvSpPr>
            <a:spLocks noChangeArrowheads="1"/>
          </p:cNvSpPr>
          <p:nvPr/>
        </p:nvSpPr>
        <p:spPr bwMode="auto">
          <a:xfrm>
            <a:off x="3070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6" name="Line 101"/>
          <p:cNvSpPr>
            <a:spLocks noChangeShapeType="1"/>
          </p:cNvSpPr>
          <p:nvPr/>
        </p:nvSpPr>
        <p:spPr bwMode="auto">
          <a:xfrm flipV="1">
            <a:off x="3594100" y="4979988"/>
            <a:ext cx="139700" cy="155575"/>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77" name="Rectangle 102"/>
          <p:cNvSpPr>
            <a:spLocks noChangeArrowheads="1"/>
          </p:cNvSpPr>
          <p:nvPr/>
        </p:nvSpPr>
        <p:spPr bwMode="auto">
          <a:xfrm>
            <a:off x="3429000"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78" name="Rectangle 103"/>
          <p:cNvSpPr>
            <a:spLocks noChangeArrowheads="1"/>
          </p:cNvSpPr>
          <p:nvPr/>
        </p:nvSpPr>
        <p:spPr bwMode="auto">
          <a:xfrm>
            <a:off x="3008313" y="5207000"/>
            <a:ext cx="439737"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Rw</a:t>
            </a:r>
          </a:p>
        </p:txBody>
      </p:sp>
      <p:sp>
        <p:nvSpPr>
          <p:cNvPr id="28779" name="Rectangle 104"/>
          <p:cNvSpPr>
            <a:spLocks noChangeArrowheads="1"/>
          </p:cNvSpPr>
          <p:nvPr/>
        </p:nvSpPr>
        <p:spPr bwMode="auto">
          <a:xfrm>
            <a:off x="3465513" y="5207000"/>
            <a:ext cx="406400"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Ra</a:t>
            </a:r>
          </a:p>
        </p:txBody>
      </p:sp>
      <p:sp>
        <p:nvSpPr>
          <p:cNvPr id="28780" name="Rectangle 105"/>
          <p:cNvSpPr>
            <a:spLocks noChangeArrowheads="1"/>
          </p:cNvSpPr>
          <p:nvPr/>
        </p:nvSpPr>
        <p:spPr bwMode="auto">
          <a:xfrm>
            <a:off x="3846513" y="5207000"/>
            <a:ext cx="417512" cy="333375"/>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Rb</a:t>
            </a:r>
          </a:p>
        </p:txBody>
      </p:sp>
      <p:sp>
        <p:nvSpPr>
          <p:cNvPr id="28781" name="Rectangle 106"/>
          <p:cNvSpPr>
            <a:spLocks noChangeArrowheads="1"/>
          </p:cNvSpPr>
          <p:nvPr/>
        </p:nvSpPr>
        <p:spPr bwMode="auto">
          <a:xfrm>
            <a:off x="3008313" y="5592763"/>
            <a:ext cx="952500" cy="396875"/>
          </a:xfrm>
          <a:prstGeom prst="rect">
            <a:avLst/>
          </a:prstGeom>
          <a:noFill/>
          <a:ln w="12700">
            <a:noFill/>
            <a:miter lim="800000"/>
            <a:headEnd/>
            <a:tailEnd/>
          </a:ln>
        </p:spPr>
        <p:txBody>
          <a:bodyPr wrap="none" lIns="90488" tIns="44450" rIns="90488" bIns="44450">
            <a:spAutoFit/>
          </a:bodyPr>
          <a:lstStyle/>
          <a:p>
            <a:pPr>
              <a:defRPr/>
            </a:pPr>
            <a:r>
              <a:rPr lang="en-US" sz="2000" b="1">
                <a:latin typeface="+mn-lt"/>
                <a:ea typeface="ＭＳ Ｐゴシック" charset="-128"/>
                <a:cs typeface="ＭＳ Ｐゴシック" charset="-128"/>
              </a:rPr>
              <a:t>RegFile</a:t>
            </a:r>
          </a:p>
        </p:txBody>
      </p:sp>
      <p:sp>
        <p:nvSpPr>
          <p:cNvPr id="28782" name="Rectangle 107"/>
          <p:cNvSpPr>
            <a:spLocks noChangeArrowheads="1"/>
          </p:cNvSpPr>
          <p:nvPr/>
        </p:nvSpPr>
        <p:spPr bwMode="auto">
          <a:xfrm>
            <a:off x="3429000" y="4602163"/>
            <a:ext cx="400050"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Rs</a:t>
            </a:r>
          </a:p>
        </p:txBody>
      </p:sp>
      <p:sp>
        <p:nvSpPr>
          <p:cNvPr id="28783" name="Rectangle 108"/>
          <p:cNvSpPr>
            <a:spLocks noChangeArrowheads="1"/>
          </p:cNvSpPr>
          <p:nvPr/>
        </p:nvSpPr>
        <p:spPr bwMode="auto">
          <a:xfrm>
            <a:off x="3810000" y="4602163"/>
            <a:ext cx="396875" cy="363537"/>
          </a:xfrm>
          <a:prstGeom prst="rect">
            <a:avLst/>
          </a:prstGeom>
          <a:noFill/>
          <a:ln w="12700">
            <a:noFill/>
            <a:miter lim="800000"/>
            <a:headEnd/>
            <a:tailEnd/>
          </a:ln>
        </p:spPr>
        <p:txBody>
          <a:bodyPr wrap="none" lIns="90488" tIns="44450" rIns="90488" bIns="44450">
            <a:spAutoFit/>
          </a:bodyPr>
          <a:lstStyle/>
          <a:p>
            <a:pPr algn="ctr">
              <a:defRPr/>
            </a:pPr>
            <a:r>
              <a:rPr lang="en-US">
                <a:latin typeface="+mn-lt"/>
                <a:ea typeface="ＭＳ Ｐゴシック" charset="-128"/>
                <a:cs typeface="ＭＳ Ｐゴシック" charset="-128"/>
              </a:rPr>
              <a:t>Rt</a:t>
            </a:r>
          </a:p>
        </p:txBody>
      </p:sp>
      <p:sp>
        <p:nvSpPr>
          <p:cNvPr id="28784" name="Rectangle 109"/>
          <p:cNvSpPr>
            <a:spLocks noChangeArrowheads="1"/>
          </p:cNvSpPr>
          <p:nvPr/>
        </p:nvSpPr>
        <p:spPr bwMode="auto">
          <a:xfrm>
            <a:off x="2819400" y="5211763"/>
            <a:ext cx="1447800" cy="990600"/>
          </a:xfrm>
          <a:prstGeom prst="rect">
            <a:avLst/>
          </a:prstGeom>
          <a:noFill/>
          <a:ln w="28575">
            <a:solidFill>
              <a:schemeClr val="tx1"/>
            </a:solidFill>
            <a:miter lim="800000"/>
            <a:headEnd/>
            <a:tailEnd/>
          </a:ln>
        </p:spPr>
        <p:txBody>
          <a:bodyPr wrap="none" anchor="ctr"/>
          <a:lstStyle/>
          <a:p>
            <a:pPr>
              <a:defRPr/>
            </a:pPr>
            <a:endParaRPr lang="en-US">
              <a:latin typeface="+mn-lt"/>
              <a:ea typeface="ＭＳ Ｐゴシック" charset="-128"/>
              <a:cs typeface="ＭＳ Ｐゴシック" charset="-128"/>
            </a:endParaRPr>
          </a:p>
        </p:txBody>
      </p:sp>
      <p:grpSp>
        <p:nvGrpSpPr>
          <p:cNvPr id="53361" name="Group 110"/>
          <p:cNvGrpSpPr>
            <a:grpSpLocks/>
          </p:cNvGrpSpPr>
          <p:nvPr/>
        </p:nvGrpSpPr>
        <p:grpSpPr bwMode="auto">
          <a:xfrm>
            <a:off x="5454650" y="5211763"/>
            <a:ext cx="485775" cy="1143000"/>
            <a:chOff x="4009" y="2304"/>
            <a:chExt cx="306" cy="720"/>
          </a:xfrm>
        </p:grpSpPr>
        <p:sp>
          <p:nvSpPr>
            <p:cNvPr id="28800" name="Rectangle 111"/>
            <p:cNvSpPr>
              <a:spLocks noChangeArrowheads="1"/>
            </p:cNvSpPr>
            <p:nvPr/>
          </p:nvSpPr>
          <p:spPr bwMode="auto">
            <a:xfrm>
              <a:off x="4009" y="2322"/>
              <a:ext cx="115" cy="212"/>
            </a:xfrm>
            <a:prstGeom prst="rect">
              <a:avLst/>
            </a:prstGeom>
            <a:noFill/>
            <a:ln w="12700">
              <a:noFill/>
              <a:miter lim="800000"/>
              <a:headEnd/>
              <a:tailEnd/>
            </a:ln>
          </p:spPr>
          <p:txBody>
            <a:bodyPr wrap="none" lIns="90488" tIns="44450" rIns="90488" bIns="44450">
              <a:spAutoFit/>
            </a:bodyPr>
            <a:lstStyle/>
            <a:p>
              <a:pPr>
                <a:defRPr/>
              </a:pPr>
              <a:endParaRPr lang="en-US" sz="1600" b="1">
                <a:latin typeface="+mn-lt"/>
                <a:ea typeface="ＭＳ Ｐゴシック" charset="-128"/>
                <a:cs typeface="ＭＳ Ｐゴシック" charset="-128"/>
              </a:endParaRPr>
            </a:p>
          </p:txBody>
        </p:sp>
        <p:sp>
          <p:nvSpPr>
            <p:cNvPr id="28801" name="Rectangle 112"/>
            <p:cNvSpPr>
              <a:spLocks noChangeArrowheads="1"/>
            </p:cNvSpPr>
            <p:nvPr/>
          </p:nvSpPr>
          <p:spPr bwMode="auto">
            <a:xfrm rot="5400000">
              <a:off x="4016" y="2581"/>
              <a:ext cx="337" cy="212"/>
            </a:xfrm>
            <a:prstGeom prst="rect">
              <a:avLst/>
            </a:prstGeom>
            <a:noFill/>
            <a:ln w="12700">
              <a:noFill/>
              <a:miter lim="800000"/>
              <a:headEnd/>
              <a:tailEnd/>
            </a:ln>
          </p:spPr>
          <p:txBody>
            <a:bodyPr wrap="none" lIns="90488" tIns="44450" rIns="90488" bIns="44450">
              <a:spAutoFit/>
            </a:bodyPr>
            <a:lstStyle/>
            <a:p>
              <a:pPr>
                <a:defRPr/>
              </a:pPr>
              <a:r>
                <a:rPr lang="en-US" sz="1600" b="1">
                  <a:latin typeface="+mn-lt"/>
                  <a:ea typeface="ＭＳ Ｐゴシック" charset="-128"/>
                  <a:cs typeface="ＭＳ Ｐゴシック" charset="-128"/>
                </a:rPr>
                <a:t>ALU</a:t>
              </a:r>
            </a:p>
          </p:txBody>
        </p:sp>
        <p:sp>
          <p:nvSpPr>
            <p:cNvPr id="28802" name="Freeform 113"/>
            <p:cNvSpPr>
              <a:spLocks/>
            </p:cNvSpPr>
            <p:nvPr/>
          </p:nvSpPr>
          <p:spPr bwMode="auto">
            <a:xfrm>
              <a:off x="4032" y="2304"/>
              <a:ext cx="283" cy="720"/>
            </a:xfrm>
            <a:custGeom>
              <a:avLst/>
              <a:gdLst>
                <a:gd name="T0" fmla="*/ 0 w 240"/>
                <a:gd name="T1" fmla="*/ 0 h 672"/>
                <a:gd name="T2" fmla="*/ 0 w 240"/>
                <a:gd name="T3" fmla="*/ 331 h 672"/>
                <a:gd name="T4" fmla="*/ 67 w 240"/>
                <a:gd name="T5" fmla="*/ 386 h 672"/>
                <a:gd name="T6" fmla="*/ 0 w 240"/>
                <a:gd name="T7" fmla="*/ 440 h 672"/>
                <a:gd name="T8" fmla="*/ 0 w 240"/>
                <a:gd name="T9" fmla="*/ 771 h 672"/>
                <a:gd name="T10" fmla="*/ 334 w 240"/>
                <a:gd name="T11" fmla="*/ 551 h 672"/>
                <a:gd name="T12" fmla="*/ 334 w 240"/>
                <a:gd name="T13" fmla="*/ 221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grpSp>
      <p:sp>
        <p:nvSpPr>
          <p:cNvPr id="28786" name="Line 114"/>
          <p:cNvSpPr>
            <a:spLocks noChangeShapeType="1"/>
          </p:cNvSpPr>
          <p:nvPr/>
        </p:nvSpPr>
        <p:spPr bwMode="auto">
          <a:xfrm>
            <a:off x="2971800" y="49831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7" name="Line 115"/>
          <p:cNvSpPr>
            <a:spLocks noChangeShapeType="1"/>
          </p:cNvSpPr>
          <p:nvPr/>
        </p:nvSpPr>
        <p:spPr bwMode="auto">
          <a:xfrm>
            <a:off x="3276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8" name="Line 116"/>
          <p:cNvSpPr>
            <a:spLocks noChangeShapeType="1"/>
          </p:cNvSpPr>
          <p:nvPr/>
        </p:nvSpPr>
        <p:spPr bwMode="auto">
          <a:xfrm>
            <a:off x="3657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89" name="Line 117"/>
          <p:cNvSpPr>
            <a:spLocks noChangeShapeType="1"/>
          </p:cNvSpPr>
          <p:nvPr/>
        </p:nvSpPr>
        <p:spPr bwMode="auto">
          <a:xfrm>
            <a:off x="4038600" y="4906963"/>
            <a:ext cx="0" cy="3048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0" name="Rectangle 118"/>
          <p:cNvSpPr>
            <a:spLocks noChangeArrowheads="1"/>
          </p:cNvSpPr>
          <p:nvPr/>
        </p:nvSpPr>
        <p:spPr bwMode="auto">
          <a:xfrm>
            <a:off x="3832225" y="4830763"/>
            <a:ext cx="287338" cy="336550"/>
          </a:xfrm>
          <a:prstGeom prst="rect">
            <a:avLst/>
          </a:prstGeom>
          <a:noFill/>
          <a:ln w="12700">
            <a:noFill/>
            <a:miter lim="800000"/>
            <a:headEnd/>
            <a:tailEnd/>
          </a:ln>
        </p:spPr>
        <p:txBody>
          <a:bodyPr wrap="none" lIns="90488" tIns="44450" rIns="90488" bIns="44450">
            <a:spAutoFit/>
          </a:bodyPr>
          <a:lstStyle/>
          <a:p>
            <a:pPr>
              <a:defRPr/>
            </a:pPr>
            <a:r>
              <a:rPr lang="en-US" sz="1600">
                <a:latin typeface="+mn-lt"/>
                <a:ea typeface="ＭＳ Ｐゴシック" charset="-128"/>
                <a:cs typeface="ＭＳ Ｐゴシック" charset="-128"/>
              </a:rPr>
              <a:t>5</a:t>
            </a:r>
          </a:p>
        </p:txBody>
      </p:sp>
      <p:sp>
        <p:nvSpPr>
          <p:cNvPr id="28791" name="Line 119"/>
          <p:cNvSpPr>
            <a:spLocks noChangeShapeType="1"/>
          </p:cNvSpPr>
          <p:nvPr/>
        </p:nvSpPr>
        <p:spPr bwMode="auto">
          <a:xfrm>
            <a:off x="4267200" y="55165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2" name="Line 120"/>
          <p:cNvSpPr>
            <a:spLocks noChangeShapeType="1"/>
          </p:cNvSpPr>
          <p:nvPr/>
        </p:nvSpPr>
        <p:spPr bwMode="auto">
          <a:xfrm>
            <a:off x="5788025" y="4983163"/>
            <a:ext cx="0" cy="41910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3" name="Line 121"/>
          <p:cNvSpPr>
            <a:spLocks noChangeShapeType="1"/>
          </p:cNvSpPr>
          <p:nvPr/>
        </p:nvSpPr>
        <p:spPr bwMode="auto">
          <a:xfrm>
            <a:off x="4267200" y="6049963"/>
            <a:ext cx="1219200" cy="0"/>
          </a:xfrm>
          <a:prstGeom prst="line">
            <a:avLst/>
          </a:pr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
        <p:nvSpPr>
          <p:cNvPr id="28794" name="Line 122"/>
          <p:cNvSpPr>
            <a:spLocks noChangeShapeType="1"/>
          </p:cNvSpPr>
          <p:nvPr/>
        </p:nvSpPr>
        <p:spPr bwMode="auto">
          <a:xfrm flipH="1">
            <a:off x="30480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5" name="Line 123"/>
          <p:cNvSpPr>
            <a:spLocks noChangeShapeType="1"/>
          </p:cNvSpPr>
          <p:nvPr/>
        </p:nvSpPr>
        <p:spPr bwMode="auto">
          <a:xfrm>
            <a:off x="3124200" y="6049963"/>
            <a:ext cx="76200" cy="1524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6" name="Line 124"/>
          <p:cNvSpPr>
            <a:spLocks noChangeShapeType="1"/>
          </p:cNvSpPr>
          <p:nvPr/>
        </p:nvSpPr>
        <p:spPr bwMode="auto">
          <a:xfrm>
            <a:off x="3124200" y="6202363"/>
            <a:ext cx="0" cy="228600"/>
          </a:xfrm>
          <a:prstGeom prst="line">
            <a:avLst/>
          </a:prstGeom>
          <a:noFill/>
          <a:ln w="1905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7" name="Line 125"/>
          <p:cNvSpPr>
            <a:spLocks noChangeShapeType="1"/>
          </p:cNvSpPr>
          <p:nvPr/>
        </p:nvSpPr>
        <p:spPr bwMode="auto">
          <a:xfrm flipH="1">
            <a:off x="6169025" y="5668963"/>
            <a:ext cx="76200" cy="152400"/>
          </a:xfrm>
          <a:prstGeom prst="line">
            <a:avLst/>
          </a:prstGeom>
          <a:noFill/>
          <a:ln w="12700">
            <a:solidFill>
              <a:schemeClr val="tx1"/>
            </a:solidFill>
            <a:round/>
            <a:headEnd/>
            <a:tailEnd/>
          </a:ln>
        </p:spPr>
        <p:txBody>
          <a:bodyPr wrap="none" anchor="ctr"/>
          <a:lstStyle/>
          <a:p>
            <a:pPr>
              <a:defRPr/>
            </a:pPr>
            <a:endParaRPr lang="en-US">
              <a:latin typeface="+mn-lt"/>
              <a:ea typeface="ＭＳ Ｐゴシック" charset="-128"/>
              <a:cs typeface="ＭＳ Ｐゴシック" charset="-128"/>
            </a:endParaRPr>
          </a:p>
        </p:txBody>
      </p:sp>
      <p:sp>
        <p:nvSpPr>
          <p:cNvPr id="28798" name="Rectangle 126"/>
          <p:cNvSpPr>
            <a:spLocks noChangeArrowheads="1"/>
          </p:cNvSpPr>
          <p:nvPr/>
        </p:nvSpPr>
        <p:spPr bwMode="auto">
          <a:xfrm>
            <a:off x="3082925" y="4602163"/>
            <a:ext cx="428625" cy="366712"/>
          </a:xfrm>
          <a:prstGeom prst="rect">
            <a:avLst/>
          </a:prstGeom>
          <a:noFill/>
          <a:ln w="12700">
            <a:noFill/>
            <a:miter lim="800000"/>
            <a:headEnd/>
            <a:tailEnd/>
          </a:ln>
        </p:spPr>
        <p:txBody>
          <a:bodyPr wrap="none" lIns="90488" tIns="44450" rIns="90488" bIns="44450">
            <a:spAutoFit/>
          </a:bodyPr>
          <a:lstStyle/>
          <a:p>
            <a:pPr>
              <a:defRPr/>
            </a:pPr>
            <a:r>
              <a:rPr lang="en-US">
                <a:latin typeface="+mn-lt"/>
                <a:ea typeface="ＭＳ Ｐゴシック" charset="-128"/>
                <a:cs typeface="ＭＳ Ｐゴシック" charset="-128"/>
              </a:rPr>
              <a:t>Rd</a:t>
            </a:r>
          </a:p>
        </p:txBody>
      </p:sp>
      <p:sp>
        <p:nvSpPr>
          <p:cNvPr id="28799" name="Freeform 127"/>
          <p:cNvSpPr>
            <a:spLocks/>
          </p:cNvSpPr>
          <p:nvPr/>
        </p:nvSpPr>
        <p:spPr bwMode="auto">
          <a:xfrm>
            <a:off x="2286000" y="5668963"/>
            <a:ext cx="4114800" cy="990600"/>
          </a:xfrm>
          <a:custGeom>
            <a:avLst/>
            <a:gdLst>
              <a:gd name="T0" fmla="*/ 2147483647 w 2592"/>
              <a:gd name="T1" fmla="*/ 120967500 h 624"/>
              <a:gd name="T2" fmla="*/ 2147483647 w 2592"/>
              <a:gd name="T3" fmla="*/ 120967500 h 624"/>
              <a:gd name="T4" fmla="*/ 2147483647 w 2592"/>
              <a:gd name="T5" fmla="*/ 1572577500 h 624"/>
              <a:gd name="T6" fmla="*/ 0 w 2592"/>
              <a:gd name="T7" fmla="*/ 1572577500 h 624"/>
              <a:gd name="T8" fmla="*/ 0 w 2592"/>
              <a:gd name="T9" fmla="*/ 0 h 624"/>
              <a:gd name="T10" fmla="*/ 846772500 w 2592"/>
              <a:gd name="T11" fmla="*/ 0 h 624"/>
              <a:gd name="T12" fmla="*/ 0 60000 65536"/>
              <a:gd name="T13" fmla="*/ 0 60000 65536"/>
              <a:gd name="T14" fmla="*/ 0 60000 65536"/>
              <a:gd name="T15" fmla="*/ 0 60000 65536"/>
              <a:gd name="T16" fmla="*/ 0 60000 65536"/>
              <a:gd name="T17" fmla="*/ 0 60000 65536"/>
              <a:gd name="T18" fmla="*/ 0 w 2592"/>
              <a:gd name="T19" fmla="*/ 0 h 624"/>
              <a:gd name="T20" fmla="*/ 2592 w 2592"/>
              <a:gd name="T21" fmla="*/ 624 h 624"/>
            </a:gdLst>
            <a:ahLst/>
            <a:cxnLst>
              <a:cxn ang="T12">
                <a:pos x="T0" y="T1"/>
              </a:cxn>
              <a:cxn ang="T13">
                <a:pos x="T2" y="T3"/>
              </a:cxn>
              <a:cxn ang="T14">
                <a:pos x="T4" y="T5"/>
              </a:cxn>
              <a:cxn ang="T15">
                <a:pos x="T6" y="T7"/>
              </a:cxn>
              <a:cxn ang="T16">
                <a:pos x="T8" y="T9"/>
              </a:cxn>
              <a:cxn ang="T17">
                <a:pos x="T10" y="T11"/>
              </a:cxn>
            </a:cxnLst>
            <a:rect l="T18" t="T19" r="T20" b="T21"/>
            <a:pathLst>
              <a:path w="2592" h="624">
                <a:moveTo>
                  <a:pt x="2304" y="48"/>
                </a:moveTo>
                <a:lnTo>
                  <a:pt x="2592" y="48"/>
                </a:lnTo>
                <a:lnTo>
                  <a:pt x="2592" y="624"/>
                </a:lnTo>
                <a:lnTo>
                  <a:pt x="0" y="624"/>
                </a:lnTo>
                <a:lnTo>
                  <a:pt x="0" y="0"/>
                </a:lnTo>
                <a:lnTo>
                  <a:pt x="336" y="0"/>
                </a:lnTo>
              </a:path>
            </a:pathLst>
          </a:custGeom>
          <a:noFill/>
          <a:ln w="19050">
            <a:solidFill>
              <a:schemeClr val="tx1"/>
            </a:solidFill>
            <a:round/>
            <a:headEnd/>
            <a:tailEnd type="triangle" w="med" len="med"/>
          </a:ln>
        </p:spPr>
        <p:txBody>
          <a:bodyPr wrap="none" anchor="ctr"/>
          <a:lstStyle/>
          <a:p>
            <a:pPr>
              <a:defRPr/>
            </a:pPr>
            <a:endParaRPr lang="en-US">
              <a:latin typeface="+mn-lt"/>
              <a:ea typeface="ＭＳ Ｐゴシック" charset="-128"/>
              <a:cs typeface="ＭＳ Ｐゴシック" charset="-128"/>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06543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160866"/>
            <a:ext cx="9166225" cy="474663"/>
          </a:xfrm>
          <a:noFill/>
        </p:spPr>
        <p:txBody>
          <a:bodyPr/>
          <a:lstStyle/>
          <a:p>
            <a:r>
              <a:rPr lang="en-US" sz="3600" dirty="0"/>
              <a:t>Putting it All </a:t>
            </a:r>
            <a:r>
              <a:rPr lang="en-US" sz="3600" dirty="0" err="1"/>
              <a:t>Together:A</a:t>
            </a:r>
            <a:r>
              <a:rPr lang="en-US" sz="3600" dirty="0"/>
              <a:t> Single Cycle </a:t>
            </a:r>
            <a:r>
              <a:rPr lang="en-US" sz="3600" dirty="0" err="1"/>
              <a:t>Datapath</a:t>
            </a:r>
            <a:endParaRPr lang="en-US" sz="3600" dirty="0"/>
          </a:p>
        </p:txBody>
      </p:sp>
      <p:sp>
        <p:nvSpPr>
          <p:cNvPr id="14339" name="Rectangle 3"/>
          <p:cNvSpPr>
            <a:spLocks noChangeArrowheads="1"/>
          </p:cNvSpPr>
          <p:nvPr/>
        </p:nvSpPr>
        <p:spPr bwMode="auto">
          <a:xfrm rot="10800000" flipV="1">
            <a:off x="76200" y="61552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40" name="Rectangle 4"/>
          <p:cNvSpPr>
            <a:spLocks noChangeArrowheads="1"/>
          </p:cNvSpPr>
          <p:nvPr/>
        </p:nvSpPr>
        <p:spPr bwMode="auto">
          <a:xfrm>
            <a:off x="6934200" y="40216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1" name="Rectangle 5"/>
          <p:cNvSpPr>
            <a:spLocks noChangeArrowheads="1"/>
          </p:cNvSpPr>
          <p:nvPr/>
        </p:nvSpPr>
        <p:spPr bwMode="auto">
          <a:xfrm>
            <a:off x="6046788" y="2408764"/>
            <a:ext cx="1039812" cy="393700"/>
          </a:xfrm>
          <a:prstGeom prst="rect">
            <a:avLst/>
          </a:prstGeom>
          <a:noFill/>
          <a:ln w="12700">
            <a:noFill/>
            <a:miter lim="800000"/>
            <a:headEnd/>
            <a:tailEnd/>
          </a:ln>
        </p:spPr>
        <p:txBody>
          <a:bodyPr lIns="90488" tIns="44450" rIns="90488" bIns="44450">
            <a:prstTxWarp prst="textNoShape">
              <a:avLst/>
            </a:prstTxWarp>
            <a:spAutoFit/>
          </a:bodyPr>
          <a:lstStyle/>
          <a:p>
            <a:r>
              <a:rPr lang="en-US" sz="2000" u="sng">
                <a:latin typeface="Times" charset="0"/>
              </a:rPr>
              <a:t>ALUctr</a:t>
            </a:r>
          </a:p>
        </p:txBody>
      </p:sp>
      <p:sp>
        <p:nvSpPr>
          <p:cNvPr id="14342" name="Rectangle 6"/>
          <p:cNvSpPr>
            <a:spLocks noChangeArrowheads="1"/>
          </p:cNvSpPr>
          <p:nvPr/>
        </p:nvSpPr>
        <p:spPr bwMode="auto">
          <a:xfrm>
            <a:off x="3048000" y="47836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43" name="Rectangle 7"/>
          <p:cNvSpPr>
            <a:spLocks noChangeArrowheads="1"/>
          </p:cNvSpPr>
          <p:nvPr/>
        </p:nvSpPr>
        <p:spPr bwMode="auto">
          <a:xfrm>
            <a:off x="2503488" y="3878789"/>
            <a:ext cx="7143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busW</a:t>
            </a:r>
          </a:p>
        </p:txBody>
      </p:sp>
      <p:sp>
        <p:nvSpPr>
          <p:cNvPr id="14344" name="Rectangle 8"/>
          <p:cNvSpPr>
            <a:spLocks noChangeArrowheads="1"/>
          </p:cNvSpPr>
          <p:nvPr/>
        </p:nvSpPr>
        <p:spPr bwMode="auto">
          <a:xfrm>
            <a:off x="2625725" y="31834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RegWr</a:t>
            </a:r>
          </a:p>
        </p:txBody>
      </p:sp>
      <p:sp>
        <p:nvSpPr>
          <p:cNvPr id="14345" name="Line 9"/>
          <p:cNvSpPr>
            <a:spLocks noChangeShapeType="1"/>
          </p:cNvSpPr>
          <p:nvPr/>
        </p:nvSpPr>
        <p:spPr bwMode="auto">
          <a:xfrm flipH="1">
            <a:off x="2813050" y="41978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6" name="Rectangle 10"/>
          <p:cNvSpPr>
            <a:spLocks noChangeArrowheads="1"/>
          </p:cNvSpPr>
          <p:nvPr/>
        </p:nvSpPr>
        <p:spPr bwMode="auto">
          <a:xfrm>
            <a:off x="2665413" y="4297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7" name="Line 11"/>
          <p:cNvSpPr>
            <a:spLocks noChangeShapeType="1"/>
          </p:cNvSpPr>
          <p:nvPr/>
        </p:nvSpPr>
        <p:spPr bwMode="auto">
          <a:xfrm flipH="1">
            <a:off x="5638800" y="4021664"/>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48" name="Rectangle 12"/>
          <p:cNvSpPr>
            <a:spLocks noChangeArrowheads="1"/>
          </p:cNvSpPr>
          <p:nvPr/>
        </p:nvSpPr>
        <p:spPr bwMode="auto">
          <a:xfrm>
            <a:off x="5486400" y="37168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49" name="Rectangle 13"/>
          <p:cNvSpPr>
            <a:spLocks noChangeArrowheads="1"/>
          </p:cNvSpPr>
          <p:nvPr/>
        </p:nvSpPr>
        <p:spPr bwMode="auto">
          <a:xfrm>
            <a:off x="4692650" y="3716864"/>
            <a:ext cx="717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busA</a:t>
            </a:r>
          </a:p>
        </p:txBody>
      </p:sp>
      <p:sp>
        <p:nvSpPr>
          <p:cNvPr id="14350" name="Line 14"/>
          <p:cNvSpPr>
            <a:spLocks noChangeShapeType="1"/>
          </p:cNvSpPr>
          <p:nvPr/>
        </p:nvSpPr>
        <p:spPr bwMode="auto">
          <a:xfrm flipV="1">
            <a:off x="4953000" y="45550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1" name="Rectangle 15"/>
          <p:cNvSpPr>
            <a:spLocks noChangeArrowheads="1"/>
          </p:cNvSpPr>
          <p:nvPr/>
        </p:nvSpPr>
        <p:spPr bwMode="auto">
          <a:xfrm>
            <a:off x="4797425" y="46788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52" name="Rectangle 16"/>
          <p:cNvSpPr>
            <a:spLocks noChangeArrowheads="1"/>
          </p:cNvSpPr>
          <p:nvPr/>
        </p:nvSpPr>
        <p:spPr bwMode="auto">
          <a:xfrm>
            <a:off x="4724400" y="4250264"/>
            <a:ext cx="70326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busB</a:t>
            </a:r>
          </a:p>
        </p:txBody>
      </p:sp>
      <p:sp>
        <p:nvSpPr>
          <p:cNvPr id="14353" name="Line 17"/>
          <p:cNvSpPr>
            <a:spLocks noChangeShapeType="1"/>
          </p:cNvSpPr>
          <p:nvPr/>
        </p:nvSpPr>
        <p:spPr bwMode="auto">
          <a:xfrm flipV="1">
            <a:off x="43434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4" name="Line 18"/>
          <p:cNvSpPr>
            <a:spLocks noChangeShapeType="1"/>
          </p:cNvSpPr>
          <p:nvPr/>
        </p:nvSpPr>
        <p:spPr bwMode="auto">
          <a:xfrm flipV="1">
            <a:off x="3594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5" name="Rectangle 19"/>
          <p:cNvSpPr>
            <a:spLocks noChangeArrowheads="1"/>
          </p:cNvSpPr>
          <p:nvPr/>
        </p:nvSpPr>
        <p:spPr bwMode="auto">
          <a:xfrm>
            <a:off x="3451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6" name="Line 20"/>
          <p:cNvSpPr>
            <a:spLocks noChangeShapeType="1"/>
          </p:cNvSpPr>
          <p:nvPr/>
        </p:nvSpPr>
        <p:spPr bwMode="auto">
          <a:xfrm flipV="1">
            <a:off x="3975100" y="3561289"/>
            <a:ext cx="139700" cy="1555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57" name="Rectangle 21"/>
          <p:cNvSpPr>
            <a:spLocks noChangeArrowheads="1"/>
          </p:cNvSpPr>
          <p:nvPr/>
        </p:nvSpPr>
        <p:spPr bwMode="auto">
          <a:xfrm>
            <a:off x="3810000"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358" name="Rectangle 22"/>
          <p:cNvSpPr>
            <a:spLocks noChangeArrowheads="1"/>
          </p:cNvSpPr>
          <p:nvPr/>
        </p:nvSpPr>
        <p:spPr bwMode="auto">
          <a:xfrm>
            <a:off x="3389313" y="3788302"/>
            <a:ext cx="46355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Rw</a:t>
            </a:r>
          </a:p>
        </p:txBody>
      </p:sp>
      <p:sp>
        <p:nvSpPr>
          <p:cNvPr id="14359" name="Rectangle 23"/>
          <p:cNvSpPr>
            <a:spLocks noChangeArrowheads="1"/>
          </p:cNvSpPr>
          <p:nvPr/>
        </p:nvSpPr>
        <p:spPr bwMode="auto">
          <a:xfrm>
            <a:off x="3846513" y="3788302"/>
            <a:ext cx="406400"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Ra</a:t>
            </a:r>
          </a:p>
        </p:txBody>
      </p:sp>
      <p:sp>
        <p:nvSpPr>
          <p:cNvPr id="14360" name="Rectangle 24"/>
          <p:cNvSpPr>
            <a:spLocks noChangeArrowheads="1"/>
          </p:cNvSpPr>
          <p:nvPr/>
        </p:nvSpPr>
        <p:spPr bwMode="auto">
          <a:xfrm>
            <a:off x="4227513" y="3788302"/>
            <a:ext cx="417512"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Rb</a:t>
            </a:r>
          </a:p>
        </p:txBody>
      </p:sp>
      <p:sp>
        <p:nvSpPr>
          <p:cNvPr id="14361" name="Rectangle 25"/>
          <p:cNvSpPr>
            <a:spLocks noChangeArrowheads="1"/>
          </p:cNvSpPr>
          <p:nvPr/>
        </p:nvSpPr>
        <p:spPr bwMode="auto">
          <a:xfrm>
            <a:off x="3389313" y="4174064"/>
            <a:ext cx="101282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RegFile</a:t>
            </a:r>
          </a:p>
        </p:txBody>
      </p:sp>
      <p:sp>
        <p:nvSpPr>
          <p:cNvPr id="14362" name="Rectangle 26"/>
          <p:cNvSpPr>
            <a:spLocks noChangeArrowheads="1"/>
          </p:cNvSpPr>
          <p:nvPr/>
        </p:nvSpPr>
        <p:spPr bwMode="auto">
          <a:xfrm>
            <a:off x="3810000" y="3183464"/>
            <a:ext cx="4222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Rs</a:t>
            </a:r>
          </a:p>
        </p:txBody>
      </p:sp>
      <p:sp>
        <p:nvSpPr>
          <p:cNvPr id="14363" name="Rectangle 27"/>
          <p:cNvSpPr>
            <a:spLocks noChangeArrowheads="1"/>
          </p:cNvSpPr>
          <p:nvPr/>
        </p:nvSpPr>
        <p:spPr bwMode="auto">
          <a:xfrm>
            <a:off x="3641725" y="2421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Rt</a:t>
            </a:r>
          </a:p>
        </p:txBody>
      </p:sp>
      <p:sp>
        <p:nvSpPr>
          <p:cNvPr id="14364" name="Rectangle 28"/>
          <p:cNvSpPr>
            <a:spLocks noChangeArrowheads="1"/>
          </p:cNvSpPr>
          <p:nvPr/>
        </p:nvSpPr>
        <p:spPr bwMode="auto">
          <a:xfrm>
            <a:off x="4191000" y="3183464"/>
            <a:ext cx="396875" cy="363538"/>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1800">
                <a:solidFill>
                  <a:schemeClr val="tx1"/>
                </a:solidFill>
                <a:latin typeface="Times" charset="0"/>
              </a:rPr>
              <a:t>Rt</a:t>
            </a:r>
          </a:p>
        </p:txBody>
      </p:sp>
      <p:sp>
        <p:nvSpPr>
          <p:cNvPr id="14365" name="Rectangle 29"/>
          <p:cNvSpPr>
            <a:spLocks noChangeArrowheads="1"/>
          </p:cNvSpPr>
          <p:nvPr/>
        </p:nvSpPr>
        <p:spPr bwMode="auto">
          <a:xfrm>
            <a:off x="3209925" y="2421464"/>
            <a:ext cx="447675" cy="363538"/>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a:solidFill>
                  <a:schemeClr val="tx1"/>
                </a:solidFill>
                <a:latin typeface="Times" charset="0"/>
              </a:rPr>
              <a:t>Rd</a:t>
            </a:r>
          </a:p>
        </p:txBody>
      </p:sp>
      <p:sp>
        <p:nvSpPr>
          <p:cNvPr id="14366" name="Rectangle 30"/>
          <p:cNvSpPr>
            <a:spLocks noChangeArrowheads="1"/>
          </p:cNvSpPr>
          <p:nvPr/>
        </p:nvSpPr>
        <p:spPr bwMode="auto">
          <a:xfrm>
            <a:off x="2486025" y="2116664"/>
            <a:ext cx="942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RegDst</a:t>
            </a:r>
          </a:p>
        </p:txBody>
      </p:sp>
      <p:grpSp>
        <p:nvGrpSpPr>
          <p:cNvPr id="14367" name="Group 31"/>
          <p:cNvGrpSpPr>
            <a:grpSpLocks/>
          </p:cNvGrpSpPr>
          <p:nvPr/>
        </p:nvGrpSpPr>
        <p:grpSpPr bwMode="auto">
          <a:xfrm>
            <a:off x="4521200" y="5029727"/>
            <a:ext cx="376238" cy="1082675"/>
            <a:chOff x="2848" y="3083"/>
            <a:chExt cx="237" cy="682"/>
          </a:xfrm>
        </p:grpSpPr>
        <p:sp>
          <p:nvSpPr>
            <p:cNvPr id="14488" name="Rectangle 32"/>
            <p:cNvSpPr>
              <a:spLocks noChangeArrowheads="1"/>
            </p:cNvSpPr>
            <p:nvPr/>
          </p:nvSpPr>
          <p:spPr bwMode="auto">
            <a:xfrm>
              <a:off x="2848" y="3088"/>
              <a:ext cx="224" cy="656"/>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9" name="Rectangle 33"/>
            <p:cNvSpPr>
              <a:spLocks noChangeArrowheads="1"/>
            </p:cNvSpPr>
            <p:nvPr/>
          </p:nvSpPr>
          <p:spPr bwMode="auto">
            <a:xfrm rot="5400000">
              <a:off x="2630" y="3309"/>
              <a:ext cx="68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Extender</a:t>
              </a:r>
              <a:endParaRPr lang="en-US" sz="2000" b="1">
                <a:solidFill>
                  <a:schemeClr val="tx1"/>
                </a:solidFill>
                <a:latin typeface="Times" charset="0"/>
              </a:endParaRPr>
            </a:p>
          </p:txBody>
        </p:sp>
      </p:grpSp>
      <p:sp>
        <p:nvSpPr>
          <p:cNvPr id="14368" name="Rectangle 34"/>
          <p:cNvSpPr>
            <a:spLocks noChangeArrowheads="1"/>
          </p:cNvSpPr>
          <p:nvPr/>
        </p:nvSpPr>
        <p:spPr bwMode="auto">
          <a:xfrm>
            <a:off x="5029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69" name="Line 35"/>
          <p:cNvSpPr>
            <a:spLocks noChangeShapeType="1"/>
          </p:cNvSpPr>
          <p:nvPr/>
        </p:nvSpPr>
        <p:spPr bwMode="auto">
          <a:xfrm flipH="1">
            <a:off x="5181600" y="5415489"/>
            <a:ext cx="88900" cy="130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0" name="Line 36"/>
          <p:cNvSpPr>
            <a:spLocks noChangeShapeType="1"/>
          </p:cNvSpPr>
          <p:nvPr/>
        </p:nvSpPr>
        <p:spPr bwMode="auto">
          <a:xfrm flipH="1">
            <a:off x="4102100" y="5417077"/>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71" name="Rectangle 37"/>
          <p:cNvSpPr>
            <a:spLocks noChangeArrowheads="1"/>
          </p:cNvSpPr>
          <p:nvPr/>
        </p:nvSpPr>
        <p:spPr bwMode="auto">
          <a:xfrm>
            <a:off x="3886200" y="5517089"/>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16</a:t>
            </a:r>
          </a:p>
        </p:txBody>
      </p:sp>
      <p:sp>
        <p:nvSpPr>
          <p:cNvPr id="14372" name="Rectangle 38"/>
          <p:cNvSpPr>
            <a:spLocks noChangeArrowheads="1"/>
          </p:cNvSpPr>
          <p:nvPr/>
        </p:nvSpPr>
        <p:spPr bwMode="auto">
          <a:xfrm>
            <a:off x="2971800" y="5240864"/>
            <a:ext cx="900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73" name="Rectangle 39"/>
          <p:cNvSpPr>
            <a:spLocks noChangeArrowheads="1"/>
          </p:cNvSpPr>
          <p:nvPr/>
        </p:nvSpPr>
        <p:spPr bwMode="auto">
          <a:xfrm>
            <a:off x="5294313" y="64473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ALUSrc</a:t>
            </a:r>
          </a:p>
        </p:txBody>
      </p:sp>
      <p:sp>
        <p:nvSpPr>
          <p:cNvPr id="14374" name="Rectangle 40"/>
          <p:cNvSpPr>
            <a:spLocks noChangeArrowheads="1"/>
          </p:cNvSpPr>
          <p:nvPr/>
        </p:nvSpPr>
        <p:spPr bwMode="auto">
          <a:xfrm>
            <a:off x="4343400" y="6447364"/>
            <a:ext cx="84455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ExtOp</a:t>
            </a:r>
          </a:p>
        </p:txBody>
      </p:sp>
      <p:sp>
        <p:nvSpPr>
          <p:cNvPr id="14375" name="Line 41"/>
          <p:cNvSpPr>
            <a:spLocks noChangeShapeType="1"/>
          </p:cNvSpPr>
          <p:nvPr/>
        </p:nvSpPr>
        <p:spPr bwMode="auto">
          <a:xfrm flipV="1">
            <a:off x="8610600" y="2802464"/>
            <a:ext cx="0" cy="1482725"/>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76" name="Rectangle 42"/>
          <p:cNvSpPr>
            <a:spLocks noChangeArrowheads="1"/>
          </p:cNvSpPr>
          <p:nvPr/>
        </p:nvSpPr>
        <p:spPr bwMode="auto">
          <a:xfrm>
            <a:off x="7696200" y="2345264"/>
            <a:ext cx="1323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MemtoReg</a:t>
            </a:r>
          </a:p>
        </p:txBody>
      </p:sp>
      <p:sp>
        <p:nvSpPr>
          <p:cNvPr id="14377" name="Rectangle 43"/>
          <p:cNvSpPr>
            <a:spLocks noChangeArrowheads="1"/>
          </p:cNvSpPr>
          <p:nvPr/>
        </p:nvSpPr>
        <p:spPr bwMode="auto">
          <a:xfrm>
            <a:off x="6291263" y="5774264"/>
            <a:ext cx="4905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sp>
        <p:nvSpPr>
          <p:cNvPr id="14378" name="Rectangle 44"/>
          <p:cNvSpPr>
            <a:spLocks noChangeArrowheads="1"/>
          </p:cNvSpPr>
          <p:nvPr/>
        </p:nvSpPr>
        <p:spPr bwMode="auto">
          <a:xfrm>
            <a:off x="6019800" y="5240864"/>
            <a:ext cx="9350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Data In</a:t>
            </a:r>
          </a:p>
        </p:txBody>
      </p:sp>
      <p:sp>
        <p:nvSpPr>
          <p:cNvPr id="14379" name="Line 45"/>
          <p:cNvSpPr>
            <a:spLocks noChangeShapeType="1"/>
          </p:cNvSpPr>
          <p:nvPr/>
        </p:nvSpPr>
        <p:spPr bwMode="auto">
          <a:xfrm flipH="1">
            <a:off x="6153150" y="5172602"/>
            <a:ext cx="88900" cy="128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380" name="Rectangle 46"/>
          <p:cNvSpPr>
            <a:spLocks noChangeArrowheads="1"/>
          </p:cNvSpPr>
          <p:nvPr/>
        </p:nvSpPr>
        <p:spPr bwMode="auto">
          <a:xfrm>
            <a:off x="6183313" y="4948764"/>
            <a:ext cx="3841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32</a:t>
            </a:r>
          </a:p>
        </p:txBody>
      </p:sp>
      <p:sp>
        <p:nvSpPr>
          <p:cNvPr id="14381" name="Line 47"/>
          <p:cNvSpPr>
            <a:spLocks noChangeShapeType="1"/>
          </p:cNvSpPr>
          <p:nvPr/>
        </p:nvSpPr>
        <p:spPr bwMode="auto">
          <a:xfrm flipV="1">
            <a:off x="7302500" y="3183464"/>
            <a:ext cx="12700" cy="1846263"/>
          </a:xfrm>
          <a:prstGeom prst="line">
            <a:avLst/>
          </a:prstGeom>
          <a:noFill/>
          <a:ln w="19050">
            <a:solidFill>
              <a:schemeClr val="tx1"/>
            </a:solidFill>
            <a:round/>
            <a:headEnd type="triangle" w="med" len="med"/>
            <a:tailEnd/>
          </a:ln>
        </p:spPr>
        <p:txBody>
          <a:bodyPr wrap="none" anchor="ctr">
            <a:prstTxWarp prst="textNoShape">
              <a:avLst/>
            </a:prstTxWarp>
          </a:bodyPr>
          <a:lstStyle/>
          <a:p>
            <a:endParaRPr lang="en-US"/>
          </a:p>
        </p:txBody>
      </p:sp>
      <p:sp>
        <p:nvSpPr>
          <p:cNvPr id="14382" name="Rectangle 48"/>
          <p:cNvSpPr>
            <a:spLocks noChangeArrowheads="1"/>
          </p:cNvSpPr>
          <p:nvPr/>
        </p:nvSpPr>
        <p:spPr bwMode="auto">
          <a:xfrm>
            <a:off x="6858000" y="2726264"/>
            <a:ext cx="1041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MemWr</a:t>
            </a:r>
          </a:p>
        </p:txBody>
      </p:sp>
      <p:sp>
        <p:nvSpPr>
          <p:cNvPr id="14383" name="Rectangle 49"/>
          <p:cNvSpPr>
            <a:spLocks noChangeArrowheads="1"/>
          </p:cNvSpPr>
          <p:nvPr/>
        </p:nvSpPr>
        <p:spPr bwMode="auto">
          <a:xfrm>
            <a:off x="4976813" y="2442102"/>
            <a:ext cx="77311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latin typeface="Times" charset="0"/>
              </a:rPr>
              <a:t>Equal</a:t>
            </a:r>
          </a:p>
        </p:txBody>
      </p:sp>
      <p:sp>
        <p:nvSpPr>
          <p:cNvPr id="14384" name="Line 50"/>
          <p:cNvSpPr>
            <a:spLocks noChangeShapeType="1"/>
          </p:cNvSpPr>
          <p:nvPr/>
        </p:nvSpPr>
        <p:spPr bwMode="auto">
          <a:xfrm>
            <a:off x="3092450" y="1037164"/>
            <a:ext cx="2489200" cy="0"/>
          </a:xfrm>
          <a:prstGeom prst="line">
            <a:avLst/>
          </a:prstGeom>
          <a:noFill/>
          <a:ln w="25400">
            <a:solidFill>
              <a:schemeClr val="tx1"/>
            </a:solidFill>
            <a:round/>
            <a:headEnd/>
            <a:tailEnd type="triangle" w="med" len="sm"/>
          </a:ln>
        </p:spPr>
        <p:txBody>
          <a:bodyPr wrap="none" anchor="ctr">
            <a:prstTxWarp prst="textNoShape">
              <a:avLst/>
            </a:prstTxWarp>
          </a:bodyPr>
          <a:lstStyle/>
          <a:p>
            <a:endParaRPr lang="en-US"/>
          </a:p>
        </p:txBody>
      </p:sp>
      <p:sp>
        <p:nvSpPr>
          <p:cNvPr id="14385" name="Rectangle 51"/>
          <p:cNvSpPr>
            <a:spLocks noChangeArrowheads="1"/>
          </p:cNvSpPr>
          <p:nvPr/>
        </p:nvSpPr>
        <p:spPr bwMode="auto">
          <a:xfrm>
            <a:off x="5562600" y="821264"/>
            <a:ext cx="20193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Instruction&lt;31:0&gt;</a:t>
            </a:r>
          </a:p>
        </p:txBody>
      </p:sp>
      <p:sp>
        <p:nvSpPr>
          <p:cNvPr id="14386" name="Line 52"/>
          <p:cNvSpPr>
            <a:spLocks noChangeShapeType="1"/>
          </p:cNvSpPr>
          <p:nvPr/>
        </p:nvSpPr>
        <p:spPr bwMode="auto">
          <a:xfrm>
            <a:off x="34290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87" name="Rectangle 53"/>
          <p:cNvSpPr>
            <a:spLocks noChangeArrowheads="1"/>
          </p:cNvSpPr>
          <p:nvPr/>
        </p:nvSpPr>
        <p:spPr bwMode="auto">
          <a:xfrm rot="5400000">
            <a:off x="30646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&lt;21:25&gt;</a:t>
            </a:r>
          </a:p>
        </p:txBody>
      </p:sp>
      <p:sp>
        <p:nvSpPr>
          <p:cNvPr id="14388" name="Rectangle 54"/>
          <p:cNvSpPr>
            <a:spLocks noChangeArrowheads="1"/>
          </p:cNvSpPr>
          <p:nvPr/>
        </p:nvSpPr>
        <p:spPr bwMode="auto">
          <a:xfrm rot="5400000">
            <a:off x="35980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&lt;16:20&gt;</a:t>
            </a:r>
          </a:p>
        </p:txBody>
      </p:sp>
      <p:sp>
        <p:nvSpPr>
          <p:cNvPr id="14389" name="Rectangle 55"/>
          <p:cNvSpPr>
            <a:spLocks noChangeArrowheads="1"/>
          </p:cNvSpPr>
          <p:nvPr/>
        </p:nvSpPr>
        <p:spPr bwMode="auto">
          <a:xfrm rot="5400000">
            <a:off x="4131469" y="1317358"/>
            <a:ext cx="1046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&lt;11:15&gt;</a:t>
            </a:r>
          </a:p>
        </p:txBody>
      </p:sp>
      <p:sp>
        <p:nvSpPr>
          <p:cNvPr id="14390" name="Rectangle 56"/>
          <p:cNvSpPr>
            <a:spLocks noChangeArrowheads="1"/>
          </p:cNvSpPr>
          <p:nvPr/>
        </p:nvSpPr>
        <p:spPr bwMode="auto">
          <a:xfrm rot="5400000">
            <a:off x="4677569" y="1304658"/>
            <a:ext cx="9191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&lt;0:15&gt;</a:t>
            </a:r>
          </a:p>
        </p:txBody>
      </p:sp>
      <p:sp>
        <p:nvSpPr>
          <p:cNvPr id="14391" name="Line 57"/>
          <p:cNvSpPr>
            <a:spLocks noChangeShapeType="1"/>
          </p:cNvSpPr>
          <p:nvPr/>
        </p:nvSpPr>
        <p:spPr bwMode="auto">
          <a:xfrm>
            <a:off x="39624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2" name="Line 58"/>
          <p:cNvSpPr>
            <a:spLocks noChangeShapeType="1"/>
          </p:cNvSpPr>
          <p:nvPr/>
        </p:nvSpPr>
        <p:spPr bwMode="auto">
          <a:xfrm>
            <a:off x="44958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3" name="Line 59"/>
          <p:cNvSpPr>
            <a:spLocks noChangeShapeType="1"/>
          </p:cNvSpPr>
          <p:nvPr/>
        </p:nvSpPr>
        <p:spPr bwMode="auto">
          <a:xfrm>
            <a:off x="5029200" y="1049864"/>
            <a:ext cx="0" cy="889000"/>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14394" name="Rectangle 60"/>
          <p:cNvSpPr>
            <a:spLocks noChangeArrowheads="1"/>
          </p:cNvSpPr>
          <p:nvPr/>
        </p:nvSpPr>
        <p:spPr bwMode="auto">
          <a:xfrm>
            <a:off x="4786313" y="1875364"/>
            <a:ext cx="914400"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Imm16</a:t>
            </a:r>
          </a:p>
        </p:txBody>
      </p:sp>
      <p:sp>
        <p:nvSpPr>
          <p:cNvPr id="14395" name="Rectangle 61"/>
          <p:cNvSpPr>
            <a:spLocks noChangeArrowheads="1"/>
          </p:cNvSpPr>
          <p:nvPr/>
        </p:nvSpPr>
        <p:spPr bwMode="auto">
          <a:xfrm>
            <a:off x="4252913" y="1875364"/>
            <a:ext cx="47783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Rd</a:t>
            </a:r>
          </a:p>
        </p:txBody>
      </p:sp>
      <p:sp>
        <p:nvSpPr>
          <p:cNvPr id="14396" name="Rectangle 62"/>
          <p:cNvSpPr>
            <a:spLocks noChangeArrowheads="1"/>
          </p:cNvSpPr>
          <p:nvPr/>
        </p:nvSpPr>
        <p:spPr bwMode="auto">
          <a:xfrm>
            <a:off x="3795713" y="1875364"/>
            <a:ext cx="420687"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Rt</a:t>
            </a:r>
          </a:p>
        </p:txBody>
      </p:sp>
      <p:sp>
        <p:nvSpPr>
          <p:cNvPr id="14397" name="Rectangle 63"/>
          <p:cNvSpPr>
            <a:spLocks noChangeArrowheads="1"/>
          </p:cNvSpPr>
          <p:nvPr/>
        </p:nvSpPr>
        <p:spPr bwMode="auto">
          <a:xfrm>
            <a:off x="3262313" y="1875364"/>
            <a:ext cx="449262"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Rs</a:t>
            </a:r>
          </a:p>
        </p:txBody>
      </p:sp>
      <p:sp>
        <p:nvSpPr>
          <p:cNvPr id="14398" name="Rectangle 64"/>
          <p:cNvSpPr>
            <a:spLocks noChangeArrowheads="1"/>
          </p:cNvSpPr>
          <p:nvPr/>
        </p:nvSpPr>
        <p:spPr bwMode="auto">
          <a:xfrm>
            <a:off x="1981200" y="5240864"/>
            <a:ext cx="490538"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clk</a:t>
            </a:r>
          </a:p>
        </p:txBody>
      </p:sp>
      <p:grpSp>
        <p:nvGrpSpPr>
          <p:cNvPr id="14399" name="Group 65"/>
          <p:cNvGrpSpPr>
            <a:grpSpLocks/>
          </p:cNvGrpSpPr>
          <p:nvPr/>
        </p:nvGrpSpPr>
        <p:grpSpPr bwMode="auto">
          <a:xfrm>
            <a:off x="2057400" y="3847039"/>
            <a:ext cx="354013" cy="1266825"/>
            <a:chOff x="1326" y="2338"/>
            <a:chExt cx="223" cy="798"/>
          </a:xfrm>
        </p:grpSpPr>
        <p:sp>
          <p:nvSpPr>
            <p:cNvPr id="14484" name="Rectangle 66"/>
            <p:cNvSpPr>
              <a:spLocks noChangeArrowheads="1"/>
            </p:cNvSpPr>
            <p:nvPr/>
          </p:nvSpPr>
          <p:spPr bwMode="auto">
            <a:xfrm>
              <a:off x="1364" y="2384"/>
              <a:ext cx="145" cy="75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5" name="Rectangle 67"/>
            <p:cNvSpPr>
              <a:spLocks noChangeArrowheads="1"/>
            </p:cNvSpPr>
            <p:nvPr/>
          </p:nvSpPr>
          <p:spPr bwMode="auto">
            <a:xfrm rot="5400000">
              <a:off x="1288" y="2681"/>
              <a:ext cx="285"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PC</a:t>
              </a:r>
            </a:p>
          </p:txBody>
        </p:sp>
        <p:sp>
          <p:nvSpPr>
            <p:cNvPr id="14486" name="Rectangle 68"/>
            <p:cNvSpPr>
              <a:spLocks noChangeArrowheads="1"/>
            </p:cNvSpPr>
            <p:nvPr/>
          </p:nvSpPr>
          <p:spPr bwMode="auto">
            <a:xfrm rot="-5400000">
              <a:off x="1323" y="2354"/>
              <a:ext cx="242"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00</a:t>
              </a:r>
            </a:p>
          </p:txBody>
        </p:sp>
        <p:sp>
          <p:nvSpPr>
            <p:cNvPr id="14487" name="Rectangle 69"/>
            <p:cNvSpPr>
              <a:spLocks noChangeArrowheads="1"/>
            </p:cNvSpPr>
            <p:nvPr/>
          </p:nvSpPr>
          <p:spPr bwMode="auto">
            <a:xfrm>
              <a:off x="1367" y="2388"/>
              <a:ext cx="140" cy="14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grpSp>
      <p:sp>
        <p:nvSpPr>
          <p:cNvPr id="14400" name="Rectangle 70"/>
          <p:cNvSpPr>
            <a:spLocks noChangeArrowheads="1"/>
          </p:cNvSpPr>
          <p:nvPr/>
        </p:nvSpPr>
        <p:spPr bwMode="auto">
          <a:xfrm>
            <a:off x="1449388" y="991127"/>
            <a:ext cx="239712" cy="369887"/>
          </a:xfrm>
          <a:prstGeom prst="rect">
            <a:avLst/>
          </a:prstGeom>
          <a:noFill/>
          <a:ln w="12700">
            <a:noFill/>
            <a:miter lim="800000"/>
            <a:headEnd/>
            <a:tailEnd/>
          </a:ln>
        </p:spPr>
        <p:txBody>
          <a:bodyPr wrap="none" anchor="ctr">
            <a:prstTxWarp prst="textNoShape">
              <a:avLst/>
            </a:prstTxWarp>
          </a:bodyPr>
          <a:lstStyle/>
          <a:p>
            <a:endParaRPr lang="en-US"/>
          </a:p>
        </p:txBody>
      </p:sp>
      <p:sp>
        <p:nvSpPr>
          <p:cNvPr id="14401" name="Rectangle 71"/>
          <p:cNvSpPr>
            <a:spLocks noChangeArrowheads="1"/>
          </p:cNvSpPr>
          <p:nvPr/>
        </p:nvSpPr>
        <p:spPr bwMode="auto">
          <a:xfrm>
            <a:off x="1449388" y="1808689"/>
            <a:ext cx="239712" cy="369888"/>
          </a:xfrm>
          <a:prstGeom prst="rect">
            <a:avLst/>
          </a:prstGeom>
          <a:noFill/>
          <a:ln w="12700">
            <a:noFill/>
            <a:miter lim="800000"/>
            <a:headEnd/>
            <a:tailEnd/>
          </a:ln>
        </p:spPr>
        <p:txBody>
          <a:bodyPr wrap="none" anchor="ctr">
            <a:prstTxWarp prst="textNoShape">
              <a:avLst/>
            </a:prstTxWarp>
          </a:bodyPr>
          <a:lstStyle/>
          <a:p>
            <a:endParaRPr lang="en-US"/>
          </a:p>
        </p:txBody>
      </p:sp>
      <p:sp>
        <p:nvSpPr>
          <p:cNvPr id="14402" name="Rectangle 72"/>
          <p:cNvSpPr>
            <a:spLocks noChangeArrowheads="1"/>
          </p:cNvSpPr>
          <p:nvPr/>
        </p:nvSpPr>
        <p:spPr bwMode="auto">
          <a:xfrm>
            <a:off x="430213" y="3259664"/>
            <a:ext cx="307975"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b="1">
                <a:solidFill>
                  <a:schemeClr val="tx1"/>
                </a:solidFill>
                <a:latin typeface="Times" charset="0"/>
              </a:rPr>
              <a:t>4</a:t>
            </a:r>
          </a:p>
        </p:txBody>
      </p:sp>
      <p:sp>
        <p:nvSpPr>
          <p:cNvPr id="14403" name="Rectangle 73"/>
          <p:cNvSpPr>
            <a:spLocks noChangeArrowheads="1"/>
          </p:cNvSpPr>
          <p:nvPr/>
        </p:nvSpPr>
        <p:spPr bwMode="auto">
          <a:xfrm>
            <a:off x="1295400" y="2192864"/>
            <a:ext cx="1027113" cy="393700"/>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u="sng">
                <a:latin typeface="Times" charset="0"/>
              </a:rPr>
              <a:t>nPC_sel</a:t>
            </a:r>
          </a:p>
        </p:txBody>
      </p:sp>
      <p:sp>
        <p:nvSpPr>
          <p:cNvPr id="14404" name="Line 74"/>
          <p:cNvSpPr>
            <a:spLocks noChangeShapeType="1"/>
          </p:cNvSpPr>
          <p:nvPr/>
        </p:nvSpPr>
        <p:spPr bwMode="auto">
          <a:xfrm>
            <a:off x="1801813" y="2580214"/>
            <a:ext cx="0" cy="12922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14405" name="Group 75"/>
          <p:cNvGrpSpPr>
            <a:grpSpLocks/>
          </p:cNvGrpSpPr>
          <p:nvPr/>
        </p:nvGrpSpPr>
        <p:grpSpPr bwMode="auto">
          <a:xfrm>
            <a:off x="438150" y="4936064"/>
            <a:ext cx="363538" cy="1066800"/>
            <a:chOff x="239" y="3168"/>
            <a:chExt cx="229" cy="672"/>
          </a:xfrm>
        </p:grpSpPr>
        <p:sp>
          <p:nvSpPr>
            <p:cNvPr id="14482" name="Rectangle 76"/>
            <p:cNvSpPr>
              <a:spLocks noChangeArrowheads="1"/>
            </p:cNvSpPr>
            <p:nvPr/>
          </p:nvSpPr>
          <p:spPr bwMode="auto">
            <a:xfrm>
              <a:off x="264" y="3168"/>
              <a:ext cx="186" cy="672"/>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3" name="Rectangle 77"/>
            <p:cNvSpPr>
              <a:spLocks noChangeArrowheads="1"/>
            </p:cNvSpPr>
            <p:nvPr/>
          </p:nvSpPr>
          <p:spPr bwMode="auto">
            <a:xfrm rot="5400000">
              <a:off x="75" y="3379"/>
              <a:ext cx="558"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PC Ext</a:t>
              </a:r>
            </a:p>
          </p:txBody>
        </p:sp>
      </p:grpSp>
      <p:grpSp>
        <p:nvGrpSpPr>
          <p:cNvPr id="14406" name="Group 78"/>
          <p:cNvGrpSpPr>
            <a:grpSpLocks/>
          </p:cNvGrpSpPr>
          <p:nvPr/>
        </p:nvGrpSpPr>
        <p:grpSpPr bwMode="auto">
          <a:xfrm>
            <a:off x="1974850" y="808564"/>
            <a:ext cx="1123950" cy="1092200"/>
            <a:chOff x="1244" y="424"/>
            <a:chExt cx="708" cy="688"/>
          </a:xfrm>
        </p:grpSpPr>
        <p:sp>
          <p:nvSpPr>
            <p:cNvPr id="14479" name="Rectangle 79"/>
            <p:cNvSpPr>
              <a:spLocks noChangeArrowheads="1"/>
            </p:cNvSpPr>
            <p:nvPr/>
          </p:nvSpPr>
          <p:spPr bwMode="auto">
            <a:xfrm>
              <a:off x="1258" y="443"/>
              <a:ext cx="694" cy="630"/>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80" name="Rectangle 80"/>
            <p:cNvSpPr>
              <a:spLocks noChangeArrowheads="1"/>
            </p:cNvSpPr>
            <p:nvPr/>
          </p:nvSpPr>
          <p:spPr bwMode="auto">
            <a:xfrm>
              <a:off x="1440" y="864"/>
              <a:ext cx="363" cy="248"/>
            </a:xfrm>
            <a:prstGeom prst="rect">
              <a:avLst/>
            </a:prstGeom>
            <a:noFill/>
            <a:ln w="12700">
              <a:noFill/>
              <a:miter lim="800000"/>
              <a:headEnd/>
              <a:tailEnd/>
            </a:ln>
          </p:spPr>
          <p:txBody>
            <a:bodyPr wrap="none" lIns="90488" tIns="44450" rIns="90488" bIns="44450">
              <a:prstTxWarp prst="textNoShape">
                <a:avLst/>
              </a:prstTxWarp>
              <a:spAutoFit/>
            </a:bodyPr>
            <a:lstStyle/>
            <a:p>
              <a:r>
                <a:rPr lang="en-US" sz="2000">
                  <a:solidFill>
                    <a:schemeClr val="tx1"/>
                  </a:solidFill>
                  <a:latin typeface="Times" charset="0"/>
                </a:rPr>
                <a:t>Adr</a:t>
              </a:r>
            </a:p>
          </p:txBody>
        </p:sp>
        <p:sp>
          <p:nvSpPr>
            <p:cNvPr id="14481" name="Rectangle 81"/>
            <p:cNvSpPr>
              <a:spLocks noChangeArrowheads="1"/>
            </p:cNvSpPr>
            <p:nvPr/>
          </p:nvSpPr>
          <p:spPr bwMode="auto">
            <a:xfrm>
              <a:off x="1244" y="424"/>
              <a:ext cx="700" cy="440"/>
            </a:xfrm>
            <a:prstGeom prst="rect">
              <a:avLst/>
            </a:prstGeom>
            <a:noFill/>
            <a:ln w="12700">
              <a:noFill/>
              <a:miter lim="800000"/>
              <a:headEnd/>
              <a:tailEnd/>
            </a:ln>
          </p:spPr>
          <p:txBody>
            <a:bodyPr wrap="none" lIns="90488" tIns="44450" rIns="90488" bIns="44450">
              <a:prstTxWarp prst="textNoShape">
                <a:avLst/>
              </a:prstTxWarp>
              <a:spAutoFit/>
            </a:bodyPr>
            <a:lstStyle/>
            <a:p>
              <a:pPr algn="ctr"/>
              <a:r>
                <a:rPr lang="en-US" sz="2000" b="1">
                  <a:solidFill>
                    <a:schemeClr val="tx1"/>
                  </a:solidFill>
                  <a:latin typeface="Times" charset="0"/>
                </a:rPr>
                <a:t>Inst</a:t>
              </a:r>
            </a:p>
            <a:p>
              <a:pPr algn="ctr"/>
              <a:r>
                <a:rPr lang="en-US" sz="2000" b="1">
                  <a:solidFill>
                    <a:schemeClr val="tx1"/>
                  </a:solidFill>
                  <a:latin typeface="Times" charset="0"/>
                </a:rPr>
                <a:t>Memory</a:t>
              </a:r>
            </a:p>
          </p:txBody>
        </p:sp>
      </p:grpSp>
      <p:grpSp>
        <p:nvGrpSpPr>
          <p:cNvPr id="14407" name="Group 82"/>
          <p:cNvGrpSpPr>
            <a:grpSpLocks/>
          </p:cNvGrpSpPr>
          <p:nvPr/>
        </p:nvGrpSpPr>
        <p:grpSpPr bwMode="auto">
          <a:xfrm>
            <a:off x="990600" y="3335864"/>
            <a:ext cx="381000" cy="1066800"/>
            <a:chOff x="432" y="912"/>
            <a:chExt cx="240" cy="672"/>
          </a:xfrm>
        </p:grpSpPr>
        <p:sp>
          <p:nvSpPr>
            <p:cNvPr id="14477" name="Rectangle 83"/>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8" name="Freeform 84"/>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8" name="Group 85"/>
          <p:cNvGrpSpPr>
            <a:grpSpLocks/>
          </p:cNvGrpSpPr>
          <p:nvPr/>
        </p:nvGrpSpPr>
        <p:grpSpPr bwMode="auto">
          <a:xfrm>
            <a:off x="990600" y="4555064"/>
            <a:ext cx="381000" cy="1066800"/>
            <a:chOff x="432" y="912"/>
            <a:chExt cx="240" cy="672"/>
          </a:xfrm>
        </p:grpSpPr>
        <p:sp>
          <p:nvSpPr>
            <p:cNvPr id="14475" name="Rectangle 86"/>
            <p:cNvSpPr>
              <a:spLocks noChangeArrowheads="1"/>
            </p:cNvSpPr>
            <p:nvPr/>
          </p:nvSpPr>
          <p:spPr bwMode="auto">
            <a:xfrm rot="5400000">
              <a:off x="294" y="1120"/>
              <a:ext cx="506"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Adder</a:t>
              </a:r>
            </a:p>
          </p:txBody>
        </p:sp>
        <p:sp>
          <p:nvSpPr>
            <p:cNvPr id="14476" name="Freeform 87"/>
            <p:cNvSpPr>
              <a:spLocks/>
            </p:cNvSpPr>
            <p:nvPr/>
          </p:nvSpPr>
          <p:spPr bwMode="auto">
            <a:xfrm>
              <a:off x="432" y="912"/>
              <a:ext cx="240" cy="672"/>
            </a:xfrm>
            <a:custGeom>
              <a:avLst/>
              <a:gdLst>
                <a:gd name="T0" fmla="*/ 0 w 240"/>
                <a:gd name="T1" fmla="*/ 0 h 672"/>
                <a:gd name="T2" fmla="*/ 0 w 240"/>
                <a:gd name="T3" fmla="*/ 288 h 672"/>
                <a:gd name="T4" fmla="*/ 48 w 240"/>
                <a:gd name="T5" fmla="*/ 336 h 672"/>
                <a:gd name="T6" fmla="*/ 0 w 240"/>
                <a:gd name="T7" fmla="*/ 384 h 672"/>
                <a:gd name="T8" fmla="*/ 0 w 240"/>
                <a:gd name="T9" fmla="*/ 672 h 672"/>
                <a:gd name="T10" fmla="*/ 240 w 240"/>
                <a:gd name="T11" fmla="*/ 480 h 672"/>
                <a:gd name="T12" fmla="*/ 240 w 240"/>
                <a:gd name="T13" fmla="*/ 192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09" name="Group 88"/>
          <p:cNvGrpSpPr>
            <a:grpSpLocks/>
          </p:cNvGrpSpPr>
          <p:nvPr/>
        </p:nvGrpSpPr>
        <p:grpSpPr bwMode="auto">
          <a:xfrm>
            <a:off x="1600200" y="3793064"/>
            <a:ext cx="363538" cy="1447800"/>
            <a:chOff x="480" y="864"/>
            <a:chExt cx="229" cy="912"/>
          </a:xfrm>
        </p:grpSpPr>
        <p:sp>
          <p:nvSpPr>
            <p:cNvPr id="14473" name="Rectangle 89"/>
            <p:cNvSpPr>
              <a:spLocks noChangeArrowheads="1"/>
            </p:cNvSpPr>
            <p:nvPr/>
          </p:nvSpPr>
          <p:spPr bwMode="auto">
            <a:xfrm rot="5400000">
              <a:off x="394" y="1220"/>
              <a:ext cx="402" cy="229"/>
            </a:xfrm>
            <a:prstGeom prst="rect">
              <a:avLst/>
            </a:prstGeom>
            <a:noFill/>
            <a:ln w="12700">
              <a:noFill/>
              <a:miter lim="800000"/>
              <a:headEnd/>
              <a:tailEnd/>
            </a:ln>
          </p:spPr>
          <p:txBody>
            <a:bodyPr wrap="none" lIns="90488" tIns="44450" rIns="90488" bIns="44450">
              <a:prstTxWarp prst="textNoShape">
                <a:avLst/>
              </a:prstTxWarp>
              <a:spAutoFit/>
            </a:bodyPr>
            <a:lstStyle/>
            <a:p>
              <a:r>
                <a:rPr lang="en-US" sz="1800" b="1">
                  <a:solidFill>
                    <a:schemeClr val="tx1"/>
                  </a:solidFill>
                  <a:latin typeface="Times" charset="0"/>
                </a:rPr>
                <a:t>Mux</a:t>
              </a:r>
            </a:p>
          </p:txBody>
        </p:sp>
        <p:sp>
          <p:nvSpPr>
            <p:cNvPr id="14474" name="Freeform 90"/>
            <p:cNvSpPr>
              <a:spLocks/>
            </p:cNvSpPr>
            <p:nvPr/>
          </p:nvSpPr>
          <p:spPr bwMode="auto">
            <a:xfrm>
              <a:off x="528" y="864"/>
              <a:ext cx="144" cy="912"/>
            </a:xfrm>
            <a:custGeom>
              <a:avLst/>
              <a:gdLst>
                <a:gd name="T0" fmla="*/ 0 w 144"/>
                <a:gd name="T1" fmla="*/ 0 h 912"/>
                <a:gd name="T2" fmla="*/ 0 w 144"/>
                <a:gd name="T3" fmla="*/ 912 h 912"/>
                <a:gd name="T4" fmla="*/ 144 w 144"/>
                <a:gd name="T5" fmla="*/ 768 h 912"/>
                <a:gd name="T6" fmla="*/ 144 w 144"/>
                <a:gd name="T7" fmla="*/ 144 h 912"/>
                <a:gd name="T8" fmla="*/ 0 w 144"/>
                <a:gd name="T9" fmla="*/ 0 h 912"/>
                <a:gd name="T10" fmla="*/ 0 60000 65536"/>
                <a:gd name="T11" fmla="*/ 0 60000 65536"/>
                <a:gd name="T12" fmla="*/ 0 60000 65536"/>
                <a:gd name="T13" fmla="*/ 0 60000 65536"/>
                <a:gd name="T14" fmla="*/ 0 60000 65536"/>
                <a:gd name="T15" fmla="*/ 0 w 144"/>
                <a:gd name="T16" fmla="*/ 0 h 912"/>
                <a:gd name="T17" fmla="*/ 144 w 144"/>
                <a:gd name="T18" fmla="*/ 912 h 912"/>
              </a:gdLst>
              <a:ahLst/>
              <a:cxnLst>
                <a:cxn ang="T10">
                  <a:pos x="T0" y="T1"/>
                </a:cxn>
                <a:cxn ang="T11">
                  <a:pos x="T2" y="T3"/>
                </a:cxn>
                <a:cxn ang="T12">
                  <a:pos x="T4" y="T5"/>
                </a:cxn>
                <a:cxn ang="T13">
                  <a:pos x="T6" y="T7"/>
                </a:cxn>
                <a:cxn ang="T14">
                  <a:pos x="T8" y="T9"/>
                </a:cxn>
              </a:cxnLst>
              <a:rect l="T15" t="T16" r="T17" b="T18"/>
              <a:pathLst>
                <a:path w="144" h="912">
                  <a:moveTo>
                    <a:pt x="0" y="0"/>
                  </a:moveTo>
                  <a:lnTo>
                    <a:pt x="0" y="912"/>
                  </a:lnTo>
                  <a:lnTo>
                    <a:pt x="144" y="768"/>
                  </a:lnTo>
                  <a:lnTo>
                    <a:pt x="144"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10" name="Freeform 91"/>
          <p:cNvSpPr>
            <a:spLocks/>
          </p:cNvSpPr>
          <p:nvPr/>
        </p:nvSpPr>
        <p:spPr bwMode="auto">
          <a:xfrm>
            <a:off x="2362200" y="1811864"/>
            <a:ext cx="152400" cy="2743200"/>
          </a:xfrm>
          <a:custGeom>
            <a:avLst/>
            <a:gdLst>
              <a:gd name="T0" fmla="*/ 0 w 144"/>
              <a:gd name="T1" fmla="*/ 2743200 h 1728"/>
              <a:gd name="T2" fmla="*/ 152400 w 144"/>
              <a:gd name="T3" fmla="*/ 2743200 h 1728"/>
              <a:gd name="T4" fmla="*/ 152400 w 144"/>
              <a:gd name="T5" fmla="*/ 0 h 1728"/>
              <a:gd name="T6" fmla="*/ 0 60000 65536"/>
              <a:gd name="T7" fmla="*/ 0 60000 65536"/>
              <a:gd name="T8" fmla="*/ 0 60000 65536"/>
              <a:gd name="T9" fmla="*/ 0 w 144"/>
              <a:gd name="T10" fmla="*/ 0 h 1728"/>
              <a:gd name="T11" fmla="*/ 144 w 144"/>
              <a:gd name="T12" fmla="*/ 1728 h 1728"/>
            </a:gdLst>
            <a:ahLst/>
            <a:cxnLst>
              <a:cxn ang="T6">
                <a:pos x="T0" y="T1"/>
              </a:cxn>
              <a:cxn ang="T7">
                <a:pos x="T2" y="T3"/>
              </a:cxn>
              <a:cxn ang="T8">
                <a:pos x="T4" y="T5"/>
              </a:cxn>
            </a:cxnLst>
            <a:rect l="T9" t="T10" r="T11" b="T12"/>
            <a:pathLst>
              <a:path w="144" h="1728">
                <a:moveTo>
                  <a:pt x="0" y="1728"/>
                </a:moveTo>
                <a:lnTo>
                  <a:pt x="144" y="1728"/>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1" name="Freeform 92"/>
          <p:cNvSpPr>
            <a:spLocks/>
          </p:cNvSpPr>
          <p:nvPr/>
        </p:nvSpPr>
        <p:spPr bwMode="auto">
          <a:xfrm>
            <a:off x="304800" y="3031064"/>
            <a:ext cx="2209800" cy="1219200"/>
          </a:xfrm>
          <a:custGeom>
            <a:avLst/>
            <a:gdLst>
              <a:gd name="T0" fmla="*/ 2209800 w 1440"/>
              <a:gd name="T1" fmla="*/ 0 h 768"/>
              <a:gd name="T2" fmla="*/ 0 w 1440"/>
              <a:gd name="T3" fmla="*/ 0 h 768"/>
              <a:gd name="T4" fmla="*/ 0 w 1440"/>
              <a:gd name="T5" fmla="*/ 1219200 h 768"/>
              <a:gd name="T6" fmla="*/ 662940 w 1440"/>
              <a:gd name="T7" fmla="*/ 1219200 h 768"/>
              <a:gd name="T8" fmla="*/ 0 60000 65536"/>
              <a:gd name="T9" fmla="*/ 0 60000 65536"/>
              <a:gd name="T10" fmla="*/ 0 60000 65536"/>
              <a:gd name="T11" fmla="*/ 0 60000 65536"/>
              <a:gd name="T12" fmla="*/ 0 w 1440"/>
              <a:gd name="T13" fmla="*/ 0 h 768"/>
              <a:gd name="T14" fmla="*/ 1440 w 1440"/>
              <a:gd name="T15" fmla="*/ 768 h 768"/>
            </a:gdLst>
            <a:ahLst/>
            <a:cxnLst>
              <a:cxn ang="T8">
                <a:pos x="T0" y="T1"/>
              </a:cxn>
              <a:cxn ang="T9">
                <a:pos x="T2" y="T3"/>
              </a:cxn>
              <a:cxn ang="T10">
                <a:pos x="T4" y="T5"/>
              </a:cxn>
              <a:cxn ang="T11">
                <a:pos x="T6" y="T7"/>
              </a:cxn>
            </a:cxnLst>
            <a:rect l="T12" t="T13" r="T14" b="T15"/>
            <a:pathLst>
              <a:path w="1440" h="768">
                <a:moveTo>
                  <a:pt x="1440" y="0"/>
                </a:moveTo>
                <a:lnTo>
                  <a:pt x="0" y="0"/>
                </a:lnTo>
                <a:lnTo>
                  <a:pt x="0" y="768"/>
                </a:lnTo>
                <a:lnTo>
                  <a:pt x="432" y="76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2" name="Line 93"/>
          <p:cNvSpPr>
            <a:spLocks noChangeShapeType="1"/>
          </p:cNvSpPr>
          <p:nvPr/>
        </p:nvSpPr>
        <p:spPr bwMode="auto">
          <a:xfrm>
            <a:off x="685800" y="34882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3" name="Line 94"/>
          <p:cNvSpPr>
            <a:spLocks noChangeShapeType="1"/>
          </p:cNvSpPr>
          <p:nvPr/>
        </p:nvSpPr>
        <p:spPr bwMode="auto">
          <a:xfrm>
            <a:off x="1371600" y="39454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4" name="Freeform 95"/>
          <p:cNvSpPr>
            <a:spLocks/>
          </p:cNvSpPr>
          <p:nvPr/>
        </p:nvSpPr>
        <p:spPr bwMode="auto">
          <a:xfrm>
            <a:off x="609600" y="3945464"/>
            <a:ext cx="838200" cy="762000"/>
          </a:xfrm>
          <a:custGeom>
            <a:avLst/>
            <a:gdLst>
              <a:gd name="T0" fmla="*/ 838200 w 528"/>
              <a:gd name="T1" fmla="*/ 0 h 480"/>
              <a:gd name="T2" fmla="*/ 838200 w 528"/>
              <a:gd name="T3" fmla="*/ 533400 h 480"/>
              <a:gd name="T4" fmla="*/ 0 w 528"/>
              <a:gd name="T5" fmla="*/ 533400 h 480"/>
              <a:gd name="T6" fmla="*/ 0 w 528"/>
              <a:gd name="T7" fmla="*/ 762000 h 480"/>
              <a:gd name="T8" fmla="*/ 381000 w 528"/>
              <a:gd name="T9" fmla="*/ 762000 h 480"/>
              <a:gd name="T10" fmla="*/ 0 60000 65536"/>
              <a:gd name="T11" fmla="*/ 0 60000 65536"/>
              <a:gd name="T12" fmla="*/ 0 60000 65536"/>
              <a:gd name="T13" fmla="*/ 0 60000 65536"/>
              <a:gd name="T14" fmla="*/ 0 60000 65536"/>
              <a:gd name="T15" fmla="*/ 0 w 528"/>
              <a:gd name="T16" fmla="*/ 0 h 480"/>
              <a:gd name="T17" fmla="*/ 528 w 528"/>
              <a:gd name="T18" fmla="*/ 480 h 480"/>
            </a:gdLst>
            <a:ahLst/>
            <a:cxnLst>
              <a:cxn ang="T10">
                <a:pos x="T0" y="T1"/>
              </a:cxn>
              <a:cxn ang="T11">
                <a:pos x="T2" y="T3"/>
              </a:cxn>
              <a:cxn ang="T12">
                <a:pos x="T4" y="T5"/>
              </a:cxn>
              <a:cxn ang="T13">
                <a:pos x="T6" y="T7"/>
              </a:cxn>
              <a:cxn ang="T14">
                <a:pos x="T8" y="T9"/>
              </a:cxn>
            </a:cxnLst>
            <a:rect l="T15" t="T16" r="T17" b="T18"/>
            <a:pathLst>
              <a:path w="528" h="480">
                <a:moveTo>
                  <a:pt x="528" y="0"/>
                </a:moveTo>
                <a:lnTo>
                  <a:pt x="528" y="336"/>
                </a:lnTo>
                <a:lnTo>
                  <a:pt x="0" y="336"/>
                </a:lnTo>
                <a:lnTo>
                  <a:pt x="0" y="480"/>
                </a:lnTo>
                <a:lnTo>
                  <a:pt x="240" y="48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5" name="Line 96"/>
          <p:cNvSpPr>
            <a:spLocks noChangeShapeType="1"/>
          </p:cNvSpPr>
          <p:nvPr/>
        </p:nvSpPr>
        <p:spPr bwMode="auto">
          <a:xfrm>
            <a:off x="762000" y="5469464"/>
            <a:ext cx="228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6" name="Freeform 97"/>
          <p:cNvSpPr>
            <a:spLocks/>
          </p:cNvSpPr>
          <p:nvPr/>
        </p:nvSpPr>
        <p:spPr bwMode="auto">
          <a:xfrm>
            <a:off x="228600" y="5469464"/>
            <a:ext cx="228600" cy="685800"/>
          </a:xfrm>
          <a:custGeom>
            <a:avLst/>
            <a:gdLst>
              <a:gd name="T0" fmla="*/ 0 w 144"/>
              <a:gd name="T1" fmla="*/ 685800 h 432"/>
              <a:gd name="T2" fmla="*/ 0 w 144"/>
              <a:gd name="T3" fmla="*/ 0 h 432"/>
              <a:gd name="T4" fmla="*/ 228600 w 144"/>
              <a:gd name="T5" fmla="*/ 0 h 432"/>
              <a:gd name="T6" fmla="*/ 0 60000 65536"/>
              <a:gd name="T7" fmla="*/ 0 60000 65536"/>
              <a:gd name="T8" fmla="*/ 0 60000 65536"/>
              <a:gd name="T9" fmla="*/ 0 w 144"/>
              <a:gd name="T10" fmla="*/ 0 h 432"/>
              <a:gd name="T11" fmla="*/ 144 w 144"/>
              <a:gd name="T12" fmla="*/ 432 h 432"/>
            </a:gdLst>
            <a:ahLst/>
            <a:cxnLst>
              <a:cxn ang="T6">
                <a:pos x="T0" y="T1"/>
              </a:cxn>
              <a:cxn ang="T7">
                <a:pos x="T2" y="T3"/>
              </a:cxn>
              <a:cxn ang="T8">
                <a:pos x="T4" y="T5"/>
              </a:cxn>
            </a:cxnLst>
            <a:rect l="T9" t="T10" r="T11" b="T12"/>
            <a:pathLst>
              <a:path w="144" h="432">
                <a:moveTo>
                  <a:pt x="0" y="432"/>
                </a:moveTo>
                <a:lnTo>
                  <a:pt x="0" y="0"/>
                </a:lnTo>
                <a:lnTo>
                  <a:pt x="144"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7" name="Line 98"/>
          <p:cNvSpPr>
            <a:spLocks noChangeShapeType="1"/>
          </p:cNvSpPr>
          <p:nvPr/>
        </p:nvSpPr>
        <p:spPr bwMode="auto">
          <a:xfrm>
            <a:off x="1371600" y="5088464"/>
            <a:ext cx="304800" cy="1588"/>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18" name="Line 99"/>
          <p:cNvSpPr>
            <a:spLocks noChangeShapeType="1"/>
          </p:cNvSpPr>
          <p:nvPr/>
        </p:nvSpPr>
        <p:spPr bwMode="auto">
          <a:xfrm>
            <a:off x="1905000" y="45550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14419" name="Group 100"/>
          <p:cNvGrpSpPr>
            <a:grpSpLocks/>
          </p:cNvGrpSpPr>
          <p:nvPr/>
        </p:nvGrpSpPr>
        <p:grpSpPr bwMode="auto">
          <a:xfrm>
            <a:off x="3200400" y="2850089"/>
            <a:ext cx="838200" cy="333375"/>
            <a:chOff x="2640" y="1422"/>
            <a:chExt cx="528" cy="210"/>
          </a:xfrm>
        </p:grpSpPr>
        <p:sp>
          <p:nvSpPr>
            <p:cNvPr id="14470" name="Rectangle 101"/>
            <p:cNvSpPr>
              <a:spLocks noChangeArrowheads="1"/>
            </p:cNvSpPr>
            <p:nvPr/>
          </p:nvSpPr>
          <p:spPr bwMode="auto">
            <a:xfrm>
              <a:off x="292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71" name="Rectangle 102"/>
            <p:cNvSpPr>
              <a:spLocks noChangeArrowheads="1"/>
            </p:cNvSpPr>
            <p:nvPr/>
          </p:nvSpPr>
          <p:spPr bwMode="auto">
            <a:xfrm>
              <a:off x="2688" y="14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72" name="Freeform 103"/>
            <p:cNvSpPr>
              <a:spLocks/>
            </p:cNvSpPr>
            <p:nvPr/>
          </p:nvSpPr>
          <p:spPr bwMode="auto">
            <a:xfrm>
              <a:off x="2640" y="1440"/>
              <a:ext cx="528" cy="192"/>
            </a:xfrm>
            <a:custGeom>
              <a:avLst/>
              <a:gdLst>
                <a:gd name="T0" fmla="*/ 0 w 528"/>
                <a:gd name="T1" fmla="*/ 0 h 192"/>
                <a:gd name="T2" fmla="*/ 48 w 528"/>
                <a:gd name="T3" fmla="*/ 192 h 192"/>
                <a:gd name="T4" fmla="*/ 480 w 528"/>
                <a:gd name="T5" fmla="*/ 192 h 192"/>
                <a:gd name="T6" fmla="*/ 528 w 528"/>
                <a:gd name="T7" fmla="*/ 0 h 192"/>
                <a:gd name="T8" fmla="*/ 0 w 528"/>
                <a:gd name="T9" fmla="*/ 0 h 192"/>
                <a:gd name="T10" fmla="*/ 0 60000 65536"/>
                <a:gd name="T11" fmla="*/ 0 60000 65536"/>
                <a:gd name="T12" fmla="*/ 0 60000 65536"/>
                <a:gd name="T13" fmla="*/ 0 60000 65536"/>
                <a:gd name="T14" fmla="*/ 0 60000 65536"/>
                <a:gd name="T15" fmla="*/ 0 w 528"/>
                <a:gd name="T16" fmla="*/ 0 h 192"/>
                <a:gd name="T17" fmla="*/ 528 w 528"/>
                <a:gd name="T18" fmla="*/ 192 h 192"/>
              </a:gdLst>
              <a:ahLst/>
              <a:cxnLst>
                <a:cxn ang="T10">
                  <a:pos x="T0" y="T1"/>
                </a:cxn>
                <a:cxn ang="T11">
                  <a:pos x="T2" y="T3"/>
                </a:cxn>
                <a:cxn ang="T12">
                  <a:pos x="T4" y="T5"/>
                </a:cxn>
                <a:cxn ang="T13">
                  <a:pos x="T6" y="T7"/>
                </a:cxn>
                <a:cxn ang="T14">
                  <a:pos x="T8" y="T9"/>
                </a:cxn>
              </a:cxnLst>
              <a:rect l="T15" t="T16" r="T17" b="T18"/>
              <a:pathLst>
                <a:path w="528" h="192">
                  <a:moveTo>
                    <a:pt x="0" y="0"/>
                  </a:moveTo>
                  <a:lnTo>
                    <a:pt x="48" y="192"/>
                  </a:lnTo>
                  <a:lnTo>
                    <a:pt x="480" y="192"/>
                  </a:lnTo>
                  <a:lnTo>
                    <a:pt x="528" y="0"/>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sp>
        <p:nvSpPr>
          <p:cNvPr id="14420" name="Rectangle 104"/>
          <p:cNvSpPr>
            <a:spLocks noChangeArrowheads="1"/>
          </p:cNvSpPr>
          <p:nvPr/>
        </p:nvSpPr>
        <p:spPr bwMode="auto">
          <a:xfrm>
            <a:off x="3200400" y="3793064"/>
            <a:ext cx="1447800" cy="9906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grpSp>
        <p:nvGrpSpPr>
          <p:cNvPr id="14421" name="Group 105"/>
          <p:cNvGrpSpPr>
            <a:grpSpLocks/>
          </p:cNvGrpSpPr>
          <p:nvPr/>
        </p:nvGrpSpPr>
        <p:grpSpPr bwMode="auto">
          <a:xfrm>
            <a:off x="5508625" y="4402664"/>
            <a:ext cx="358775" cy="1219200"/>
            <a:chOff x="3518" y="2640"/>
            <a:chExt cx="226" cy="768"/>
          </a:xfrm>
        </p:grpSpPr>
        <p:sp>
          <p:nvSpPr>
            <p:cNvPr id="14467" name="Rectangle 106"/>
            <p:cNvSpPr>
              <a:spLocks noChangeArrowheads="1"/>
            </p:cNvSpPr>
            <p:nvPr/>
          </p:nvSpPr>
          <p:spPr bwMode="auto">
            <a:xfrm>
              <a:off x="3518" y="269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8" name="Rectangle 107"/>
            <p:cNvSpPr>
              <a:spLocks noChangeArrowheads="1"/>
            </p:cNvSpPr>
            <p:nvPr/>
          </p:nvSpPr>
          <p:spPr bwMode="auto">
            <a:xfrm>
              <a:off x="3518" y="3187"/>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9" name="Freeform 108"/>
            <p:cNvSpPr>
              <a:spLocks/>
            </p:cNvSpPr>
            <p:nvPr/>
          </p:nvSpPr>
          <p:spPr bwMode="auto">
            <a:xfrm>
              <a:off x="3552" y="2640"/>
              <a:ext cx="192" cy="768"/>
            </a:xfrm>
            <a:custGeom>
              <a:avLst/>
              <a:gdLst>
                <a:gd name="T0" fmla="*/ 0 w 192"/>
                <a:gd name="T1" fmla="*/ 0 h 768"/>
                <a:gd name="T2" fmla="*/ 0 w 192"/>
                <a:gd name="T3" fmla="*/ 768 h 768"/>
                <a:gd name="T4" fmla="*/ 192 w 192"/>
                <a:gd name="T5" fmla="*/ 672 h 768"/>
                <a:gd name="T6" fmla="*/ 192 w 192"/>
                <a:gd name="T7" fmla="*/ 96 h 768"/>
                <a:gd name="T8" fmla="*/ 0 w 192"/>
                <a:gd name="T9" fmla="*/ 0 h 768"/>
                <a:gd name="T10" fmla="*/ 0 60000 65536"/>
                <a:gd name="T11" fmla="*/ 0 60000 65536"/>
                <a:gd name="T12" fmla="*/ 0 60000 65536"/>
                <a:gd name="T13" fmla="*/ 0 60000 65536"/>
                <a:gd name="T14" fmla="*/ 0 60000 65536"/>
                <a:gd name="T15" fmla="*/ 0 w 192"/>
                <a:gd name="T16" fmla="*/ 0 h 768"/>
                <a:gd name="T17" fmla="*/ 192 w 192"/>
                <a:gd name="T18" fmla="*/ 768 h 768"/>
              </a:gdLst>
              <a:ahLst/>
              <a:cxnLst>
                <a:cxn ang="T10">
                  <a:pos x="T0" y="T1"/>
                </a:cxn>
                <a:cxn ang="T11">
                  <a:pos x="T2" y="T3"/>
                </a:cxn>
                <a:cxn ang="T12">
                  <a:pos x="T4" y="T5"/>
                </a:cxn>
                <a:cxn ang="T13">
                  <a:pos x="T6" y="T7"/>
                </a:cxn>
                <a:cxn ang="T14">
                  <a:pos x="T8" y="T9"/>
                </a:cxn>
              </a:cxnLst>
              <a:rect l="T15" t="T16" r="T17" b="T18"/>
              <a:pathLst>
                <a:path w="192" h="768">
                  <a:moveTo>
                    <a:pt x="0" y="0"/>
                  </a:moveTo>
                  <a:lnTo>
                    <a:pt x="0" y="768"/>
                  </a:lnTo>
                  <a:lnTo>
                    <a:pt x="192" y="672"/>
                  </a:lnTo>
                  <a:lnTo>
                    <a:pt x="192" y="96"/>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2" name="Group 109"/>
          <p:cNvGrpSpPr>
            <a:grpSpLocks/>
          </p:cNvGrpSpPr>
          <p:nvPr/>
        </p:nvGrpSpPr>
        <p:grpSpPr bwMode="auto">
          <a:xfrm>
            <a:off x="6372225" y="3793064"/>
            <a:ext cx="485775" cy="1143000"/>
            <a:chOff x="4009" y="2304"/>
            <a:chExt cx="306" cy="720"/>
          </a:xfrm>
        </p:grpSpPr>
        <p:sp>
          <p:nvSpPr>
            <p:cNvPr id="14464" name="Rectangle 110"/>
            <p:cNvSpPr>
              <a:spLocks noChangeArrowheads="1"/>
            </p:cNvSpPr>
            <p:nvPr/>
          </p:nvSpPr>
          <p:spPr bwMode="auto">
            <a:xfrm>
              <a:off x="4009" y="2322"/>
              <a:ext cx="187"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t>
              </a:r>
            </a:p>
          </p:txBody>
        </p:sp>
        <p:sp>
          <p:nvSpPr>
            <p:cNvPr id="14465" name="Rectangle 111"/>
            <p:cNvSpPr>
              <a:spLocks noChangeArrowheads="1"/>
            </p:cNvSpPr>
            <p:nvPr/>
          </p:nvSpPr>
          <p:spPr bwMode="auto">
            <a:xfrm rot="5400000">
              <a:off x="3993" y="2583"/>
              <a:ext cx="384"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b="1">
                  <a:solidFill>
                    <a:schemeClr val="tx1"/>
                  </a:solidFill>
                  <a:latin typeface="Times" charset="0"/>
                </a:rPr>
                <a:t>ALU</a:t>
              </a:r>
            </a:p>
          </p:txBody>
        </p:sp>
        <p:sp>
          <p:nvSpPr>
            <p:cNvPr id="14466" name="Freeform 112"/>
            <p:cNvSpPr>
              <a:spLocks/>
            </p:cNvSpPr>
            <p:nvPr/>
          </p:nvSpPr>
          <p:spPr bwMode="auto">
            <a:xfrm>
              <a:off x="4032" y="2304"/>
              <a:ext cx="283" cy="720"/>
            </a:xfrm>
            <a:custGeom>
              <a:avLst/>
              <a:gdLst>
                <a:gd name="T0" fmla="*/ 0 w 240"/>
                <a:gd name="T1" fmla="*/ 0 h 672"/>
                <a:gd name="T2" fmla="*/ 0 w 240"/>
                <a:gd name="T3" fmla="*/ 309 h 672"/>
                <a:gd name="T4" fmla="*/ 57 w 240"/>
                <a:gd name="T5" fmla="*/ 360 h 672"/>
                <a:gd name="T6" fmla="*/ 0 w 240"/>
                <a:gd name="T7" fmla="*/ 411 h 672"/>
                <a:gd name="T8" fmla="*/ 0 w 240"/>
                <a:gd name="T9" fmla="*/ 720 h 672"/>
                <a:gd name="T10" fmla="*/ 283 w 240"/>
                <a:gd name="T11" fmla="*/ 514 h 672"/>
                <a:gd name="T12" fmla="*/ 283 w 240"/>
                <a:gd name="T13" fmla="*/ 206 h 672"/>
                <a:gd name="T14" fmla="*/ 0 w 240"/>
                <a:gd name="T15" fmla="*/ 0 h 672"/>
                <a:gd name="T16" fmla="*/ 0 60000 65536"/>
                <a:gd name="T17" fmla="*/ 0 60000 65536"/>
                <a:gd name="T18" fmla="*/ 0 60000 65536"/>
                <a:gd name="T19" fmla="*/ 0 60000 65536"/>
                <a:gd name="T20" fmla="*/ 0 60000 65536"/>
                <a:gd name="T21" fmla="*/ 0 60000 65536"/>
                <a:gd name="T22" fmla="*/ 0 60000 65536"/>
                <a:gd name="T23" fmla="*/ 0 60000 65536"/>
                <a:gd name="T24" fmla="*/ 0 w 240"/>
                <a:gd name="T25" fmla="*/ 0 h 672"/>
                <a:gd name="T26" fmla="*/ 240 w 240"/>
                <a:gd name="T27" fmla="*/ 672 h 67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0" h="672">
                  <a:moveTo>
                    <a:pt x="0" y="0"/>
                  </a:moveTo>
                  <a:lnTo>
                    <a:pt x="0" y="288"/>
                  </a:lnTo>
                  <a:lnTo>
                    <a:pt x="48" y="336"/>
                  </a:lnTo>
                  <a:lnTo>
                    <a:pt x="0" y="384"/>
                  </a:lnTo>
                  <a:lnTo>
                    <a:pt x="0" y="672"/>
                  </a:lnTo>
                  <a:lnTo>
                    <a:pt x="240" y="480"/>
                  </a:lnTo>
                  <a:lnTo>
                    <a:pt x="240" y="192"/>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3" name="Group 113"/>
          <p:cNvGrpSpPr>
            <a:grpSpLocks/>
          </p:cNvGrpSpPr>
          <p:nvPr/>
        </p:nvGrpSpPr>
        <p:grpSpPr bwMode="auto">
          <a:xfrm>
            <a:off x="8404225" y="4174064"/>
            <a:ext cx="358775" cy="1600200"/>
            <a:chOff x="5294" y="2544"/>
            <a:chExt cx="226" cy="1008"/>
          </a:xfrm>
        </p:grpSpPr>
        <p:sp>
          <p:nvSpPr>
            <p:cNvPr id="14461" name="Rectangle 114"/>
            <p:cNvSpPr>
              <a:spLocks noChangeArrowheads="1"/>
            </p:cNvSpPr>
            <p:nvPr/>
          </p:nvSpPr>
          <p:spPr bwMode="auto">
            <a:xfrm>
              <a:off x="5294" y="2622"/>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0</a:t>
              </a:r>
            </a:p>
          </p:txBody>
        </p:sp>
        <p:sp>
          <p:nvSpPr>
            <p:cNvPr id="14462" name="Rectangle 115"/>
            <p:cNvSpPr>
              <a:spLocks noChangeArrowheads="1"/>
            </p:cNvSpPr>
            <p:nvPr/>
          </p:nvSpPr>
          <p:spPr bwMode="auto">
            <a:xfrm>
              <a:off x="5294" y="3246"/>
              <a:ext cx="178"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1</a:t>
              </a:r>
            </a:p>
          </p:txBody>
        </p:sp>
        <p:sp>
          <p:nvSpPr>
            <p:cNvPr id="14463" name="Freeform 116"/>
            <p:cNvSpPr>
              <a:spLocks/>
            </p:cNvSpPr>
            <p:nvPr/>
          </p:nvSpPr>
          <p:spPr bwMode="auto">
            <a:xfrm>
              <a:off x="5328" y="2544"/>
              <a:ext cx="192" cy="1008"/>
            </a:xfrm>
            <a:custGeom>
              <a:avLst/>
              <a:gdLst>
                <a:gd name="T0" fmla="*/ 0 w 192"/>
                <a:gd name="T1" fmla="*/ 0 h 1008"/>
                <a:gd name="T2" fmla="*/ 0 w 192"/>
                <a:gd name="T3" fmla="*/ 1008 h 1008"/>
                <a:gd name="T4" fmla="*/ 192 w 192"/>
                <a:gd name="T5" fmla="*/ 864 h 1008"/>
                <a:gd name="T6" fmla="*/ 192 w 192"/>
                <a:gd name="T7" fmla="*/ 144 h 1008"/>
                <a:gd name="T8" fmla="*/ 0 w 192"/>
                <a:gd name="T9" fmla="*/ 0 h 1008"/>
                <a:gd name="T10" fmla="*/ 0 60000 65536"/>
                <a:gd name="T11" fmla="*/ 0 60000 65536"/>
                <a:gd name="T12" fmla="*/ 0 60000 65536"/>
                <a:gd name="T13" fmla="*/ 0 60000 65536"/>
                <a:gd name="T14" fmla="*/ 0 60000 65536"/>
                <a:gd name="T15" fmla="*/ 0 w 192"/>
                <a:gd name="T16" fmla="*/ 0 h 1008"/>
                <a:gd name="T17" fmla="*/ 192 w 192"/>
                <a:gd name="T18" fmla="*/ 1008 h 1008"/>
              </a:gdLst>
              <a:ahLst/>
              <a:cxnLst>
                <a:cxn ang="T10">
                  <a:pos x="T0" y="T1"/>
                </a:cxn>
                <a:cxn ang="T11">
                  <a:pos x="T2" y="T3"/>
                </a:cxn>
                <a:cxn ang="T12">
                  <a:pos x="T4" y="T5"/>
                </a:cxn>
                <a:cxn ang="T13">
                  <a:pos x="T6" y="T7"/>
                </a:cxn>
                <a:cxn ang="T14">
                  <a:pos x="T8" y="T9"/>
                </a:cxn>
              </a:cxnLst>
              <a:rect l="T15" t="T16" r="T17" b="T18"/>
              <a:pathLst>
                <a:path w="192" h="1008">
                  <a:moveTo>
                    <a:pt x="0" y="0"/>
                  </a:moveTo>
                  <a:lnTo>
                    <a:pt x="0" y="1008"/>
                  </a:lnTo>
                  <a:lnTo>
                    <a:pt x="192" y="864"/>
                  </a:lnTo>
                  <a:lnTo>
                    <a:pt x="192" y="144"/>
                  </a:lnTo>
                  <a:lnTo>
                    <a:pt x="0" y="0"/>
                  </a:lnTo>
                  <a:close/>
                </a:path>
              </a:pathLst>
            </a:custGeom>
            <a:noFill/>
            <a:ln w="28575">
              <a:solidFill>
                <a:schemeClr val="tx1"/>
              </a:solidFill>
              <a:round/>
              <a:headEnd/>
              <a:tailEnd/>
            </a:ln>
          </p:spPr>
          <p:txBody>
            <a:bodyPr wrap="none" anchor="ctr">
              <a:prstTxWarp prst="textNoShape">
                <a:avLst/>
              </a:prstTxWarp>
            </a:bodyPr>
            <a:lstStyle/>
            <a:p>
              <a:endParaRPr lang="en-US"/>
            </a:p>
          </p:txBody>
        </p:sp>
      </p:grpSp>
      <p:grpSp>
        <p:nvGrpSpPr>
          <p:cNvPr id="14424" name="Group 117"/>
          <p:cNvGrpSpPr>
            <a:grpSpLocks/>
          </p:cNvGrpSpPr>
          <p:nvPr/>
        </p:nvGrpSpPr>
        <p:grpSpPr bwMode="auto">
          <a:xfrm>
            <a:off x="6981825" y="4983689"/>
            <a:ext cx="1146175" cy="1181100"/>
            <a:chOff x="4398" y="3054"/>
            <a:chExt cx="722" cy="744"/>
          </a:xfrm>
        </p:grpSpPr>
        <p:sp>
          <p:nvSpPr>
            <p:cNvPr id="14455" name="Rectangle 118"/>
            <p:cNvSpPr>
              <a:spLocks noChangeArrowheads="1"/>
            </p:cNvSpPr>
            <p:nvPr/>
          </p:nvSpPr>
          <p:spPr bwMode="auto">
            <a:xfrm>
              <a:off x="4410" y="3087"/>
              <a:ext cx="710" cy="711"/>
            </a:xfrm>
            <a:prstGeom prst="rect">
              <a:avLst/>
            </a:prstGeom>
            <a:noFill/>
            <a:ln w="25400">
              <a:solidFill>
                <a:schemeClr val="tx1"/>
              </a:solidFill>
              <a:miter lim="800000"/>
              <a:headEnd/>
              <a:tailEnd/>
            </a:ln>
          </p:spPr>
          <p:txBody>
            <a:bodyPr wrap="none" anchor="ctr">
              <a:prstTxWarp prst="textNoShape">
                <a:avLst/>
              </a:prstTxWarp>
            </a:bodyPr>
            <a:lstStyle/>
            <a:p>
              <a:endParaRPr lang="en-US"/>
            </a:p>
          </p:txBody>
        </p:sp>
        <p:sp>
          <p:nvSpPr>
            <p:cNvPr id="14456" name="Rectangle 119"/>
            <p:cNvSpPr>
              <a:spLocks noChangeArrowheads="1"/>
            </p:cNvSpPr>
            <p:nvPr/>
          </p:nvSpPr>
          <p:spPr bwMode="auto">
            <a:xfrm>
              <a:off x="4398" y="3054"/>
              <a:ext cx="420"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WrEn</a:t>
              </a:r>
            </a:p>
          </p:txBody>
        </p:sp>
        <p:sp>
          <p:nvSpPr>
            <p:cNvPr id="14457" name="Rectangle 120"/>
            <p:cNvSpPr>
              <a:spLocks noChangeArrowheads="1"/>
            </p:cNvSpPr>
            <p:nvPr/>
          </p:nvSpPr>
          <p:spPr bwMode="auto">
            <a:xfrm>
              <a:off x="4783" y="3054"/>
              <a:ext cx="313" cy="210"/>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Adr</a:t>
              </a:r>
            </a:p>
          </p:txBody>
        </p:sp>
        <p:sp>
          <p:nvSpPr>
            <p:cNvPr id="14458" name="Rectangle 121"/>
            <p:cNvSpPr>
              <a:spLocks noChangeArrowheads="1"/>
            </p:cNvSpPr>
            <p:nvPr/>
          </p:nvSpPr>
          <p:spPr bwMode="auto">
            <a:xfrm>
              <a:off x="4416" y="3311"/>
              <a:ext cx="700" cy="364"/>
            </a:xfrm>
            <a:prstGeom prst="rect">
              <a:avLst/>
            </a:prstGeom>
            <a:noFill/>
            <a:ln w="12700">
              <a:noFill/>
              <a:miter lim="800000"/>
              <a:headEnd/>
              <a:tailEnd/>
            </a:ln>
          </p:spPr>
          <p:txBody>
            <a:bodyPr wrap="none" lIns="90488" tIns="44450" rIns="90488" bIns="44450">
              <a:prstTxWarp prst="textNoShape">
                <a:avLst/>
              </a:prstTxWarp>
              <a:spAutoFit/>
            </a:bodyPr>
            <a:lstStyle/>
            <a:p>
              <a:pPr algn="ctr">
                <a:lnSpc>
                  <a:spcPct val="80000"/>
                </a:lnSpc>
              </a:pPr>
              <a:r>
                <a:rPr lang="en-US" sz="2000" b="1">
                  <a:solidFill>
                    <a:schemeClr val="tx1"/>
                  </a:solidFill>
                  <a:latin typeface="Times" charset="0"/>
                </a:rPr>
                <a:t>Data</a:t>
              </a:r>
            </a:p>
            <a:p>
              <a:pPr algn="ctr">
                <a:lnSpc>
                  <a:spcPct val="80000"/>
                </a:lnSpc>
              </a:pPr>
              <a:r>
                <a:rPr lang="en-US" sz="2000" b="1">
                  <a:solidFill>
                    <a:schemeClr val="tx1"/>
                  </a:solidFill>
                  <a:latin typeface="Times" charset="0"/>
                </a:rPr>
                <a:t>Memory</a:t>
              </a:r>
            </a:p>
          </p:txBody>
        </p:sp>
        <p:sp>
          <p:nvSpPr>
            <p:cNvPr id="14459" name="Line 122"/>
            <p:cNvSpPr>
              <a:spLocks noChangeShapeType="1"/>
            </p:cNvSpPr>
            <p:nvPr/>
          </p:nvSpPr>
          <p:spPr bwMode="auto">
            <a:xfrm>
              <a:off x="4416" y="3648"/>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60" name="Line 123"/>
            <p:cNvSpPr>
              <a:spLocks noChangeShapeType="1"/>
            </p:cNvSpPr>
            <p:nvPr/>
          </p:nvSpPr>
          <p:spPr bwMode="auto">
            <a:xfrm flipH="1">
              <a:off x="4416" y="3696"/>
              <a:ext cx="96" cy="4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sp>
        <p:nvSpPr>
          <p:cNvPr id="14425" name="Line 124"/>
          <p:cNvSpPr>
            <a:spLocks noChangeShapeType="1"/>
          </p:cNvSpPr>
          <p:nvPr/>
        </p:nvSpPr>
        <p:spPr bwMode="auto">
          <a:xfrm>
            <a:off x="3429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6" name="Line 125"/>
          <p:cNvSpPr>
            <a:spLocks noChangeShapeType="1"/>
          </p:cNvSpPr>
          <p:nvPr/>
        </p:nvSpPr>
        <p:spPr bwMode="auto">
          <a:xfrm>
            <a:off x="3810000" y="2726264"/>
            <a:ext cx="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27" name="Freeform 126"/>
          <p:cNvSpPr>
            <a:spLocks/>
          </p:cNvSpPr>
          <p:nvPr/>
        </p:nvSpPr>
        <p:spPr bwMode="auto">
          <a:xfrm>
            <a:off x="2895600" y="2497664"/>
            <a:ext cx="304800" cy="533400"/>
          </a:xfrm>
          <a:custGeom>
            <a:avLst/>
            <a:gdLst>
              <a:gd name="T0" fmla="*/ 0 w 192"/>
              <a:gd name="T1" fmla="*/ 0 h 336"/>
              <a:gd name="T2" fmla="*/ 0 w 192"/>
              <a:gd name="T3" fmla="*/ 533400 h 336"/>
              <a:gd name="T4" fmla="*/ 304800 w 192"/>
              <a:gd name="T5" fmla="*/ 533400 h 336"/>
              <a:gd name="T6" fmla="*/ 0 60000 65536"/>
              <a:gd name="T7" fmla="*/ 0 60000 65536"/>
              <a:gd name="T8" fmla="*/ 0 60000 65536"/>
              <a:gd name="T9" fmla="*/ 0 w 192"/>
              <a:gd name="T10" fmla="*/ 0 h 336"/>
              <a:gd name="T11" fmla="*/ 192 w 192"/>
              <a:gd name="T12" fmla="*/ 336 h 336"/>
            </a:gdLst>
            <a:ahLst/>
            <a:cxnLst>
              <a:cxn ang="T6">
                <a:pos x="T0" y="T1"/>
              </a:cxn>
              <a:cxn ang="T7">
                <a:pos x="T2" y="T3"/>
              </a:cxn>
              <a:cxn ang="T8">
                <a:pos x="T4" y="T5"/>
              </a:cxn>
            </a:cxnLst>
            <a:rect l="T9" t="T10" r="T11" b="T12"/>
            <a:pathLst>
              <a:path w="192" h="336">
                <a:moveTo>
                  <a:pt x="0" y="0"/>
                </a:moveTo>
                <a:lnTo>
                  <a:pt x="0" y="336"/>
                </a:lnTo>
                <a:lnTo>
                  <a:pt x="192" y="336"/>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28" name="Line 127"/>
          <p:cNvSpPr>
            <a:spLocks noChangeShapeType="1"/>
          </p:cNvSpPr>
          <p:nvPr/>
        </p:nvSpPr>
        <p:spPr bwMode="auto">
          <a:xfrm>
            <a:off x="3352800" y="35644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29" name="Line 128"/>
          <p:cNvSpPr>
            <a:spLocks noChangeShapeType="1"/>
          </p:cNvSpPr>
          <p:nvPr/>
        </p:nvSpPr>
        <p:spPr bwMode="auto">
          <a:xfrm>
            <a:off x="3657600" y="3183464"/>
            <a:ext cx="0" cy="609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0" name="Line 129"/>
          <p:cNvSpPr>
            <a:spLocks noChangeShapeType="1"/>
          </p:cNvSpPr>
          <p:nvPr/>
        </p:nvSpPr>
        <p:spPr bwMode="auto">
          <a:xfrm>
            <a:off x="4038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1" name="Line 130"/>
          <p:cNvSpPr>
            <a:spLocks noChangeShapeType="1"/>
          </p:cNvSpPr>
          <p:nvPr/>
        </p:nvSpPr>
        <p:spPr bwMode="auto">
          <a:xfrm>
            <a:off x="4419600" y="3488264"/>
            <a:ext cx="0" cy="3048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32" name="Rectangle 131"/>
          <p:cNvSpPr>
            <a:spLocks noChangeArrowheads="1"/>
          </p:cNvSpPr>
          <p:nvPr/>
        </p:nvSpPr>
        <p:spPr bwMode="auto">
          <a:xfrm>
            <a:off x="4213225" y="3412064"/>
            <a:ext cx="282575" cy="333375"/>
          </a:xfrm>
          <a:prstGeom prst="rect">
            <a:avLst/>
          </a:prstGeom>
          <a:noFill/>
          <a:ln w="12700">
            <a:noFill/>
            <a:miter lim="800000"/>
            <a:headEnd/>
            <a:tailEnd/>
          </a:ln>
        </p:spPr>
        <p:txBody>
          <a:bodyPr wrap="none" lIns="90488" tIns="44450" rIns="90488" bIns="44450">
            <a:prstTxWarp prst="textNoShape">
              <a:avLst/>
            </a:prstTxWarp>
            <a:spAutoFit/>
          </a:bodyPr>
          <a:lstStyle/>
          <a:p>
            <a:r>
              <a:rPr lang="en-US" sz="1600">
                <a:solidFill>
                  <a:schemeClr val="tx1"/>
                </a:solidFill>
                <a:latin typeface="Times" charset="0"/>
              </a:rPr>
              <a:t>5</a:t>
            </a:r>
          </a:p>
        </p:txBody>
      </p:sp>
      <p:sp>
        <p:nvSpPr>
          <p:cNvPr id="14433" name="Line 132"/>
          <p:cNvSpPr>
            <a:spLocks noChangeShapeType="1"/>
          </p:cNvSpPr>
          <p:nvPr/>
        </p:nvSpPr>
        <p:spPr bwMode="auto">
          <a:xfrm>
            <a:off x="4648200" y="4097864"/>
            <a:ext cx="17526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4" name="Freeform 133"/>
          <p:cNvSpPr>
            <a:spLocks/>
          </p:cNvSpPr>
          <p:nvPr/>
        </p:nvSpPr>
        <p:spPr bwMode="auto">
          <a:xfrm>
            <a:off x="5410200" y="2770714"/>
            <a:ext cx="1066800" cy="1066800"/>
          </a:xfrm>
          <a:custGeom>
            <a:avLst/>
            <a:gdLst>
              <a:gd name="T0" fmla="*/ 1066800 w 672"/>
              <a:gd name="T1" fmla="*/ 1066800 h 672"/>
              <a:gd name="T2" fmla="*/ 1066800 w 672"/>
              <a:gd name="T3" fmla="*/ 457200 h 672"/>
              <a:gd name="T4" fmla="*/ 0 w 672"/>
              <a:gd name="T5" fmla="*/ 457200 h 672"/>
              <a:gd name="T6" fmla="*/ 0 w 672"/>
              <a:gd name="T7" fmla="*/ 0 h 672"/>
              <a:gd name="T8" fmla="*/ 0 60000 65536"/>
              <a:gd name="T9" fmla="*/ 0 60000 65536"/>
              <a:gd name="T10" fmla="*/ 0 60000 65536"/>
              <a:gd name="T11" fmla="*/ 0 60000 65536"/>
              <a:gd name="T12" fmla="*/ 0 w 672"/>
              <a:gd name="T13" fmla="*/ 0 h 672"/>
              <a:gd name="T14" fmla="*/ 672 w 672"/>
              <a:gd name="T15" fmla="*/ 672 h 672"/>
            </a:gdLst>
            <a:ahLst/>
            <a:cxnLst>
              <a:cxn ang="T8">
                <a:pos x="T0" y="T1"/>
              </a:cxn>
              <a:cxn ang="T9">
                <a:pos x="T2" y="T3"/>
              </a:cxn>
              <a:cxn ang="T10">
                <a:pos x="T4" y="T5"/>
              </a:cxn>
              <a:cxn ang="T11">
                <a:pos x="T6" y="T7"/>
              </a:cxn>
            </a:cxnLst>
            <a:rect l="T12" t="T13" r="T14" b="T15"/>
            <a:pathLst>
              <a:path w="672" h="672">
                <a:moveTo>
                  <a:pt x="672" y="672"/>
                </a:moveTo>
                <a:lnTo>
                  <a:pt x="672" y="288"/>
                </a:lnTo>
                <a:lnTo>
                  <a:pt x="0" y="288"/>
                </a:lnTo>
                <a:lnTo>
                  <a:pt x="0"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5" name="Line 134"/>
          <p:cNvSpPr>
            <a:spLocks noChangeShapeType="1"/>
          </p:cNvSpPr>
          <p:nvPr/>
        </p:nvSpPr>
        <p:spPr bwMode="auto">
          <a:xfrm>
            <a:off x="6705600" y="2764364"/>
            <a:ext cx="0" cy="12192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6" name="Line 135"/>
          <p:cNvSpPr>
            <a:spLocks noChangeShapeType="1"/>
          </p:cNvSpPr>
          <p:nvPr/>
        </p:nvSpPr>
        <p:spPr bwMode="auto">
          <a:xfrm>
            <a:off x="4648200" y="4631264"/>
            <a:ext cx="914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7" name="Line 136"/>
          <p:cNvSpPr>
            <a:spLocks noChangeShapeType="1"/>
          </p:cNvSpPr>
          <p:nvPr/>
        </p:nvSpPr>
        <p:spPr bwMode="auto">
          <a:xfrm>
            <a:off x="5867400" y="4783664"/>
            <a:ext cx="5334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8" name="Freeform 137"/>
          <p:cNvSpPr>
            <a:spLocks/>
          </p:cNvSpPr>
          <p:nvPr/>
        </p:nvSpPr>
        <p:spPr bwMode="auto">
          <a:xfrm>
            <a:off x="5181600" y="4631264"/>
            <a:ext cx="1828800" cy="609600"/>
          </a:xfrm>
          <a:custGeom>
            <a:avLst/>
            <a:gdLst>
              <a:gd name="T0" fmla="*/ 0 w 1152"/>
              <a:gd name="T1" fmla="*/ 0 h 288"/>
              <a:gd name="T2" fmla="*/ 0 w 1152"/>
              <a:gd name="T3" fmla="*/ 609600 h 288"/>
              <a:gd name="T4" fmla="*/ 1828800 w 1152"/>
              <a:gd name="T5" fmla="*/ 609600 h 288"/>
              <a:gd name="T6" fmla="*/ 0 60000 65536"/>
              <a:gd name="T7" fmla="*/ 0 60000 65536"/>
              <a:gd name="T8" fmla="*/ 0 60000 65536"/>
              <a:gd name="T9" fmla="*/ 0 w 1152"/>
              <a:gd name="T10" fmla="*/ 0 h 288"/>
              <a:gd name="T11" fmla="*/ 1152 w 1152"/>
              <a:gd name="T12" fmla="*/ 288 h 288"/>
            </a:gdLst>
            <a:ahLst/>
            <a:cxnLst>
              <a:cxn ang="T6">
                <a:pos x="T0" y="T1"/>
              </a:cxn>
              <a:cxn ang="T7">
                <a:pos x="T2" y="T3"/>
              </a:cxn>
              <a:cxn ang="T8">
                <a:pos x="T4" y="T5"/>
              </a:cxn>
            </a:cxnLst>
            <a:rect l="T9" t="T10" r="T11" b="T12"/>
            <a:pathLst>
              <a:path w="1152" h="288">
                <a:moveTo>
                  <a:pt x="0" y="0"/>
                </a:moveTo>
                <a:lnTo>
                  <a:pt x="0" y="288"/>
                </a:lnTo>
                <a:lnTo>
                  <a:pt x="1152" y="288"/>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39" name="Line 138"/>
          <p:cNvSpPr>
            <a:spLocks noChangeShapeType="1"/>
          </p:cNvSpPr>
          <p:nvPr/>
        </p:nvSpPr>
        <p:spPr bwMode="auto">
          <a:xfrm>
            <a:off x="48768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0" name="Line 139"/>
          <p:cNvSpPr>
            <a:spLocks noChangeShapeType="1"/>
          </p:cNvSpPr>
          <p:nvPr/>
        </p:nvSpPr>
        <p:spPr bwMode="auto">
          <a:xfrm>
            <a:off x="3810000" y="5469464"/>
            <a:ext cx="685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1" name="Line 140"/>
          <p:cNvSpPr>
            <a:spLocks noChangeShapeType="1"/>
          </p:cNvSpPr>
          <p:nvPr/>
        </p:nvSpPr>
        <p:spPr bwMode="auto">
          <a:xfrm flipH="1">
            <a:off x="34290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2" name="Line 141"/>
          <p:cNvSpPr>
            <a:spLocks noChangeShapeType="1"/>
          </p:cNvSpPr>
          <p:nvPr/>
        </p:nvSpPr>
        <p:spPr bwMode="auto">
          <a:xfrm>
            <a:off x="3505200" y="46312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3" name="Line 142"/>
          <p:cNvSpPr>
            <a:spLocks noChangeShapeType="1"/>
          </p:cNvSpPr>
          <p:nvPr/>
        </p:nvSpPr>
        <p:spPr bwMode="auto">
          <a:xfrm>
            <a:off x="3505200" y="4783664"/>
            <a:ext cx="0" cy="2286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4" name="Line 143"/>
          <p:cNvSpPr>
            <a:spLocks noChangeShapeType="1"/>
          </p:cNvSpPr>
          <p:nvPr/>
        </p:nvSpPr>
        <p:spPr bwMode="auto">
          <a:xfrm flipV="1">
            <a:off x="4724400" y="6079064"/>
            <a:ext cx="0" cy="3810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5" name="Line 144"/>
          <p:cNvSpPr>
            <a:spLocks noChangeShapeType="1"/>
          </p:cNvSpPr>
          <p:nvPr/>
        </p:nvSpPr>
        <p:spPr bwMode="auto">
          <a:xfrm flipV="1">
            <a:off x="5715000" y="5545664"/>
            <a:ext cx="0" cy="9144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6" name="Line 145"/>
          <p:cNvSpPr>
            <a:spLocks noChangeShapeType="1"/>
          </p:cNvSpPr>
          <p:nvPr/>
        </p:nvSpPr>
        <p:spPr bwMode="auto">
          <a:xfrm flipH="1">
            <a:off x="6781800" y="6002864"/>
            <a:ext cx="2286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47" name="Line 146"/>
          <p:cNvSpPr>
            <a:spLocks noChangeShapeType="1"/>
          </p:cNvSpPr>
          <p:nvPr/>
        </p:nvSpPr>
        <p:spPr bwMode="auto">
          <a:xfrm>
            <a:off x="6858000" y="4402664"/>
            <a:ext cx="16002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8" name="Line 147"/>
          <p:cNvSpPr>
            <a:spLocks noChangeShapeType="1"/>
          </p:cNvSpPr>
          <p:nvPr/>
        </p:nvSpPr>
        <p:spPr bwMode="auto">
          <a:xfrm>
            <a:off x="7848600" y="4402664"/>
            <a:ext cx="0" cy="60960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49" name="Line 148"/>
          <p:cNvSpPr>
            <a:spLocks noChangeShapeType="1"/>
          </p:cNvSpPr>
          <p:nvPr/>
        </p:nvSpPr>
        <p:spPr bwMode="auto">
          <a:xfrm flipH="1">
            <a:off x="7086600" y="4326464"/>
            <a:ext cx="76200" cy="1524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14450" name="Freeform 149"/>
          <p:cNvSpPr>
            <a:spLocks/>
          </p:cNvSpPr>
          <p:nvPr/>
        </p:nvSpPr>
        <p:spPr bwMode="auto">
          <a:xfrm>
            <a:off x="2667000" y="4250264"/>
            <a:ext cx="6248400" cy="2057400"/>
          </a:xfrm>
          <a:custGeom>
            <a:avLst/>
            <a:gdLst>
              <a:gd name="T0" fmla="*/ 6096000 w 3936"/>
              <a:gd name="T1" fmla="*/ 685800 h 1296"/>
              <a:gd name="T2" fmla="*/ 6248400 w 3936"/>
              <a:gd name="T3" fmla="*/ 685800 h 1296"/>
              <a:gd name="T4" fmla="*/ 6248400 w 3936"/>
              <a:gd name="T5" fmla="*/ 2057400 h 1296"/>
              <a:gd name="T6" fmla="*/ 0 w 3936"/>
              <a:gd name="T7" fmla="*/ 2057400 h 1296"/>
              <a:gd name="T8" fmla="*/ 0 w 3936"/>
              <a:gd name="T9" fmla="*/ 0 h 1296"/>
              <a:gd name="T10" fmla="*/ 533400 w 3936"/>
              <a:gd name="T11" fmla="*/ 0 h 1296"/>
              <a:gd name="T12" fmla="*/ 0 60000 65536"/>
              <a:gd name="T13" fmla="*/ 0 60000 65536"/>
              <a:gd name="T14" fmla="*/ 0 60000 65536"/>
              <a:gd name="T15" fmla="*/ 0 60000 65536"/>
              <a:gd name="T16" fmla="*/ 0 60000 65536"/>
              <a:gd name="T17" fmla="*/ 0 60000 65536"/>
              <a:gd name="T18" fmla="*/ 0 w 3936"/>
              <a:gd name="T19" fmla="*/ 0 h 1296"/>
              <a:gd name="T20" fmla="*/ 3936 w 3936"/>
              <a:gd name="T21" fmla="*/ 1296 h 1296"/>
            </a:gdLst>
            <a:ahLst/>
            <a:cxnLst>
              <a:cxn ang="T12">
                <a:pos x="T0" y="T1"/>
              </a:cxn>
              <a:cxn ang="T13">
                <a:pos x="T2" y="T3"/>
              </a:cxn>
              <a:cxn ang="T14">
                <a:pos x="T4" y="T5"/>
              </a:cxn>
              <a:cxn ang="T15">
                <a:pos x="T6" y="T7"/>
              </a:cxn>
              <a:cxn ang="T16">
                <a:pos x="T8" y="T9"/>
              </a:cxn>
              <a:cxn ang="T17">
                <a:pos x="T10" y="T11"/>
              </a:cxn>
            </a:cxnLst>
            <a:rect l="T18" t="T19" r="T20" b="T21"/>
            <a:pathLst>
              <a:path w="3936" h="1296">
                <a:moveTo>
                  <a:pt x="3840" y="432"/>
                </a:moveTo>
                <a:lnTo>
                  <a:pt x="3936" y="432"/>
                </a:lnTo>
                <a:lnTo>
                  <a:pt x="3936" y="1296"/>
                </a:lnTo>
                <a:lnTo>
                  <a:pt x="0" y="1296"/>
                </a:lnTo>
                <a:lnTo>
                  <a:pt x="0" y="0"/>
                </a:lnTo>
                <a:lnTo>
                  <a:pt x="336" y="0"/>
                </a:lnTo>
              </a:path>
            </a:pathLst>
          </a:cu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1" name="Line 150"/>
          <p:cNvSpPr>
            <a:spLocks noChangeShapeType="1"/>
          </p:cNvSpPr>
          <p:nvPr/>
        </p:nvSpPr>
        <p:spPr bwMode="auto">
          <a:xfrm>
            <a:off x="8153400" y="5545664"/>
            <a:ext cx="304800" cy="0"/>
          </a:xfrm>
          <a:prstGeom prst="line">
            <a:avLst/>
          </a:prstGeom>
          <a:noFill/>
          <a:ln w="19050">
            <a:solidFill>
              <a:schemeClr val="tx1"/>
            </a:solidFill>
            <a:round/>
            <a:headEnd/>
            <a:tailEnd type="triangle" w="med" len="med"/>
          </a:ln>
        </p:spPr>
        <p:txBody>
          <a:bodyPr wrap="none" anchor="ctr">
            <a:prstTxWarp prst="textNoShape">
              <a:avLst/>
            </a:prstTxWarp>
          </a:bodyPr>
          <a:lstStyle/>
          <a:p>
            <a:endParaRPr lang="en-US"/>
          </a:p>
        </p:txBody>
      </p:sp>
      <p:sp>
        <p:nvSpPr>
          <p:cNvPr id="14452" name="Line 151"/>
          <p:cNvSpPr>
            <a:spLocks noChangeShapeType="1"/>
          </p:cNvSpPr>
          <p:nvPr/>
        </p:nvSpPr>
        <p:spPr bwMode="auto">
          <a:xfrm flipV="1">
            <a:off x="21653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3" name="Line 152"/>
          <p:cNvSpPr>
            <a:spLocks noChangeShapeType="1"/>
          </p:cNvSpPr>
          <p:nvPr/>
        </p:nvSpPr>
        <p:spPr bwMode="auto">
          <a:xfrm>
            <a:off x="2241550" y="4948764"/>
            <a:ext cx="7620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14454" name="Line 153"/>
          <p:cNvSpPr>
            <a:spLocks noChangeShapeType="1"/>
          </p:cNvSpPr>
          <p:nvPr/>
        </p:nvSpPr>
        <p:spPr bwMode="auto">
          <a:xfrm>
            <a:off x="2241550" y="5113864"/>
            <a:ext cx="0" cy="15240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647573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3 of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rgbClr val="A6A6A6"/>
                </a:solidFill>
              </a:rPr>
              <a:t>Step 4: Analyze implementation of each instruction to determine setting of control points that realizes the register transfer</a:t>
            </a:r>
          </a:p>
          <a:p>
            <a:pPr lvl="1">
              <a:buFont typeface="Arial" charset="0"/>
              <a:buNone/>
              <a:defRPr/>
            </a:pPr>
            <a:r>
              <a:rPr lang="en-US" dirty="0" smtClean="0">
                <a:solidFill>
                  <a:srgbClr val="A6A6A6"/>
                </a:solidFill>
              </a:rPr>
              <a:t>Step 5: Assemble the control logic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4084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40267" y="274638"/>
            <a:ext cx="8229600" cy="1143000"/>
          </a:xfrm>
        </p:spPr>
        <p:txBody>
          <a:bodyPr/>
          <a:lstStyle/>
          <a:p>
            <a:r>
              <a:rPr lang="en-US" dirty="0" smtClean="0"/>
              <a:t>Technology In the News</a:t>
            </a:r>
            <a:endParaRPr lang="en-US" dirty="0"/>
          </a:p>
        </p:txBody>
      </p:sp>
      <p:sp>
        <p:nvSpPr>
          <p:cNvPr id="9" name="Rectangle 8"/>
          <p:cNvSpPr/>
          <p:nvPr/>
        </p:nvSpPr>
        <p:spPr>
          <a:xfrm>
            <a:off x="0" y="0"/>
            <a:ext cx="9144000" cy="338554"/>
          </a:xfrm>
          <a:prstGeom prst="rect">
            <a:avLst/>
          </a:prstGeom>
        </p:spPr>
        <p:txBody>
          <a:bodyPr wrap="square">
            <a:spAutoFit/>
          </a:bodyPr>
          <a:lstStyle/>
          <a:p>
            <a:pPr algn="ctr"/>
            <a:r>
              <a:rPr lang="en-US" sz="1600" dirty="0" smtClean="0">
                <a:latin typeface="Courier"/>
                <a:cs typeface="Courier"/>
              </a:rPr>
              <a:t>www.technologyreview.com/news/512776/microchip-adapts-to-severe-damage/</a:t>
            </a:r>
            <a:endParaRPr lang="en-US" sz="1600" dirty="0">
              <a:latin typeface="Courier"/>
              <a:cs typeface="Courier"/>
            </a:endParaRPr>
          </a:p>
        </p:txBody>
      </p:sp>
      <p:sp>
        <p:nvSpPr>
          <p:cNvPr id="11" name="Rectangle 10"/>
          <p:cNvSpPr/>
          <p:nvPr/>
        </p:nvSpPr>
        <p:spPr>
          <a:xfrm>
            <a:off x="241482" y="1747826"/>
            <a:ext cx="4719981" cy="4893647"/>
          </a:xfrm>
          <a:prstGeom prst="rect">
            <a:avLst/>
          </a:prstGeom>
        </p:spPr>
        <p:txBody>
          <a:bodyPr wrap="square">
            <a:spAutoFit/>
          </a:bodyPr>
          <a:lstStyle/>
          <a:p>
            <a:r>
              <a:rPr lang="en-US" sz="2400" dirty="0" smtClean="0"/>
              <a:t>Researchers at CalTech have developed an integrated circuit (IC) that can continue to perform in the face of structural damage. “It doesn’t physically repair flaws, it uses a second processor to come up with new ways to perform a task in spite of the damage. It can also be programmed to prioritize energy savings or speed”.  In some sense, like the Internet, that can “route around” trouble spots.</a:t>
            </a:r>
            <a:endParaRPr lang="en-US" sz="2400" dirty="0"/>
          </a:p>
        </p:txBody>
      </p:sp>
      <p:pic>
        <p:nvPicPr>
          <p:cNvPr id="15" name="Picture 14"/>
          <p:cNvPicPr>
            <a:picLocks noChangeAspect="1"/>
          </p:cNvPicPr>
          <p:nvPr/>
        </p:nvPicPr>
        <p:blipFill>
          <a:blip r:embed="rId3"/>
          <a:stretch>
            <a:fillRect/>
          </a:stretch>
        </p:blipFill>
        <p:spPr>
          <a:xfrm>
            <a:off x="5074217" y="2085004"/>
            <a:ext cx="3797300" cy="3797300"/>
          </a:xfrm>
          <a:prstGeom prst="rect">
            <a:avLst/>
          </a:prstGeom>
        </p:spPr>
      </p:pic>
      <p:sp>
        <p:nvSpPr>
          <p:cNvPr id="16" name="Rectangle 15"/>
          <p:cNvSpPr/>
          <p:nvPr/>
        </p:nvSpPr>
        <p:spPr>
          <a:xfrm>
            <a:off x="0" y="1230594"/>
            <a:ext cx="9144000" cy="523220"/>
          </a:xfrm>
          <a:prstGeom prst="rect">
            <a:avLst/>
          </a:prstGeom>
        </p:spPr>
        <p:txBody>
          <a:bodyPr wrap="square">
            <a:spAutoFit/>
          </a:bodyPr>
          <a:lstStyle/>
          <a:p>
            <a:pPr algn="ctr"/>
            <a:r>
              <a:rPr lang="en-US" sz="2800" b="1" dirty="0" smtClean="0"/>
              <a:t>Microchip works after damage by routing around it</a:t>
            </a:r>
            <a:endParaRPr lang="en-US" sz="2800"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474520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r>
              <a:rPr lang="en-US" dirty="0" err="1">
                <a:latin typeface="Calibri" charset="0"/>
                <a:ea typeface="ＭＳ Ｐゴシック" charset="0"/>
                <a:cs typeface="ＭＳ Ｐゴシック" charset="0"/>
              </a:rPr>
              <a:t>Datapath</a:t>
            </a:r>
            <a:r>
              <a:rPr lang="en-US" dirty="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and Control</a:t>
            </a:r>
            <a:endParaRPr lang="en-US" dirty="0">
              <a:latin typeface="Calibri" charset="0"/>
              <a:ea typeface="ＭＳ Ｐゴシック" charset="0"/>
              <a:cs typeface="ＭＳ Ｐゴシック" charset="0"/>
            </a:endParaRPr>
          </a:p>
        </p:txBody>
      </p:sp>
      <p:sp>
        <p:nvSpPr>
          <p:cNvPr id="2520067" name="Rectangle 3"/>
          <p:cNvSpPr>
            <a:spLocks noGrp="1" noChangeArrowheads="1"/>
          </p:cNvSpPr>
          <p:nvPr>
            <p:ph type="body" idx="1"/>
          </p:nvPr>
        </p:nvSpPr>
        <p:spPr/>
        <p:txBody>
          <a:bodyPr/>
          <a:lstStyle/>
          <a:p>
            <a:pPr>
              <a:lnSpc>
                <a:spcPct val="90000"/>
              </a:lnSpc>
              <a:spcBef>
                <a:spcPct val="0"/>
              </a:spcBef>
            </a:pPr>
            <a:r>
              <a:rPr lang="en-US" sz="2400">
                <a:latin typeface="Calibri" charset="0"/>
                <a:ea typeface="ＭＳ Ｐゴシック" charset="0"/>
                <a:cs typeface="ＭＳ Ｐゴシック" charset="0"/>
              </a:rPr>
              <a:t>Datapath based on data transfers required to perform instructions</a:t>
            </a:r>
          </a:p>
          <a:p>
            <a:pPr>
              <a:lnSpc>
                <a:spcPct val="90000"/>
              </a:lnSpc>
              <a:spcBef>
                <a:spcPct val="0"/>
              </a:spcBef>
            </a:pPr>
            <a:r>
              <a:rPr lang="en-US" sz="2400">
                <a:latin typeface="Calibri" charset="0"/>
                <a:ea typeface="ＭＳ Ｐゴシック" charset="0"/>
                <a:cs typeface="ＭＳ Ｐゴシック" charset="0"/>
              </a:rPr>
              <a:t>Controller causes the right transfers to happen </a:t>
            </a:r>
          </a:p>
        </p:txBody>
      </p:sp>
      <p:grpSp>
        <p:nvGrpSpPr>
          <p:cNvPr id="2" name="Group 4"/>
          <p:cNvGrpSpPr>
            <a:grpSpLocks/>
          </p:cNvGrpSpPr>
          <p:nvPr/>
        </p:nvGrpSpPr>
        <p:grpSpPr bwMode="auto">
          <a:xfrm>
            <a:off x="914400" y="2743200"/>
            <a:ext cx="7391400" cy="2927350"/>
            <a:chOff x="624" y="1804"/>
            <a:chExt cx="4656" cy="1844"/>
          </a:xfrm>
        </p:grpSpPr>
        <p:sp>
          <p:nvSpPr>
            <p:cNvPr id="42003" name="Rectangle 6"/>
            <p:cNvSpPr>
              <a:spLocks noChangeArrowheads="1"/>
            </p:cNvSpPr>
            <p:nvPr/>
          </p:nvSpPr>
          <p:spPr bwMode="auto">
            <a:xfrm>
              <a:off x="864" y="2140"/>
              <a:ext cx="240" cy="816"/>
            </a:xfrm>
            <a:prstGeom prst="rect">
              <a:avLst/>
            </a:prstGeom>
            <a:solidFill>
              <a:srgbClr val="FFFFFF"/>
            </a:solidFill>
            <a:ln w="28575">
              <a:solidFill>
                <a:schemeClr val="tx1"/>
              </a:solidFill>
              <a:miter lim="800000"/>
              <a:headEnd/>
              <a:tailEnd/>
            </a:ln>
          </p:spPr>
          <p:txBody>
            <a:bodyPr wrap="none" anchor="ctr"/>
            <a:lstStyle/>
            <a:p>
              <a:endParaRPr lang="en-US"/>
            </a:p>
          </p:txBody>
        </p:sp>
        <p:sp>
          <p:nvSpPr>
            <p:cNvPr id="42004" name="Text Box 5"/>
            <p:cNvSpPr txBox="1">
              <a:spLocks noChangeArrowheads="1"/>
            </p:cNvSpPr>
            <p:nvPr/>
          </p:nvSpPr>
          <p:spPr bwMode="auto">
            <a:xfrm rot="-5400000">
              <a:off x="831" y="2389"/>
              <a:ext cx="316" cy="231"/>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PC</a:t>
              </a:r>
            </a:p>
          </p:txBody>
        </p:sp>
        <p:sp>
          <p:nvSpPr>
            <p:cNvPr id="42005" name="Rectangle 7"/>
            <p:cNvSpPr>
              <a:spLocks noChangeArrowheads="1"/>
            </p:cNvSpPr>
            <p:nvPr/>
          </p:nvSpPr>
          <p:spPr bwMode="auto">
            <a:xfrm rot="-5400000">
              <a:off x="1296" y="2332"/>
              <a:ext cx="1248" cy="672"/>
            </a:xfrm>
            <a:prstGeom prst="rect">
              <a:avLst/>
            </a:prstGeom>
            <a:solidFill>
              <a:srgbClr val="FFFFFF"/>
            </a:solidFill>
            <a:ln w="28575">
              <a:solidFill>
                <a:schemeClr val="tx1"/>
              </a:solidFill>
              <a:miter lim="800000"/>
              <a:headEnd/>
              <a:tailEnd/>
            </a:ln>
          </p:spPr>
          <p:txBody>
            <a:bodyPr wrap="none" anchor="ctr"/>
            <a:lstStyle/>
            <a:p>
              <a:pPr algn="ctr"/>
              <a:r>
                <a:rPr lang="en-US" sz="2000"/>
                <a:t>instruction</a:t>
              </a:r>
            </a:p>
            <a:p>
              <a:pPr algn="ctr"/>
              <a:r>
                <a:rPr lang="en-US" sz="2000"/>
                <a:t>memory</a:t>
              </a:r>
            </a:p>
          </p:txBody>
        </p:sp>
        <p:sp>
          <p:nvSpPr>
            <p:cNvPr id="42006" name="AutoShape 8"/>
            <p:cNvSpPr>
              <a:spLocks noChangeArrowheads="1"/>
            </p:cNvSpPr>
            <p:nvPr/>
          </p:nvSpPr>
          <p:spPr bwMode="auto">
            <a:xfrm>
              <a:off x="1248" y="3042"/>
              <a:ext cx="231" cy="346"/>
            </a:xfrm>
            <a:prstGeom prst="roundRect">
              <a:avLst>
                <a:gd name="adj" fmla="val 16667"/>
              </a:avLst>
            </a:prstGeom>
            <a:solidFill>
              <a:srgbClr val="FFFFFF"/>
            </a:solidFill>
            <a:ln w="28575">
              <a:solidFill>
                <a:schemeClr val="tx1"/>
              </a:solidFill>
              <a:round/>
              <a:headEnd/>
              <a:tailEnd/>
            </a:ln>
          </p:spPr>
          <p:txBody>
            <a:bodyPr wrap="none" anchor="ctr"/>
            <a:lstStyle/>
            <a:p>
              <a:pPr algn="ctr"/>
              <a:r>
                <a:rPr lang="en-US" sz="2000"/>
                <a:t>+4</a:t>
              </a:r>
            </a:p>
          </p:txBody>
        </p:sp>
        <p:sp>
          <p:nvSpPr>
            <p:cNvPr id="42007" name="Line 9"/>
            <p:cNvSpPr>
              <a:spLocks noChangeShapeType="1"/>
            </p:cNvSpPr>
            <p:nvPr/>
          </p:nvSpPr>
          <p:spPr bwMode="auto">
            <a:xfrm>
              <a:off x="1104" y="2524"/>
              <a:ext cx="480"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08" name="Rectangle 10"/>
            <p:cNvSpPr>
              <a:spLocks noChangeArrowheads="1"/>
            </p:cNvSpPr>
            <p:nvPr/>
          </p:nvSpPr>
          <p:spPr bwMode="auto">
            <a:xfrm>
              <a:off x="2592" y="2140"/>
              <a:ext cx="624" cy="816"/>
            </a:xfrm>
            <a:prstGeom prst="rect">
              <a:avLst/>
            </a:prstGeom>
            <a:solidFill>
              <a:srgbClr val="FFFFFF"/>
            </a:solidFill>
            <a:ln w="28575">
              <a:solidFill>
                <a:schemeClr val="tx1"/>
              </a:solidFill>
              <a:miter lim="800000"/>
              <a:headEnd/>
              <a:tailEnd/>
            </a:ln>
          </p:spPr>
          <p:txBody>
            <a:bodyPr wrap="none" anchor="ctr"/>
            <a:lstStyle/>
            <a:p>
              <a:endParaRPr lang="en-US"/>
            </a:p>
          </p:txBody>
        </p:sp>
        <p:sp>
          <p:nvSpPr>
            <p:cNvPr id="42009" name="Line 11"/>
            <p:cNvSpPr>
              <a:spLocks noChangeShapeType="1"/>
            </p:cNvSpPr>
            <p:nvPr/>
          </p:nvSpPr>
          <p:spPr bwMode="auto">
            <a:xfrm>
              <a:off x="2256" y="2428"/>
              <a:ext cx="336"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10" name="Line 12"/>
            <p:cNvSpPr>
              <a:spLocks noChangeShapeType="1"/>
            </p:cNvSpPr>
            <p:nvPr/>
          </p:nvSpPr>
          <p:spPr bwMode="auto">
            <a:xfrm>
              <a:off x="2256" y="2663"/>
              <a:ext cx="336"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11" name="Line 13"/>
            <p:cNvSpPr>
              <a:spLocks noChangeShapeType="1"/>
            </p:cNvSpPr>
            <p:nvPr/>
          </p:nvSpPr>
          <p:spPr bwMode="auto">
            <a:xfrm>
              <a:off x="2256" y="2860"/>
              <a:ext cx="336"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12" name="Text Box 14"/>
            <p:cNvSpPr txBox="1">
              <a:spLocks noChangeArrowheads="1"/>
            </p:cNvSpPr>
            <p:nvPr/>
          </p:nvSpPr>
          <p:spPr bwMode="auto">
            <a:xfrm>
              <a:off x="2251" y="2599"/>
              <a:ext cx="214"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rt</a:t>
              </a:r>
            </a:p>
          </p:txBody>
        </p:sp>
        <p:sp>
          <p:nvSpPr>
            <p:cNvPr id="42013" name="Text Box 15"/>
            <p:cNvSpPr txBox="1">
              <a:spLocks noChangeArrowheads="1"/>
            </p:cNvSpPr>
            <p:nvPr/>
          </p:nvSpPr>
          <p:spPr bwMode="auto">
            <a:xfrm>
              <a:off x="2251" y="2407"/>
              <a:ext cx="249"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rs</a:t>
              </a:r>
            </a:p>
          </p:txBody>
        </p:sp>
        <p:sp>
          <p:nvSpPr>
            <p:cNvPr id="42014" name="Text Box 16"/>
            <p:cNvSpPr txBox="1">
              <a:spLocks noChangeArrowheads="1"/>
            </p:cNvSpPr>
            <p:nvPr/>
          </p:nvSpPr>
          <p:spPr bwMode="auto">
            <a:xfrm>
              <a:off x="2251" y="2167"/>
              <a:ext cx="258"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rd</a:t>
              </a:r>
            </a:p>
          </p:txBody>
        </p:sp>
        <p:sp>
          <p:nvSpPr>
            <p:cNvPr id="42015" name="Text Box 17"/>
            <p:cNvSpPr txBox="1">
              <a:spLocks noChangeArrowheads="1"/>
            </p:cNvSpPr>
            <p:nvPr/>
          </p:nvSpPr>
          <p:spPr bwMode="auto">
            <a:xfrm rot="-5400000">
              <a:off x="2517" y="2398"/>
              <a:ext cx="730"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registers</a:t>
              </a:r>
            </a:p>
          </p:txBody>
        </p:sp>
        <p:sp>
          <p:nvSpPr>
            <p:cNvPr id="42016" name="Freeform 19"/>
            <p:cNvSpPr>
              <a:spLocks/>
            </p:cNvSpPr>
            <p:nvPr/>
          </p:nvSpPr>
          <p:spPr bwMode="auto">
            <a:xfrm>
              <a:off x="3648" y="2178"/>
              <a:ext cx="528" cy="960"/>
            </a:xfrm>
            <a:custGeom>
              <a:avLst/>
              <a:gdLst>
                <a:gd name="T0" fmla="*/ 0 w 528"/>
                <a:gd name="T1" fmla="*/ 0 h 960"/>
                <a:gd name="T2" fmla="*/ 528 w 528"/>
                <a:gd name="T3" fmla="*/ 192 h 960"/>
                <a:gd name="T4" fmla="*/ 528 w 528"/>
                <a:gd name="T5" fmla="*/ 672 h 960"/>
                <a:gd name="T6" fmla="*/ 0 w 528"/>
                <a:gd name="T7" fmla="*/ 960 h 960"/>
                <a:gd name="T8" fmla="*/ 0 w 528"/>
                <a:gd name="T9" fmla="*/ 528 h 960"/>
                <a:gd name="T10" fmla="*/ 48 w 528"/>
                <a:gd name="T11" fmla="*/ 480 h 960"/>
                <a:gd name="T12" fmla="*/ 0 w 528"/>
                <a:gd name="T13" fmla="*/ 432 h 960"/>
                <a:gd name="T14" fmla="*/ 0 w 528"/>
                <a:gd name="T15" fmla="*/ 0 h 960"/>
                <a:gd name="T16" fmla="*/ 0 60000 65536"/>
                <a:gd name="T17" fmla="*/ 0 60000 65536"/>
                <a:gd name="T18" fmla="*/ 0 60000 65536"/>
                <a:gd name="T19" fmla="*/ 0 60000 65536"/>
                <a:gd name="T20" fmla="*/ 0 60000 65536"/>
                <a:gd name="T21" fmla="*/ 0 60000 65536"/>
                <a:gd name="T22" fmla="*/ 0 60000 65536"/>
                <a:gd name="T23" fmla="*/ 0 60000 65536"/>
                <a:gd name="T24" fmla="*/ 0 w 528"/>
                <a:gd name="T25" fmla="*/ 0 h 960"/>
                <a:gd name="T26" fmla="*/ 528 w 528"/>
                <a:gd name="T27" fmla="*/ 960 h 9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8" h="960">
                  <a:moveTo>
                    <a:pt x="0" y="0"/>
                  </a:moveTo>
                  <a:lnTo>
                    <a:pt x="528" y="192"/>
                  </a:lnTo>
                  <a:lnTo>
                    <a:pt x="528" y="672"/>
                  </a:lnTo>
                  <a:lnTo>
                    <a:pt x="0" y="960"/>
                  </a:lnTo>
                  <a:lnTo>
                    <a:pt x="0" y="528"/>
                  </a:lnTo>
                  <a:lnTo>
                    <a:pt x="48" y="480"/>
                  </a:lnTo>
                  <a:lnTo>
                    <a:pt x="0" y="432"/>
                  </a:lnTo>
                  <a:lnTo>
                    <a:pt x="0" y="0"/>
                  </a:lnTo>
                  <a:close/>
                </a:path>
              </a:pathLst>
            </a:custGeom>
            <a:solidFill>
              <a:srgbClr val="FFFFFF"/>
            </a:solidFill>
            <a:ln w="38100">
              <a:solidFill>
                <a:schemeClr val="tx1"/>
              </a:solidFill>
              <a:round/>
              <a:headEnd/>
              <a:tailEnd/>
            </a:ln>
          </p:spPr>
          <p:txBody>
            <a:bodyPr wrap="none" anchor="ctr"/>
            <a:lstStyle/>
            <a:p>
              <a:endParaRPr lang="en-US"/>
            </a:p>
          </p:txBody>
        </p:sp>
        <p:sp>
          <p:nvSpPr>
            <p:cNvPr id="42017" name="Line 20"/>
            <p:cNvSpPr>
              <a:spLocks noChangeShapeType="1"/>
            </p:cNvSpPr>
            <p:nvPr/>
          </p:nvSpPr>
          <p:spPr bwMode="auto">
            <a:xfrm>
              <a:off x="4176" y="2610"/>
              <a:ext cx="240" cy="0"/>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18" name="Line 21"/>
            <p:cNvSpPr>
              <a:spLocks noChangeShapeType="1"/>
            </p:cNvSpPr>
            <p:nvPr/>
          </p:nvSpPr>
          <p:spPr bwMode="auto">
            <a:xfrm>
              <a:off x="3216" y="2860"/>
              <a:ext cx="432"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19" name="Line 22"/>
            <p:cNvSpPr>
              <a:spLocks noChangeShapeType="1"/>
            </p:cNvSpPr>
            <p:nvPr/>
          </p:nvSpPr>
          <p:spPr bwMode="auto">
            <a:xfrm>
              <a:off x="2237" y="3081"/>
              <a:ext cx="1392"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0" name="Line 23"/>
            <p:cNvSpPr>
              <a:spLocks noChangeShapeType="1"/>
            </p:cNvSpPr>
            <p:nvPr/>
          </p:nvSpPr>
          <p:spPr bwMode="auto">
            <a:xfrm>
              <a:off x="3216" y="2347"/>
              <a:ext cx="413"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1" name="Rectangle 24"/>
            <p:cNvSpPr>
              <a:spLocks noChangeArrowheads="1"/>
            </p:cNvSpPr>
            <p:nvPr/>
          </p:nvSpPr>
          <p:spPr bwMode="auto">
            <a:xfrm rot="-5400000">
              <a:off x="4128" y="2428"/>
              <a:ext cx="1248" cy="672"/>
            </a:xfrm>
            <a:prstGeom prst="rect">
              <a:avLst/>
            </a:prstGeom>
            <a:solidFill>
              <a:srgbClr val="FFFFFF"/>
            </a:solidFill>
            <a:ln w="28575">
              <a:solidFill>
                <a:schemeClr val="tx1"/>
              </a:solidFill>
              <a:miter lim="800000"/>
              <a:headEnd/>
              <a:tailEnd/>
            </a:ln>
          </p:spPr>
          <p:txBody>
            <a:bodyPr wrap="none" anchor="ctr"/>
            <a:lstStyle/>
            <a:p>
              <a:pPr algn="ctr"/>
              <a:r>
                <a:rPr lang="en-US" sz="2000"/>
                <a:t>Data</a:t>
              </a:r>
            </a:p>
            <a:p>
              <a:pPr algn="ctr"/>
              <a:r>
                <a:rPr lang="en-US" sz="2000"/>
                <a:t>memory</a:t>
              </a:r>
            </a:p>
          </p:txBody>
        </p:sp>
        <p:sp>
          <p:nvSpPr>
            <p:cNvPr id="42022" name="Line 25"/>
            <p:cNvSpPr>
              <a:spLocks noChangeShapeType="1"/>
            </p:cNvSpPr>
            <p:nvPr/>
          </p:nvSpPr>
          <p:spPr bwMode="auto">
            <a:xfrm>
              <a:off x="3360" y="2860"/>
              <a:ext cx="0" cy="19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3" name="Line 26"/>
            <p:cNvSpPr>
              <a:spLocks noChangeShapeType="1"/>
            </p:cNvSpPr>
            <p:nvPr/>
          </p:nvSpPr>
          <p:spPr bwMode="auto">
            <a:xfrm>
              <a:off x="3360" y="3100"/>
              <a:ext cx="0" cy="19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4" name="Line 27"/>
            <p:cNvSpPr>
              <a:spLocks noChangeShapeType="1"/>
            </p:cNvSpPr>
            <p:nvPr/>
          </p:nvSpPr>
          <p:spPr bwMode="auto">
            <a:xfrm>
              <a:off x="3360" y="3292"/>
              <a:ext cx="1056"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5" name="Line 28"/>
            <p:cNvSpPr>
              <a:spLocks noChangeShapeType="1"/>
            </p:cNvSpPr>
            <p:nvPr/>
          </p:nvSpPr>
          <p:spPr bwMode="auto">
            <a:xfrm>
              <a:off x="5088" y="2610"/>
              <a:ext cx="192"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6" name="Line 29"/>
            <p:cNvSpPr>
              <a:spLocks noChangeShapeType="1"/>
            </p:cNvSpPr>
            <p:nvPr/>
          </p:nvSpPr>
          <p:spPr bwMode="auto">
            <a:xfrm flipV="1">
              <a:off x="5280" y="1804"/>
              <a:ext cx="0" cy="806"/>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7" name="Line 30"/>
            <p:cNvSpPr>
              <a:spLocks noChangeShapeType="1"/>
            </p:cNvSpPr>
            <p:nvPr/>
          </p:nvSpPr>
          <p:spPr bwMode="auto">
            <a:xfrm flipH="1">
              <a:off x="2758" y="1804"/>
              <a:ext cx="2522"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8" name="Line 31"/>
            <p:cNvSpPr>
              <a:spLocks noChangeShapeType="1"/>
            </p:cNvSpPr>
            <p:nvPr/>
          </p:nvSpPr>
          <p:spPr bwMode="auto">
            <a:xfrm>
              <a:off x="2758" y="1804"/>
              <a:ext cx="0" cy="336"/>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29" name="Text Box 32"/>
            <p:cNvSpPr txBox="1">
              <a:spLocks noChangeArrowheads="1"/>
            </p:cNvSpPr>
            <p:nvPr/>
          </p:nvSpPr>
          <p:spPr bwMode="auto">
            <a:xfrm>
              <a:off x="2228" y="3052"/>
              <a:ext cx="418"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imm</a:t>
              </a:r>
            </a:p>
          </p:txBody>
        </p:sp>
        <p:sp>
          <p:nvSpPr>
            <p:cNvPr id="42030" name="Line 33"/>
            <p:cNvSpPr>
              <a:spLocks noChangeShapeType="1"/>
            </p:cNvSpPr>
            <p:nvPr/>
          </p:nvSpPr>
          <p:spPr bwMode="auto">
            <a:xfrm>
              <a:off x="1344" y="2524"/>
              <a:ext cx="0" cy="528"/>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1" name="AutoShape 34"/>
            <p:cNvSpPr>
              <a:spLocks noChangeArrowheads="1"/>
            </p:cNvSpPr>
            <p:nvPr/>
          </p:nvSpPr>
          <p:spPr bwMode="auto">
            <a:xfrm>
              <a:off x="864" y="3138"/>
              <a:ext cx="240" cy="510"/>
            </a:xfrm>
            <a:prstGeom prst="roundRect">
              <a:avLst>
                <a:gd name="adj" fmla="val 16667"/>
              </a:avLst>
            </a:prstGeom>
            <a:solidFill>
              <a:srgbClr val="FFFFFF"/>
            </a:solidFill>
            <a:ln w="28575">
              <a:solidFill>
                <a:schemeClr val="tx1"/>
              </a:solidFill>
              <a:round/>
              <a:headEnd/>
              <a:tailEnd/>
            </a:ln>
          </p:spPr>
          <p:txBody>
            <a:bodyPr wrap="none" anchor="ctr"/>
            <a:lstStyle/>
            <a:p>
              <a:endParaRPr lang="en-US"/>
            </a:p>
          </p:txBody>
        </p:sp>
        <p:sp>
          <p:nvSpPr>
            <p:cNvPr id="42032" name="Line 35"/>
            <p:cNvSpPr>
              <a:spLocks noChangeShapeType="1"/>
            </p:cNvSpPr>
            <p:nvPr/>
          </p:nvSpPr>
          <p:spPr bwMode="auto">
            <a:xfrm flipH="1">
              <a:off x="1104" y="3278"/>
              <a:ext cx="144"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3" name="Line 36"/>
            <p:cNvSpPr>
              <a:spLocks noChangeShapeType="1"/>
            </p:cNvSpPr>
            <p:nvPr/>
          </p:nvSpPr>
          <p:spPr bwMode="auto">
            <a:xfrm>
              <a:off x="2646" y="3081"/>
              <a:ext cx="0" cy="42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4" name="Line 37"/>
            <p:cNvSpPr>
              <a:spLocks noChangeShapeType="1"/>
            </p:cNvSpPr>
            <p:nvPr/>
          </p:nvSpPr>
          <p:spPr bwMode="auto">
            <a:xfrm flipH="1">
              <a:off x="1104" y="3504"/>
              <a:ext cx="1542"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5" name="Line 38"/>
            <p:cNvSpPr>
              <a:spLocks noChangeShapeType="1"/>
            </p:cNvSpPr>
            <p:nvPr/>
          </p:nvSpPr>
          <p:spPr bwMode="auto">
            <a:xfrm flipH="1">
              <a:off x="624" y="3388"/>
              <a:ext cx="24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6" name="Line 39"/>
            <p:cNvSpPr>
              <a:spLocks noChangeShapeType="1"/>
            </p:cNvSpPr>
            <p:nvPr/>
          </p:nvSpPr>
          <p:spPr bwMode="auto">
            <a:xfrm flipV="1">
              <a:off x="624" y="2524"/>
              <a:ext cx="0" cy="864"/>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7" name="Line 40"/>
            <p:cNvSpPr>
              <a:spLocks noChangeShapeType="1"/>
            </p:cNvSpPr>
            <p:nvPr/>
          </p:nvSpPr>
          <p:spPr bwMode="auto">
            <a:xfrm>
              <a:off x="624" y="2524"/>
              <a:ext cx="240" cy="0"/>
            </a:xfrm>
            <a:prstGeom prst="line">
              <a:avLst/>
            </a:prstGeom>
            <a:noFill/>
            <a:ln w="28575">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38" name="Text Box 18"/>
            <p:cNvSpPr txBox="1">
              <a:spLocks noChangeArrowheads="1"/>
            </p:cNvSpPr>
            <p:nvPr/>
          </p:nvSpPr>
          <p:spPr bwMode="auto">
            <a:xfrm>
              <a:off x="3723" y="2529"/>
              <a:ext cx="427"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t>ALU</a:t>
              </a:r>
              <a:endParaRPr lang="en-US">
                <a:latin typeface="Times" charset="0"/>
              </a:endParaRPr>
            </a:p>
          </p:txBody>
        </p:sp>
      </p:grpSp>
      <p:grpSp>
        <p:nvGrpSpPr>
          <p:cNvPr id="3" name="Group 41"/>
          <p:cNvGrpSpPr>
            <a:grpSpLocks/>
          </p:cNvGrpSpPr>
          <p:nvPr/>
        </p:nvGrpSpPr>
        <p:grpSpPr bwMode="auto">
          <a:xfrm>
            <a:off x="914400" y="5105400"/>
            <a:ext cx="7391400" cy="1295400"/>
            <a:chOff x="576" y="3216"/>
            <a:chExt cx="4656" cy="816"/>
          </a:xfrm>
        </p:grpSpPr>
        <p:sp>
          <p:nvSpPr>
            <p:cNvPr id="42000" name="AutoShape 42"/>
            <p:cNvSpPr>
              <a:spLocks noChangeArrowheads="1"/>
            </p:cNvSpPr>
            <p:nvPr/>
          </p:nvSpPr>
          <p:spPr bwMode="auto">
            <a:xfrm>
              <a:off x="576" y="3696"/>
              <a:ext cx="4656" cy="336"/>
            </a:xfrm>
            <a:prstGeom prst="roundRect">
              <a:avLst>
                <a:gd name="adj" fmla="val 16667"/>
              </a:avLst>
            </a:prstGeom>
            <a:solidFill>
              <a:schemeClr val="tx2"/>
            </a:solidFill>
            <a:ln w="28575">
              <a:solidFill>
                <a:schemeClr val="tx1"/>
              </a:solidFill>
              <a:round/>
              <a:headEnd/>
              <a:tailEnd/>
            </a:ln>
          </p:spPr>
          <p:txBody>
            <a:bodyPr wrap="none" anchor="ctr"/>
            <a:lstStyle/>
            <a:p>
              <a:pPr algn="ctr"/>
              <a:r>
                <a:rPr lang="en-US" sz="2800" b="1">
                  <a:solidFill>
                    <a:schemeClr val="accent2"/>
                  </a:solidFill>
                </a:rPr>
                <a:t>Controller</a:t>
              </a:r>
              <a:endParaRPr lang="en-US" sz="2000"/>
            </a:p>
          </p:txBody>
        </p:sp>
        <p:sp>
          <p:nvSpPr>
            <p:cNvPr id="42001" name="Line 43"/>
            <p:cNvSpPr>
              <a:spLocks noChangeShapeType="1"/>
            </p:cNvSpPr>
            <p:nvPr/>
          </p:nvSpPr>
          <p:spPr bwMode="auto">
            <a:xfrm>
              <a:off x="1872" y="3216"/>
              <a:ext cx="0" cy="480"/>
            </a:xfrm>
            <a:prstGeom prst="line">
              <a:avLst/>
            </a:prstGeom>
            <a:noFill/>
            <a:ln w="28575">
              <a:solidFill>
                <a:schemeClr val="accent2"/>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2002" name="Text Box 44"/>
            <p:cNvSpPr txBox="1">
              <a:spLocks noChangeArrowheads="1"/>
            </p:cNvSpPr>
            <p:nvPr/>
          </p:nvSpPr>
          <p:spPr bwMode="auto">
            <a:xfrm>
              <a:off x="1884" y="3447"/>
              <a:ext cx="1077"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opcode, funct</a:t>
              </a:r>
            </a:p>
          </p:txBody>
        </p:sp>
      </p:grpSp>
      <p:grpSp>
        <p:nvGrpSpPr>
          <p:cNvPr id="4" name="Group 45"/>
          <p:cNvGrpSpPr>
            <a:grpSpLocks/>
          </p:cNvGrpSpPr>
          <p:nvPr/>
        </p:nvGrpSpPr>
        <p:grpSpPr bwMode="auto">
          <a:xfrm>
            <a:off x="1066800" y="4556125"/>
            <a:ext cx="6400800" cy="1363663"/>
            <a:chOff x="672" y="2870"/>
            <a:chExt cx="4032" cy="859"/>
          </a:xfrm>
        </p:grpSpPr>
        <p:sp>
          <p:nvSpPr>
            <p:cNvPr id="41993" name="Line 46"/>
            <p:cNvSpPr>
              <a:spLocks noChangeShapeType="1"/>
            </p:cNvSpPr>
            <p:nvPr/>
          </p:nvSpPr>
          <p:spPr bwMode="auto">
            <a:xfrm flipV="1">
              <a:off x="912" y="3572"/>
              <a:ext cx="0" cy="124"/>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4" name="Line 47"/>
            <p:cNvSpPr>
              <a:spLocks noChangeShapeType="1"/>
            </p:cNvSpPr>
            <p:nvPr/>
          </p:nvSpPr>
          <p:spPr bwMode="auto">
            <a:xfrm flipV="1">
              <a:off x="672" y="2880"/>
              <a:ext cx="153" cy="817"/>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5" name="Line 48"/>
            <p:cNvSpPr>
              <a:spLocks noChangeShapeType="1"/>
            </p:cNvSpPr>
            <p:nvPr/>
          </p:nvSpPr>
          <p:spPr bwMode="auto">
            <a:xfrm flipV="1">
              <a:off x="1296" y="3312"/>
              <a:ext cx="0" cy="384"/>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6" name="Line 49"/>
            <p:cNvSpPr>
              <a:spLocks noChangeShapeType="1"/>
            </p:cNvSpPr>
            <p:nvPr/>
          </p:nvSpPr>
          <p:spPr bwMode="auto">
            <a:xfrm flipV="1">
              <a:off x="1727" y="3202"/>
              <a:ext cx="0" cy="494"/>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7" name="Line 50"/>
            <p:cNvSpPr>
              <a:spLocks noChangeShapeType="1"/>
            </p:cNvSpPr>
            <p:nvPr/>
          </p:nvSpPr>
          <p:spPr bwMode="auto">
            <a:xfrm flipV="1">
              <a:off x="3072" y="2870"/>
              <a:ext cx="0" cy="826"/>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8" name="Line 51"/>
            <p:cNvSpPr>
              <a:spLocks noChangeShapeType="1"/>
            </p:cNvSpPr>
            <p:nvPr/>
          </p:nvSpPr>
          <p:spPr bwMode="auto">
            <a:xfrm flipV="1">
              <a:off x="3840" y="2903"/>
              <a:ext cx="0" cy="826"/>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1999" name="Line 52"/>
            <p:cNvSpPr>
              <a:spLocks noChangeShapeType="1"/>
            </p:cNvSpPr>
            <p:nvPr/>
          </p:nvSpPr>
          <p:spPr bwMode="auto">
            <a:xfrm flipV="1">
              <a:off x="4704" y="3312"/>
              <a:ext cx="0" cy="394"/>
            </a:xfrm>
            <a:prstGeom prst="line">
              <a:avLst/>
            </a:prstGeom>
            <a:noFill/>
            <a:ln w="12700">
              <a:solidFill>
                <a:schemeClr val="tx1"/>
              </a:solidFill>
              <a:round/>
              <a:headEnd/>
              <a:tailEnd type="arrow"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1096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200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200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0067"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CPU Clocking (1/2)</a:t>
            </a:r>
          </a:p>
        </p:txBody>
      </p:sp>
      <p:sp>
        <p:nvSpPr>
          <p:cNvPr id="48130" name="Rectangle 3"/>
          <p:cNvSpPr>
            <a:spLocks noGrp="1" noChangeArrowheads="1"/>
          </p:cNvSpPr>
          <p:nvPr>
            <p:ph type="body" idx="1"/>
          </p:nvPr>
        </p:nvSpPr>
        <p:spPr/>
        <p:txBody>
          <a:bodyPr/>
          <a:lstStyle/>
          <a:p>
            <a:r>
              <a:rPr lang="en-US" sz="2800">
                <a:latin typeface="Calibri" charset="0"/>
                <a:ea typeface="ＭＳ Ｐゴシック" charset="0"/>
                <a:cs typeface="ＭＳ Ｐゴシック" charset="0"/>
              </a:rPr>
              <a:t>For each instruction, how do we control the flow of information though the datapath?</a:t>
            </a:r>
          </a:p>
          <a:p>
            <a:r>
              <a:rPr lang="en-US" sz="2800">
                <a:latin typeface="Calibri" charset="0"/>
                <a:ea typeface="ＭＳ Ｐゴシック" charset="0"/>
                <a:cs typeface="ＭＳ Ｐゴシック" charset="0"/>
              </a:rPr>
              <a:t>Single Cycle CPU: All stages of an instruction completed within one long clock cycle</a:t>
            </a:r>
          </a:p>
          <a:p>
            <a:pPr lvl="1"/>
            <a:r>
              <a:rPr lang="en-US" sz="2400">
                <a:latin typeface="Calibri" charset="0"/>
                <a:ea typeface="ＭＳ Ｐゴシック" charset="0"/>
              </a:rPr>
              <a:t>Clock cycle sufficiently long to allow each instruction to complete all stages without interruption within one cycle</a:t>
            </a:r>
          </a:p>
        </p:txBody>
      </p:sp>
      <p:grpSp>
        <p:nvGrpSpPr>
          <p:cNvPr id="2" name="Group 5"/>
          <p:cNvGrpSpPr>
            <a:grpSpLocks/>
          </p:cNvGrpSpPr>
          <p:nvPr/>
        </p:nvGrpSpPr>
        <p:grpSpPr bwMode="auto">
          <a:xfrm>
            <a:off x="762000" y="4833938"/>
            <a:ext cx="1970088" cy="701675"/>
            <a:chOff x="481" y="2832"/>
            <a:chExt cx="1603" cy="442"/>
          </a:xfrm>
        </p:grpSpPr>
        <p:sp>
          <p:nvSpPr>
            <p:cNvPr id="48154" name="Text Box 6"/>
            <p:cNvSpPr txBox="1">
              <a:spLocks noChangeArrowheads="1"/>
            </p:cNvSpPr>
            <p:nvPr/>
          </p:nvSpPr>
          <p:spPr bwMode="auto">
            <a:xfrm>
              <a:off x="481" y="2832"/>
              <a:ext cx="1333" cy="44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1. Instruction</a:t>
              </a:r>
            </a:p>
            <a:p>
              <a:pPr algn="ctr" eaLnBrk="1" hangingPunct="1"/>
              <a:r>
                <a:rPr lang="en-US" sz="2000">
                  <a:solidFill>
                    <a:schemeClr val="accent2"/>
                  </a:solidFill>
                </a:rPr>
                <a:t>Fetch</a:t>
              </a:r>
            </a:p>
          </p:txBody>
        </p:sp>
        <p:sp>
          <p:nvSpPr>
            <p:cNvPr id="48155" name="Line 7"/>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3" name="Group 8"/>
          <p:cNvGrpSpPr>
            <a:grpSpLocks/>
          </p:cNvGrpSpPr>
          <p:nvPr/>
        </p:nvGrpSpPr>
        <p:grpSpPr bwMode="auto">
          <a:xfrm>
            <a:off x="2767013" y="4529138"/>
            <a:ext cx="1917700" cy="1311275"/>
            <a:chOff x="610" y="2640"/>
            <a:chExt cx="1474" cy="826"/>
          </a:xfrm>
        </p:grpSpPr>
        <p:sp>
          <p:nvSpPr>
            <p:cNvPr id="48152" name="Text Box 9"/>
            <p:cNvSpPr txBox="1">
              <a:spLocks noChangeArrowheads="1"/>
            </p:cNvSpPr>
            <p:nvPr/>
          </p:nvSpPr>
          <p:spPr bwMode="auto">
            <a:xfrm>
              <a:off x="610" y="2640"/>
              <a:ext cx="1086" cy="82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2000">
                <a:solidFill>
                  <a:schemeClr val="accent2"/>
                </a:solidFill>
              </a:endParaRPr>
            </a:p>
            <a:p>
              <a:pPr algn="ctr" eaLnBrk="1" hangingPunct="1"/>
              <a:r>
                <a:rPr lang="en-US" sz="2000">
                  <a:solidFill>
                    <a:schemeClr val="accent2"/>
                  </a:solidFill>
                </a:rPr>
                <a:t>2. Decode/</a:t>
              </a:r>
            </a:p>
            <a:p>
              <a:pPr algn="ctr" eaLnBrk="1" hangingPunct="1"/>
              <a:r>
                <a:rPr lang="en-US" sz="2000">
                  <a:solidFill>
                    <a:schemeClr val="accent2"/>
                  </a:solidFill>
                </a:rPr>
                <a:t>    Register</a:t>
              </a:r>
            </a:p>
            <a:p>
              <a:pPr algn="ctr" eaLnBrk="1" hangingPunct="1"/>
              <a:r>
                <a:rPr lang="en-US" sz="2000">
                  <a:solidFill>
                    <a:schemeClr val="accent2"/>
                  </a:solidFill>
                </a:rPr>
                <a:t>Read</a:t>
              </a:r>
            </a:p>
          </p:txBody>
        </p:sp>
        <p:sp>
          <p:nvSpPr>
            <p:cNvPr id="48153" name="Line 10"/>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 name="Group 11"/>
          <p:cNvGrpSpPr>
            <a:grpSpLocks/>
          </p:cNvGrpSpPr>
          <p:nvPr/>
        </p:nvGrpSpPr>
        <p:grpSpPr bwMode="auto">
          <a:xfrm>
            <a:off x="4583113" y="4833938"/>
            <a:ext cx="1725612" cy="549275"/>
            <a:chOff x="526" y="2832"/>
            <a:chExt cx="1558" cy="346"/>
          </a:xfrm>
        </p:grpSpPr>
        <p:sp>
          <p:nvSpPr>
            <p:cNvPr id="48150" name="Text Box 12"/>
            <p:cNvSpPr txBox="1">
              <a:spLocks noChangeArrowheads="1"/>
            </p:cNvSpPr>
            <p:nvPr/>
          </p:nvSpPr>
          <p:spPr bwMode="auto">
            <a:xfrm>
              <a:off x="526" y="2928"/>
              <a:ext cx="1250"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3. Execute</a:t>
              </a:r>
            </a:p>
          </p:txBody>
        </p:sp>
        <p:sp>
          <p:nvSpPr>
            <p:cNvPr id="48151" name="Line 13"/>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 name="Group 14"/>
          <p:cNvGrpSpPr>
            <a:grpSpLocks/>
          </p:cNvGrpSpPr>
          <p:nvPr/>
        </p:nvGrpSpPr>
        <p:grpSpPr bwMode="auto">
          <a:xfrm>
            <a:off x="5965825" y="4833938"/>
            <a:ext cx="1384300" cy="549275"/>
            <a:chOff x="37" y="2832"/>
            <a:chExt cx="2235" cy="346"/>
          </a:xfrm>
        </p:grpSpPr>
        <p:sp>
          <p:nvSpPr>
            <p:cNvPr id="48148" name="Text Box 15"/>
            <p:cNvSpPr txBox="1">
              <a:spLocks noChangeArrowheads="1"/>
            </p:cNvSpPr>
            <p:nvPr/>
          </p:nvSpPr>
          <p:spPr bwMode="auto">
            <a:xfrm>
              <a:off x="37" y="2928"/>
              <a:ext cx="2235"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4. Memory</a:t>
              </a:r>
            </a:p>
          </p:txBody>
        </p:sp>
        <p:sp>
          <p:nvSpPr>
            <p:cNvPr id="48149" name="Line 16"/>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6" name="Group 17"/>
          <p:cNvGrpSpPr>
            <a:grpSpLocks/>
          </p:cNvGrpSpPr>
          <p:nvPr/>
        </p:nvGrpSpPr>
        <p:grpSpPr bwMode="auto">
          <a:xfrm>
            <a:off x="7161213" y="4833938"/>
            <a:ext cx="1285875" cy="701675"/>
            <a:chOff x="424" y="2832"/>
            <a:chExt cx="1660" cy="442"/>
          </a:xfrm>
        </p:grpSpPr>
        <p:sp>
          <p:nvSpPr>
            <p:cNvPr id="48146" name="Text Box 18"/>
            <p:cNvSpPr txBox="1">
              <a:spLocks noChangeArrowheads="1"/>
            </p:cNvSpPr>
            <p:nvPr/>
          </p:nvSpPr>
          <p:spPr bwMode="auto">
            <a:xfrm>
              <a:off x="424" y="2832"/>
              <a:ext cx="1459" cy="44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5. Reg.</a:t>
              </a:r>
            </a:p>
            <a:p>
              <a:pPr algn="ctr" eaLnBrk="1" hangingPunct="1"/>
              <a:r>
                <a:rPr lang="en-US" sz="2000">
                  <a:solidFill>
                    <a:schemeClr val="accent2"/>
                  </a:solidFill>
                </a:rPr>
                <a:t>     Write</a:t>
              </a:r>
            </a:p>
          </p:txBody>
        </p:sp>
        <p:sp>
          <p:nvSpPr>
            <p:cNvPr id="48147" name="Line 19"/>
            <p:cNvSpPr>
              <a:spLocks noChangeShapeType="1"/>
            </p:cNvSpPr>
            <p:nvPr/>
          </p:nvSpPr>
          <p:spPr bwMode="auto">
            <a:xfrm>
              <a:off x="729" y="2832"/>
              <a:ext cx="135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48140" name="Line 21"/>
          <p:cNvSpPr>
            <a:spLocks noChangeShapeType="1"/>
          </p:cNvSpPr>
          <p:nvPr/>
        </p:nvSpPr>
        <p:spPr bwMode="auto">
          <a:xfrm flipV="1">
            <a:off x="990600" y="5824538"/>
            <a:ext cx="0" cy="53340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8141" name="Line 22"/>
          <p:cNvSpPr>
            <a:spLocks noChangeShapeType="1"/>
          </p:cNvSpPr>
          <p:nvPr/>
        </p:nvSpPr>
        <p:spPr bwMode="auto">
          <a:xfrm>
            <a:off x="990600" y="5824538"/>
            <a:ext cx="3581400"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8142" name="Line 23"/>
          <p:cNvSpPr>
            <a:spLocks noChangeShapeType="1"/>
          </p:cNvSpPr>
          <p:nvPr/>
        </p:nvSpPr>
        <p:spPr bwMode="auto">
          <a:xfrm>
            <a:off x="4572000" y="5824538"/>
            <a:ext cx="0" cy="53340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8143" name="Line 24"/>
          <p:cNvSpPr>
            <a:spLocks noChangeShapeType="1"/>
          </p:cNvSpPr>
          <p:nvPr/>
        </p:nvSpPr>
        <p:spPr bwMode="auto">
          <a:xfrm>
            <a:off x="4572000" y="6357938"/>
            <a:ext cx="3886200"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8144" name="Line 25"/>
          <p:cNvSpPr>
            <a:spLocks noChangeShapeType="1"/>
          </p:cNvSpPr>
          <p:nvPr/>
        </p:nvSpPr>
        <p:spPr bwMode="auto">
          <a:xfrm flipV="1">
            <a:off x="8458200" y="5824538"/>
            <a:ext cx="0" cy="53340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48145" name="Line 26"/>
          <p:cNvSpPr>
            <a:spLocks noChangeShapeType="1"/>
          </p:cNvSpPr>
          <p:nvPr/>
        </p:nvSpPr>
        <p:spPr bwMode="auto">
          <a:xfrm>
            <a:off x="8458200" y="5824538"/>
            <a:ext cx="457200" cy="0"/>
          </a:xfrm>
          <a:prstGeom prst="lin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86654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274638"/>
            <a:ext cx="7975600" cy="1143000"/>
          </a:xfrm>
        </p:spPr>
        <p:txBody>
          <a:bodyPr/>
          <a:lstStyle/>
          <a:p>
            <a:r>
              <a:rPr lang="en-US">
                <a:latin typeface="Calibri" charset="0"/>
                <a:ea typeface="ＭＳ Ｐゴシック" charset="0"/>
                <a:cs typeface="ＭＳ Ｐゴシック" charset="0"/>
              </a:rPr>
              <a:t>CPU Clocking (2/2)</a:t>
            </a:r>
          </a:p>
        </p:txBody>
      </p:sp>
      <p:sp>
        <p:nvSpPr>
          <p:cNvPr id="50178" name="Rectangle 3"/>
          <p:cNvSpPr>
            <a:spLocks noGrp="1" noChangeArrowheads="1"/>
          </p:cNvSpPr>
          <p:nvPr>
            <p:ph type="body" idx="1"/>
          </p:nvPr>
        </p:nvSpPr>
        <p:spPr/>
        <p:txBody>
          <a:bodyPr/>
          <a:lstStyle/>
          <a:p>
            <a:r>
              <a:rPr lang="en-US" sz="2400">
                <a:latin typeface="Calibri" charset="0"/>
                <a:ea typeface="ＭＳ Ｐゴシック" charset="0"/>
                <a:cs typeface="ＭＳ Ｐゴシック" charset="0"/>
              </a:rPr>
              <a:t>Alternative multiple-cycle CPU: only one stage of instruction per clock cycle</a:t>
            </a:r>
          </a:p>
          <a:p>
            <a:pPr lvl="1"/>
            <a:r>
              <a:rPr lang="en-US" sz="2400">
                <a:latin typeface="Calibri" charset="0"/>
                <a:ea typeface="ＭＳ Ｐゴシック" charset="0"/>
              </a:rPr>
              <a:t>Clock is made as long as the slowest stage</a:t>
            </a:r>
          </a:p>
          <a:p>
            <a:pPr lvl="1"/>
            <a:endParaRPr lang="en-US">
              <a:latin typeface="Calibri" charset="0"/>
              <a:ea typeface="ＭＳ Ｐゴシック" charset="0"/>
            </a:endParaRPr>
          </a:p>
          <a:p>
            <a:pPr lvl="1"/>
            <a:endParaRPr lang="en-US">
              <a:latin typeface="Calibri" charset="0"/>
              <a:ea typeface="ＭＳ Ｐゴシック" charset="0"/>
            </a:endParaRPr>
          </a:p>
          <a:p>
            <a:pPr lvl="1">
              <a:buFont typeface="Arial" charset="0"/>
              <a:buNone/>
            </a:pPr>
            <a:endParaRPr lang="en-US">
              <a:latin typeface="Calibri" charset="0"/>
              <a:ea typeface="ＭＳ Ｐゴシック" charset="0"/>
            </a:endParaRPr>
          </a:p>
          <a:p>
            <a:pPr lvl="1">
              <a:buFont typeface="Arial" charset="0"/>
              <a:buNone/>
            </a:pPr>
            <a:endParaRPr lang="en-US">
              <a:latin typeface="Calibri" charset="0"/>
              <a:ea typeface="ＭＳ Ｐゴシック" charset="0"/>
            </a:endParaRPr>
          </a:p>
          <a:p>
            <a:pPr lvl="1"/>
            <a:r>
              <a:rPr lang="en-US" sz="2400">
                <a:latin typeface="Calibri" charset="0"/>
                <a:ea typeface="ＭＳ Ｐゴシック" charset="0"/>
              </a:rPr>
              <a:t>Several significant advantages over single cycle execution: Unused stages in a particular instruction can be skipped OR instructions can be pipelined (overlapped)</a:t>
            </a:r>
          </a:p>
        </p:txBody>
      </p:sp>
      <p:grpSp>
        <p:nvGrpSpPr>
          <p:cNvPr id="2" name="Group 5"/>
          <p:cNvGrpSpPr>
            <a:grpSpLocks/>
          </p:cNvGrpSpPr>
          <p:nvPr/>
        </p:nvGrpSpPr>
        <p:grpSpPr bwMode="auto">
          <a:xfrm>
            <a:off x="990600" y="3132138"/>
            <a:ext cx="1638300" cy="701675"/>
            <a:chOff x="624" y="1920"/>
            <a:chExt cx="1032" cy="442"/>
          </a:xfrm>
        </p:grpSpPr>
        <p:sp>
          <p:nvSpPr>
            <p:cNvPr id="50221" name="Text Box 6"/>
            <p:cNvSpPr txBox="1">
              <a:spLocks noChangeArrowheads="1"/>
            </p:cNvSpPr>
            <p:nvPr/>
          </p:nvSpPr>
          <p:spPr bwMode="auto">
            <a:xfrm>
              <a:off x="624" y="1920"/>
              <a:ext cx="1032" cy="44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1. Instruction</a:t>
              </a:r>
            </a:p>
            <a:p>
              <a:pPr algn="ctr" eaLnBrk="1" hangingPunct="1"/>
              <a:r>
                <a:rPr lang="en-US" sz="2000">
                  <a:solidFill>
                    <a:schemeClr val="accent2"/>
                  </a:solidFill>
                </a:rPr>
                <a:t>Fetch</a:t>
              </a:r>
            </a:p>
          </p:txBody>
        </p:sp>
        <p:sp>
          <p:nvSpPr>
            <p:cNvPr id="50222" name="Line 7"/>
            <p:cNvSpPr>
              <a:spLocks noChangeShapeType="1"/>
            </p:cNvSpPr>
            <p:nvPr/>
          </p:nvSpPr>
          <p:spPr bwMode="auto">
            <a:xfrm>
              <a:off x="720" y="1920"/>
              <a:ext cx="864"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3" name="Group 8"/>
          <p:cNvGrpSpPr>
            <a:grpSpLocks/>
          </p:cNvGrpSpPr>
          <p:nvPr/>
        </p:nvGrpSpPr>
        <p:grpSpPr bwMode="auto">
          <a:xfrm>
            <a:off x="2573338" y="2827338"/>
            <a:ext cx="1541462" cy="1311275"/>
            <a:chOff x="1621" y="1728"/>
            <a:chExt cx="971" cy="826"/>
          </a:xfrm>
        </p:grpSpPr>
        <p:sp>
          <p:nvSpPr>
            <p:cNvPr id="50219" name="Text Box 9"/>
            <p:cNvSpPr txBox="1">
              <a:spLocks noChangeArrowheads="1"/>
            </p:cNvSpPr>
            <p:nvPr/>
          </p:nvSpPr>
          <p:spPr bwMode="auto">
            <a:xfrm>
              <a:off x="1621" y="1728"/>
              <a:ext cx="890" cy="82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endParaRPr lang="en-US" sz="2000">
                <a:solidFill>
                  <a:schemeClr val="accent2"/>
                </a:solidFill>
              </a:endParaRPr>
            </a:p>
            <a:p>
              <a:pPr algn="ctr" eaLnBrk="1" hangingPunct="1"/>
              <a:r>
                <a:rPr lang="en-US" sz="2000">
                  <a:solidFill>
                    <a:schemeClr val="accent2"/>
                  </a:solidFill>
                </a:rPr>
                <a:t>2. Decode/</a:t>
              </a:r>
            </a:p>
            <a:p>
              <a:pPr algn="ctr" eaLnBrk="1" hangingPunct="1"/>
              <a:r>
                <a:rPr lang="en-US" sz="2000">
                  <a:solidFill>
                    <a:schemeClr val="accent2"/>
                  </a:solidFill>
                </a:rPr>
                <a:t>    Register</a:t>
              </a:r>
            </a:p>
            <a:p>
              <a:pPr algn="ctr" eaLnBrk="1" hangingPunct="1"/>
              <a:r>
                <a:rPr lang="en-US" sz="2000">
                  <a:solidFill>
                    <a:schemeClr val="accent2"/>
                  </a:solidFill>
                </a:rPr>
                <a:t>Read</a:t>
              </a:r>
            </a:p>
          </p:txBody>
        </p:sp>
        <p:sp>
          <p:nvSpPr>
            <p:cNvPr id="50220" name="Line 10"/>
            <p:cNvSpPr>
              <a:spLocks noChangeShapeType="1"/>
            </p:cNvSpPr>
            <p:nvPr/>
          </p:nvSpPr>
          <p:spPr bwMode="auto">
            <a:xfrm>
              <a:off x="1634" y="1920"/>
              <a:ext cx="958"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4" name="Group 11"/>
          <p:cNvGrpSpPr>
            <a:grpSpLocks/>
          </p:cNvGrpSpPr>
          <p:nvPr/>
        </p:nvGrpSpPr>
        <p:grpSpPr bwMode="auto">
          <a:xfrm>
            <a:off x="4113213" y="3132138"/>
            <a:ext cx="1474787" cy="414337"/>
            <a:chOff x="572" y="2832"/>
            <a:chExt cx="1331" cy="261"/>
          </a:xfrm>
        </p:grpSpPr>
        <p:sp>
          <p:nvSpPr>
            <p:cNvPr id="50217" name="Text Box 12"/>
            <p:cNvSpPr txBox="1">
              <a:spLocks noChangeArrowheads="1"/>
            </p:cNvSpPr>
            <p:nvPr/>
          </p:nvSpPr>
          <p:spPr bwMode="auto">
            <a:xfrm>
              <a:off x="572" y="2843"/>
              <a:ext cx="1250"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3. Execute</a:t>
              </a:r>
            </a:p>
          </p:txBody>
        </p:sp>
        <p:sp>
          <p:nvSpPr>
            <p:cNvPr id="50218" name="Line 13"/>
            <p:cNvSpPr>
              <a:spLocks noChangeShapeType="1"/>
            </p:cNvSpPr>
            <p:nvPr/>
          </p:nvSpPr>
          <p:spPr bwMode="auto">
            <a:xfrm>
              <a:off x="622" y="2832"/>
              <a:ext cx="1281"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5" name="Group 14"/>
          <p:cNvGrpSpPr>
            <a:grpSpLocks/>
          </p:cNvGrpSpPr>
          <p:nvPr/>
        </p:nvGrpSpPr>
        <p:grpSpPr bwMode="auto">
          <a:xfrm>
            <a:off x="5656263" y="3132138"/>
            <a:ext cx="1541462" cy="414337"/>
            <a:chOff x="310" y="2832"/>
            <a:chExt cx="2489" cy="261"/>
          </a:xfrm>
        </p:grpSpPr>
        <p:sp>
          <p:nvSpPr>
            <p:cNvPr id="50215" name="Text Box 15"/>
            <p:cNvSpPr txBox="1">
              <a:spLocks noChangeArrowheads="1"/>
            </p:cNvSpPr>
            <p:nvPr/>
          </p:nvSpPr>
          <p:spPr bwMode="auto">
            <a:xfrm>
              <a:off x="310" y="2843"/>
              <a:ext cx="2235"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4. Memory</a:t>
              </a:r>
            </a:p>
          </p:txBody>
        </p:sp>
        <p:sp>
          <p:nvSpPr>
            <p:cNvPr id="50216" name="Line 16"/>
            <p:cNvSpPr>
              <a:spLocks noChangeShapeType="1"/>
            </p:cNvSpPr>
            <p:nvPr/>
          </p:nvSpPr>
          <p:spPr bwMode="auto">
            <a:xfrm>
              <a:off x="374" y="2832"/>
              <a:ext cx="2425"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grpSp>
        <p:nvGrpSpPr>
          <p:cNvPr id="6" name="Group 17"/>
          <p:cNvGrpSpPr>
            <a:grpSpLocks/>
          </p:cNvGrpSpPr>
          <p:nvPr/>
        </p:nvGrpSpPr>
        <p:grpSpPr bwMode="auto">
          <a:xfrm>
            <a:off x="7197725" y="3132138"/>
            <a:ext cx="1522413" cy="738187"/>
            <a:chOff x="472" y="2832"/>
            <a:chExt cx="1965" cy="465"/>
          </a:xfrm>
        </p:grpSpPr>
        <p:sp>
          <p:nvSpPr>
            <p:cNvPr id="50213" name="Text Box 18"/>
            <p:cNvSpPr txBox="1">
              <a:spLocks noChangeArrowheads="1"/>
            </p:cNvSpPr>
            <p:nvPr/>
          </p:nvSpPr>
          <p:spPr bwMode="auto">
            <a:xfrm>
              <a:off x="472" y="2851"/>
              <a:ext cx="1844" cy="44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857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000">
                  <a:solidFill>
                    <a:schemeClr val="accent2"/>
                  </a:solidFill>
                </a:rPr>
                <a:t>5. Register</a:t>
              </a:r>
            </a:p>
            <a:p>
              <a:pPr algn="ctr" eaLnBrk="1" hangingPunct="1"/>
              <a:r>
                <a:rPr lang="en-US" sz="2000">
                  <a:solidFill>
                    <a:schemeClr val="accent2"/>
                  </a:solidFill>
                </a:rPr>
                <a:t>     Write</a:t>
              </a:r>
            </a:p>
          </p:txBody>
        </p:sp>
        <p:sp>
          <p:nvSpPr>
            <p:cNvPr id="50214" name="Line 19"/>
            <p:cNvSpPr>
              <a:spLocks noChangeShapeType="1"/>
            </p:cNvSpPr>
            <p:nvPr/>
          </p:nvSpPr>
          <p:spPr bwMode="auto">
            <a:xfrm>
              <a:off x="554" y="2832"/>
              <a:ext cx="1883" cy="0"/>
            </a:xfrm>
            <a:prstGeom prst="line">
              <a:avLst/>
            </a:prstGeom>
            <a:noFill/>
            <a:ln w="28575">
              <a:solidFill>
                <a:schemeClr val="accent2"/>
              </a:solidFill>
              <a:round/>
              <a:headEnd type="diamond" w="med" len="me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grpSp>
      <p:sp>
        <p:nvSpPr>
          <p:cNvPr id="50184" name="Line 20"/>
          <p:cNvSpPr>
            <a:spLocks noChangeShapeType="1"/>
          </p:cNvSpPr>
          <p:nvPr/>
        </p:nvSpPr>
        <p:spPr bwMode="auto">
          <a:xfrm>
            <a:off x="914400" y="4656138"/>
            <a:ext cx="2286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85" name="Line 21"/>
          <p:cNvSpPr>
            <a:spLocks noChangeShapeType="1"/>
          </p:cNvSpPr>
          <p:nvPr/>
        </p:nvSpPr>
        <p:spPr bwMode="auto">
          <a:xfrm flipV="1">
            <a:off x="1143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86" name="Line 22"/>
          <p:cNvSpPr>
            <a:spLocks noChangeShapeType="1"/>
          </p:cNvSpPr>
          <p:nvPr/>
        </p:nvSpPr>
        <p:spPr bwMode="auto">
          <a:xfrm>
            <a:off x="1143000" y="4122738"/>
            <a:ext cx="8382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87" name="Line 23"/>
          <p:cNvSpPr>
            <a:spLocks noChangeShapeType="1"/>
          </p:cNvSpPr>
          <p:nvPr/>
        </p:nvSpPr>
        <p:spPr bwMode="auto">
          <a:xfrm>
            <a:off x="19812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88" name="Line 24"/>
          <p:cNvSpPr>
            <a:spLocks noChangeShapeType="1"/>
          </p:cNvSpPr>
          <p:nvPr/>
        </p:nvSpPr>
        <p:spPr bwMode="auto">
          <a:xfrm>
            <a:off x="1981200" y="4656138"/>
            <a:ext cx="6858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89" name="Line 25"/>
          <p:cNvSpPr>
            <a:spLocks noChangeShapeType="1"/>
          </p:cNvSpPr>
          <p:nvPr/>
        </p:nvSpPr>
        <p:spPr bwMode="auto">
          <a:xfrm>
            <a:off x="2438400" y="4656138"/>
            <a:ext cx="2286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0" name="Line 26"/>
          <p:cNvSpPr>
            <a:spLocks noChangeShapeType="1"/>
          </p:cNvSpPr>
          <p:nvPr/>
        </p:nvSpPr>
        <p:spPr bwMode="auto">
          <a:xfrm flipV="1">
            <a:off x="2667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1" name="Line 27"/>
          <p:cNvSpPr>
            <a:spLocks noChangeShapeType="1"/>
          </p:cNvSpPr>
          <p:nvPr/>
        </p:nvSpPr>
        <p:spPr bwMode="auto">
          <a:xfrm>
            <a:off x="2667000" y="4122738"/>
            <a:ext cx="8382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2" name="Line 28"/>
          <p:cNvSpPr>
            <a:spLocks noChangeShapeType="1"/>
          </p:cNvSpPr>
          <p:nvPr/>
        </p:nvSpPr>
        <p:spPr bwMode="auto">
          <a:xfrm>
            <a:off x="35052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3" name="Line 29"/>
          <p:cNvSpPr>
            <a:spLocks noChangeShapeType="1"/>
          </p:cNvSpPr>
          <p:nvPr/>
        </p:nvSpPr>
        <p:spPr bwMode="auto">
          <a:xfrm>
            <a:off x="3505200" y="4656138"/>
            <a:ext cx="6858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4" name="Line 30"/>
          <p:cNvSpPr>
            <a:spLocks noChangeShapeType="1"/>
          </p:cNvSpPr>
          <p:nvPr/>
        </p:nvSpPr>
        <p:spPr bwMode="auto">
          <a:xfrm>
            <a:off x="3962400" y="4656138"/>
            <a:ext cx="2286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5" name="Line 31"/>
          <p:cNvSpPr>
            <a:spLocks noChangeShapeType="1"/>
          </p:cNvSpPr>
          <p:nvPr/>
        </p:nvSpPr>
        <p:spPr bwMode="auto">
          <a:xfrm flipV="1">
            <a:off x="4191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6" name="Line 32"/>
          <p:cNvSpPr>
            <a:spLocks noChangeShapeType="1"/>
          </p:cNvSpPr>
          <p:nvPr/>
        </p:nvSpPr>
        <p:spPr bwMode="auto">
          <a:xfrm>
            <a:off x="4191000" y="4122738"/>
            <a:ext cx="8382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7" name="Line 33"/>
          <p:cNvSpPr>
            <a:spLocks noChangeShapeType="1"/>
          </p:cNvSpPr>
          <p:nvPr/>
        </p:nvSpPr>
        <p:spPr bwMode="auto">
          <a:xfrm>
            <a:off x="50292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8" name="Line 34"/>
          <p:cNvSpPr>
            <a:spLocks noChangeShapeType="1"/>
          </p:cNvSpPr>
          <p:nvPr/>
        </p:nvSpPr>
        <p:spPr bwMode="auto">
          <a:xfrm>
            <a:off x="5029200" y="4656138"/>
            <a:ext cx="6858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199" name="Line 35"/>
          <p:cNvSpPr>
            <a:spLocks noChangeShapeType="1"/>
          </p:cNvSpPr>
          <p:nvPr/>
        </p:nvSpPr>
        <p:spPr bwMode="auto">
          <a:xfrm>
            <a:off x="5486400" y="4656138"/>
            <a:ext cx="2286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0" name="Line 36"/>
          <p:cNvSpPr>
            <a:spLocks noChangeShapeType="1"/>
          </p:cNvSpPr>
          <p:nvPr/>
        </p:nvSpPr>
        <p:spPr bwMode="auto">
          <a:xfrm flipV="1">
            <a:off x="5715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1" name="Line 37"/>
          <p:cNvSpPr>
            <a:spLocks noChangeShapeType="1"/>
          </p:cNvSpPr>
          <p:nvPr/>
        </p:nvSpPr>
        <p:spPr bwMode="auto">
          <a:xfrm>
            <a:off x="5715000" y="4122738"/>
            <a:ext cx="8382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2" name="Line 38"/>
          <p:cNvSpPr>
            <a:spLocks noChangeShapeType="1"/>
          </p:cNvSpPr>
          <p:nvPr/>
        </p:nvSpPr>
        <p:spPr bwMode="auto">
          <a:xfrm>
            <a:off x="65532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3" name="Line 39"/>
          <p:cNvSpPr>
            <a:spLocks noChangeShapeType="1"/>
          </p:cNvSpPr>
          <p:nvPr/>
        </p:nvSpPr>
        <p:spPr bwMode="auto">
          <a:xfrm>
            <a:off x="6553200" y="4656138"/>
            <a:ext cx="6858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4" name="Line 40"/>
          <p:cNvSpPr>
            <a:spLocks noChangeShapeType="1"/>
          </p:cNvSpPr>
          <p:nvPr/>
        </p:nvSpPr>
        <p:spPr bwMode="auto">
          <a:xfrm>
            <a:off x="7010400" y="4656138"/>
            <a:ext cx="2286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5" name="Line 41"/>
          <p:cNvSpPr>
            <a:spLocks noChangeShapeType="1"/>
          </p:cNvSpPr>
          <p:nvPr/>
        </p:nvSpPr>
        <p:spPr bwMode="auto">
          <a:xfrm flipV="1">
            <a:off x="7239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6" name="Line 42"/>
          <p:cNvSpPr>
            <a:spLocks noChangeShapeType="1"/>
          </p:cNvSpPr>
          <p:nvPr/>
        </p:nvSpPr>
        <p:spPr bwMode="auto">
          <a:xfrm>
            <a:off x="7239000" y="4122738"/>
            <a:ext cx="8382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7" name="Line 43"/>
          <p:cNvSpPr>
            <a:spLocks noChangeShapeType="1"/>
          </p:cNvSpPr>
          <p:nvPr/>
        </p:nvSpPr>
        <p:spPr bwMode="auto">
          <a:xfrm>
            <a:off x="80772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8" name="Line 44"/>
          <p:cNvSpPr>
            <a:spLocks noChangeShapeType="1"/>
          </p:cNvSpPr>
          <p:nvPr/>
        </p:nvSpPr>
        <p:spPr bwMode="auto">
          <a:xfrm>
            <a:off x="8077200" y="4656138"/>
            <a:ext cx="685800"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50209" name="Line 45"/>
          <p:cNvSpPr>
            <a:spLocks noChangeShapeType="1"/>
          </p:cNvSpPr>
          <p:nvPr/>
        </p:nvSpPr>
        <p:spPr bwMode="auto">
          <a:xfrm>
            <a:off x="8763000" y="4122738"/>
            <a:ext cx="0" cy="533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419094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Agenda</a:t>
            </a:r>
          </a:p>
        </p:txBody>
      </p:sp>
      <p:sp>
        <p:nvSpPr>
          <p:cNvPr id="16386" name="Content Placeholder 2"/>
          <p:cNvSpPr>
            <a:spLocks noGrp="1"/>
          </p:cNvSpPr>
          <p:nvPr>
            <p:ph idx="1"/>
          </p:nvPr>
        </p:nvSpPr>
        <p:spPr/>
        <p:txBody>
          <a:bodyPr/>
          <a:lstStyle/>
          <a:p>
            <a:pPr eaLnBrk="1" hangingPunct="1"/>
            <a:r>
              <a:rPr lang="en-US" dirty="0">
                <a:latin typeface="Calibri" charset="0"/>
                <a:ea typeface="ＭＳ Ｐゴシック" charset="0"/>
                <a:cs typeface="ＭＳ Ｐゴシック" charset="0"/>
              </a:rPr>
              <a:t>Stages of the </a:t>
            </a:r>
            <a:r>
              <a:rPr lang="en-US" dirty="0" err="1" smtClean="0">
                <a:latin typeface="Calibri" charset="0"/>
                <a:ea typeface="ＭＳ Ｐゴシック" charset="0"/>
                <a:cs typeface="ＭＳ Ｐゴシック" charset="0"/>
              </a:rPr>
              <a:t>Datapath</a:t>
            </a:r>
            <a:endParaRPr lang="en-US" dirty="0" smtClean="0">
              <a:latin typeface="Calibri" charset="0"/>
              <a:ea typeface="ＭＳ Ｐゴシック" charset="0"/>
              <a:cs typeface="ＭＳ Ｐゴシック" charset="0"/>
            </a:endParaRPr>
          </a:p>
          <a:p>
            <a:pPr eaLnBrk="1" hangingPunct="1"/>
            <a:r>
              <a:rPr lang="en-US" dirty="0" err="1" smtClean="0">
                <a:latin typeface="Calibri" charset="0"/>
                <a:ea typeface="ＭＳ Ｐゴシック" charset="0"/>
                <a:cs typeface="ＭＳ Ｐゴシック" charset="0"/>
              </a:rPr>
              <a:t>Datapath</a:t>
            </a:r>
            <a:r>
              <a:rPr lang="en-US" dirty="0" smtClean="0">
                <a:latin typeface="Calibri" charset="0"/>
                <a:ea typeface="ＭＳ Ｐゴシック" charset="0"/>
                <a:cs typeface="ＭＳ Ｐゴシック" charset="0"/>
              </a:rPr>
              <a:t> Instruction Walkthroughs</a:t>
            </a:r>
            <a:endParaRPr lang="en-US" dirty="0">
              <a:latin typeface="Calibri" charset="0"/>
              <a:ea typeface="ＭＳ Ｐゴシック" charset="0"/>
              <a:cs typeface="ＭＳ Ｐゴシック" charset="0"/>
            </a:endParaRPr>
          </a:p>
          <a:p>
            <a:pPr eaLnBrk="1" hangingPunct="1"/>
            <a:r>
              <a:rPr lang="en-US" dirty="0" err="1" smtClean="0">
                <a:latin typeface="Calibri" charset="0"/>
                <a:ea typeface="ＭＳ Ｐゴシック" charset="0"/>
                <a:cs typeface="ＭＳ Ｐゴシック" charset="0"/>
              </a:rPr>
              <a:t>Datapath</a:t>
            </a:r>
            <a:r>
              <a:rPr lang="en-US" dirty="0" smtClean="0">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Design</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a:latin typeface="Calibri" charset="0"/>
                <a:ea typeface="ＭＳ Ｐゴシック" charset="0"/>
                <a:cs typeface="ＭＳ Ｐゴシック" charset="0"/>
              </a:rPr>
              <a:t>Five Components of a Computer</a:t>
            </a:r>
          </a:p>
        </p:txBody>
      </p:sp>
      <p:sp>
        <p:nvSpPr>
          <p:cNvPr id="2483203" name="Rectangle 3"/>
          <p:cNvSpPr>
            <a:spLocks noChangeArrowheads="1"/>
          </p:cNvSpPr>
          <p:nvPr/>
        </p:nvSpPr>
        <p:spPr bwMode="auto">
          <a:xfrm>
            <a:off x="381000" y="1524000"/>
            <a:ext cx="8458200" cy="437673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04" name="Rectangle 4"/>
          <p:cNvSpPr>
            <a:spLocks noChangeArrowheads="1"/>
          </p:cNvSpPr>
          <p:nvPr/>
        </p:nvSpPr>
        <p:spPr bwMode="auto">
          <a:xfrm>
            <a:off x="762000" y="2159000"/>
            <a:ext cx="2120900" cy="3189288"/>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15" name="Rectangle 5"/>
          <p:cNvSpPr>
            <a:spLocks noChangeArrowheads="1"/>
          </p:cNvSpPr>
          <p:nvPr/>
        </p:nvSpPr>
        <p:spPr bwMode="auto">
          <a:xfrm>
            <a:off x="735013" y="2405063"/>
            <a:ext cx="2008187"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 Processor</a:t>
            </a:r>
          </a:p>
        </p:txBody>
      </p:sp>
      <p:sp>
        <p:nvSpPr>
          <p:cNvPr id="2483206" name="Rectangle 6"/>
          <p:cNvSpPr>
            <a:spLocks noChangeArrowheads="1"/>
          </p:cNvSpPr>
          <p:nvPr/>
        </p:nvSpPr>
        <p:spPr bwMode="auto">
          <a:xfrm>
            <a:off x="2819400" y="2133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07" name="Rectangle 7"/>
          <p:cNvSpPr>
            <a:spLocks noChangeArrowheads="1"/>
          </p:cNvSpPr>
          <p:nvPr/>
        </p:nvSpPr>
        <p:spPr bwMode="auto">
          <a:xfrm>
            <a:off x="4800600" y="2133600"/>
            <a:ext cx="1935163" cy="3225800"/>
          </a:xfrm>
          <a:prstGeom prst="rect">
            <a:avLst/>
          </a:prstGeom>
          <a:solidFill>
            <a:schemeClr val="bg1"/>
          </a:solid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18" name="Rectangle 8"/>
          <p:cNvSpPr>
            <a:spLocks noChangeArrowheads="1"/>
          </p:cNvSpPr>
          <p:nvPr/>
        </p:nvSpPr>
        <p:spPr bwMode="auto">
          <a:xfrm>
            <a:off x="3068638" y="1663700"/>
            <a:ext cx="1692275"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Computer</a:t>
            </a:r>
          </a:p>
        </p:txBody>
      </p:sp>
      <p:sp>
        <p:nvSpPr>
          <p:cNvPr id="2483209" name="AutoShape 9"/>
          <p:cNvSpPr>
            <a:spLocks noChangeArrowheads="1"/>
          </p:cNvSpPr>
          <p:nvPr/>
        </p:nvSpPr>
        <p:spPr bwMode="auto">
          <a:xfrm>
            <a:off x="914400" y="29718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10" name="AutoShape 10"/>
          <p:cNvSpPr>
            <a:spLocks noChangeArrowheads="1"/>
          </p:cNvSpPr>
          <p:nvPr/>
        </p:nvSpPr>
        <p:spPr bwMode="auto">
          <a:xfrm>
            <a:off x="914400" y="4191000"/>
            <a:ext cx="1566863" cy="866775"/>
          </a:xfrm>
          <a:prstGeom prst="roundRect">
            <a:avLst>
              <a:gd name="adj" fmla="val 12495"/>
            </a:avLst>
          </a:prstGeom>
          <a:solidFill>
            <a:schemeClr val="bg1"/>
          </a:solidFill>
          <a:ln w="38100">
            <a:solidFill>
              <a:srgbClr val="FF0000"/>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21" name="Rectangle 11"/>
          <p:cNvSpPr>
            <a:spLocks noChangeArrowheads="1"/>
          </p:cNvSpPr>
          <p:nvPr/>
        </p:nvSpPr>
        <p:spPr bwMode="auto">
          <a:xfrm>
            <a:off x="995363" y="3200400"/>
            <a:ext cx="1406525"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Control</a:t>
            </a:r>
          </a:p>
        </p:txBody>
      </p:sp>
      <p:sp>
        <p:nvSpPr>
          <p:cNvPr id="17422" name="Rectangle 12"/>
          <p:cNvSpPr>
            <a:spLocks noChangeArrowheads="1"/>
          </p:cNvSpPr>
          <p:nvPr/>
        </p:nvSpPr>
        <p:spPr bwMode="auto">
          <a:xfrm>
            <a:off x="874713" y="4419600"/>
            <a:ext cx="1663700"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63500" tIns="25400" rIns="63500" bIns="25400">
            <a:spAutoFit/>
          </a:bodyPr>
          <a:lstStyle/>
          <a:p>
            <a:pPr algn="ctr">
              <a:lnSpc>
                <a:spcPct val="85000"/>
              </a:lnSpc>
            </a:pPr>
            <a:r>
              <a:rPr lang="en-US" sz="2800" b="1">
                <a:solidFill>
                  <a:srgbClr val="FF0000"/>
                </a:solidFill>
                <a:latin typeface="18 VAG Rounded Bold   07390" charset="0"/>
              </a:rPr>
              <a:t>Datapath</a:t>
            </a:r>
          </a:p>
        </p:txBody>
      </p:sp>
      <p:sp>
        <p:nvSpPr>
          <p:cNvPr id="17423" name="Rectangle 13"/>
          <p:cNvSpPr>
            <a:spLocks noChangeArrowheads="1"/>
          </p:cNvSpPr>
          <p:nvPr/>
        </p:nvSpPr>
        <p:spPr bwMode="auto">
          <a:xfrm>
            <a:off x="2819400" y="2286000"/>
            <a:ext cx="1962150" cy="29924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lIns="63500" tIns="25400" rIns="63500" bIns="25400">
            <a:spAutoFit/>
          </a:bodyPr>
          <a:lstStyle/>
          <a:p>
            <a:pPr algn="ctr">
              <a:lnSpc>
                <a:spcPct val="85000"/>
              </a:lnSpc>
            </a:pPr>
            <a:r>
              <a:rPr lang="en-US" sz="2800" b="1">
                <a:latin typeface="18 VAG Rounded Bold   07390" charset="0"/>
              </a:rPr>
              <a:t>Memory</a:t>
            </a:r>
          </a:p>
          <a:p>
            <a:pPr algn="ctr">
              <a:lnSpc>
                <a:spcPct val="85000"/>
              </a:lnSpc>
            </a:pPr>
            <a:r>
              <a:rPr lang="en-US" sz="2800">
                <a:latin typeface="18 VAG Rounded Bold   07390" charset="0"/>
              </a:rPr>
              <a:t>(passive)</a:t>
            </a:r>
            <a:endParaRPr lang="en-US" sz="2800" b="1">
              <a:latin typeface="18 VAG Rounded Bold   07390" charset="0"/>
            </a:endParaRPr>
          </a:p>
          <a:p>
            <a:pPr algn="ctr">
              <a:lnSpc>
                <a:spcPct val="85000"/>
              </a:lnSpc>
            </a:pPr>
            <a:endParaRPr lang="en-US" sz="2800" b="1">
              <a:latin typeface="18 VAG Rounded Bold   07390" charset="0"/>
            </a:endParaRPr>
          </a:p>
          <a:p>
            <a:pPr algn="ctr">
              <a:lnSpc>
                <a:spcPct val="85000"/>
              </a:lnSpc>
            </a:pPr>
            <a:r>
              <a:rPr lang="en-US" sz="2800">
                <a:latin typeface="18 VAG Rounded Bold   07390" charset="0"/>
              </a:rPr>
              <a:t>(where </a:t>
            </a:r>
          </a:p>
          <a:p>
            <a:pPr algn="ctr">
              <a:lnSpc>
                <a:spcPct val="85000"/>
              </a:lnSpc>
            </a:pPr>
            <a:r>
              <a:rPr lang="en-US" sz="2800">
                <a:latin typeface="18 VAG Rounded Bold   07390" charset="0"/>
              </a:rPr>
              <a:t>programs, </a:t>
            </a:r>
          </a:p>
          <a:p>
            <a:pPr algn="ctr">
              <a:lnSpc>
                <a:spcPct val="85000"/>
              </a:lnSpc>
            </a:pPr>
            <a:r>
              <a:rPr lang="en-US" sz="2800">
                <a:latin typeface="18 VAG Rounded Bold   07390" charset="0"/>
              </a:rPr>
              <a:t>data live </a:t>
            </a:r>
          </a:p>
          <a:p>
            <a:pPr algn="ctr">
              <a:lnSpc>
                <a:spcPct val="85000"/>
              </a:lnSpc>
            </a:pPr>
            <a:r>
              <a:rPr lang="en-US" sz="2800">
                <a:latin typeface="18 VAG Rounded Bold   07390" charset="0"/>
              </a:rPr>
              <a:t>when</a:t>
            </a:r>
          </a:p>
          <a:p>
            <a:pPr algn="ctr">
              <a:lnSpc>
                <a:spcPct val="85000"/>
              </a:lnSpc>
            </a:pPr>
            <a:r>
              <a:rPr lang="en-US" sz="2800">
                <a:latin typeface="18 VAG Rounded Bold   07390" charset="0"/>
              </a:rPr>
              <a:t>running)</a:t>
            </a:r>
            <a:endParaRPr lang="en-US" sz="2800" b="1">
              <a:latin typeface="18 VAG Rounded Bold   07390" charset="0"/>
            </a:endParaRPr>
          </a:p>
        </p:txBody>
      </p:sp>
      <p:sp>
        <p:nvSpPr>
          <p:cNvPr id="17424" name="Rectangle 14"/>
          <p:cNvSpPr>
            <a:spLocks noChangeArrowheads="1"/>
          </p:cNvSpPr>
          <p:nvPr/>
        </p:nvSpPr>
        <p:spPr bwMode="auto">
          <a:xfrm>
            <a:off x="4933950" y="2133600"/>
            <a:ext cx="1333500"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Devices</a:t>
            </a:r>
          </a:p>
        </p:txBody>
      </p:sp>
      <p:sp>
        <p:nvSpPr>
          <p:cNvPr id="2483215" name="AutoShape 15"/>
          <p:cNvSpPr>
            <a:spLocks noChangeArrowheads="1"/>
          </p:cNvSpPr>
          <p:nvPr/>
        </p:nvSpPr>
        <p:spPr bwMode="auto">
          <a:xfrm>
            <a:off x="4927600" y="26670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2483216" name="AutoShape 16"/>
          <p:cNvSpPr>
            <a:spLocks noChangeArrowheads="1"/>
          </p:cNvSpPr>
          <p:nvPr/>
        </p:nvSpPr>
        <p:spPr bwMode="auto">
          <a:xfrm>
            <a:off x="4927600" y="3632200"/>
            <a:ext cx="1566863" cy="866775"/>
          </a:xfrm>
          <a:prstGeom prst="roundRect">
            <a:avLst>
              <a:gd name="adj" fmla="val 12495"/>
            </a:avLst>
          </a:prstGeom>
          <a:solidFill>
            <a:schemeClr val="bg1"/>
          </a:solidFill>
          <a:ln w="38100">
            <a:solidFill>
              <a:schemeClr val="tx1"/>
            </a:solidFill>
            <a:round/>
            <a:headEnd/>
            <a:tailEnd/>
          </a:ln>
          <a:effectLst>
            <a:outerShdw blurRad="63500" dist="107763" dir="2700000" algn="ctr" rotWithShape="0">
              <a:schemeClr val="bg2">
                <a:alpha val="74998"/>
              </a:schemeClr>
            </a:outerShdw>
          </a:effectLst>
        </p:spPr>
        <p:txBody>
          <a:bodyPr wrap="none" anchor="ctr"/>
          <a:lstStyle/>
          <a:p>
            <a:pPr>
              <a:defRPr/>
            </a:pPr>
            <a:endParaRPr lang="en-US">
              <a:latin typeface="18 VAG Rounded Bold   07390"/>
              <a:ea typeface="ＭＳ Ｐゴシック" charset="-128"/>
              <a:cs typeface="ＭＳ Ｐゴシック" charset="-128"/>
            </a:endParaRPr>
          </a:p>
        </p:txBody>
      </p:sp>
      <p:sp>
        <p:nvSpPr>
          <p:cNvPr id="17427" name="Rectangle 17"/>
          <p:cNvSpPr>
            <a:spLocks noChangeArrowheads="1"/>
          </p:cNvSpPr>
          <p:nvPr/>
        </p:nvSpPr>
        <p:spPr bwMode="auto">
          <a:xfrm>
            <a:off x="4984750" y="2838450"/>
            <a:ext cx="974725"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Input</a:t>
            </a:r>
          </a:p>
        </p:txBody>
      </p:sp>
      <p:sp>
        <p:nvSpPr>
          <p:cNvPr id="17428" name="Rectangle 18"/>
          <p:cNvSpPr>
            <a:spLocks noChangeArrowheads="1"/>
          </p:cNvSpPr>
          <p:nvPr/>
        </p:nvSpPr>
        <p:spPr bwMode="auto">
          <a:xfrm>
            <a:off x="4984750" y="3803650"/>
            <a:ext cx="1257300" cy="4286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lIns="63500" tIns="25400" rIns="63500" bIns="25400">
            <a:spAutoFit/>
          </a:bodyPr>
          <a:lstStyle/>
          <a:p>
            <a:pPr>
              <a:lnSpc>
                <a:spcPct val="85000"/>
              </a:lnSpc>
            </a:pPr>
            <a:r>
              <a:rPr lang="en-US" sz="2800" b="1">
                <a:latin typeface="18 VAG Rounded Bold   07390" charset="0"/>
              </a:rPr>
              <a:t>Output</a:t>
            </a:r>
          </a:p>
        </p:txBody>
      </p:sp>
      <p:sp>
        <p:nvSpPr>
          <p:cNvPr id="17429" name="Text Box 19"/>
          <p:cNvSpPr txBox="1">
            <a:spLocks noChangeArrowheads="1"/>
          </p:cNvSpPr>
          <p:nvPr/>
        </p:nvSpPr>
        <p:spPr bwMode="auto">
          <a:xfrm>
            <a:off x="6858000" y="1600200"/>
            <a:ext cx="1800225" cy="9540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Keyboard, </a:t>
            </a:r>
            <a:br>
              <a:rPr lang="en-US" sz="2800" b="1">
                <a:latin typeface="18 VAG Rounded Bold   07390" charset="0"/>
              </a:rPr>
            </a:br>
            <a:r>
              <a:rPr lang="en-US" sz="2800" b="1">
                <a:latin typeface="18 VAG Rounded Bold   07390" charset="0"/>
              </a:rPr>
              <a:t>Mouse</a:t>
            </a:r>
            <a:endParaRPr lang="en-US" sz="2800">
              <a:latin typeface="18 VAG Rounded Bold   07390" charset="0"/>
            </a:endParaRPr>
          </a:p>
        </p:txBody>
      </p:sp>
      <p:sp>
        <p:nvSpPr>
          <p:cNvPr id="17430" name="Text Box 20"/>
          <p:cNvSpPr txBox="1">
            <a:spLocks noChangeArrowheads="1"/>
          </p:cNvSpPr>
          <p:nvPr/>
        </p:nvSpPr>
        <p:spPr bwMode="auto">
          <a:xfrm>
            <a:off x="7086600" y="4876800"/>
            <a:ext cx="1403350" cy="9540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Display</a:t>
            </a:r>
            <a:r>
              <a:rPr lang="en-US" sz="2800">
                <a:latin typeface="18 VAG Rounded Bold   07390" charset="0"/>
              </a:rPr>
              <a:t>, </a:t>
            </a:r>
            <a:br>
              <a:rPr lang="en-US" sz="2800">
                <a:latin typeface="18 VAG Rounded Bold   07390" charset="0"/>
              </a:rPr>
            </a:br>
            <a:r>
              <a:rPr lang="en-US" sz="2800" b="1">
                <a:latin typeface="18 VAG Rounded Bold   07390" charset="0"/>
              </a:rPr>
              <a:t>Printer</a:t>
            </a:r>
            <a:endParaRPr lang="en-US" sz="2800">
              <a:latin typeface="18 VAG Rounded Bold   07390" charset="0"/>
            </a:endParaRPr>
          </a:p>
        </p:txBody>
      </p:sp>
      <p:sp>
        <p:nvSpPr>
          <p:cNvPr id="17431" name="Line 21"/>
          <p:cNvSpPr>
            <a:spLocks noChangeShapeType="1"/>
          </p:cNvSpPr>
          <p:nvPr/>
        </p:nvSpPr>
        <p:spPr bwMode="auto">
          <a:xfrm>
            <a:off x="6400800" y="4267200"/>
            <a:ext cx="685800" cy="762000"/>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7432" name="Line 22"/>
          <p:cNvSpPr>
            <a:spLocks noChangeShapeType="1"/>
          </p:cNvSpPr>
          <p:nvPr/>
        </p:nvSpPr>
        <p:spPr bwMode="auto">
          <a:xfrm flipH="1">
            <a:off x="6096000" y="2286000"/>
            <a:ext cx="838200" cy="733425"/>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7433" name="Text Box 23"/>
          <p:cNvSpPr txBox="1">
            <a:spLocks noChangeArrowheads="1"/>
          </p:cNvSpPr>
          <p:nvPr/>
        </p:nvSpPr>
        <p:spPr bwMode="auto">
          <a:xfrm>
            <a:off x="6858000" y="2438400"/>
            <a:ext cx="1889125" cy="24304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b="1">
                <a:latin typeface="18 VAG Rounded Bold   07390" charset="0"/>
              </a:rPr>
              <a:t>Disk</a:t>
            </a:r>
            <a:r>
              <a:rPr lang="en-US" sz="2800">
                <a:latin typeface="18 VAG Rounded Bold   07390" charset="0"/>
              </a:rPr>
              <a:t> </a:t>
            </a:r>
            <a:br>
              <a:rPr lang="en-US" sz="2800">
                <a:latin typeface="18 VAG Rounded Bold   07390" charset="0"/>
              </a:rPr>
            </a:br>
            <a:r>
              <a:rPr lang="en-US" sz="2800">
                <a:latin typeface="18 VAG Rounded Bold   07390" charset="0"/>
              </a:rPr>
              <a:t>(where </a:t>
            </a:r>
          </a:p>
          <a:p>
            <a:pPr eaLnBrk="1" hangingPunct="1">
              <a:lnSpc>
                <a:spcPct val="85000"/>
              </a:lnSpc>
            </a:pPr>
            <a:r>
              <a:rPr lang="en-US" sz="2800">
                <a:latin typeface="18 VAG Rounded Bold   07390" charset="0"/>
              </a:rPr>
              <a:t>programs, </a:t>
            </a:r>
          </a:p>
          <a:p>
            <a:pPr eaLnBrk="1" hangingPunct="1">
              <a:lnSpc>
                <a:spcPct val="85000"/>
              </a:lnSpc>
            </a:pPr>
            <a:r>
              <a:rPr lang="en-US" sz="2800">
                <a:latin typeface="18 VAG Rounded Bold   07390" charset="0"/>
              </a:rPr>
              <a:t>data live when not running)</a:t>
            </a:r>
          </a:p>
        </p:txBody>
      </p:sp>
      <p:sp>
        <p:nvSpPr>
          <p:cNvPr id="17434" name="Line 24"/>
          <p:cNvSpPr>
            <a:spLocks noChangeShapeType="1"/>
          </p:cNvSpPr>
          <p:nvPr/>
        </p:nvSpPr>
        <p:spPr bwMode="auto">
          <a:xfrm flipH="1" flipV="1">
            <a:off x="6096000" y="3048000"/>
            <a:ext cx="762000" cy="381000"/>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17435" name="Line 25"/>
          <p:cNvSpPr>
            <a:spLocks noChangeShapeType="1"/>
          </p:cNvSpPr>
          <p:nvPr/>
        </p:nvSpPr>
        <p:spPr bwMode="auto">
          <a:xfrm flipV="1">
            <a:off x="6400800" y="3733800"/>
            <a:ext cx="533400" cy="381000"/>
          </a:xfrm>
          <a:prstGeom prst="line">
            <a:avLst/>
          </a:prstGeom>
          <a:noFill/>
          <a:ln w="38100">
            <a:solidFill>
              <a:schemeClr val="tx1"/>
            </a:solidFill>
            <a:round/>
            <a:headEnd/>
            <a:tailEnd type="triangle" w="med"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endParaRPr lang="en-US"/>
          </a:p>
        </p:txBody>
      </p:sp>
      <p:sp>
        <p:nvSpPr>
          <p:cNvPr id="2483226" name="AutoShape 26"/>
          <p:cNvSpPr>
            <a:spLocks noChangeArrowheads="1"/>
          </p:cNvSpPr>
          <p:nvPr/>
        </p:nvSpPr>
        <p:spPr bwMode="auto">
          <a:xfrm>
            <a:off x="685800" y="1862138"/>
            <a:ext cx="2035175" cy="3759200"/>
          </a:xfrm>
          <a:prstGeom prst="roundRect">
            <a:avLst>
              <a:gd name="adj" fmla="val 16667"/>
            </a:avLst>
          </a:prstGeom>
          <a:noFill/>
          <a:ln w="38100">
            <a:solidFill>
              <a:srgbClr val="FF0000"/>
            </a:solidFill>
            <a:prstDash val="dash"/>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endParaRPr lang="en-US">
              <a:latin typeface="18 VAG Rounded Bold   07390"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83226"/>
                                        </p:tgtEl>
                                        <p:attrNameLst>
                                          <p:attrName>style.visibility</p:attrName>
                                        </p:attrNameLst>
                                      </p:cBhvr>
                                      <p:to>
                                        <p:strVal val="visible"/>
                                      </p:to>
                                    </p:set>
                                    <p:animEffect transition="in" filter="dissolve">
                                      <p:cBhvr>
                                        <p:cTn id="7" dur="500"/>
                                        <p:tgtEl>
                                          <p:spTgt spid="2483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3226"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9"/>
          <p:cNvSpPr>
            <a:spLocks noGrp="1"/>
          </p:cNvSpPr>
          <p:nvPr>
            <p:ph type="title"/>
          </p:nvPr>
        </p:nvSpPr>
        <p:spPr/>
        <p:txBody>
          <a:bodyPr/>
          <a:lstStyle/>
          <a:p>
            <a:r>
              <a:rPr lang="en-US" dirty="0">
                <a:latin typeface="Calibri" charset="0"/>
                <a:ea typeface="ＭＳ Ｐゴシック" charset="0"/>
                <a:cs typeface="ＭＳ Ｐゴシック" charset="0"/>
              </a:rPr>
              <a:t>Processor </a:t>
            </a:r>
            <a:r>
              <a:rPr lang="en-US" dirty="0" smtClean="0">
                <a:latin typeface="Calibri" charset="0"/>
                <a:ea typeface="ＭＳ Ｐゴシック" charset="0"/>
                <a:cs typeface="ＭＳ Ｐゴシック" charset="0"/>
              </a:rPr>
              <a:t>Design: 5 steps</a:t>
            </a:r>
            <a:endParaRPr lang="en-US" dirty="0">
              <a:latin typeface="Calibri" charset="0"/>
              <a:ea typeface="ＭＳ Ｐゴシック" charset="0"/>
              <a:cs typeface="ＭＳ Ｐゴシック" charset="0"/>
            </a:endParaRPr>
          </a:p>
        </p:txBody>
      </p:sp>
      <p:sp>
        <p:nvSpPr>
          <p:cNvPr id="11" name="Content Placeholder 10"/>
          <p:cNvSpPr>
            <a:spLocks noGrp="1"/>
          </p:cNvSpPr>
          <p:nvPr>
            <p:ph idx="1"/>
          </p:nvPr>
        </p:nvSpPr>
        <p:spPr>
          <a:xfrm>
            <a:off x="220132" y="1176867"/>
            <a:ext cx="8923867" cy="5681133"/>
          </a:xfrm>
        </p:spPr>
        <p:txBody>
          <a:bodyPr>
            <a:normAutofit lnSpcReduction="10000"/>
          </a:bodyPr>
          <a:lstStyle/>
          <a:p>
            <a:pPr lvl="1">
              <a:buFont typeface="Arial" charset="0"/>
              <a:buNone/>
              <a:defRPr/>
            </a:pPr>
            <a:r>
              <a:rPr lang="en-US" dirty="0" smtClean="0"/>
              <a:t>Step 1: Analyze instruction set </a:t>
            </a:r>
            <a:r>
              <a:rPr lang="en-US" dirty="0" smtClean="0">
                <a:sym typeface="Wingdings" charset="2"/>
              </a:rPr>
              <a:t>to determine</a:t>
            </a:r>
            <a:r>
              <a:rPr lang="en-US" dirty="0" smtClean="0"/>
              <a:t> </a:t>
            </a:r>
            <a:r>
              <a:rPr lang="en-US" dirty="0" err="1" smtClean="0"/>
              <a:t>datapath</a:t>
            </a:r>
            <a:r>
              <a:rPr lang="en-US" dirty="0" smtClean="0"/>
              <a:t> requirements</a:t>
            </a:r>
          </a:p>
          <a:p>
            <a:pPr lvl="1">
              <a:lnSpc>
                <a:spcPct val="80000"/>
              </a:lnSpc>
            </a:pPr>
            <a:r>
              <a:rPr lang="en-US" sz="2600" dirty="0" smtClean="0">
                <a:latin typeface="Calibri" charset="0"/>
                <a:ea typeface="ＭＳ Ｐゴシック" charset="0"/>
              </a:rPr>
              <a:t>Meaning of each instruction is given by register transfers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include storage element for ISA registers</a:t>
            </a:r>
          </a:p>
          <a:p>
            <a:pPr lvl="1">
              <a:lnSpc>
                <a:spcPct val="80000"/>
              </a:lnSpc>
            </a:pPr>
            <a:r>
              <a:rPr lang="en-US" sz="2600" dirty="0" err="1" smtClean="0">
                <a:latin typeface="Calibri" charset="0"/>
                <a:ea typeface="ＭＳ Ｐゴシック" charset="0"/>
              </a:rPr>
              <a:t>Datapath</a:t>
            </a:r>
            <a:r>
              <a:rPr lang="en-US" sz="2600" dirty="0" smtClean="0">
                <a:latin typeface="Calibri" charset="0"/>
                <a:ea typeface="ＭＳ Ｐゴシック" charset="0"/>
              </a:rPr>
              <a:t> must support each register transfer</a:t>
            </a:r>
            <a:endParaRPr lang="en-US" sz="2600" dirty="0" smtClean="0"/>
          </a:p>
          <a:p>
            <a:pPr lvl="1">
              <a:buFont typeface="Arial" charset="0"/>
              <a:buNone/>
              <a:defRPr/>
            </a:pPr>
            <a:r>
              <a:rPr lang="en-US" dirty="0" smtClean="0"/>
              <a:t>Step 2: Select set of </a:t>
            </a:r>
            <a:r>
              <a:rPr lang="en-US" dirty="0" err="1" smtClean="0"/>
              <a:t>datapath</a:t>
            </a:r>
            <a:r>
              <a:rPr lang="en-US" dirty="0" smtClean="0"/>
              <a:t> components &amp; establish </a:t>
            </a:r>
            <a:br>
              <a:rPr lang="en-US" dirty="0" smtClean="0"/>
            </a:br>
            <a:r>
              <a:rPr lang="en-US" dirty="0" smtClean="0"/>
              <a:t>clock methodology</a:t>
            </a:r>
          </a:p>
          <a:p>
            <a:pPr lvl="1">
              <a:buFont typeface="Arial" charset="0"/>
              <a:buNone/>
              <a:defRPr/>
            </a:pPr>
            <a:r>
              <a:rPr lang="en-US" dirty="0" smtClean="0"/>
              <a:t>Step 3: Assemble </a:t>
            </a:r>
            <a:r>
              <a:rPr lang="en-US" dirty="0" err="1" smtClean="0"/>
              <a:t>datapath</a:t>
            </a:r>
            <a:r>
              <a:rPr lang="en-US" dirty="0" smtClean="0"/>
              <a:t> components that meet the requirements</a:t>
            </a:r>
          </a:p>
          <a:p>
            <a:pPr lvl="1">
              <a:buFont typeface="Arial" charset="0"/>
              <a:buNone/>
              <a:defRPr/>
            </a:pPr>
            <a:r>
              <a:rPr lang="en-US" dirty="0" smtClean="0">
                <a:solidFill>
                  <a:schemeClr val="bg1">
                    <a:lumMod val="75000"/>
                  </a:schemeClr>
                </a:solidFill>
              </a:rPr>
              <a:t>Step 4: Analyze implementation of each instruction to determine setting of control points that realizes the register transfer</a:t>
            </a:r>
          </a:p>
          <a:p>
            <a:pPr lvl="1">
              <a:buFont typeface="Arial" charset="0"/>
              <a:buNone/>
              <a:defRPr/>
            </a:pPr>
            <a:r>
              <a:rPr lang="en-US" dirty="0" smtClean="0">
                <a:solidFill>
                  <a:schemeClr val="bg1">
                    <a:lumMod val="75000"/>
                  </a:schemeClr>
                </a:solidFill>
              </a:rPr>
              <a:t>Step 5: Assemble the control logic</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175510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23014</TotalTime>
  <Words>3905</Words>
  <Application>Microsoft Macintosh PowerPoint</Application>
  <PresentationFormat>On-screen Show (4:3)</PresentationFormat>
  <Paragraphs>658</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Office Theme</vt:lpstr>
      <vt:lpstr>CS 61C: Great Ideas in Computer Architecture (Machine Structures) Lecture 28:  Single-Cycle CPU Datapath Control Part 1</vt:lpstr>
      <vt:lpstr>Review</vt:lpstr>
      <vt:lpstr>Technology In the News</vt:lpstr>
      <vt:lpstr>Datapath and Control</vt:lpstr>
      <vt:lpstr>CPU Clocking (1/2)</vt:lpstr>
      <vt:lpstr>CPU Clocking (2/2)</vt:lpstr>
      <vt:lpstr>Agenda</vt:lpstr>
      <vt:lpstr>Five Components of a Computer</vt:lpstr>
      <vt:lpstr>Processor Design: 5 steps</vt:lpstr>
      <vt:lpstr>The MIPS Instruction Formats</vt:lpstr>
      <vt:lpstr>The MIPS-lite Subset</vt:lpstr>
      <vt:lpstr>Register Transfer Language (RTL)</vt:lpstr>
      <vt:lpstr>Step 1: Requirements of the Instruction Set</vt:lpstr>
      <vt:lpstr>Step 2: Components of the Datapath</vt:lpstr>
      <vt:lpstr>ALU Needs for MIPS-lite + Rest of MIPS</vt:lpstr>
      <vt:lpstr>Storage Element: Idealized Memory</vt:lpstr>
      <vt:lpstr>Storage Element: Register (Building Block)</vt:lpstr>
      <vt:lpstr>Storage Element: Register File</vt:lpstr>
      <vt:lpstr>Step 3a: Instruction Fetch Unit</vt:lpstr>
      <vt:lpstr>Step 3b: Add &amp; Subtract</vt:lpstr>
      <vt:lpstr>Clocking Methodology</vt:lpstr>
      <vt:lpstr>Register-Register Timing:  One Complete Cycle</vt:lpstr>
      <vt:lpstr>Putting it All Together:A Single Cycle Datapath</vt:lpstr>
      <vt:lpstr>Processor Design: 3 of 5 steps</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61C: Great Ideas in Computer Architecture (Machine Structures)</dc:title>
  <dc:creator>Randy Katz</dc:creator>
  <cp:lastModifiedBy>Dan Garcia</cp:lastModifiedBy>
  <cp:revision>175</cp:revision>
  <cp:lastPrinted>2013-04-02T19:00:35Z</cp:lastPrinted>
  <dcterms:created xsi:type="dcterms:W3CDTF">2013-04-02T18:24:00Z</dcterms:created>
  <dcterms:modified xsi:type="dcterms:W3CDTF">2013-04-02T19:00:37Z</dcterms:modified>
</cp:coreProperties>
</file>