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8"/>
  </p:notesMasterIdLst>
  <p:handoutMasterIdLst>
    <p:handoutMasterId r:id="rId39"/>
  </p:handoutMasterIdLst>
  <p:sldIdLst>
    <p:sldId id="756" r:id="rId2"/>
    <p:sldId id="781" r:id="rId3"/>
    <p:sldId id="784" r:id="rId4"/>
    <p:sldId id="785" r:id="rId5"/>
    <p:sldId id="846" r:id="rId6"/>
    <p:sldId id="792" r:id="rId7"/>
    <p:sldId id="793" r:id="rId8"/>
    <p:sldId id="794" r:id="rId9"/>
    <p:sldId id="795" r:id="rId10"/>
    <p:sldId id="796" r:id="rId11"/>
    <p:sldId id="797" r:id="rId12"/>
    <p:sldId id="807" r:id="rId13"/>
    <p:sldId id="798" r:id="rId14"/>
    <p:sldId id="820" r:id="rId15"/>
    <p:sldId id="809" r:id="rId16"/>
    <p:sldId id="763" r:id="rId17"/>
    <p:sldId id="814" r:id="rId18"/>
    <p:sldId id="816" r:id="rId19"/>
    <p:sldId id="817" r:id="rId20"/>
    <p:sldId id="770" r:id="rId21"/>
    <p:sldId id="819" r:id="rId22"/>
    <p:sldId id="850" r:id="rId23"/>
    <p:sldId id="851" r:id="rId24"/>
    <p:sldId id="849" r:id="rId25"/>
    <p:sldId id="768" r:id="rId26"/>
    <p:sldId id="772" r:id="rId27"/>
    <p:sldId id="833" r:id="rId28"/>
    <p:sldId id="834" r:id="rId29"/>
    <p:sldId id="836" r:id="rId30"/>
    <p:sldId id="838" r:id="rId31"/>
    <p:sldId id="842" r:id="rId32"/>
    <p:sldId id="821" r:id="rId33"/>
    <p:sldId id="822" r:id="rId34"/>
    <p:sldId id="823" r:id="rId35"/>
    <p:sldId id="854" r:id="rId36"/>
    <p:sldId id="827" r:id="rId3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C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75" autoAdjust="0"/>
    <p:restoredTop sz="84825" autoAdjust="0"/>
  </p:normalViewPr>
  <p:slideViewPr>
    <p:cSldViewPr snapToGrid="0">
      <p:cViewPr varScale="1">
        <p:scale>
          <a:sx n="79" d="100"/>
          <a:sy n="79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0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273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573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53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4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1553"/>
            <a:ext cx="6301588" cy="43192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6" tIns="47533" rIns="95066" bIns="4753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BDCBB-A062-4242-B11F-BB90851F960A}" type="slidenum">
              <a:rPr lang="en-US"/>
              <a:pPr/>
              <a:t>31</a:t>
            </a:fld>
            <a:endParaRPr lang="en-US"/>
          </a:p>
        </p:txBody>
      </p:sp>
      <p:sp>
        <p:nvSpPr>
          <p:cNvPr id="161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2" y="4560890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1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9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9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3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3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4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0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7AFFB-D553-8147-952D-B138D63073B1}" type="slidenum">
              <a:rPr lang="en-US"/>
              <a:pPr/>
              <a:t>15</a:t>
            </a:fld>
            <a:endParaRPr lang="en-US"/>
          </a:p>
        </p:txBody>
      </p:sp>
      <p:sp>
        <p:nvSpPr>
          <p:cNvPr id="160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2" y="4560890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Guest Lecturer: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endParaRPr lang="en-US" sz="3556" dirty="0" smtClean="0"/>
          </a:p>
          <a:p>
            <a:pPr>
              <a:spcBef>
                <a:spcPts val="0"/>
              </a:spcBef>
            </a:pPr>
            <a:r>
              <a:rPr lang="en-US" i="1" dirty="0" smtClean="0"/>
              <a:t>Virtual Memory II</a:t>
            </a:r>
          </a:p>
        </p:txBody>
      </p:sp>
    </p:spTree>
    <p:extLst>
      <p:ext uri="{BB962C8B-B14F-4D97-AF65-F5344CB8AC3E}">
        <p14:creationId xmlns:p14="http://schemas.microsoft.com/office/powerpoint/2010/main" val="8626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 Entry Format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7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Contains either PPN or indication not in main </a:t>
            </a:r>
            <a:r>
              <a:rPr lang="en-US" dirty="0"/>
              <a:t>m</a:t>
            </a:r>
            <a:r>
              <a:rPr lang="en-US" dirty="0" smtClean="0"/>
              <a:t>emory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Valid</a:t>
            </a:r>
            <a:r>
              <a:rPr lang="en-US" dirty="0" smtClean="0"/>
              <a:t> </a:t>
            </a:r>
            <a:r>
              <a:rPr lang="en-US" dirty="0"/>
              <a:t>= Valid page table entry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virtual page </a:t>
            </a:r>
            <a:r>
              <a:rPr lang="en-US" dirty="0" smtClean="0"/>
              <a:t>is in </a:t>
            </a:r>
            <a:r>
              <a:rPr lang="en-US" dirty="0"/>
              <a:t>physical </a:t>
            </a:r>
            <a:r>
              <a:rPr lang="en-US" dirty="0" smtClean="0"/>
              <a:t>memory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0 </a:t>
            </a:r>
            <a:r>
              <a:rPr lang="en-US" dirty="0" smtClean="0">
                <a:sym typeface="Wingdings" pitchFamily="2" charset="2"/>
              </a:rPr>
              <a:t> OS needs to fetch page from disk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Access Rights </a:t>
            </a:r>
            <a:r>
              <a:rPr lang="en-US" dirty="0"/>
              <a:t>checked on every access to see if </a:t>
            </a:r>
            <a:r>
              <a:rPr lang="en-US" dirty="0" smtClean="0"/>
              <a:t>allowed (provides protection)</a:t>
            </a:r>
            <a:endParaRPr lang="en-US" dirty="0"/>
          </a:p>
          <a:p>
            <a:pPr lvl="1"/>
            <a:r>
              <a:rPr lang="en-US" i="1" dirty="0" smtClean="0"/>
              <a:t>Read Only:</a:t>
            </a:r>
            <a:r>
              <a:rPr lang="en-US" dirty="0" smtClean="0"/>
              <a:t>  Can </a:t>
            </a:r>
            <a:r>
              <a:rPr lang="en-US" dirty="0"/>
              <a:t>read, but not write page</a:t>
            </a:r>
          </a:p>
          <a:p>
            <a:pPr lvl="1"/>
            <a:r>
              <a:rPr lang="en-US" i="1" dirty="0"/>
              <a:t>Read/Write:</a:t>
            </a:r>
            <a:r>
              <a:rPr lang="en-US" dirty="0"/>
              <a:t> </a:t>
            </a:r>
            <a:r>
              <a:rPr lang="en-US" dirty="0" smtClean="0"/>
              <a:t> Read </a:t>
            </a:r>
            <a:r>
              <a:rPr lang="en-US" dirty="0"/>
              <a:t>or write data on page</a:t>
            </a:r>
          </a:p>
          <a:p>
            <a:pPr lvl="1"/>
            <a:r>
              <a:rPr lang="en-US" i="1" dirty="0" smtClean="0"/>
              <a:t>Executable:</a:t>
            </a:r>
            <a:r>
              <a:rPr lang="en-US" dirty="0" smtClean="0"/>
              <a:t>  </a:t>
            </a:r>
            <a:r>
              <a:rPr lang="en-US" dirty="0"/>
              <a:t>Can fetch instructions from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1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Tables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page </a:t>
            </a:r>
            <a:r>
              <a:rPr lang="en-US" dirty="0" smtClean="0"/>
              <a:t>table (PT) contains </a:t>
            </a:r>
            <a:r>
              <a:rPr lang="en-US" dirty="0"/>
              <a:t>the mapping of virtual addresses to physical </a:t>
            </a:r>
            <a:r>
              <a:rPr lang="en-US" dirty="0" smtClean="0"/>
              <a:t>addresses</a:t>
            </a:r>
          </a:p>
          <a:p>
            <a:r>
              <a:rPr lang="en-US" dirty="0" smtClean="0"/>
              <a:t>Page tables located in main memory – Why?</a:t>
            </a:r>
          </a:p>
          <a:p>
            <a:pPr lvl="1"/>
            <a:r>
              <a:rPr lang="en-US" dirty="0" smtClean="0"/>
              <a:t>Too large to fit in registers (2</a:t>
            </a:r>
            <a:r>
              <a:rPr lang="en-US" baseline="30000" dirty="0" smtClean="0"/>
              <a:t>20</a:t>
            </a:r>
            <a:r>
              <a:rPr lang="en-US" dirty="0" smtClean="0"/>
              <a:t> entries for 4 </a:t>
            </a:r>
            <a:r>
              <a:rPr lang="en-US" dirty="0" err="1" smtClean="0"/>
              <a:t>KiB</a:t>
            </a:r>
            <a:r>
              <a:rPr lang="en-US" dirty="0" smtClean="0"/>
              <a:t> pages)</a:t>
            </a:r>
          </a:p>
          <a:p>
            <a:pPr lvl="1"/>
            <a:r>
              <a:rPr lang="en-US" dirty="0" smtClean="0"/>
              <a:t>Faster to access than disk and can be shared by multiple processors</a:t>
            </a:r>
          </a:p>
          <a:p>
            <a:r>
              <a:rPr lang="en-US" dirty="0" smtClean="0"/>
              <a:t>The OS maintains the PTs</a:t>
            </a:r>
          </a:p>
          <a:p>
            <a:pPr lvl="1"/>
            <a:r>
              <a:rPr lang="en-US" dirty="0"/>
              <a:t>Each process </a:t>
            </a:r>
            <a:r>
              <a:rPr lang="en-US" dirty="0" smtClean="0"/>
              <a:t>has </a:t>
            </a:r>
            <a:r>
              <a:rPr lang="en-US" dirty="0"/>
              <a:t>its own page </a:t>
            </a:r>
            <a:r>
              <a:rPr lang="en-US" dirty="0" smtClean="0"/>
              <a:t>table</a:t>
            </a:r>
          </a:p>
          <a:p>
            <a:pPr lvl="2"/>
            <a:r>
              <a:rPr lang="en-US" dirty="0" smtClean="0"/>
              <a:t>“State” of a process is PC, all registers, and PT</a:t>
            </a:r>
          </a:p>
          <a:p>
            <a:pPr lvl="1"/>
            <a:r>
              <a:rPr lang="en-US" dirty="0" smtClean="0"/>
              <a:t>OS stores address of the PT of the </a:t>
            </a:r>
            <a:r>
              <a:rPr lang="en-US" i="1" dirty="0" smtClean="0"/>
              <a:t>current</a:t>
            </a:r>
            <a:r>
              <a:rPr lang="en-US" dirty="0" smtClean="0"/>
              <a:t> process in the </a:t>
            </a:r>
            <a:r>
              <a:rPr lang="en-US" i="1" dirty="0" smtClean="0">
                <a:solidFill>
                  <a:srgbClr val="FF0000"/>
                </a:solidFill>
              </a:rPr>
              <a:t>Page Table Base Register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9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Tables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7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i="1" dirty="0" smtClean="0"/>
              <a:t>Solves fragmentation problem: </a:t>
            </a:r>
            <a:r>
              <a:rPr lang="en-US" dirty="0" smtClean="0"/>
              <a:t>all pages are the same size, so can utilize all available slots</a:t>
            </a:r>
          </a:p>
          <a:p>
            <a:r>
              <a:rPr lang="en-US" dirty="0" smtClean="0"/>
              <a:t>OS must reserve “</a:t>
            </a:r>
            <a:r>
              <a:rPr lang="en-US" i="1" dirty="0" smtClean="0">
                <a:solidFill>
                  <a:srgbClr val="FF0000"/>
                </a:solidFill>
              </a:rPr>
              <a:t>swap space</a:t>
            </a:r>
            <a:r>
              <a:rPr lang="en-US" dirty="0" smtClean="0"/>
              <a:t>” on disk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i="1" dirty="0" smtClean="0"/>
              <a:t>each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Running programs requires hard drive space!</a:t>
            </a:r>
          </a:p>
          <a:p>
            <a:r>
              <a:rPr lang="en-US" dirty="0" smtClean="0"/>
              <a:t>To grow a process, ask Operating System</a:t>
            </a:r>
          </a:p>
          <a:p>
            <a:pPr lvl="1"/>
            <a:r>
              <a:rPr lang="en-US" dirty="0" smtClean="0"/>
              <a:t>If unused pages in PM, OS uses them first</a:t>
            </a:r>
          </a:p>
          <a:p>
            <a:pPr lvl="1"/>
            <a:r>
              <a:rPr lang="en-US" dirty="0" smtClean="0"/>
              <a:t>If not, OS swaps some old pages (LRU) to disk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5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</a:rPr>
              <a:t>Paging/Virtual Memory Multiple Processes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075076" name="Rectangle 4"/>
          <p:cNvSpPr>
            <a:spLocks noChangeArrowheads="1"/>
          </p:cNvSpPr>
          <p:nvPr/>
        </p:nvSpPr>
        <p:spPr bwMode="auto">
          <a:xfrm>
            <a:off x="3841750" y="2514600"/>
            <a:ext cx="1198563" cy="3619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77" name="Text Box 5"/>
          <p:cNvSpPr txBox="1">
            <a:spLocks noChangeArrowheads="1"/>
          </p:cNvSpPr>
          <p:nvPr/>
        </p:nvSpPr>
        <p:spPr bwMode="auto">
          <a:xfrm>
            <a:off x="6392863" y="709613"/>
            <a:ext cx="27527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User B: 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>Virtual Memory</a:t>
            </a:r>
          </a:p>
        </p:txBody>
      </p:sp>
      <p:sp>
        <p:nvSpPr>
          <p:cNvPr id="3075078" name="Text Box 6"/>
          <p:cNvSpPr txBox="1">
            <a:spLocks noChangeArrowheads="1"/>
          </p:cNvSpPr>
          <p:nvPr/>
        </p:nvSpPr>
        <p:spPr bwMode="auto">
          <a:xfrm>
            <a:off x="6588125" y="1443038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</a:p>
        </p:txBody>
      </p:sp>
      <p:sp>
        <p:nvSpPr>
          <p:cNvPr id="3075079" name="Text Box 7"/>
          <p:cNvSpPr txBox="1">
            <a:spLocks noChangeArrowheads="1"/>
          </p:cNvSpPr>
          <p:nvPr/>
        </p:nvSpPr>
        <p:spPr bwMode="auto">
          <a:xfrm>
            <a:off x="7083425" y="5797550"/>
            <a:ext cx="120015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75080" name="Rectangle 8"/>
          <p:cNvSpPr>
            <a:spLocks noChangeArrowheads="1"/>
          </p:cNvSpPr>
          <p:nvPr/>
        </p:nvSpPr>
        <p:spPr bwMode="auto">
          <a:xfrm>
            <a:off x="7073900" y="5561013"/>
            <a:ext cx="1198563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1" name="Text Box 9"/>
          <p:cNvSpPr txBox="1">
            <a:spLocks noChangeArrowheads="1"/>
          </p:cNvSpPr>
          <p:nvPr/>
        </p:nvSpPr>
        <p:spPr bwMode="auto">
          <a:xfrm>
            <a:off x="7051675" y="4845050"/>
            <a:ext cx="1290638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Static</a:t>
            </a:r>
          </a:p>
        </p:txBody>
      </p:sp>
      <p:sp>
        <p:nvSpPr>
          <p:cNvPr id="3075082" name="Rectangle 10"/>
          <p:cNvSpPr>
            <a:spLocks noChangeArrowheads="1"/>
          </p:cNvSpPr>
          <p:nvPr/>
        </p:nvSpPr>
        <p:spPr bwMode="auto">
          <a:xfrm>
            <a:off x="7083425" y="4603750"/>
            <a:ext cx="1198563" cy="957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3" name="Text Box 11"/>
          <p:cNvSpPr txBox="1">
            <a:spLocks noChangeArrowheads="1"/>
          </p:cNvSpPr>
          <p:nvPr/>
        </p:nvSpPr>
        <p:spPr bwMode="auto">
          <a:xfrm>
            <a:off x="7105650" y="3908425"/>
            <a:ext cx="11779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75084" name="Rectangle 12"/>
          <p:cNvSpPr>
            <a:spLocks noChangeArrowheads="1"/>
          </p:cNvSpPr>
          <p:nvPr/>
        </p:nvSpPr>
        <p:spPr bwMode="auto">
          <a:xfrm>
            <a:off x="7073900" y="3646488"/>
            <a:ext cx="1198563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5" name="Line 13"/>
          <p:cNvSpPr>
            <a:spLocks noChangeShapeType="1"/>
          </p:cNvSpPr>
          <p:nvPr/>
        </p:nvSpPr>
        <p:spPr bwMode="auto">
          <a:xfrm flipV="1">
            <a:off x="7643813" y="330358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6" name="Text Box 14"/>
          <p:cNvSpPr txBox="1">
            <a:spLocks noChangeArrowheads="1"/>
          </p:cNvSpPr>
          <p:nvPr/>
        </p:nvSpPr>
        <p:spPr bwMode="auto">
          <a:xfrm>
            <a:off x="7073900" y="1849438"/>
            <a:ext cx="1268413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75087" name="Rectangle 15"/>
          <p:cNvSpPr>
            <a:spLocks noChangeArrowheads="1"/>
          </p:cNvSpPr>
          <p:nvPr/>
        </p:nvSpPr>
        <p:spPr bwMode="auto">
          <a:xfrm>
            <a:off x="7073900" y="1644650"/>
            <a:ext cx="1198563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8" name="Line 16"/>
          <p:cNvSpPr>
            <a:spLocks noChangeShapeType="1"/>
          </p:cNvSpPr>
          <p:nvPr/>
        </p:nvSpPr>
        <p:spPr bwMode="auto">
          <a:xfrm flipV="1">
            <a:off x="7623175" y="2603500"/>
            <a:ext cx="0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9" name="Text Box 17"/>
          <p:cNvSpPr txBox="1">
            <a:spLocks noChangeArrowheads="1"/>
          </p:cNvSpPr>
          <p:nvPr/>
        </p:nvSpPr>
        <p:spPr bwMode="auto">
          <a:xfrm>
            <a:off x="6732588" y="6111875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sp>
        <p:nvSpPr>
          <p:cNvPr id="3075090" name="Text Box 18"/>
          <p:cNvSpPr txBox="1">
            <a:spLocks noChangeArrowheads="1"/>
          </p:cNvSpPr>
          <p:nvPr/>
        </p:nvSpPr>
        <p:spPr bwMode="auto">
          <a:xfrm>
            <a:off x="766763" y="5797550"/>
            <a:ext cx="120015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75091" name="Rectangle 19"/>
          <p:cNvSpPr>
            <a:spLocks noChangeArrowheads="1"/>
          </p:cNvSpPr>
          <p:nvPr/>
        </p:nvSpPr>
        <p:spPr bwMode="auto">
          <a:xfrm>
            <a:off x="757238" y="5561013"/>
            <a:ext cx="1198562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2" name="Text Box 20"/>
          <p:cNvSpPr txBox="1">
            <a:spLocks noChangeArrowheads="1"/>
          </p:cNvSpPr>
          <p:nvPr/>
        </p:nvSpPr>
        <p:spPr bwMode="auto">
          <a:xfrm>
            <a:off x="735013" y="4845050"/>
            <a:ext cx="1290637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Static</a:t>
            </a:r>
          </a:p>
        </p:txBody>
      </p:sp>
      <p:sp>
        <p:nvSpPr>
          <p:cNvPr id="3075093" name="Rectangle 21"/>
          <p:cNvSpPr>
            <a:spLocks noChangeArrowheads="1"/>
          </p:cNvSpPr>
          <p:nvPr/>
        </p:nvSpPr>
        <p:spPr bwMode="auto">
          <a:xfrm>
            <a:off x="766763" y="4603750"/>
            <a:ext cx="1198562" cy="957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4" name="Text Box 22"/>
          <p:cNvSpPr txBox="1">
            <a:spLocks noChangeArrowheads="1"/>
          </p:cNvSpPr>
          <p:nvPr/>
        </p:nvSpPr>
        <p:spPr bwMode="auto">
          <a:xfrm>
            <a:off x="788988" y="3908425"/>
            <a:ext cx="11779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75095" name="Rectangle 23"/>
          <p:cNvSpPr>
            <a:spLocks noChangeArrowheads="1"/>
          </p:cNvSpPr>
          <p:nvPr/>
        </p:nvSpPr>
        <p:spPr bwMode="auto">
          <a:xfrm>
            <a:off x="757238" y="3646488"/>
            <a:ext cx="1198562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6" name="Line 24"/>
          <p:cNvSpPr>
            <a:spLocks noChangeShapeType="1"/>
          </p:cNvSpPr>
          <p:nvPr/>
        </p:nvSpPr>
        <p:spPr bwMode="auto">
          <a:xfrm flipV="1">
            <a:off x="1327150" y="330358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7" name="Text Box 25"/>
          <p:cNvSpPr txBox="1">
            <a:spLocks noChangeArrowheads="1"/>
          </p:cNvSpPr>
          <p:nvPr/>
        </p:nvSpPr>
        <p:spPr bwMode="auto">
          <a:xfrm>
            <a:off x="757238" y="1849438"/>
            <a:ext cx="1268412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75098" name="Rectangle 26"/>
          <p:cNvSpPr>
            <a:spLocks noChangeArrowheads="1"/>
          </p:cNvSpPr>
          <p:nvPr/>
        </p:nvSpPr>
        <p:spPr bwMode="auto">
          <a:xfrm>
            <a:off x="757238" y="1644650"/>
            <a:ext cx="1198562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9" name="Line 27"/>
          <p:cNvSpPr>
            <a:spLocks noChangeShapeType="1"/>
          </p:cNvSpPr>
          <p:nvPr/>
        </p:nvSpPr>
        <p:spPr bwMode="auto">
          <a:xfrm flipV="1">
            <a:off x="1306513" y="2603500"/>
            <a:ext cx="0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141537" y="3822699"/>
            <a:ext cx="1274763" cy="2047875"/>
            <a:chOff x="1347" y="2408"/>
            <a:chExt cx="803" cy="1290"/>
          </a:xfrm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1494" y="2408"/>
              <a:ext cx="573" cy="675"/>
              <a:chOff x="1956" y="3367"/>
              <a:chExt cx="950" cy="675"/>
            </a:xfrm>
          </p:grpSpPr>
          <p:sp>
            <p:nvSpPr>
              <p:cNvPr id="3075102" name="Rectangle 30"/>
              <p:cNvSpPr>
                <a:spLocks noChangeArrowheads="1"/>
              </p:cNvSpPr>
              <p:nvPr/>
            </p:nvSpPr>
            <p:spPr bwMode="auto">
              <a:xfrm>
                <a:off x="1956" y="336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3" name="Rectangle 31"/>
              <p:cNvSpPr>
                <a:spLocks noChangeArrowheads="1"/>
              </p:cNvSpPr>
              <p:nvPr/>
            </p:nvSpPr>
            <p:spPr bwMode="auto">
              <a:xfrm>
                <a:off x="1956" y="346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4" name="Rectangle 32"/>
              <p:cNvSpPr>
                <a:spLocks noChangeArrowheads="1"/>
              </p:cNvSpPr>
              <p:nvPr/>
            </p:nvSpPr>
            <p:spPr bwMode="auto">
              <a:xfrm>
                <a:off x="1956" y="3559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5" name="Rectangle 33"/>
              <p:cNvSpPr>
                <a:spLocks noChangeArrowheads="1"/>
              </p:cNvSpPr>
              <p:nvPr/>
            </p:nvSpPr>
            <p:spPr bwMode="auto">
              <a:xfrm>
                <a:off x="1956" y="3655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6" name="Rectangle 34"/>
              <p:cNvSpPr>
                <a:spLocks noChangeArrowheads="1"/>
              </p:cNvSpPr>
              <p:nvPr/>
            </p:nvSpPr>
            <p:spPr bwMode="auto">
              <a:xfrm>
                <a:off x="1956" y="3751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7" name="Rectangle 35"/>
              <p:cNvSpPr>
                <a:spLocks noChangeArrowheads="1"/>
              </p:cNvSpPr>
              <p:nvPr/>
            </p:nvSpPr>
            <p:spPr bwMode="auto">
              <a:xfrm>
                <a:off x="1956" y="384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8" name="Rectangle 36"/>
              <p:cNvSpPr>
                <a:spLocks noChangeArrowheads="1"/>
              </p:cNvSpPr>
              <p:nvPr/>
            </p:nvSpPr>
            <p:spPr bwMode="auto">
              <a:xfrm>
                <a:off x="1956" y="394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09" name="Text Box 37"/>
            <p:cNvSpPr txBox="1">
              <a:spLocks noChangeArrowheads="1"/>
            </p:cNvSpPr>
            <p:nvPr/>
          </p:nvSpPr>
          <p:spPr bwMode="auto">
            <a:xfrm>
              <a:off x="1347" y="3097"/>
              <a:ext cx="803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/>
                <a:t>Page</a:t>
              </a:r>
              <a:endParaRPr lang="en-US" sz="2800" b="1" dirty="0"/>
            </a:p>
            <a:p>
              <a:pPr algn="ctr"/>
              <a:r>
                <a:rPr lang="en-US" sz="2800" b="1" dirty="0" smtClean="0"/>
                <a:t>Table A</a:t>
              </a:r>
              <a:endParaRPr lang="en-US" sz="2000" dirty="0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537206" y="3822699"/>
            <a:ext cx="1258888" cy="2047875"/>
            <a:chOff x="3486" y="2408"/>
            <a:chExt cx="793" cy="1290"/>
          </a:xfrm>
        </p:grpSpPr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3575" y="2408"/>
              <a:ext cx="573" cy="675"/>
              <a:chOff x="1956" y="3367"/>
              <a:chExt cx="950" cy="675"/>
            </a:xfrm>
          </p:grpSpPr>
          <p:sp>
            <p:nvSpPr>
              <p:cNvPr id="3075112" name="Rectangle 40"/>
              <p:cNvSpPr>
                <a:spLocks noChangeArrowheads="1"/>
              </p:cNvSpPr>
              <p:nvPr/>
            </p:nvSpPr>
            <p:spPr bwMode="auto">
              <a:xfrm>
                <a:off x="1956" y="336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3" name="Rectangle 41"/>
              <p:cNvSpPr>
                <a:spLocks noChangeArrowheads="1"/>
              </p:cNvSpPr>
              <p:nvPr/>
            </p:nvSpPr>
            <p:spPr bwMode="auto">
              <a:xfrm>
                <a:off x="1956" y="346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4" name="Rectangle 42"/>
              <p:cNvSpPr>
                <a:spLocks noChangeArrowheads="1"/>
              </p:cNvSpPr>
              <p:nvPr/>
            </p:nvSpPr>
            <p:spPr bwMode="auto">
              <a:xfrm>
                <a:off x="1956" y="3559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5" name="Rectangle 43"/>
              <p:cNvSpPr>
                <a:spLocks noChangeArrowheads="1"/>
              </p:cNvSpPr>
              <p:nvPr/>
            </p:nvSpPr>
            <p:spPr bwMode="auto">
              <a:xfrm>
                <a:off x="1956" y="3655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6" name="Rectangle 44"/>
              <p:cNvSpPr>
                <a:spLocks noChangeArrowheads="1"/>
              </p:cNvSpPr>
              <p:nvPr/>
            </p:nvSpPr>
            <p:spPr bwMode="auto">
              <a:xfrm>
                <a:off x="1956" y="3751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7" name="Rectangle 45"/>
              <p:cNvSpPr>
                <a:spLocks noChangeArrowheads="1"/>
              </p:cNvSpPr>
              <p:nvPr/>
            </p:nvSpPr>
            <p:spPr bwMode="auto">
              <a:xfrm>
                <a:off x="1956" y="384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8" name="Rectangle 46"/>
              <p:cNvSpPr>
                <a:spLocks noChangeArrowheads="1"/>
              </p:cNvSpPr>
              <p:nvPr/>
            </p:nvSpPr>
            <p:spPr bwMode="auto">
              <a:xfrm>
                <a:off x="1956" y="394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19" name="Text Box 47"/>
            <p:cNvSpPr txBox="1">
              <a:spLocks noChangeArrowheads="1"/>
            </p:cNvSpPr>
            <p:nvPr/>
          </p:nvSpPr>
          <p:spPr bwMode="auto">
            <a:xfrm>
              <a:off x="3486" y="3097"/>
              <a:ext cx="793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/>
                <a:t>Page</a:t>
              </a:r>
              <a:endParaRPr lang="en-US" sz="2800" b="1" dirty="0"/>
            </a:p>
            <a:p>
              <a:pPr algn="ctr"/>
              <a:r>
                <a:rPr lang="en-US" sz="2800" b="1" dirty="0" smtClean="0"/>
                <a:t>Table B</a:t>
              </a:r>
              <a:endParaRPr lang="en-US" sz="2000" dirty="0"/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57238" y="1644650"/>
            <a:ext cx="7515225" cy="4873625"/>
            <a:chOff x="475" y="1036"/>
            <a:chExt cx="4734" cy="3070"/>
          </a:xfrm>
        </p:grpSpPr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4454" y="1036"/>
              <a:ext cx="755" cy="3070"/>
              <a:chOff x="4112" y="666"/>
              <a:chExt cx="1008" cy="3420"/>
            </a:xfrm>
          </p:grpSpPr>
          <p:sp>
            <p:nvSpPr>
              <p:cNvPr id="3075122" name="Rectangle 50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23" name="Rectangle 51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24" name="Rectangle 52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53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75126" name="Rectangle 54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7" name="Rectangle 55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8" name="Rectangle 56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9" name="Rectangle 57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0" name="Rectangle 58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1" name="Rectangle 59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2" name="Rectangle 60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3" name="Rectangle 61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4" name="Rectangle 62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63"/>
            <p:cNvGrpSpPr>
              <a:grpSpLocks/>
            </p:cNvGrpSpPr>
            <p:nvPr/>
          </p:nvGrpSpPr>
          <p:grpSpPr bwMode="auto">
            <a:xfrm>
              <a:off x="475" y="1036"/>
              <a:ext cx="755" cy="3070"/>
              <a:chOff x="4112" y="666"/>
              <a:chExt cx="1008" cy="3420"/>
            </a:xfrm>
          </p:grpSpPr>
          <p:sp>
            <p:nvSpPr>
              <p:cNvPr id="3075136" name="Rectangle 64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37" name="Rectangle 65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38" name="Rectangle 66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67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75140" name="Rectangle 68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1" name="Rectangle 69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2" name="Rectangle 70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3" name="Rectangle 71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4" name="Rectangle 72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5" name="Rectangle 73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6" name="Rectangle 74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7" name="Rectangle 75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8" name="Rectangle 76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77"/>
            <p:cNvGrpSpPr>
              <a:grpSpLocks/>
            </p:cNvGrpSpPr>
            <p:nvPr/>
          </p:nvGrpSpPr>
          <p:grpSpPr bwMode="auto">
            <a:xfrm>
              <a:off x="2406" y="1584"/>
              <a:ext cx="767" cy="2280"/>
              <a:chOff x="2406" y="1584"/>
              <a:chExt cx="842" cy="2280"/>
            </a:xfrm>
          </p:grpSpPr>
          <p:sp>
            <p:nvSpPr>
              <p:cNvPr id="3075150" name="Rectangle 78"/>
              <p:cNvSpPr>
                <a:spLocks noChangeArrowheads="1"/>
              </p:cNvSpPr>
              <p:nvPr/>
            </p:nvSpPr>
            <p:spPr bwMode="auto">
              <a:xfrm>
                <a:off x="2406" y="300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1" name="Rectangle 79"/>
              <p:cNvSpPr>
                <a:spLocks noChangeArrowheads="1"/>
              </p:cNvSpPr>
              <p:nvPr/>
            </p:nvSpPr>
            <p:spPr bwMode="auto">
              <a:xfrm>
                <a:off x="2406" y="243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2" name="Rectangle 80"/>
              <p:cNvSpPr>
                <a:spLocks noChangeArrowheads="1"/>
              </p:cNvSpPr>
              <p:nvPr/>
            </p:nvSpPr>
            <p:spPr bwMode="auto">
              <a:xfrm>
                <a:off x="2406" y="357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3" name="Rectangle 81"/>
              <p:cNvSpPr>
                <a:spLocks noChangeArrowheads="1"/>
              </p:cNvSpPr>
              <p:nvPr/>
            </p:nvSpPr>
            <p:spPr bwMode="auto">
              <a:xfrm>
                <a:off x="2406" y="329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4" name="Rectangle 82"/>
              <p:cNvSpPr>
                <a:spLocks noChangeArrowheads="1"/>
              </p:cNvSpPr>
              <p:nvPr/>
            </p:nvSpPr>
            <p:spPr bwMode="auto">
              <a:xfrm>
                <a:off x="2406" y="272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5" name="Rectangle 83"/>
              <p:cNvSpPr>
                <a:spLocks noChangeArrowheads="1"/>
              </p:cNvSpPr>
              <p:nvPr/>
            </p:nvSpPr>
            <p:spPr bwMode="auto">
              <a:xfrm>
                <a:off x="2406" y="215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6" name="Rectangle 84"/>
              <p:cNvSpPr>
                <a:spLocks noChangeArrowheads="1"/>
              </p:cNvSpPr>
              <p:nvPr/>
            </p:nvSpPr>
            <p:spPr bwMode="auto">
              <a:xfrm>
                <a:off x="2406" y="186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7" name="Rectangle 85"/>
              <p:cNvSpPr>
                <a:spLocks noChangeArrowheads="1"/>
              </p:cNvSpPr>
              <p:nvPr/>
            </p:nvSpPr>
            <p:spPr bwMode="auto">
              <a:xfrm>
                <a:off x="2406" y="158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86"/>
          <p:cNvGrpSpPr>
            <a:grpSpLocks/>
          </p:cNvGrpSpPr>
          <p:nvPr/>
        </p:nvGrpSpPr>
        <p:grpSpPr bwMode="auto">
          <a:xfrm>
            <a:off x="757238" y="2457450"/>
            <a:ext cx="4283075" cy="1857375"/>
            <a:chOff x="475" y="1548"/>
            <a:chExt cx="2698" cy="1170"/>
          </a:xfrm>
        </p:grpSpPr>
        <p:cxnSp>
          <p:nvCxnSpPr>
            <p:cNvPr id="3075159" name="AutoShape 87"/>
            <p:cNvCxnSpPr>
              <a:cxnSpLocks noChangeShapeType="1"/>
              <a:stCxn id="3075138" idx="3"/>
              <a:endCxn id="3075103" idx="1"/>
            </p:cNvCxnSpPr>
            <p:nvPr/>
          </p:nvCxnSpPr>
          <p:spPr bwMode="auto">
            <a:xfrm>
              <a:off x="1183" y="1676"/>
              <a:ext cx="264" cy="87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60" name="AutoShape 88"/>
            <p:cNvCxnSpPr>
              <a:cxnSpLocks noChangeShapeType="1"/>
              <a:stCxn id="3075103" idx="3"/>
              <a:endCxn id="3075151" idx="1"/>
            </p:cNvCxnSpPr>
            <p:nvPr/>
          </p:nvCxnSpPr>
          <p:spPr bwMode="auto">
            <a:xfrm>
              <a:off x="2020" y="2554"/>
              <a:ext cx="339" cy="2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61" name="Rectangle 89"/>
            <p:cNvSpPr>
              <a:spLocks noChangeArrowheads="1"/>
            </p:cNvSpPr>
            <p:nvPr/>
          </p:nvSpPr>
          <p:spPr bwMode="auto">
            <a:xfrm>
              <a:off x="475" y="1548"/>
              <a:ext cx="755" cy="256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62" name="Rectangle 90"/>
            <p:cNvSpPr>
              <a:spLocks noChangeArrowheads="1"/>
            </p:cNvSpPr>
            <p:nvPr/>
          </p:nvSpPr>
          <p:spPr bwMode="auto">
            <a:xfrm>
              <a:off x="2418" y="2439"/>
              <a:ext cx="755" cy="279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91"/>
          <p:cNvGrpSpPr>
            <a:grpSpLocks/>
          </p:cNvGrpSpPr>
          <p:nvPr/>
        </p:nvGrpSpPr>
        <p:grpSpPr bwMode="auto">
          <a:xfrm>
            <a:off x="757238" y="2051050"/>
            <a:ext cx="4264025" cy="2703513"/>
            <a:chOff x="475" y="1292"/>
            <a:chExt cx="2686" cy="1703"/>
          </a:xfrm>
        </p:grpSpPr>
        <p:cxnSp>
          <p:nvCxnSpPr>
            <p:cNvPr id="3075164" name="AutoShape 92"/>
            <p:cNvCxnSpPr>
              <a:cxnSpLocks noChangeShapeType="1"/>
              <a:stCxn id="3075147" idx="3"/>
              <a:endCxn id="3075102" idx="1"/>
            </p:cNvCxnSpPr>
            <p:nvPr/>
          </p:nvCxnSpPr>
          <p:spPr bwMode="auto">
            <a:xfrm>
              <a:off x="1183" y="1420"/>
              <a:ext cx="264" cy="103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65" name="AutoShape 93"/>
            <p:cNvCxnSpPr>
              <a:cxnSpLocks noChangeShapeType="1"/>
              <a:stCxn id="3075102" idx="3"/>
              <a:endCxn id="3075154" idx="1"/>
            </p:cNvCxnSpPr>
            <p:nvPr/>
          </p:nvCxnSpPr>
          <p:spPr bwMode="auto">
            <a:xfrm>
              <a:off x="2020" y="2458"/>
              <a:ext cx="339" cy="409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66" name="Rectangle 94"/>
            <p:cNvSpPr>
              <a:spLocks noChangeArrowheads="1"/>
            </p:cNvSpPr>
            <p:nvPr/>
          </p:nvSpPr>
          <p:spPr bwMode="auto">
            <a:xfrm>
              <a:off x="475" y="1292"/>
              <a:ext cx="755" cy="25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67" name="Rectangle 95"/>
            <p:cNvSpPr>
              <a:spLocks noChangeArrowheads="1"/>
            </p:cNvSpPr>
            <p:nvPr/>
          </p:nvSpPr>
          <p:spPr bwMode="auto">
            <a:xfrm>
              <a:off x="2406" y="2739"/>
              <a:ext cx="755" cy="25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96"/>
          <p:cNvGrpSpPr>
            <a:grpSpLocks/>
          </p:cNvGrpSpPr>
          <p:nvPr/>
        </p:nvGrpSpPr>
        <p:grpSpPr bwMode="auto">
          <a:xfrm>
            <a:off x="757238" y="4081463"/>
            <a:ext cx="4264025" cy="1577975"/>
            <a:chOff x="475" y="2571"/>
            <a:chExt cx="2686" cy="994"/>
          </a:xfrm>
        </p:grpSpPr>
        <p:cxnSp>
          <p:nvCxnSpPr>
            <p:cNvPr id="3075169" name="AutoShape 97"/>
            <p:cNvCxnSpPr>
              <a:cxnSpLocks noChangeShapeType="1"/>
              <a:endCxn id="3075105" idx="1"/>
            </p:cNvCxnSpPr>
            <p:nvPr/>
          </p:nvCxnSpPr>
          <p:spPr bwMode="auto">
            <a:xfrm>
              <a:off x="1244" y="2699"/>
              <a:ext cx="243" cy="47"/>
            </a:xfrm>
            <a:prstGeom prst="curvedConnector3">
              <a:avLst>
                <a:gd name="adj1" fmla="val 51852"/>
              </a:avLst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70" name="AutoShape 98"/>
            <p:cNvCxnSpPr>
              <a:cxnSpLocks noChangeShapeType="1"/>
              <a:stCxn id="3075105" idx="3"/>
            </p:cNvCxnSpPr>
            <p:nvPr/>
          </p:nvCxnSpPr>
          <p:spPr bwMode="auto">
            <a:xfrm>
              <a:off x="2078" y="2746"/>
              <a:ext cx="318" cy="691"/>
            </a:xfrm>
            <a:prstGeom prst="curvedConnector2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71" name="Rectangle 99"/>
            <p:cNvSpPr>
              <a:spLocks noChangeArrowheads="1"/>
            </p:cNvSpPr>
            <p:nvPr/>
          </p:nvSpPr>
          <p:spPr bwMode="auto">
            <a:xfrm>
              <a:off x="475" y="2571"/>
              <a:ext cx="755" cy="25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72" name="Rectangle 100"/>
            <p:cNvSpPr>
              <a:spLocks noChangeArrowheads="1"/>
            </p:cNvSpPr>
            <p:nvPr/>
          </p:nvSpPr>
          <p:spPr bwMode="auto">
            <a:xfrm>
              <a:off x="2406" y="3309"/>
              <a:ext cx="755" cy="25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01"/>
          <p:cNvGrpSpPr>
            <a:grpSpLocks/>
          </p:cNvGrpSpPr>
          <p:nvPr/>
        </p:nvGrpSpPr>
        <p:grpSpPr bwMode="auto">
          <a:xfrm>
            <a:off x="757238" y="3013075"/>
            <a:ext cx="4283075" cy="2693988"/>
            <a:chOff x="475" y="1898"/>
            <a:chExt cx="2698" cy="1697"/>
          </a:xfrm>
        </p:grpSpPr>
        <p:cxnSp>
          <p:nvCxnSpPr>
            <p:cNvPr id="3075174" name="AutoShape 102"/>
            <p:cNvCxnSpPr>
              <a:cxnSpLocks noChangeShapeType="1"/>
            </p:cNvCxnSpPr>
            <p:nvPr/>
          </p:nvCxnSpPr>
          <p:spPr bwMode="auto">
            <a:xfrm rot="16200000">
              <a:off x="1099" y="3081"/>
              <a:ext cx="529" cy="243"/>
            </a:xfrm>
            <a:prstGeom prst="curvedConnector2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75" name="AutoShape 103"/>
            <p:cNvCxnSpPr>
              <a:cxnSpLocks noChangeShapeType="1"/>
            </p:cNvCxnSpPr>
            <p:nvPr/>
          </p:nvCxnSpPr>
          <p:spPr bwMode="auto">
            <a:xfrm flipV="1">
              <a:off x="2076" y="2012"/>
              <a:ext cx="318" cy="926"/>
            </a:xfrm>
            <a:prstGeom prst="curvedConnector2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76" name="Rectangle 104"/>
            <p:cNvSpPr>
              <a:spLocks noChangeArrowheads="1"/>
            </p:cNvSpPr>
            <p:nvPr/>
          </p:nvSpPr>
          <p:spPr bwMode="auto">
            <a:xfrm>
              <a:off x="475" y="3339"/>
              <a:ext cx="755" cy="25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77" name="Rectangle 105"/>
            <p:cNvSpPr>
              <a:spLocks noChangeArrowheads="1"/>
            </p:cNvSpPr>
            <p:nvPr/>
          </p:nvSpPr>
          <p:spPr bwMode="auto">
            <a:xfrm>
              <a:off x="2418" y="1898"/>
              <a:ext cx="755" cy="25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06"/>
          <p:cNvGrpSpPr>
            <a:grpSpLocks/>
          </p:cNvGrpSpPr>
          <p:nvPr/>
        </p:nvGrpSpPr>
        <p:grpSpPr bwMode="auto">
          <a:xfrm>
            <a:off x="757238" y="2538413"/>
            <a:ext cx="4302125" cy="4002087"/>
            <a:chOff x="475" y="1599"/>
            <a:chExt cx="2710" cy="2521"/>
          </a:xfrm>
        </p:grpSpPr>
        <p:cxnSp>
          <p:nvCxnSpPr>
            <p:cNvPr id="3075179" name="AutoShape 107"/>
            <p:cNvCxnSpPr>
              <a:cxnSpLocks noChangeShapeType="1"/>
              <a:stCxn id="3075140" idx="3"/>
              <a:endCxn id="3075108" idx="1"/>
            </p:cNvCxnSpPr>
            <p:nvPr/>
          </p:nvCxnSpPr>
          <p:spPr bwMode="auto">
            <a:xfrm flipV="1">
              <a:off x="1183" y="3034"/>
              <a:ext cx="264" cy="945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80" name="AutoShape 108"/>
            <p:cNvCxnSpPr>
              <a:cxnSpLocks noChangeShapeType="1"/>
              <a:stCxn id="3075108" idx="3"/>
              <a:endCxn id="3075157" idx="1"/>
            </p:cNvCxnSpPr>
            <p:nvPr/>
          </p:nvCxnSpPr>
          <p:spPr bwMode="auto">
            <a:xfrm flipV="1">
              <a:off x="2020" y="1726"/>
              <a:ext cx="339" cy="1307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81" name="Rectangle 109"/>
            <p:cNvSpPr>
              <a:spLocks noChangeArrowheads="1"/>
            </p:cNvSpPr>
            <p:nvPr/>
          </p:nvSpPr>
          <p:spPr bwMode="auto">
            <a:xfrm>
              <a:off x="475" y="3864"/>
              <a:ext cx="755" cy="25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82" name="Rectangle 110"/>
            <p:cNvSpPr>
              <a:spLocks noChangeArrowheads="1"/>
            </p:cNvSpPr>
            <p:nvPr/>
          </p:nvSpPr>
          <p:spPr bwMode="auto">
            <a:xfrm>
              <a:off x="2430" y="1599"/>
              <a:ext cx="755" cy="25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5183" name="Text Box 111"/>
          <p:cNvSpPr txBox="1">
            <a:spLocks noChangeArrowheads="1"/>
          </p:cNvSpPr>
          <p:nvPr/>
        </p:nvSpPr>
        <p:spPr bwMode="auto">
          <a:xfrm>
            <a:off x="76200" y="709613"/>
            <a:ext cx="27527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User A: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Virtual Memory</a:t>
            </a:r>
          </a:p>
        </p:txBody>
      </p:sp>
      <p:sp>
        <p:nvSpPr>
          <p:cNvPr id="3075184" name="Text Box 112"/>
          <p:cNvSpPr txBox="1">
            <a:spLocks noChangeArrowheads="1"/>
          </p:cNvSpPr>
          <p:nvPr/>
        </p:nvSpPr>
        <p:spPr bwMode="auto">
          <a:xfrm>
            <a:off x="271463" y="1443038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</a:p>
        </p:txBody>
      </p:sp>
      <p:sp>
        <p:nvSpPr>
          <p:cNvPr id="3075185" name="Text Box 113"/>
          <p:cNvSpPr txBox="1">
            <a:spLocks noChangeArrowheads="1"/>
          </p:cNvSpPr>
          <p:nvPr/>
        </p:nvSpPr>
        <p:spPr bwMode="auto">
          <a:xfrm>
            <a:off x="415925" y="6111875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sp>
        <p:nvSpPr>
          <p:cNvPr id="3075186" name="Text Box 114"/>
          <p:cNvSpPr txBox="1">
            <a:spLocks noChangeArrowheads="1"/>
          </p:cNvSpPr>
          <p:nvPr/>
        </p:nvSpPr>
        <p:spPr bwMode="auto">
          <a:xfrm>
            <a:off x="3432175" y="5695950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075187" name="Text Box 115"/>
          <p:cNvSpPr txBox="1">
            <a:spLocks noChangeArrowheads="1"/>
          </p:cNvSpPr>
          <p:nvPr/>
        </p:nvSpPr>
        <p:spPr bwMode="auto">
          <a:xfrm>
            <a:off x="3646488" y="1443038"/>
            <a:ext cx="164623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Physical</a:t>
            </a:r>
          </a:p>
          <a:p>
            <a:r>
              <a:rPr lang="en-US" sz="2800" b="1">
                <a:solidFill>
                  <a:schemeClr val="tx1"/>
                </a:solidFill>
              </a:rPr>
              <a:t> Memory</a:t>
            </a:r>
          </a:p>
        </p:txBody>
      </p:sp>
      <p:sp>
        <p:nvSpPr>
          <p:cNvPr id="3075188" name="Text Box 116"/>
          <p:cNvSpPr txBox="1">
            <a:spLocks noChangeArrowheads="1"/>
          </p:cNvSpPr>
          <p:nvPr/>
        </p:nvSpPr>
        <p:spPr bwMode="auto">
          <a:xfrm>
            <a:off x="2608263" y="2389188"/>
            <a:ext cx="12319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64 MB</a:t>
            </a:r>
          </a:p>
        </p:txBody>
      </p:sp>
      <p:grpSp>
        <p:nvGrpSpPr>
          <p:cNvPr id="17" name="Group 117"/>
          <p:cNvGrpSpPr>
            <a:grpSpLocks/>
          </p:cNvGrpSpPr>
          <p:nvPr/>
        </p:nvGrpSpPr>
        <p:grpSpPr bwMode="auto">
          <a:xfrm>
            <a:off x="3841750" y="2457450"/>
            <a:ext cx="4430713" cy="1597025"/>
            <a:chOff x="2418" y="1548"/>
            <a:chExt cx="2791" cy="1006"/>
          </a:xfrm>
        </p:grpSpPr>
        <p:cxnSp>
          <p:nvCxnSpPr>
            <p:cNvPr id="3075190" name="AutoShape 118"/>
            <p:cNvCxnSpPr>
              <a:cxnSpLocks noChangeShapeType="1"/>
            </p:cNvCxnSpPr>
            <p:nvPr/>
          </p:nvCxnSpPr>
          <p:spPr bwMode="auto">
            <a:xfrm rot="10800000">
              <a:off x="3185" y="2297"/>
              <a:ext cx="381" cy="257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18" name="Group 119"/>
            <p:cNvGrpSpPr>
              <a:grpSpLocks/>
            </p:cNvGrpSpPr>
            <p:nvPr/>
          </p:nvGrpSpPr>
          <p:grpSpPr bwMode="auto">
            <a:xfrm>
              <a:off x="4157" y="1548"/>
              <a:ext cx="1052" cy="1006"/>
              <a:chOff x="4157" y="1548"/>
              <a:chExt cx="1052" cy="1006"/>
            </a:xfrm>
          </p:grpSpPr>
          <p:cxnSp>
            <p:nvCxnSpPr>
              <p:cNvPr id="3075192" name="AutoShape 120"/>
              <p:cNvCxnSpPr>
                <a:cxnSpLocks noChangeShapeType="1"/>
              </p:cNvCxnSpPr>
              <p:nvPr/>
            </p:nvCxnSpPr>
            <p:spPr bwMode="auto">
              <a:xfrm rot="10800000" flipV="1">
                <a:off x="4157" y="1676"/>
                <a:ext cx="285" cy="878"/>
              </a:xfrm>
              <a:prstGeom prst="curvedConnector3">
                <a:avLst>
                  <a:gd name="adj1" fmla="val 49472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075193" name="Rectangle 121"/>
              <p:cNvSpPr>
                <a:spLocks noChangeArrowheads="1"/>
              </p:cNvSpPr>
              <p:nvPr/>
            </p:nvSpPr>
            <p:spPr bwMode="auto">
              <a:xfrm>
                <a:off x="4454" y="1548"/>
                <a:ext cx="755" cy="256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94" name="Rectangle 122"/>
            <p:cNvSpPr>
              <a:spLocks noChangeArrowheads="1"/>
            </p:cNvSpPr>
            <p:nvPr/>
          </p:nvSpPr>
          <p:spPr bwMode="auto">
            <a:xfrm>
              <a:off x="2418" y="2183"/>
              <a:ext cx="755" cy="25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23"/>
          <p:cNvGrpSpPr>
            <a:grpSpLocks/>
          </p:cNvGrpSpPr>
          <p:nvPr/>
        </p:nvGrpSpPr>
        <p:grpSpPr bwMode="auto">
          <a:xfrm>
            <a:off x="3841750" y="4800600"/>
            <a:ext cx="4440238" cy="1311275"/>
            <a:chOff x="2418" y="3024"/>
            <a:chExt cx="2797" cy="826"/>
          </a:xfrm>
        </p:grpSpPr>
        <p:cxnSp>
          <p:nvCxnSpPr>
            <p:cNvPr id="3075196" name="AutoShape 124"/>
            <p:cNvCxnSpPr>
              <a:cxnSpLocks noChangeShapeType="1"/>
            </p:cNvCxnSpPr>
            <p:nvPr/>
          </p:nvCxnSpPr>
          <p:spPr bwMode="auto">
            <a:xfrm rot="10800000" flipV="1">
              <a:off x="3185" y="3034"/>
              <a:ext cx="381" cy="118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97" name="AutoShape 125"/>
            <p:cNvCxnSpPr>
              <a:cxnSpLocks noChangeShapeType="1"/>
            </p:cNvCxnSpPr>
            <p:nvPr/>
          </p:nvCxnSpPr>
          <p:spPr bwMode="auto">
            <a:xfrm rot="10800000">
              <a:off x="4157" y="3034"/>
              <a:ext cx="285" cy="688"/>
            </a:xfrm>
            <a:prstGeom prst="curvedConnector3">
              <a:avLst>
                <a:gd name="adj1" fmla="val 49472"/>
              </a:avLst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98" name="Rectangle 126"/>
            <p:cNvSpPr>
              <a:spLocks noChangeArrowheads="1"/>
            </p:cNvSpPr>
            <p:nvPr/>
          </p:nvSpPr>
          <p:spPr bwMode="auto">
            <a:xfrm>
              <a:off x="4460" y="3594"/>
              <a:ext cx="755" cy="256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99" name="Rectangle 127"/>
            <p:cNvSpPr>
              <a:spLocks noChangeArrowheads="1"/>
            </p:cNvSpPr>
            <p:nvPr/>
          </p:nvSpPr>
          <p:spPr bwMode="auto">
            <a:xfrm>
              <a:off x="2418" y="3024"/>
              <a:ext cx="755" cy="256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28"/>
          <p:cNvGrpSpPr>
            <a:grpSpLocks/>
          </p:cNvGrpSpPr>
          <p:nvPr/>
        </p:nvGrpSpPr>
        <p:grpSpPr bwMode="auto">
          <a:xfrm>
            <a:off x="3810000" y="4054475"/>
            <a:ext cx="4471988" cy="2057400"/>
            <a:chOff x="2398" y="2554"/>
            <a:chExt cx="2817" cy="1296"/>
          </a:xfrm>
        </p:grpSpPr>
        <p:cxnSp>
          <p:nvCxnSpPr>
            <p:cNvPr id="3075201" name="AutoShape 129"/>
            <p:cNvCxnSpPr>
              <a:cxnSpLocks noChangeShapeType="1"/>
            </p:cNvCxnSpPr>
            <p:nvPr/>
          </p:nvCxnSpPr>
          <p:spPr bwMode="auto">
            <a:xfrm rot="10800000" flipV="1">
              <a:off x="3185" y="2746"/>
              <a:ext cx="381" cy="976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202" name="Rectangle 130"/>
            <p:cNvSpPr>
              <a:spLocks noChangeArrowheads="1"/>
            </p:cNvSpPr>
            <p:nvPr/>
          </p:nvSpPr>
          <p:spPr bwMode="auto">
            <a:xfrm>
              <a:off x="4460" y="2554"/>
              <a:ext cx="755" cy="256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  <p:sp>
          <p:nvSpPr>
            <p:cNvPr id="3075203" name="Rectangle 131"/>
            <p:cNvSpPr>
              <a:spLocks noChangeArrowheads="1"/>
            </p:cNvSpPr>
            <p:nvPr/>
          </p:nvSpPr>
          <p:spPr bwMode="auto">
            <a:xfrm>
              <a:off x="2398" y="3594"/>
              <a:ext cx="755" cy="256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  <p:cxnSp>
          <p:nvCxnSpPr>
            <p:cNvPr id="3075204" name="AutoShape 132"/>
            <p:cNvCxnSpPr>
              <a:cxnSpLocks noChangeShapeType="1"/>
              <a:stCxn id="3075202" idx="1"/>
              <a:endCxn id="3075115" idx="3"/>
            </p:cNvCxnSpPr>
            <p:nvPr/>
          </p:nvCxnSpPr>
          <p:spPr bwMode="auto">
            <a:xfrm rot="10800000" flipV="1">
              <a:off x="4101" y="2682"/>
              <a:ext cx="359" cy="6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4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315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How many bits wide are the following fields?</a:t>
            </a:r>
          </a:p>
          <a:p>
            <a:endParaRPr lang="en-US" sz="2800" dirty="0" smtClean="0">
              <a:ea typeface="Courier New" pitchFamily="24" charset="0"/>
              <a:cs typeface="Courier New" pitchFamily="2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16 </a:t>
            </a:r>
            <a:r>
              <a:rPr lang="en-US" sz="2800" dirty="0" err="1" smtClean="0">
                <a:ea typeface="Courier New" pitchFamily="24" charset="0"/>
                <a:cs typeface="Courier New" pitchFamily="24" charset="0"/>
              </a:rPr>
              <a:t>KiB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pages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40-bit virtual addresses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64 </a:t>
            </a:r>
            <a:r>
              <a:rPr lang="en-US" sz="2800" dirty="0" err="1" smtClean="0">
                <a:ea typeface="Courier New" pitchFamily="24" charset="0"/>
                <a:cs typeface="Courier New" pitchFamily="24" charset="0"/>
              </a:rPr>
              <a:t>GiB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physical memory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914400" y="4297680"/>
            <a:ext cx="2468880" cy="2011680"/>
            <a:chOff x="1273629" y="4197096"/>
            <a:chExt cx="2468880" cy="2011680"/>
          </a:xfrm>
        </p:grpSpPr>
        <p:grpSp>
          <p:nvGrpSpPr>
            <p:cNvPr id="3" name="Group 17"/>
            <p:cNvGrpSpPr/>
            <p:nvPr/>
          </p:nvGrpSpPr>
          <p:grpSpPr>
            <a:xfrm>
              <a:off x="1273629" y="4197096"/>
              <a:ext cx="2468880" cy="2011680"/>
              <a:chOff x="7955280" y="3293581"/>
              <a:chExt cx="2468880" cy="201168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8046720" y="3657600"/>
                <a:ext cx="2292531" cy="523220"/>
                <a:chOff x="960651" y="1743728"/>
                <a:chExt cx="2292460" cy="392422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1737306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26		26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755949"/>
                  <a:ext cx="466780" cy="3462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A)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5" name="Group 2"/>
              <p:cNvGrpSpPr/>
              <p:nvPr/>
            </p:nvGrpSpPr>
            <p:grpSpPr>
              <a:xfrm>
                <a:off x="8046720" y="4023360"/>
                <a:ext cx="2292531" cy="523220"/>
                <a:chOff x="960438" y="3240088"/>
                <a:chExt cx="2292531" cy="523220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173736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24		20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262250"/>
                  <a:ext cx="45397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B)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6" name="Group 3"/>
              <p:cNvGrpSpPr/>
              <p:nvPr/>
            </p:nvGrpSpPr>
            <p:grpSpPr>
              <a:xfrm>
                <a:off x="8046720" y="4389120"/>
                <a:ext cx="2292531" cy="523220"/>
                <a:chOff x="960438" y="4154488"/>
                <a:chExt cx="2292531" cy="523220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173736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22		22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176650"/>
                  <a:ext cx="441146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C)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8" name="Group 4"/>
              <p:cNvGrpSpPr/>
              <p:nvPr/>
            </p:nvGrpSpPr>
            <p:grpSpPr>
              <a:xfrm>
                <a:off x="8046720" y="4757158"/>
                <a:ext cx="2292531" cy="523220"/>
                <a:chOff x="947738" y="5068888"/>
                <a:chExt cx="2292531" cy="523220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173736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26		22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098325"/>
                  <a:ext cx="47481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D)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246888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173736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VPN	PPN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005839" y="5852160"/>
            <a:ext cx="2286000" cy="352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5CF6B1-C410-DE41-99C1-A52DCD7C209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E94-9524-7646-98F2-B9A4E6AA31B5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639763" y="2193560"/>
            <a:ext cx="1874838" cy="4095750"/>
            <a:chOff x="555" y="1352"/>
            <a:chExt cx="1181" cy="2580"/>
          </a:xfrm>
        </p:grpSpPr>
        <p:sp>
          <p:nvSpPr>
            <p:cNvPr id="1603589" name="Rectangle 5"/>
            <p:cNvSpPr>
              <a:spLocks noChangeArrowheads="1"/>
            </p:cNvSpPr>
            <p:nvPr/>
          </p:nvSpPr>
          <p:spPr bwMode="auto">
            <a:xfrm>
              <a:off x="632" y="1568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590" name="Rectangle 6" descr="90%"/>
            <p:cNvSpPr>
              <a:spLocks noChangeArrowheads="1"/>
            </p:cNvSpPr>
            <p:nvPr/>
          </p:nvSpPr>
          <p:spPr bwMode="auto">
            <a:xfrm>
              <a:off x="632" y="1352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591" name="Line 7"/>
            <p:cNvSpPr>
              <a:spLocks noChangeShapeType="1"/>
            </p:cNvSpPr>
            <p:nvPr/>
          </p:nvSpPr>
          <p:spPr bwMode="auto">
            <a:xfrm>
              <a:off x="632" y="156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592" name="Line 8"/>
            <p:cNvSpPr>
              <a:spLocks noChangeShapeType="1"/>
            </p:cNvSpPr>
            <p:nvPr/>
          </p:nvSpPr>
          <p:spPr bwMode="auto">
            <a:xfrm>
              <a:off x="632" y="178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593" name="Rectangle 9"/>
            <p:cNvSpPr>
              <a:spLocks noChangeArrowheads="1"/>
            </p:cNvSpPr>
            <p:nvPr/>
          </p:nvSpPr>
          <p:spPr bwMode="auto">
            <a:xfrm>
              <a:off x="783" y="1568"/>
              <a:ext cx="34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603594" name="Rectangle 10"/>
            <p:cNvSpPr>
              <a:spLocks noChangeArrowheads="1"/>
            </p:cNvSpPr>
            <p:nvPr/>
          </p:nvSpPr>
          <p:spPr bwMode="auto">
            <a:xfrm>
              <a:off x="555" y="2016"/>
              <a:ext cx="1117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 dirty="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User </a:t>
              </a:r>
              <a:r>
                <a:rPr lang="en-US" altLang="ko-KR" sz="2000" dirty="0" smtClean="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1 Virtual Address Space</a:t>
              </a:r>
              <a:endParaRPr lang="en-US" altLang="ko-KR" sz="20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555" y="3488"/>
              <a:ext cx="1181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 dirty="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User</a:t>
              </a:r>
              <a:r>
                <a:rPr lang="en-US" altLang="ko-KR" sz="2000" dirty="0" smtClean="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 2 Virtual Address Space</a:t>
              </a:r>
              <a:endParaRPr lang="en-US" altLang="ko-KR" sz="20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endParaRPr>
            </a:p>
          </p:txBody>
        </p:sp>
      </p:grpSp>
      <p:sp>
        <p:nvSpPr>
          <p:cNvPr id="1603596" name="Line 12"/>
          <p:cNvSpPr>
            <a:spLocks noChangeShapeType="1"/>
          </p:cNvSpPr>
          <p:nvPr/>
        </p:nvSpPr>
        <p:spPr bwMode="auto">
          <a:xfrm>
            <a:off x="6007100" y="140616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597" name="Rectangle 13" descr="Dark upward diagonal"/>
          <p:cNvSpPr>
            <a:spLocks noChangeArrowheads="1"/>
          </p:cNvSpPr>
          <p:nvPr/>
        </p:nvSpPr>
        <p:spPr bwMode="auto">
          <a:xfrm>
            <a:off x="6007100" y="628296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598" name="Rectangle 14" descr="Dark upward diagonal"/>
          <p:cNvSpPr>
            <a:spLocks noChangeArrowheads="1"/>
          </p:cNvSpPr>
          <p:nvPr/>
        </p:nvSpPr>
        <p:spPr bwMode="auto">
          <a:xfrm>
            <a:off x="6007100" y="596546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599" name="Rectangle 15" descr="90%"/>
          <p:cNvSpPr>
            <a:spLocks noChangeArrowheads="1"/>
          </p:cNvSpPr>
          <p:nvPr/>
        </p:nvSpPr>
        <p:spPr bwMode="auto">
          <a:xfrm>
            <a:off x="6007100" y="566066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0" name="Rectangle 16" descr="Dark upward diagonal"/>
          <p:cNvSpPr>
            <a:spLocks noChangeArrowheads="1"/>
          </p:cNvSpPr>
          <p:nvPr/>
        </p:nvSpPr>
        <p:spPr bwMode="auto">
          <a:xfrm>
            <a:off x="6007100" y="535586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1" name="Rectangle 17" descr="90%"/>
          <p:cNvSpPr>
            <a:spLocks noChangeArrowheads="1"/>
          </p:cNvSpPr>
          <p:nvPr/>
        </p:nvSpPr>
        <p:spPr bwMode="auto">
          <a:xfrm>
            <a:off x="6007100" y="505106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2" name="Rectangle 18" descr="90%"/>
          <p:cNvSpPr>
            <a:spLocks noChangeArrowheads="1"/>
          </p:cNvSpPr>
          <p:nvPr/>
        </p:nvSpPr>
        <p:spPr bwMode="auto">
          <a:xfrm>
            <a:off x="6007100" y="474626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3" name="Line 19"/>
          <p:cNvSpPr>
            <a:spLocks noChangeShapeType="1"/>
          </p:cNvSpPr>
          <p:nvPr/>
        </p:nvSpPr>
        <p:spPr bwMode="auto">
          <a:xfrm>
            <a:off x="7226300" y="1393460"/>
            <a:ext cx="0" cy="527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4" name="Rectangle 20" descr="90%"/>
          <p:cNvSpPr>
            <a:spLocks noChangeArrowheads="1"/>
          </p:cNvSpPr>
          <p:nvPr/>
        </p:nvSpPr>
        <p:spPr bwMode="auto">
          <a:xfrm>
            <a:off x="6007100" y="216816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5" name="Rectangle 21" descr="90%"/>
          <p:cNvSpPr>
            <a:spLocks noChangeArrowheads="1"/>
          </p:cNvSpPr>
          <p:nvPr/>
        </p:nvSpPr>
        <p:spPr bwMode="auto">
          <a:xfrm>
            <a:off x="6007100" y="186336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6" name="Rectangle 22" descr="90%"/>
          <p:cNvSpPr>
            <a:spLocks noChangeArrowheads="1"/>
          </p:cNvSpPr>
          <p:nvPr/>
        </p:nvSpPr>
        <p:spPr bwMode="auto">
          <a:xfrm>
            <a:off x="6007100" y="155856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7" name="Rectangle 23"/>
          <p:cNvSpPr>
            <a:spLocks noChangeArrowheads="1"/>
          </p:cNvSpPr>
          <p:nvPr/>
        </p:nvSpPr>
        <p:spPr bwMode="auto">
          <a:xfrm>
            <a:off x="6089650" y="1510935"/>
            <a:ext cx="128746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PT User 1 </a:t>
            </a:r>
          </a:p>
        </p:txBody>
      </p:sp>
      <p:sp>
        <p:nvSpPr>
          <p:cNvPr id="1603608" name="Rectangle 24"/>
          <p:cNvSpPr>
            <a:spLocks noChangeArrowheads="1"/>
          </p:cNvSpPr>
          <p:nvPr/>
        </p:nvSpPr>
        <p:spPr bwMode="auto">
          <a:xfrm>
            <a:off x="6007100" y="247296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sz="2400" b="1">
              <a:solidFill>
                <a:srgbClr val="000000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603609" name="Rectangle 25" descr="Dark upward diagonal"/>
          <p:cNvSpPr>
            <a:spLocks noChangeArrowheads="1"/>
          </p:cNvSpPr>
          <p:nvPr/>
        </p:nvSpPr>
        <p:spPr bwMode="auto">
          <a:xfrm>
            <a:off x="6007100" y="338736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10" name="Rectangle 26" descr="Dark upward diagonal"/>
          <p:cNvSpPr>
            <a:spLocks noChangeArrowheads="1"/>
          </p:cNvSpPr>
          <p:nvPr/>
        </p:nvSpPr>
        <p:spPr bwMode="auto">
          <a:xfrm>
            <a:off x="6007100" y="308256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11" name="Rectangle 27" descr="Dark upward diagonal"/>
          <p:cNvSpPr>
            <a:spLocks noChangeArrowheads="1"/>
          </p:cNvSpPr>
          <p:nvPr/>
        </p:nvSpPr>
        <p:spPr bwMode="auto">
          <a:xfrm>
            <a:off x="6007100" y="277776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12" name="Rectangle 28"/>
          <p:cNvSpPr>
            <a:spLocks noChangeArrowheads="1"/>
          </p:cNvSpPr>
          <p:nvPr/>
        </p:nvSpPr>
        <p:spPr bwMode="auto">
          <a:xfrm>
            <a:off x="6072188" y="2730135"/>
            <a:ext cx="128746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PT User 2 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816100" y="2015760"/>
            <a:ext cx="4203700" cy="2997200"/>
            <a:chOff x="1816100" y="2015760"/>
            <a:chExt cx="4203700" cy="2997200"/>
          </a:xfrm>
        </p:grpSpPr>
        <p:sp>
          <p:nvSpPr>
            <p:cNvPr id="1603595" name="Line 11"/>
            <p:cNvSpPr>
              <a:spLocks noChangeShapeType="1"/>
            </p:cNvSpPr>
            <p:nvPr/>
          </p:nvSpPr>
          <p:spPr bwMode="auto">
            <a:xfrm flipV="1">
              <a:off x="1816100" y="2015760"/>
              <a:ext cx="4203700" cy="698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5" name="Line 31"/>
            <p:cNvSpPr>
              <a:spLocks noChangeShapeType="1"/>
            </p:cNvSpPr>
            <p:nvPr/>
          </p:nvSpPr>
          <p:spPr bwMode="auto">
            <a:xfrm flipV="1">
              <a:off x="1841500" y="3247660"/>
              <a:ext cx="4152900" cy="1765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754563" y="1641110"/>
            <a:ext cx="3498850" cy="4794251"/>
            <a:chOff x="4754563" y="1641110"/>
            <a:chExt cx="3498850" cy="4794251"/>
          </a:xfrm>
        </p:grpSpPr>
        <p:sp>
          <p:nvSpPr>
            <p:cNvPr id="1603613" name="Freeform 29"/>
            <p:cNvSpPr>
              <a:spLocks/>
            </p:cNvSpPr>
            <p:nvPr/>
          </p:nvSpPr>
          <p:spPr bwMode="auto">
            <a:xfrm>
              <a:off x="4754563" y="1641110"/>
              <a:ext cx="1450975" cy="3532188"/>
            </a:xfrm>
            <a:custGeom>
              <a:avLst/>
              <a:gdLst/>
              <a:ahLst/>
              <a:cxnLst>
                <a:cxn ang="0">
                  <a:pos x="914" y="34"/>
                </a:cxn>
                <a:cxn ang="0">
                  <a:pos x="294" y="65"/>
                </a:cxn>
                <a:cxn ang="0">
                  <a:pos x="119" y="240"/>
                </a:cxn>
                <a:cxn ang="0">
                  <a:pos x="0" y="891"/>
                </a:cxn>
                <a:cxn ang="0">
                  <a:pos x="150" y="1467"/>
                </a:cxn>
                <a:cxn ang="0">
                  <a:pos x="301" y="1668"/>
                </a:cxn>
                <a:cxn ang="0">
                  <a:pos x="426" y="1855"/>
                </a:cxn>
                <a:cxn ang="0">
                  <a:pos x="651" y="2106"/>
                </a:cxn>
                <a:cxn ang="0">
                  <a:pos x="733" y="2175"/>
                </a:cxn>
                <a:cxn ang="0">
                  <a:pos x="789" y="2225"/>
                </a:cxn>
              </a:cxnLst>
              <a:rect l="0" t="0" r="r" b="b"/>
              <a:pathLst>
                <a:path w="914" h="2225">
                  <a:moveTo>
                    <a:pt x="914" y="34"/>
                  </a:moveTo>
                  <a:cubicBezTo>
                    <a:pt x="704" y="0"/>
                    <a:pt x="502" y="36"/>
                    <a:pt x="294" y="65"/>
                  </a:cubicBezTo>
                  <a:cubicBezTo>
                    <a:pt x="236" y="123"/>
                    <a:pt x="157" y="167"/>
                    <a:pt x="119" y="240"/>
                  </a:cubicBezTo>
                  <a:cubicBezTo>
                    <a:pt x="6" y="456"/>
                    <a:pt x="15" y="660"/>
                    <a:pt x="0" y="891"/>
                  </a:cubicBezTo>
                  <a:cubicBezTo>
                    <a:pt x="37" y="1096"/>
                    <a:pt x="47" y="1283"/>
                    <a:pt x="150" y="1467"/>
                  </a:cubicBezTo>
                  <a:cubicBezTo>
                    <a:pt x="191" y="1540"/>
                    <a:pt x="252" y="1600"/>
                    <a:pt x="301" y="1668"/>
                  </a:cubicBezTo>
                  <a:cubicBezTo>
                    <a:pt x="344" y="1729"/>
                    <a:pt x="381" y="1795"/>
                    <a:pt x="426" y="1855"/>
                  </a:cubicBezTo>
                  <a:cubicBezTo>
                    <a:pt x="635" y="2133"/>
                    <a:pt x="523" y="2001"/>
                    <a:pt x="651" y="2106"/>
                  </a:cubicBezTo>
                  <a:cubicBezTo>
                    <a:pt x="679" y="2129"/>
                    <a:pt x="706" y="2151"/>
                    <a:pt x="733" y="2175"/>
                  </a:cubicBezTo>
                  <a:cubicBezTo>
                    <a:pt x="752" y="2192"/>
                    <a:pt x="789" y="2225"/>
                    <a:pt x="789" y="222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4" name="Freeform 30"/>
            <p:cNvSpPr>
              <a:spLocks/>
            </p:cNvSpPr>
            <p:nvPr/>
          </p:nvSpPr>
          <p:spPr bwMode="auto">
            <a:xfrm>
              <a:off x="5473700" y="2299923"/>
              <a:ext cx="609600" cy="2535238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242" y="276"/>
                </a:cxn>
                <a:cxn ang="0">
                  <a:pos x="30" y="940"/>
                </a:cxn>
                <a:cxn ang="0">
                  <a:pos x="55" y="1353"/>
                </a:cxn>
                <a:cxn ang="0">
                  <a:pos x="161" y="1553"/>
                </a:cxn>
                <a:cxn ang="0">
                  <a:pos x="336" y="1616"/>
                </a:cxn>
                <a:cxn ang="0">
                  <a:pos x="393" y="1641"/>
                </a:cxn>
              </a:cxnLst>
              <a:rect l="0" t="0" r="r" b="b"/>
              <a:pathLst>
                <a:path w="474" h="1641">
                  <a:moveTo>
                    <a:pt x="474" y="0"/>
                  </a:moveTo>
                  <a:cubicBezTo>
                    <a:pt x="397" y="92"/>
                    <a:pt x="308" y="175"/>
                    <a:pt x="242" y="276"/>
                  </a:cubicBezTo>
                  <a:cubicBezTo>
                    <a:pt x="82" y="521"/>
                    <a:pt x="88" y="650"/>
                    <a:pt x="30" y="940"/>
                  </a:cubicBezTo>
                  <a:cubicBezTo>
                    <a:pt x="16" y="1182"/>
                    <a:pt x="0" y="1131"/>
                    <a:pt x="55" y="1353"/>
                  </a:cubicBezTo>
                  <a:cubicBezTo>
                    <a:pt x="70" y="1411"/>
                    <a:pt x="98" y="1518"/>
                    <a:pt x="161" y="1553"/>
                  </a:cubicBezTo>
                  <a:cubicBezTo>
                    <a:pt x="210" y="1580"/>
                    <a:pt x="280" y="1605"/>
                    <a:pt x="336" y="1616"/>
                  </a:cubicBezTo>
                  <a:cubicBezTo>
                    <a:pt x="355" y="1625"/>
                    <a:pt x="374" y="1632"/>
                    <a:pt x="393" y="16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6" name="Freeform 32"/>
            <p:cNvSpPr>
              <a:spLocks/>
            </p:cNvSpPr>
            <p:nvPr/>
          </p:nvSpPr>
          <p:spPr bwMode="auto">
            <a:xfrm>
              <a:off x="7110413" y="3255598"/>
              <a:ext cx="1042988" cy="3179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4" y="1064"/>
                </a:cxn>
                <a:cxn ang="0">
                  <a:pos x="588" y="1640"/>
                </a:cxn>
                <a:cxn ang="0">
                  <a:pos x="463" y="1828"/>
                </a:cxn>
                <a:cxn ang="0">
                  <a:pos x="275" y="1990"/>
                </a:cxn>
                <a:cxn ang="0">
                  <a:pos x="207" y="2053"/>
                </a:cxn>
                <a:cxn ang="0">
                  <a:pos x="113" y="2116"/>
                </a:cxn>
                <a:cxn ang="0">
                  <a:pos x="75" y="2141"/>
                </a:cxn>
              </a:cxnLst>
              <a:rect l="0" t="0" r="r" b="b"/>
              <a:pathLst>
                <a:path w="657" h="2141">
                  <a:moveTo>
                    <a:pt x="0" y="0"/>
                  </a:moveTo>
                  <a:cubicBezTo>
                    <a:pt x="430" y="296"/>
                    <a:pt x="491" y="592"/>
                    <a:pt x="614" y="1064"/>
                  </a:cubicBezTo>
                  <a:cubicBezTo>
                    <a:pt x="633" y="1260"/>
                    <a:pt x="657" y="1450"/>
                    <a:pt x="588" y="1640"/>
                  </a:cubicBezTo>
                  <a:cubicBezTo>
                    <a:pt x="569" y="1692"/>
                    <a:pt x="494" y="1790"/>
                    <a:pt x="463" y="1828"/>
                  </a:cubicBezTo>
                  <a:cubicBezTo>
                    <a:pt x="410" y="1891"/>
                    <a:pt x="340" y="1941"/>
                    <a:pt x="275" y="1990"/>
                  </a:cubicBezTo>
                  <a:cubicBezTo>
                    <a:pt x="250" y="2009"/>
                    <a:pt x="232" y="2034"/>
                    <a:pt x="207" y="2053"/>
                  </a:cubicBezTo>
                  <a:cubicBezTo>
                    <a:pt x="177" y="2076"/>
                    <a:pt x="143" y="2093"/>
                    <a:pt x="113" y="2116"/>
                  </a:cubicBezTo>
                  <a:cubicBezTo>
                    <a:pt x="101" y="2125"/>
                    <a:pt x="75" y="2141"/>
                    <a:pt x="75" y="21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7" name="Freeform 33"/>
            <p:cNvSpPr>
              <a:spLocks/>
            </p:cNvSpPr>
            <p:nvPr/>
          </p:nvSpPr>
          <p:spPr bwMode="auto">
            <a:xfrm>
              <a:off x="7110413" y="2906348"/>
              <a:ext cx="1143000" cy="2544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6" y="282"/>
                </a:cxn>
                <a:cxn ang="0">
                  <a:pos x="651" y="1021"/>
                </a:cxn>
                <a:cxn ang="0">
                  <a:pos x="513" y="1321"/>
                </a:cxn>
                <a:cxn ang="0">
                  <a:pos x="288" y="1459"/>
                </a:cxn>
                <a:cxn ang="0">
                  <a:pos x="182" y="1534"/>
                </a:cxn>
                <a:cxn ang="0">
                  <a:pos x="75" y="1603"/>
                </a:cxn>
              </a:cxnLst>
              <a:rect l="0" t="0" r="r" b="b"/>
              <a:pathLst>
                <a:path w="720" h="1603">
                  <a:moveTo>
                    <a:pt x="0" y="0"/>
                  </a:moveTo>
                  <a:cubicBezTo>
                    <a:pt x="338" y="84"/>
                    <a:pt x="406" y="62"/>
                    <a:pt x="626" y="282"/>
                  </a:cubicBezTo>
                  <a:cubicBezTo>
                    <a:pt x="720" y="524"/>
                    <a:pt x="706" y="768"/>
                    <a:pt x="651" y="1021"/>
                  </a:cubicBezTo>
                  <a:cubicBezTo>
                    <a:pt x="628" y="1128"/>
                    <a:pt x="595" y="1243"/>
                    <a:pt x="513" y="1321"/>
                  </a:cubicBezTo>
                  <a:cubicBezTo>
                    <a:pt x="472" y="1360"/>
                    <a:pt x="294" y="1456"/>
                    <a:pt x="288" y="1459"/>
                  </a:cubicBezTo>
                  <a:cubicBezTo>
                    <a:pt x="250" y="1482"/>
                    <a:pt x="220" y="1511"/>
                    <a:pt x="182" y="1534"/>
                  </a:cubicBezTo>
                  <a:cubicBezTo>
                    <a:pt x="149" y="1554"/>
                    <a:pt x="103" y="1575"/>
                    <a:pt x="75" y="16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8" name="Freeform 34"/>
            <p:cNvSpPr>
              <a:spLocks/>
            </p:cNvSpPr>
            <p:nvPr/>
          </p:nvSpPr>
          <p:spPr bwMode="auto">
            <a:xfrm>
              <a:off x="7061200" y="3533410"/>
              <a:ext cx="736600" cy="2554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0" y="1002"/>
                </a:cxn>
                <a:cxn ang="0">
                  <a:pos x="400" y="1365"/>
                </a:cxn>
                <a:cxn ang="0">
                  <a:pos x="269" y="1471"/>
                </a:cxn>
                <a:cxn ang="0">
                  <a:pos x="87" y="1609"/>
                </a:cxn>
              </a:cxnLst>
              <a:rect l="0" t="0" r="r" b="b"/>
              <a:pathLst>
                <a:path w="464" h="1609">
                  <a:moveTo>
                    <a:pt x="0" y="0"/>
                  </a:moveTo>
                  <a:cubicBezTo>
                    <a:pt x="301" y="304"/>
                    <a:pt x="396" y="596"/>
                    <a:pt x="450" y="1002"/>
                  </a:cubicBezTo>
                  <a:cubicBezTo>
                    <a:pt x="457" y="1118"/>
                    <a:pt x="464" y="1260"/>
                    <a:pt x="400" y="1365"/>
                  </a:cubicBezTo>
                  <a:cubicBezTo>
                    <a:pt x="379" y="1399"/>
                    <a:pt x="301" y="1446"/>
                    <a:pt x="269" y="1471"/>
                  </a:cubicBezTo>
                  <a:cubicBezTo>
                    <a:pt x="209" y="1517"/>
                    <a:pt x="143" y="1561"/>
                    <a:pt x="87" y="160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9" name="Freeform 35"/>
            <p:cNvSpPr>
              <a:spLocks/>
            </p:cNvSpPr>
            <p:nvPr/>
          </p:nvSpPr>
          <p:spPr bwMode="auto">
            <a:xfrm>
              <a:off x="5002213" y="2031635"/>
              <a:ext cx="1084263" cy="3738563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276" y="457"/>
                </a:cxn>
                <a:cxn ang="0">
                  <a:pos x="138" y="745"/>
                </a:cxn>
                <a:cxn ang="0">
                  <a:pos x="207" y="2048"/>
                </a:cxn>
                <a:cxn ang="0">
                  <a:pos x="527" y="2286"/>
                </a:cxn>
                <a:cxn ang="0">
                  <a:pos x="608" y="2336"/>
                </a:cxn>
                <a:cxn ang="0">
                  <a:pos x="639" y="2355"/>
                </a:cxn>
              </a:cxnLst>
              <a:rect l="0" t="0" r="r" b="b"/>
              <a:pathLst>
                <a:path w="683" h="2355">
                  <a:moveTo>
                    <a:pt x="683" y="0"/>
                  </a:moveTo>
                  <a:cubicBezTo>
                    <a:pt x="601" y="87"/>
                    <a:pt x="344" y="349"/>
                    <a:pt x="276" y="457"/>
                  </a:cubicBezTo>
                  <a:cubicBezTo>
                    <a:pt x="219" y="547"/>
                    <a:pt x="184" y="649"/>
                    <a:pt x="138" y="745"/>
                  </a:cubicBezTo>
                  <a:cubicBezTo>
                    <a:pt x="73" y="1165"/>
                    <a:pt x="0" y="1652"/>
                    <a:pt x="207" y="2048"/>
                  </a:cubicBezTo>
                  <a:cubicBezTo>
                    <a:pt x="271" y="2171"/>
                    <a:pt x="417" y="2215"/>
                    <a:pt x="527" y="2286"/>
                  </a:cubicBezTo>
                  <a:cubicBezTo>
                    <a:pt x="555" y="2304"/>
                    <a:pt x="579" y="2321"/>
                    <a:pt x="608" y="2336"/>
                  </a:cubicBezTo>
                  <a:cubicBezTo>
                    <a:pt x="619" y="2342"/>
                    <a:pt x="639" y="2355"/>
                    <a:pt x="639" y="235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1603620" name="Rectangle 36" descr="Dark upward diagonal"/>
          <p:cNvSpPr>
            <a:spLocks noChangeArrowheads="1"/>
          </p:cNvSpPr>
          <p:nvPr/>
        </p:nvSpPr>
        <p:spPr bwMode="auto">
          <a:xfrm>
            <a:off x="774700" y="4809760"/>
            <a:ext cx="1117600" cy="342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21" name="Rectangle 37" descr="Dark upward diagonal"/>
          <p:cNvSpPr>
            <a:spLocks noChangeArrowheads="1"/>
          </p:cNvSpPr>
          <p:nvPr/>
        </p:nvSpPr>
        <p:spPr bwMode="auto">
          <a:xfrm>
            <a:off x="774700" y="4466860"/>
            <a:ext cx="1117600" cy="10414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22" name="Line 38" descr="Dark upward diagonal"/>
          <p:cNvSpPr>
            <a:spLocks noChangeShapeType="1"/>
          </p:cNvSpPr>
          <p:nvPr/>
        </p:nvSpPr>
        <p:spPr bwMode="auto">
          <a:xfrm>
            <a:off x="774700" y="4808173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23" name="Line 39" descr="Dark upward diagonal"/>
          <p:cNvSpPr>
            <a:spLocks noChangeShapeType="1"/>
          </p:cNvSpPr>
          <p:nvPr/>
        </p:nvSpPr>
        <p:spPr bwMode="auto">
          <a:xfrm>
            <a:off x="774700" y="5160598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24" name="Rectangle 40"/>
          <p:cNvSpPr>
            <a:spLocks noChangeArrowheads="1"/>
          </p:cNvSpPr>
          <p:nvPr/>
        </p:nvSpPr>
        <p:spPr bwMode="auto">
          <a:xfrm>
            <a:off x="1014413" y="4809760"/>
            <a:ext cx="55342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VA2</a:t>
            </a:r>
            <a:endParaRPr lang="en-US" altLang="ko-KR" sz="1800" dirty="0">
              <a:solidFill>
                <a:srgbClr val="000000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/>
                </a:solidFill>
                <a:ea typeface="굴림" charset="-127"/>
                <a:cs typeface="굴림" charset="-127"/>
              </a:rPr>
              <a:t>Retrieving Data from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76500" y="2603500"/>
            <a:ext cx="232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1)  Access page table for address translation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7239000" y="1371600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Physical Memory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2768600" y="4572000"/>
            <a:ext cx="241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2)  Access correct physical address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2311400" y="5562600"/>
            <a:ext cx="3594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Requires two accesses of physical memory!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8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2 physical memory accesses per data access </a:t>
            </a:r>
            <a:br>
              <a:rPr lang="en-US" dirty="0" smtClean="0"/>
            </a:br>
            <a:r>
              <a:rPr lang="en-US" dirty="0" smtClean="0"/>
              <a:t>= SLOW!</a:t>
            </a:r>
          </a:p>
          <a:p>
            <a:r>
              <a:rPr lang="en-US" dirty="0" smtClean="0"/>
              <a:t>Build a separate cache for the Page Table</a:t>
            </a:r>
          </a:p>
          <a:p>
            <a:pPr lvl="1"/>
            <a:r>
              <a:rPr lang="en-US" dirty="0" smtClean="0"/>
              <a:t>For historical reasons, cache is called a </a:t>
            </a:r>
            <a:r>
              <a:rPr lang="en-US" i="1" dirty="0" smtClean="0">
                <a:solidFill>
                  <a:srgbClr val="FF0000"/>
                </a:solidFill>
              </a:rPr>
              <a:t>Translation </a:t>
            </a:r>
            <a:r>
              <a:rPr lang="en-US" i="1" dirty="0" err="1" smtClean="0">
                <a:solidFill>
                  <a:srgbClr val="FF0000"/>
                </a:solidFill>
              </a:rPr>
              <a:t>Lookaside</a:t>
            </a:r>
            <a:r>
              <a:rPr lang="en-US" i="1" dirty="0" smtClean="0">
                <a:solidFill>
                  <a:srgbClr val="FF0000"/>
                </a:solidFill>
              </a:rPr>
              <a:t> Buffer (TLB)</a:t>
            </a:r>
          </a:p>
          <a:p>
            <a:pPr lvl="1"/>
            <a:r>
              <a:rPr lang="en-US" dirty="0" smtClean="0"/>
              <a:t>Notice that what is stored in the TLB is NOT data, but the VPN </a:t>
            </a:r>
            <a:r>
              <a:rPr lang="en-US" dirty="0" smtClean="0">
                <a:sym typeface="Wingdings" pitchFamily="2" charset="2"/>
              </a:rPr>
              <a:t> PPN mapping translations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8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TLBs vs.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20116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TLBs usually small, typically 16 – 512 entries</a:t>
            </a:r>
          </a:p>
          <a:p>
            <a:r>
              <a:rPr lang="en-US" dirty="0" smtClean="0"/>
              <a:t>TLB access time comparable to cache (« main memory)</a:t>
            </a:r>
          </a:p>
          <a:p>
            <a:r>
              <a:rPr lang="en-US" dirty="0" smtClean="0"/>
              <a:t>TLBs can have </a:t>
            </a:r>
            <a:r>
              <a:rPr lang="en-US" dirty="0" err="1" smtClean="0"/>
              <a:t>associativity</a:t>
            </a:r>
            <a:endParaRPr lang="en-US" dirty="0" smtClean="0"/>
          </a:p>
          <a:p>
            <a:pPr lvl="1"/>
            <a:r>
              <a:rPr lang="en-US" altLang="ko-KR" dirty="0" smtClean="0"/>
              <a:t>Usually fully/highly associative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06401" y="1618488"/>
            <a:ext cx="3948005" cy="2875046"/>
            <a:chOff x="406401" y="2531523"/>
            <a:chExt cx="3948005" cy="2875046"/>
          </a:xfrm>
        </p:grpSpPr>
        <p:sp>
          <p:nvSpPr>
            <p:cNvPr id="8" name="Rectangle 7"/>
            <p:cNvSpPr/>
            <p:nvPr/>
          </p:nvSpPr>
          <p:spPr>
            <a:xfrm>
              <a:off x="1645920" y="2743200"/>
              <a:ext cx="1463040" cy="1463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D$ / I$</a:t>
              </a:r>
              <a:endParaRPr lang="en-US" sz="32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731520" y="3474720"/>
              <a:ext cx="914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108960" y="347472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06401" y="2658523"/>
              <a:ext cx="13080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Memory Address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81866" y="2531523"/>
              <a:ext cx="1261534" cy="986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 smtClean="0"/>
                <a:t>Data at memory address</a:t>
              </a:r>
              <a:endParaRPr lang="en-US" sz="2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377440" y="4206240"/>
              <a:ext cx="0" cy="7315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377440" y="4206240"/>
              <a:ext cx="19769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Access next cache level / main memory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97280" y="4206240"/>
              <a:ext cx="12570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On miss: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120640" y="1828800"/>
            <a:ext cx="3550920" cy="2663369"/>
            <a:chOff x="5120640" y="2743200"/>
            <a:chExt cx="3550920" cy="2663369"/>
          </a:xfrm>
        </p:grpSpPr>
        <p:sp>
          <p:nvSpPr>
            <p:cNvPr id="17" name="Rectangle 16"/>
            <p:cNvSpPr/>
            <p:nvPr/>
          </p:nvSpPr>
          <p:spPr>
            <a:xfrm>
              <a:off x="6035040" y="2743200"/>
              <a:ext cx="1463040" cy="1463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smtClean="0"/>
                <a:t>TLB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5120640" y="3474720"/>
              <a:ext cx="914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7498080" y="347472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257800" y="301752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VPN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01466" y="3017520"/>
              <a:ext cx="7408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PPN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66560" y="4206240"/>
              <a:ext cx="1905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Access Page Table in main memory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86400" y="4206240"/>
              <a:ext cx="12570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On miss:</a:t>
              </a:r>
              <a:endParaRPr lang="en-US" sz="24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6766560" y="4206240"/>
              <a:ext cx="0" cy="7315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Where Are TLBs Located?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2286001"/>
          </a:xfrm>
        </p:spPr>
        <p:txBody>
          <a:bodyPr/>
          <a:lstStyle/>
          <a:p>
            <a:r>
              <a:rPr lang="en-US" dirty="0" smtClean="0"/>
              <a:t>Which should we check first: Cache or TLB?</a:t>
            </a:r>
          </a:p>
          <a:p>
            <a:pPr lvl="1"/>
            <a:r>
              <a:rPr lang="en-US" dirty="0" smtClean="0"/>
              <a:t>Can cache hold requested data if corresponding page is not in physical memory?</a:t>
            </a:r>
          </a:p>
          <a:p>
            <a:pPr lvl="1"/>
            <a:r>
              <a:rPr lang="en-US" dirty="0" smtClean="0"/>
              <a:t>With TLB first, does cache receive VA or PA?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69000" y="26035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0210" y="3111500"/>
            <a:ext cx="55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PA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097280" y="3657600"/>
            <a:ext cx="6675120" cy="2651760"/>
            <a:chOff x="1097280" y="3657600"/>
            <a:chExt cx="6675120" cy="265176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4572000" y="3840480"/>
              <a:ext cx="109728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Cache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194560" y="402336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accent6"/>
                  </a:solidFill>
                  <a:latin typeface="+mj-lt"/>
                </a:rPr>
                <a:t>VA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3931920" y="402336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accent4"/>
                  </a:solidFill>
                  <a:latin typeface="+mj-lt"/>
                </a:rPr>
                <a:t>PA</a:t>
              </a: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5669280" y="3657600"/>
              <a:ext cx="64008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miss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4297680" y="4790440"/>
              <a:ext cx="533800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hit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5669280" y="457200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tx1"/>
                  </a:solidFill>
                  <a:latin typeface="+mj-lt"/>
                </a:rPr>
                <a:t>data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931920" y="3657600"/>
              <a:ext cx="64008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hit</a:t>
              </a:r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2926080" y="4754880"/>
              <a:ext cx="0" cy="4572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2834640" y="4771390"/>
              <a:ext cx="1097280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miss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097280" y="3840480"/>
              <a:ext cx="1097280" cy="10972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 dirty="0" smtClean="0">
                  <a:latin typeface="+mj-lt"/>
                </a:rPr>
                <a:t>CPU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6309360" y="3840480"/>
              <a:ext cx="1463040" cy="10972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800" dirty="0" smtClean="0">
                  <a:latin typeface="+mj-lt"/>
                </a:rPr>
                <a:t>Main Memory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2834640" y="3840480"/>
              <a:ext cx="1097280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  <a:latin typeface="+mj-lt"/>
                </a:rPr>
                <a:t>TLB</a:t>
              </a:r>
              <a:endParaRPr lang="en-US" sz="2800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2834640" y="5196840"/>
              <a:ext cx="1097280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normAutofit lnSpcReduction="10000"/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  <a:latin typeface="+mj-lt"/>
                </a:rPr>
                <a:t>Page Table</a:t>
              </a:r>
              <a:endParaRPr lang="en-US" sz="2800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219456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393192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3840480" y="4754880"/>
              <a:ext cx="0" cy="4572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566928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5669280" y="4572000"/>
              <a:ext cx="6400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2194560" y="4572000"/>
              <a:ext cx="2377440" cy="1737360"/>
              <a:chOff x="2194560" y="4572000"/>
              <a:chExt cx="2377440" cy="17373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>
                <a:off x="4297680" y="4572000"/>
                <a:ext cx="27432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297680" y="4572000"/>
                <a:ext cx="0" cy="173736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2468880" y="630936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68880" y="4754880"/>
                <a:ext cx="0" cy="15544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2194560" y="4754880"/>
                <a:ext cx="27432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/>
          <p:cNvSpPr txBox="1"/>
          <p:nvPr/>
        </p:nvSpPr>
        <p:spPr>
          <a:xfrm>
            <a:off x="5029200" y="5212080"/>
            <a:ext cx="356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Notice that it is now the TLB that does translation, not the Page Table!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Address Translation Using TLB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828800"/>
            <a:ext cx="1097280" cy="3683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/>
                </a:solidFill>
              </a:rPr>
              <a:t>TLB Tag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11680" y="1828800"/>
            <a:ext cx="1188720" cy="3683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/>
                </a:solidFill>
              </a:rPr>
              <a:t>TLB Index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1828800"/>
            <a:ext cx="1371600" cy="3683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Page Offset</a:t>
            </a:r>
            <a:endParaRPr lang="en-US" sz="2000" dirty="0">
              <a:solidFill>
                <a:schemeClr val="accent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630152"/>
              </p:ext>
            </p:extLst>
          </p:nvPr>
        </p:nvGraphicFramePr>
        <p:xfrm>
          <a:off x="1828800" y="2834640"/>
          <a:ext cx="329184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/>
                <a:gridCol w="21945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6"/>
                          </a:solidFill>
                        </a:rPr>
                        <a:t>TLB</a:t>
                      </a:r>
                      <a:r>
                        <a:rPr lang="en-US" sz="2400" baseline="0" dirty="0" smtClean="0">
                          <a:solidFill>
                            <a:schemeClr val="accent6"/>
                          </a:solidFill>
                        </a:rPr>
                        <a:t> Tag</a:t>
                      </a:r>
                      <a:endParaRPr lang="en-US" sz="24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4"/>
                          </a:solidFill>
                        </a:rPr>
                        <a:t>PPN</a:t>
                      </a:r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6"/>
                          </a:solidFill>
                        </a:rPr>
                        <a:t>(used just like in a cache)</a:t>
                      </a:r>
                      <a:endParaRPr lang="en-US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</a:t>
                      </a:r>
                      <a:r>
                        <a:rPr lang="en-US" sz="2400" b="1" baseline="0" dirty="0" smtClean="0"/>
                        <a:t> . .</a:t>
                      </a:r>
                      <a:endParaRPr lang="en-US" sz="2400" b="1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828800" y="2423160"/>
            <a:ext cx="3291840" cy="420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 smtClean="0">
                <a:latin typeface="+mj-lt"/>
              </a:rPr>
              <a:t>TLB</a:t>
            </a:r>
            <a:endParaRPr lang="en-US" sz="2800" b="1" dirty="0"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554480" y="2197100"/>
            <a:ext cx="1051560" cy="1460500"/>
            <a:chOff x="1554480" y="2197100"/>
            <a:chExt cx="1051560" cy="1460500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2606040" y="2197100"/>
              <a:ext cx="0" cy="27432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1554480" y="2468880"/>
              <a:ext cx="105156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54480" y="2468880"/>
              <a:ext cx="0" cy="118872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554480" y="3657600"/>
              <a:ext cx="274320" cy="0"/>
            </a:xfrm>
            <a:prstGeom prst="line">
              <a:avLst/>
            </a:prstGeom>
            <a:ln w="38100">
              <a:solidFill>
                <a:schemeClr val="accent6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Left Brace 19"/>
          <p:cNvSpPr/>
          <p:nvPr/>
        </p:nvSpPr>
        <p:spPr>
          <a:xfrm rot="5400000">
            <a:off x="1963420" y="548640"/>
            <a:ext cx="182880" cy="22860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128016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VPN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394960" y="4297680"/>
            <a:ext cx="3566160" cy="368300"/>
            <a:chOff x="5394960" y="4572000"/>
            <a:chExt cx="3566160" cy="368300"/>
          </a:xfrm>
        </p:grpSpPr>
        <p:sp>
          <p:nvSpPr>
            <p:cNvPr id="22" name="Rectangle 21"/>
            <p:cNvSpPr/>
            <p:nvPr/>
          </p:nvSpPr>
          <p:spPr>
            <a:xfrm>
              <a:off x="5394960" y="4572000"/>
              <a:ext cx="219456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accent4"/>
                  </a:solidFill>
                </a:rPr>
                <a:t>PPN</a:t>
              </a:r>
              <a:endParaRPr lang="en-US" sz="2000" b="1" dirty="0">
                <a:solidFill>
                  <a:schemeClr val="accent4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89520" y="4572000"/>
              <a:ext cx="137160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accent1"/>
                  </a:solidFill>
                </a:rPr>
                <a:t>Page Offset</a:t>
              </a:r>
              <a:endParaRPr lang="en-US" sz="2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94960" y="5120640"/>
            <a:ext cx="3566160" cy="368300"/>
            <a:chOff x="5394960" y="5394960"/>
            <a:chExt cx="3566160" cy="368300"/>
          </a:xfrm>
        </p:grpSpPr>
        <p:sp>
          <p:nvSpPr>
            <p:cNvPr id="25" name="Rectangle 24"/>
            <p:cNvSpPr/>
            <p:nvPr/>
          </p:nvSpPr>
          <p:spPr>
            <a:xfrm>
              <a:off x="5394960" y="5394960"/>
              <a:ext cx="128016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Tag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75120" y="5394960"/>
              <a:ext cx="137160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Index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046720" y="5394960"/>
              <a:ext cx="91440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Offset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118100" y="3657600"/>
            <a:ext cx="1374140" cy="640080"/>
            <a:chOff x="5118100" y="3657600"/>
            <a:chExt cx="1374140" cy="64008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118100" y="3657600"/>
              <a:ext cx="13716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492240" y="3657600"/>
              <a:ext cx="0" cy="640080"/>
            </a:xfrm>
            <a:prstGeom prst="line">
              <a:avLst/>
            </a:prstGeom>
            <a:ln w="38100">
              <a:solidFill>
                <a:schemeClr val="accent4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3886200" y="2197100"/>
            <a:ext cx="4389120" cy="2100580"/>
            <a:chOff x="3886200" y="2197100"/>
            <a:chExt cx="4389120" cy="2100580"/>
          </a:xfrm>
        </p:grpSpPr>
        <p:cxnSp>
          <p:nvCxnSpPr>
            <p:cNvPr id="34" name="Straight Connector 33"/>
            <p:cNvCxnSpPr>
              <a:stCxn id="9" idx="2"/>
            </p:cNvCxnSpPr>
            <p:nvPr/>
          </p:nvCxnSpPr>
          <p:spPr>
            <a:xfrm>
              <a:off x="3886200" y="219710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886200" y="2468880"/>
              <a:ext cx="438912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8275320" y="2468880"/>
              <a:ext cx="0" cy="1828800"/>
            </a:xfrm>
            <a:prstGeom prst="line">
              <a:avLst/>
            </a:prstGeom>
            <a:ln w="381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4663440" y="1783080"/>
            <a:ext cx="2144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Virtual Address</a:t>
            </a:r>
            <a:endParaRPr lang="en-US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394960" y="4663440"/>
            <a:ext cx="3566160" cy="46166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400" b="1" dirty="0" smtClean="0"/>
              <a:t>Physical Address</a:t>
            </a:r>
            <a:endParaRPr lang="en-US" sz="2400" b="1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630152"/>
              </p:ext>
            </p:extLst>
          </p:nvPr>
        </p:nvGraphicFramePr>
        <p:xfrm>
          <a:off x="1097280" y="5029200"/>
          <a:ext cx="3066757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"/>
                <a:gridCol w="1280160"/>
                <a:gridCol w="160371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Tag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Block Data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 . .</a:t>
                      </a:r>
                      <a:endParaRPr lang="en-US" sz="2400" b="1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182880" y="5029200"/>
            <a:ext cx="914400" cy="7315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normAutofit lnSpcReduction="10000"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 smtClean="0">
                <a:latin typeface="+mj-lt"/>
              </a:rPr>
              <a:t>Data</a:t>
            </a:r>
            <a:br>
              <a:rPr lang="en-US" sz="2800" b="1" dirty="0" smtClean="0">
                <a:latin typeface="+mj-lt"/>
              </a:rPr>
            </a:br>
            <a:r>
              <a:rPr lang="en-US" sz="2800" b="1" dirty="0" smtClean="0">
                <a:latin typeface="+mj-lt"/>
              </a:rPr>
              <a:t>Cache</a:t>
            </a:r>
            <a:endParaRPr lang="en-US" sz="2800" b="1" dirty="0">
              <a:latin typeface="+mj-l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4160520" y="5486400"/>
            <a:ext cx="3200400" cy="274320"/>
            <a:chOff x="4160520" y="5486400"/>
            <a:chExt cx="3200400" cy="274320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7353300" y="5486400"/>
              <a:ext cx="0" cy="2743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434840" y="5760720"/>
              <a:ext cx="2926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4434840" y="5575300"/>
              <a:ext cx="0" cy="1828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4160520" y="5577840"/>
              <a:ext cx="27432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6489700" y="3291840"/>
            <a:ext cx="1803400" cy="98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PA split two different ways!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72000" y="5852160"/>
            <a:ext cx="424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Note:  </a:t>
            </a:r>
            <a:r>
              <a:rPr lang="en-US" sz="2400" dirty="0" smtClean="0">
                <a:solidFill>
                  <a:srgbClr val="FF0000"/>
                </a:solidFill>
              </a:rPr>
              <a:t>TIO for VA &amp; PA unrelated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5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Review of Last Lecture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Goals of Virtual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Page Tables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Translation </a:t>
            </a:r>
            <a:r>
              <a:rPr lang="en-US" dirty="0" err="1">
                <a:solidFill>
                  <a:srgbClr val="FF0000"/>
                </a:solidFill>
              </a:rPr>
              <a:t>Lookaside</a:t>
            </a:r>
            <a:r>
              <a:rPr lang="en-US" dirty="0">
                <a:solidFill>
                  <a:srgbClr val="FF0000"/>
                </a:solidFill>
              </a:rPr>
              <a:t> Buffer (TLB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VM Performance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6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2194560"/>
            <a:ext cx="8229600" cy="429768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Valid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Access Rights:  </a:t>
            </a:r>
            <a:r>
              <a:rPr lang="en-US" sz="2800" dirty="0" smtClean="0"/>
              <a:t>Same usage as previously discussed for page tables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Dirty:</a:t>
            </a:r>
            <a:r>
              <a:rPr lang="en-US" sz="2800" i="1" dirty="0" smtClean="0"/>
              <a:t>  </a:t>
            </a:r>
            <a:r>
              <a:rPr lang="en-US" sz="2800" dirty="0" smtClean="0"/>
              <a:t>Basically always use write-back, so indicates whether or not to write page to disk when replaced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Ref:  </a:t>
            </a:r>
            <a:r>
              <a:rPr lang="en-US" sz="2800" dirty="0" smtClean="0"/>
              <a:t>Used to implement LRU</a:t>
            </a:r>
          </a:p>
          <a:p>
            <a:pPr lvl="1"/>
            <a:r>
              <a:rPr lang="en-US" sz="2400" dirty="0" smtClean="0"/>
              <a:t>Set when page is accessed, cleared periodically by OS</a:t>
            </a:r>
          </a:p>
          <a:p>
            <a:pPr lvl="1"/>
            <a:r>
              <a:rPr lang="en-US" sz="2400" dirty="0" smtClean="0"/>
              <a:t>If Ref = 1, then page was referenced recently</a:t>
            </a:r>
          </a:p>
          <a:p>
            <a:r>
              <a:rPr lang="en-US" sz="2800" i="1" dirty="0" smtClean="0"/>
              <a:t>TLB Index:</a:t>
            </a:r>
            <a:r>
              <a:rPr lang="en-US" sz="2800" dirty="0" smtClean="0"/>
              <a:t>  </a:t>
            </a:r>
            <a:r>
              <a:rPr lang="en-US" sz="2800" dirty="0" smtClean="0"/>
              <a:t>VPN mod (# TLB sets</a:t>
            </a:r>
            <a:r>
              <a:rPr lang="en-US" sz="2800" dirty="0" smtClean="0"/>
              <a:t>)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TLB Tag:</a:t>
            </a:r>
            <a:r>
              <a:rPr lang="en-US" sz="2800" dirty="0" smtClean="0"/>
              <a:t>  VPN – TLB Index</a:t>
            </a:r>
            <a:endParaRPr lang="en-US" sz="2800" dirty="0" smtClean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Typical TLB Entry Format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1371600"/>
          <a:ext cx="7315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/>
                <a:gridCol w="731520"/>
                <a:gridCol w="731520"/>
                <a:gridCol w="1737360"/>
                <a:gridCol w="1463040"/>
                <a:gridCol w="192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Valid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Dirty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Access Rights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TLB Tag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PPN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405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8"/>
            <a:ext cx="73152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How many bits wide are the following?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16 </a:t>
            </a:r>
            <a:r>
              <a:rPr lang="en-US" sz="2800" dirty="0" err="1" smtClean="0">
                <a:ea typeface="Courier New" pitchFamily="24" charset="0"/>
                <a:cs typeface="Courier New" pitchFamily="24" charset="0"/>
              </a:rPr>
              <a:t>KiB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pages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40-bit virtual addresses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64 </a:t>
            </a:r>
            <a:r>
              <a:rPr lang="en-US" sz="2800" dirty="0" err="1" smtClean="0">
                <a:ea typeface="Courier New" pitchFamily="24" charset="0"/>
                <a:cs typeface="Courier New" pitchFamily="24" charset="0"/>
              </a:rPr>
              <a:t>GiB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physical memory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2-way set associative TLB with 512 entries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914400" y="4297680"/>
            <a:ext cx="5492931" cy="2011680"/>
            <a:chOff x="1273629" y="4197096"/>
            <a:chExt cx="5492931" cy="2011680"/>
          </a:xfrm>
        </p:grpSpPr>
        <p:grpSp>
          <p:nvGrpSpPr>
            <p:cNvPr id="3" name="Group 17"/>
            <p:cNvGrpSpPr/>
            <p:nvPr/>
          </p:nvGrpSpPr>
          <p:grpSpPr>
            <a:xfrm>
              <a:off x="1273629" y="4197096"/>
              <a:ext cx="5492931" cy="2011680"/>
              <a:chOff x="7955280" y="3293581"/>
              <a:chExt cx="5492931" cy="201168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8046720" y="3657600"/>
                <a:ext cx="5401491" cy="523220"/>
                <a:chOff x="960651" y="1743728"/>
                <a:chExt cx="5401325" cy="392422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4846171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12			14				38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766343"/>
                  <a:ext cx="466780" cy="3462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A)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5" name="Group 2"/>
              <p:cNvGrpSpPr/>
              <p:nvPr/>
            </p:nvGrpSpPr>
            <p:grpSpPr>
              <a:xfrm>
                <a:off x="8046720" y="4023360"/>
                <a:ext cx="5401491" cy="523220"/>
                <a:chOff x="960438" y="3240088"/>
                <a:chExt cx="5401491" cy="523220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484632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18			8				45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262250"/>
                  <a:ext cx="45397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B)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6" name="Group 3"/>
              <p:cNvGrpSpPr/>
              <p:nvPr/>
            </p:nvGrpSpPr>
            <p:grpSpPr>
              <a:xfrm>
                <a:off x="8046720" y="4389120"/>
                <a:ext cx="5401491" cy="523220"/>
                <a:chOff x="960438" y="4154488"/>
                <a:chExt cx="5401491" cy="523220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484632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14			12				40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176650"/>
                  <a:ext cx="441146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C)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8" name="Group 4"/>
              <p:cNvGrpSpPr/>
              <p:nvPr/>
            </p:nvGrpSpPr>
            <p:grpSpPr>
              <a:xfrm>
                <a:off x="8046720" y="4757158"/>
                <a:ext cx="5401491" cy="523220"/>
                <a:chOff x="947738" y="5068888"/>
                <a:chExt cx="5401491" cy="523220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484632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17			9				43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086750"/>
                  <a:ext cx="47481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D)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548640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484632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TLB Tag	TLB Index	TLB Entry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005839" y="5120640"/>
            <a:ext cx="5303520" cy="352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5CF6B1-C410-DE41-99C1-A52DCD7C209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914400" y="3383280"/>
          <a:ext cx="7315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/>
                <a:gridCol w="731520"/>
                <a:gridCol w="731520"/>
                <a:gridCol w="1737360"/>
                <a:gridCol w="1463040"/>
                <a:gridCol w="192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Valid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Dirty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Access Rights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TLB Tag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PPN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9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Review of Last Lecture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Goals of Virtual Memory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Page Tables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Translation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Lookaside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Buffer (TLB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VM Performance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0760"/>
          </a:xfrm>
        </p:spPr>
        <p:txBody>
          <a:bodyPr>
            <a:noAutofit/>
          </a:bodyPr>
          <a:lstStyle/>
          <a:p>
            <a:r>
              <a:rPr lang="en-US" dirty="0" smtClean="0"/>
              <a:t>Project 3 due Sunday 4/21</a:t>
            </a:r>
          </a:p>
          <a:p>
            <a:pPr lvl="1"/>
            <a:r>
              <a:rPr lang="en-US" dirty="0" smtClean="0"/>
              <a:t>Performance contest winners to be announced in class at end of semester</a:t>
            </a:r>
          </a:p>
          <a:p>
            <a:r>
              <a:rPr lang="en-US" dirty="0" smtClean="0"/>
              <a:t>Project 4 (individual) coming soon!</a:t>
            </a:r>
          </a:p>
          <a:p>
            <a:r>
              <a:rPr lang="en-US" dirty="0" smtClean="0"/>
              <a:t>Final – Tues 5/14, 3-6pm, 2050 VLSB</a:t>
            </a:r>
          </a:p>
          <a:p>
            <a:pPr lvl="1"/>
            <a:r>
              <a:rPr lang="en-US" dirty="0" smtClean="0"/>
              <a:t>MIPS Green Sheet provided again</a:t>
            </a:r>
          </a:p>
          <a:p>
            <a:pPr lvl="1"/>
            <a:r>
              <a:rPr lang="en-US" dirty="0" smtClean="0"/>
              <a:t>Two-sided handwritten cheat sheet</a:t>
            </a:r>
          </a:p>
          <a:p>
            <a:pPr lvl="2"/>
            <a:r>
              <a:rPr lang="en-US" dirty="0" smtClean="0"/>
              <a:t>Can use the back side of your midterm cheat sheet!</a:t>
            </a:r>
            <a:endParaRPr lang="en-US" sz="28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Review of Last Lecture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Goals of Virtual Memory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Page Tables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Translation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Lookaside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Buffer (TLB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VM Performance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1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Check TLB (input: VPN, output: PPN)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TLB Hit:</a:t>
            </a:r>
            <a:r>
              <a:rPr lang="en-US" dirty="0" smtClean="0"/>
              <a:t>  Fetch translation, return PPN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TLB Miss:</a:t>
            </a:r>
            <a:r>
              <a:rPr lang="en-US" dirty="0" smtClean="0"/>
              <a:t>  Check page table (in memory)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Page Table Hit:</a:t>
            </a:r>
            <a:r>
              <a:rPr lang="en-US" dirty="0" smtClean="0"/>
              <a:t>  Load page table entry into TLB</a:t>
            </a:r>
          </a:p>
          <a:p>
            <a:pPr lvl="2"/>
            <a:r>
              <a:rPr lang="en-US" i="1" dirty="0" smtClean="0"/>
              <a:t>Page Table Miss (</a:t>
            </a:r>
            <a:r>
              <a:rPr lang="en-US" i="1" dirty="0" smtClean="0">
                <a:solidFill>
                  <a:srgbClr val="FF0000"/>
                </a:solidFill>
              </a:rPr>
              <a:t>Page Fault</a:t>
            </a:r>
            <a:r>
              <a:rPr lang="en-US" i="1" dirty="0" smtClean="0"/>
              <a:t>):</a:t>
            </a:r>
            <a:r>
              <a:rPr lang="en-US" dirty="0" smtClean="0"/>
              <a:t>  Fetch page from disk to memory, update corresponding page table entry, then load entry into TLB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Check cache (input: PPN, output: data)</a:t>
            </a:r>
          </a:p>
          <a:p>
            <a:pPr lvl="1"/>
            <a:r>
              <a:rPr lang="en-US" i="1" dirty="0" smtClean="0"/>
              <a:t>Cache Hit:</a:t>
            </a:r>
            <a:r>
              <a:rPr lang="en-US" dirty="0" smtClean="0"/>
              <a:t>  Return data value to processor</a:t>
            </a:r>
          </a:p>
          <a:p>
            <a:pPr lvl="1"/>
            <a:r>
              <a:rPr lang="en-US" i="1" dirty="0" smtClean="0"/>
              <a:t>Cache Miss:</a:t>
            </a:r>
            <a:r>
              <a:rPr lang="en-US" dirty="0" smtClean="0"/>
              <a:t>  Fetch data value from memory, store it in cache, return it to processor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Fetching Data on a Memory Read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960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Faults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11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Load the page off the disk into a free page of memory</a:t>
            </a:r>
          </a:p>
          <a:p>
            <a:pPr lvl="1"/>
            <a:r>
              <a:rPr lang="en-US" dirty="0" smtClean="0"/>
              <a:t>Switch to some other process while we wait</a:t>
            </a:r>
          </a:p>
          <a:p>
            <a:r>
              <a:rPr lang="en-US" dirty="0" smtClean="0"/>
              <a:t>Interrupt thrown when page loaded and the process' page table is updated</a:t>
            </a:r>
          </a:p>
          <a:p>
            <a:pPr lvl="1"/>
            <a:r>
              <a:rPr lang="en-US" dirty="0" smtClean="0"/>
              <a:t>When we switch back to the task, the desired data will be in memory</a:t>
            </a:r>
          </a:p>
          <a:p>
            <a:r>
              <a:rPr lang="en-US" dirty="0" smtClean="0"/>
              <a:t>If memory full, replace page (LRU), writing back if necessary, and update </a:t>
            </a:r>
            <a:r>
              <a:rPr lang="en-US" i="1" dirty="0" smtClean="0"/>
              <a:t>both </a:t>
            </a:r>
            <a:r>
              <a:rPr lang="en-US" dirty="0" smtClean="0"/>
              <a:t>page table entries</a:t>
            </a:r>
          </a:p>
          <a:p>
            <a:pPr lvl="1"/>
            <a:r>
              <a:rPr lang="en-US" dirty="0" smtClean="0"/>
              <a:t>Continuous swapping between disk and memory called “thrashing”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50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Performance Metrics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VM performance also uses Hit/Miss Rates and Miss Penalties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TLB Miss Rate:</a:t>
            </a:r>
            <a:r>
              <a:rPr lang="en-US" dirty="0" smtClean="0"/>
              <a:t>  Fraction of TLB accesses that result in a TLB Miss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Page Table Miss Rate:</a:t>
            </a:r>
            <a:r>
              <a:rPr lang="en-US" dirty="0" smtClean="0"/>
              <a:t>  Fraction of PT accesses that result in a page fault</a:t>
            </a:r>
          </a:p>
          <a:p>
            <a:r>
              <a:rPr lang="en-US" dirty="0" smtClean="0"/>
              <a:t>Caching performance definitions remain the same</a:t>
            </a:r>
          </a:p>
          <a:p>
            <a:pPr lvl="1"/>
            <a:r>
              <a:rPr lang="en-US" dirty="0" smtClean="0"/>
              <a:t>Somewhat independent, as TLB will always pass PA to cache regardless of TLB hit or miss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Data Fetch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Are the following scenarios for a single data access possible?</a:t>
            </a:r>
          </a:p>
          <a:p>
            <a:pPr lvl="1"/>
            <a:r>
              <a:rPr lang="en-US" dirty="0" smtClean="0"/>
              <a:t>TLB Miss, Page Fault			</a:t>
            </a:r>
          </a:p>
          <a:p>
            <a:pPr lvl="1"/>
            <a:r>
              <a:rPr lang="en-US" dirty="0" smtClean="0"/>
              <a:t>TLB Hit, Page Table Hit		</a:t>
            </a:r>
          </a:p>
          <a:p>
            <a:pPr lvl="1"/>
            <a:r>
              <a:rPr lang="en-US" dirty="0" smtClean="0"/>
              <a:t>TLB Miss, Cache Hit			</a:t>
            </a:r>
          </a:p>
          <a:p>
            <a:pPr lvl="1"/>
            <a:r>
              <a:rPr lang="en-US" dirty="0" smtClean="0"/>
              <a:t>Page Table Hit, Cache Miss		</a:t>
            </a:r>
          </a:p>
          <a:p>
            <a:pPr lvl="1"/>
            <a:r>
              <a:rPr lang="en-US" dirty="0" smtClean="0"/>
              <a:t>Page Fault, Cache Hit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4133088"/>
            <a:ext cx="812800" cy="239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Yes</a:t>
            </a:r>
          </a:p>
          <a:p>
            <a:pPr>
              <a:lnSpc>
                <a:spcPct val="90000"/>
              </a:lnSpc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No</a:t>
            </a:r>
          </a:p>
          <a:p>
            <a:pPr>
              <a:lnSpc>
                <a:spcPct val="90000"/>
              </a:lnSpc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Yes</a:t>
            </a:r>
          </a:p>
          <a:p>
            <a:pPr>
              <a:lnSpc>
                <a:spcPct val="90000"/>
              </a:lnSpc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Yes</a:t>
            </a:r>
          </a:p>
          <a:p>
            <a:pPr>
              <a:lnSpc>
                <a:spcPct val="90000"/>
              </a:lnSpc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No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2286000" y="1371600"/>
            <a:ext cx="4572000" cy="1816274"/>
            <a:chOff x="1097280" y="3657600"/>
            <a:chExt cx="6675120" cy="2651760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572000" y="3840480"/>
              <a:ext cx="109728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+mj-lt"/>
                </a:rPr>
                <a:t>Cache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194560" y="402336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 fontScale="85000" lnSpcReduction="2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accent6"/>
                  </a:solidFill>
                  <a:latin typeface="+mj-lt"/>
                </a:rPr>
                <a:t>VA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31920" y="402336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 fontScale="85000" lnSpcReduction="2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accent4"/>
                  </a:solidFill>
                  <a:latin typeface="+mj-lt"/>
                </a:rPr>
                <a:t>PA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669280" y="3657600"/>
              <a:ext cx="64008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dirty="0">
                  <a:solidFill>
                    <a:schemeClr val="accent1"/>
                  </a:solidFill>
                  <a:latin typeface="+mj-lt"/>
                </a:rPr>
                <a:t>miss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297680" y="4790440"/>
              <a:ext cx="596798" cy="4568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000" dirty="0">
                  <a:solidFill>
                    <a:schemeClr val="accent1"/>
                  </a:solidFill>
                  <a:latin typeface="+mj-lt"/>
                </a:rPr>
                <a:t>hit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669280" y="457200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 fontScale="85000" lnSpcReduction="2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tx1"/>
                  </a:solidFill>
                  <a:latin typeface="+mj-lt"/>
                </a:rPr>
                <a:t>data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931920" y="3657600"/>
              <a:ext cx="64008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dirty="0">
                  <a:solidFill>
                    <a:schemeClr val="accent1"/>
                  </a:solidFill>
                  <a:latin typeface="+mj-lt"/>
                </a:rPr>
                <a:t>hit</a:t>
              </a: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926080" y="475488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834640" y="4771390"/>
              <a:ext cx="1097280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dirty="0">
                  <a:solidFill>
                    <a:schemeClr val="accent1"/>
                  </a:solidFill>
                  <a:latin typeface="+mj-lt"/>
                </a:rPr>
                <a:t>miss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097280" y="3840480"/>
              <a:ext cx="1097280" cy="10972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+mj-lt"/>
                </a:rPr>
                <a:t>CPU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6309360" y="3840480"/>
              <a:ext cx="1463040" cy="10972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normAutofit fontScale="62500" lnSpcReduction="20000"/>
            </a:bodyPr>
            <a:lstStyle/>
            <a:p>
              <a:pPr algn="ctr"/>
              <a:r>
                <a:rPr lang="en-US" sz="2800" dirty="0" smtClean="0">
                  <a:latin typeface="+mj-lt"/>
                </a:rPr>
                <a:t>Main Memory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2834640" y="3840480"/>
              <a:ext cx="109728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+mj-lt"/>
                </a:rPr>
                <a:t>TLB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2834640" y="5196840"/>
              <a:ext cx="109728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normAutofit fontScale="70000" lnSpcReduction="20000"/>
            </a:bodyPr>
            <a:lstStyle/>
            <a:p>
              <a:pPr algn="ctr"/>
              <a:r>
                <a:rPr lang="en-US" sz="2800" dirty="0" smtClean="0">
                  <a:latin typeface="+mj-lt"/>
                </a:rPr>
                <a:t>Page Table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219456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393192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3840480" y="475488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66928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5669280" y="4572000"/>
              <a:ext cx="6400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194560" y="4572000"/>
              <a:ext cx="2377440" cy="1737360"/>
              <a:chOff x="2194560" y="4572000"/>
              <a:chExt cx="2377440" cy="173736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H="1">
                <a:off x="4297680" y="4572000"/>
                <a:ext cx="27432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297680" y="4572000"/>
                <a:ext cx="0" cy="173736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2468880" y="630936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468880" y="4754880"/>
                <a:ext cx="0" cy="15544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2194560" y="4754880"/>
                <a:ext cx="27432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8"/>
            <a:ext cx="73152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/>
              <a:t>A program tries to load a word at X that causes a TLB miss but not a page fault. 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Are the following statements TRUE or FALSE?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T</a:t>
            </a:r>
            <a:r>
              <a:rPr lang="en-US" sz="2800" dirty="0" smtClean="0"/>
              <a:t>he page table does not contain a valid mapping for the virtual page corresponding to the address X</a:t>
            </a:r>
            <a:endParaRPr lang="en-US" sz="2800" dirty="0" smtClean="0">
              <a:ea typeface="Courier New" pitchFamily="24" charset="0"/>
              <a:cs typeface="Courier New" pitchFamily="2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The word that the program is trying to load is present in physical memory</a:t>
            </a:r>
            <a:endParaRPr lang="en-US" sz="2800" dirty="0" smtClean="0">
              <a:ea typeface="Courier New" pitchFamily="24" charset="0"/>
              <a:cs typeface="Courier New" pitchFamily="24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914400" y="4297680"/>
            <a:ext cx="1645920" cy="2011680"/>
            <a:chOff x="1273629" y="4197096"/>
            <a:chExt cx="1645920" cy="2011680"/>
          </a:xfrm>
        </p:grpSpPr>
        <p:grpSp>
          <p:nvGrpSpPr>
            <p:cNvPr id="3" name="Group 17"/>
            <p:cNvGrpSpPr/>
            <p:nvPr/>
          </p:nvGrpSpPr>
          <p:grpSpPr>
            <a:xfrm>
              <a:off x="1273629" y="4197096"/>
              <a:ext cx="1645920" cy="2011680"/>
              <a:chOff x="7955280" y="3293581"/>
              <a:chExt cx="1645920" cy="201168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8046720" y="3657607"/>
                <a:ext cx="1469571" cy="541800"/>
                <a:chOff x="960651" y="1743728"/>
                <a:chExt cx="1469526" cy="406356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914372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F	</a:t>
                  </a:r>
                  <a:r>
                    <a:rPr lang="en-US" sz="2800" b="1" dirty="0" err="1" smtClean="0">
                      <a:solidFill>
                        <a:srgbClr val="FF8000"/>
                      </a:solidFill>
                    </a:rPr>
                    <a:t>F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757662"/>
                  <a:ext cx="514869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atin typeface="+mj-lt"/>
                      <a:ea typeface="ＭＳ ゴシック" pitchFamily="1" charset="-128"/>
                    </a:rPr>
                    <a:t>A)</a:t>
                  </a:r>
                  <a:endParaRPr lang="en-US" sz="2800" b="1" dirty="0">
                    <a:latin typeface="+mj-lt"/>
                  </a:endParaRPr>
                </a:p>
              </p:txBody>
            </p:sp>
          </p:grpSp>
          <p:grpSp>
            <p:nvGrpSpPr>
              <p:cNvPr id="5" name="Group 2"/>
              <p:cNvGrpSpPr/>
              <p:nvPr/>
            </p:nvGrpSpPr>
            <p:grpSpPr>
              <a:xfrm>
                <a:off x="8046720" y="4023360"/>
                <a:ext cx="1469571" cy="533807"/>
                <a:chOff x="960438" y="3240088"/>
                <a:chExt cx="1469571" cy="533807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F	T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250675"/>
                  <a:ext cx="498855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atin typeface="+mj-lt"/>
                      <a:ea typeface="ＭＳ ゴシック" pitchFamily="1" charset="-128"/>
                    </a:rPr>
                    <a:t>B)</a:t>
                  </a:r>
                  <a:endParaRPr lang="en-US" sz="2800" b="1" dirty="0">
                    <a:latin typeface="+mj-lt"/>
                  </a:endParaRPr>
                </a:p>
              </p:txBody>
            </p:sp>
          </p:grpSp>
          <p:grpSp>
            <p:nvGrpSpPr>
              <p:cNvPr id="6" name="Group 3"/>
              <p:cNvGrpSpPr/>
              <p:nvPr/>
            </p:nvGrpSpPr>
            <p:grpSpPr>
              <a:xfrm>
                <a:off x="8046720" y="4389120"/>
                <a:ext cx="1469571" cy="533807"/>
                <a:chOff x="960438" y="4154488"/>
                <a:chExt cx="1469571" cy="533807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T	F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165075"/>
                  <a:ext cx="487634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atin typeface="+mj-lt"/>
                      <a:ea typeface="ＭＳ ゴシック" pitchFamily="1" charset="-128"/>
                    </a:rPr>
                    <a:t>C)</a:t>
                  </a:r>
                  <a:endParaRPr lang="en-US" sz="2800" b="1" dirty="0">
                    <a:latin typeface="+mj-lt"/>
                  </a:endParaRPr>
                </a:p>
              </p:txBody>
            </p:sp>
          </p:grpSp>
          <p:grpSp>
            <p:nvGrpSpPr>
              <p:cNvPr id="8" name="Group 4"/>
              <p:cNvGrpSpPr/>
              <p:nvPr/>
            </p:nvGrpSpPr>
            <p:grpSpPr>
              <a:xfrm>
                <a:off x="8046720" y="4757158"/>
                <a:ext cx="1469571" cy="529507"/>
                <a:chOff x="947738" y="5068888"/>
                <a:chExt cx="1469571" cy="529507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T	</a:t>
                  </a:r>
                  <a:r>
                    <a:rPr lang="en-US" sz="2800" b="1" dirty="0" err="1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T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075175"/>
                  <a:ext cx="5229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atin typeface="+mj-lt"/>
                      <a:ea typeface="ＭＳ ゴシック" pitchFamily="1" charset="-128"/>
                    </a:rPr>
                    <a:t>D)</a:t>
                  </a:r>
                  <a:endParaRPr lang="en-US" sz="2800" b="1" dirty="0">
                    <a:latin typeface="+mj-lt"/>
                  </a:endParaRPr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164592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914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1	2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005839" y="5120640"/>
            <a:ext cx="1463040" cy="352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5CF6B1-C410-DE41-99C1-A52DCD7C209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Hierarchy Requirements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4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Allow multiple processes to simultaneously occupy memory and provide </a:t>
            </a:r>
            <a:r>
              <a:rPr lang="en-US" i="1" dirty="0" smtClean="0">
                <a:solidFill>
                  <a:srgbClr val="FF0000"/>
                </a:solidFill>
              </a:rPr>
              <a:t>protection</a:t>
            </a:r>
            <a:endParaRPr lang="en-US" dirty="0" smtClean="0"/>
          </a:p>
          <a:p>
            <a:pPr lvl="1"/>
            <a:r>
              <a:rPr lang="en-US" dirty="0" smtClean="0"/>
              <a:t>Don’t let programs read from or write to each other’s memories</a:t>
            </a:r>
          </a:p>
          <a:p>
            <a:r>
              <a:rPr lang="en-US" dirty="0" smtClean="0"/>
              <a:t>Give each program the illusion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that it has its own </a:t>
            </a:r>
            <a:r>
              <a:rPr lang="en-US" i="1" dirty="0" smtClean="0"/>
              <a:t>private address space </a:t>
            </a:r>
            <a:r>
              <a:rPr lang="en-US" dirty="0" smtClean="0"/>
              <a:t>(via </a:t>
            </a:r>
            <a:r>
              <a:rPr lang="en-US" i="1" dirty="0" smtClean="0">
                <a:solidFill>
                  <a:srgbClr val="FF0000"/>
                </a:solidFill>
              </a:rPr>
              <a:t>translation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Suppose code starts at address 0x00400000, then different processes each think their code resides at the same address</a:t>
            </a:r>
          </a:p>
          <a:p>
            <a:pPr lvl="1"/>
            <a:r>
              <a:rPr lang="en-US" dirty="0" smtClean="0"/>
              <a:t>Each program must have a </a:t>
            </a:r>
            <a:r>
              <a:rPr lang="en-US" i="1" dirty="0" smtClean="0"/>
              <a:t>different</a:t>
            </a:r>
            <a:r>
              <a:rPr lang="en-US" dirty="0" smtClean="0"/>
              <a:t> view of memory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92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VM Performance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Virtual Memory is the level of the memory hierarchy that sits </a:t>
            </a:r>
            <a:r>
              <a:rPr lang="en-US" i="1" dirty="0" smtClean="0"/>
              <a:t>below</a:t>
            </a:r>
            <a:r>
              <a:rPr lang="en-US" dirty="0" smtClean="0"/>
              <a:t> main memory</a:t>
            </a:r>
          </a:p>
          <a:p>
            <a:pPr lvl="1"/>
            <a:r>
              <a:rPr lang="en-US" dirty="0" smtClean="0"/>
              <a:t>TLB comes </a:t>
            </a:r>
            <a:r>
              <a:rPr lang="en-US" i="1" dirty="0" smtClean="0"/>
              <a:t>before</a:t>
            </a:r>
            <a:r>
              <a:rPr lang="en-US" dirty="0" smtClean="0"/>
              <a:t> cache, but affects transfer of data from disk to main memory</a:t>
            </a:r>
          </a:p>
          <a:p>
            <a:pPr lvl="1"/>
            <a:r>
              <a:rPr lang="en-US" dirty="0" smtClean="0"/>
              <a:t>Previously we assumed main memory was lowest level, now we just have to account for disk accesses</a:t>
            </a:r>
          </a:p>
          <a:p>
            <a:r>
              <a:rPr lang="en-US" dirty="0" smtClean="0"/>
              <a:t>Same CPI, AMAT equations apply, but now treat main memory like a mid-level cache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B787-953E-CB44-A01E-5FE23BF0F50F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45400" y="2146300"/>
            <a:ext cx="889000" cy="584200"/>
            <a:chOff x="5048" y="1256"/>
            <a:chExt cx="560" cy="368"/>
          </a:xfrm>
        </p:grpSpPr>
        <p:sp>
          <p:nvSpPr>
            <p:cNvPr id="1615876" name="Oval 4" descr="90%"/>
            <p:cNvSpPr>
              <a:spLocks noChangeArrowheads="1"/>
            </p:cNvSpPr>
            <p:nvPr/>
          </p:nvSpPr>
          <p:spPr bwMode="auto">
            <a:xfrm>
              <a:off x="5048" y="1496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77" name="Oval 5" descr="90%"/>
            <p:cNvSpPr>
              <a:spLocks noChangeArrowheads="1"/>
            </p:cNvSpPr>
            <p:nvPr/>
          </p:nvSpPr>
          <p:spPr bwMode="auto">
            <a:xfrm>
              <a:off x="5048" y="1448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78" name="Oval 6" descr="90%"/>
            <p:cNvSpPr>
              <a:spLocks noChangeArrowheads="1"/>
            </p:cNvSpPr>
            <p:nvPr/>
          </p:nvSpPr>
          <p:spPr bwMode="auto">
            <a:xfrm>
              <a:off x="5048" y="1400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79" name="Oval 7" descr="90%"/>
            <p:cNvSpPr>
              <a:spLocks noChangeArrowheads="1"/>
            </p:cNvSpPr>
            <p:nvPr/>
          </p:nvSpPr>
          <p:spPr bwMode="auto">
            <a:xfrm>
              <a:off x="5048" y="1352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80" name="Oval 8" descr="90%"/>
            <p:cNvSpPr>
              <a:spLocks noChangeArrowheads="1"/>
            </p:cNvSpPr>
            <p:nvPr/>
          </p:nvSpPr>
          <p:spPr bwMode="auto">
            <a:xfrm>
              <a:off x="5048" y="1304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81" name="Oval 9" descr="90%"/>
            <p:cNvSpPr>
              <a:spLocks noChangeArrowheads="1"/>
            </p:cNvSpPr>
            <p:nvPr/>
          </p:nvSpPr>
          <p:spPr bwMode="auto">
            <a:xfrm>
              <a:off x="5048" y="1256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82" name="Oval 10" descr="90%"/>
            <p:cNvSpPr>
              <a:spLocks noChangeArrowheads="1"/>
            </p:cNvSpPr>
            <p:nvPr/>
          </p:nvSpPr>
          <p:spPr bwMode="auto">
            <a:xfrm>
              <a:off x="5240" y="1304"/>
              <a:ext cx="176" cy="32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5883" name="Line 11"/>
          <p:cNvSpPr>
            <a:spLocks noChangeShapeType="1"/>
          </p:cNvSpPr>
          <p:nvPr/>
        </p:nvSpPr>
        <p:spPr bwMode="auto">
          <a:xfrm>
            <a:off x="1168400" y="24384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4" name="Line 12"/>
          <p:cNvSpPr>
            <a:spLocks noChangeShapeType="1"/>
          </p:cNvSpPr>
          <p:nvPr/>
        </p:nvSpPr>
        <p:spPr bwMode="auto">
          <a:xfrm>
            <a:off x="2501900" y="2438400"/>
            <a:ext cx="55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5" name="Line 13"/>
          <p:cNvSpPr>
            <a:spLocks noChangeShapeType="1"/>
          </p:cNvSpPr>
          <p:nvPr/>
        </p:nvSpPr>
        <p:spPr bwMode="auto">
          <a:xfrm>
            <a:off x="5359400" y="2438400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6" name="Line 14"/>
          <p:cNvSpPr>
            <a:spLocks noChangeShapeType="1"/>
          </p:cNvSpPr>
          <p:nvPr/>
        </p:nvSpPr>
        <p:spPr bwMode="auto">
          <a:xfrm>
            <a:off x="7035800" y="24384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7" name="Rectangle 15"/>
          <p:cNvSpPr>
            <a:spLocks noChangeArrowheads="1"/>
          </p:cNvSpPr>
          <p:nvPr/>
        </p:nvSpPr>
        <p:spPr bwMode="auto">
          <a:xfrm>
            <a:off x="392113" y="2225675"/>
            <a:ext cx="722312" cy="419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CPU</a:t>
            </a:r>
          </a:p>
        </p:txBody>
      </p:sp>
      <p:sp>
        <p:nvSpPr>
          <p:cNvPr id="1615888" name="Rectangle 16"/>
          <p:cNvSpPr>
            <a:spLocks noChangeArrowheads="1"/>
          </p:cNvSpPr>
          <p:nvPr/>
        </p:nvSpPr>
        <p:spPr bwMode="auto">
          <a:xfrm>
            <a:off x="1674813" y="2263775"/>
            <a:ext cx="849312" cy="37623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cache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981700" y="1549400"/>
            <a:ext cx="1133475" cy="1752600"/>
            <a:chOff x="3768" y="960"/>
            <a:chExt cx="714" cy="1104"/>
          </a:xfrm>
        </p:grpSpPr>
        <p:sp>
          <p:nvSpPr>
            <p:cNvPr id="1615890" name="Rectangle 18"/>
            <p:cNvSpPr>
              <a:spLocks noChangeArrowheads="1"/>
            </p:cNvSpPr>
            <p:nvPr/>
          </p:nvSpPr>
          <p:spPr bwMode="auto">
            <a:xfrm>
              <a:off x="3792" y="960"/>
              <a:ext cx="672" cy="110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91" name="Rectangle 19"/>
            <p:cNvSpPr>
              <a:spLocks noChangeArrowheads="1"/>
            </p:cNvSpPr>
            <p:nvPr/>
          </p:nvSpPr>
          <p:spPr bwMode="auto">
            <a:xfrm>
              <a:off x="3768" y="1314"/>
              <a:ext cx="71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15892" name="Rectangle 20"/>
          <p:cNvSpPr>
            <a:spLocks noChangeArrowheads="1"/>
          </p:cNvSpPr>
          <p:nvPr/>
        </p:nvSpPr>
        <p:spPr bwMode="auto">
          <a:xfrm>
            <a:off x="7466013" y="1349375"/>
            <a:ext cx="1350962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secondary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15893" name="Rectangle 21"/>
          <p:cNvSpPr>
            <a:spLocks noChangeArrowheads="1"/>
          </p:cNvSpPr>
          <p:nvPr/>
        </p:nvSpPr>
        <p:spPr bwMode="auto">
          <a:xfrm>
            <a:off x="546100" y="3581400"/>
            <a:ext cx="7924606" cy="2367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800" i="1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Caching</a:t>
            </a:r>
            <a:r>
              <a:rPr lang="en-US" altLang="ko-KR" sz="28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	      </a:t>
            </a:r>
            <a:r>
              <a:rPr lang="en-US" altLang="ko-KR" sz="28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 			</a:t>
            </a:r>
            <a:r>
              <a:rPr lang="en-US" altLang="ko-KR" sz="2800" i="1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Demand </a:t>
            </a:r>
            <a:r>
              <a:rPr lang="en-US" altLang="ko-KR" sz="2800" i="1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paging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entry		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		page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frame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block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32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bytes)	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page (≈4Ki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bytes)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miss rate (1% to 20%)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page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miss rate (&lt;0.001%)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hit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1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cycle)	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	page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hit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100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cycles)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miss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100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cycles)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	page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miss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5M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cycles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)</a:t>
            </a:r>
            <a:endParaRPr lang="en-US" altLang="ko-KR" sz="2400" dirty="0">
              <a:solidFill>
                <a:srgbClr val="000000"/>
              </a:solidFill>
              <a:latin typeface="+mj-lt"/>
              <a:ea typeface="굴림" charset="-127"/>
              <a:cs typeface="굴림" charset="-127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009900" y="1549400"/>
            <a:ext cx="1133475" cy="1752600"/>
            <a:chOff x="1896" y="976"/>
            <a:chExt cx="714" cy="1104"/>
          </a:xfrm>
        </p:grpSpPr>
        <p:sp>
          <p:nvSpPr>
            <p:cNvPr id="1615895" name="Rectangle 23" descr="90%"/>
            <p:cNvSpPr>
              <a:spLocks noChangeArrowheads="1"/>
            </p:cNvSpPr>
            <p:nvPr/>
          </p:nvSpPr>
          <p:spPr bwMode="auto">
            <a:xfrm>
              <a:off x="1920" y="976"/>
              <a:ext cx="672" cy="1104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96" name="Rectangle 24" descr="90%"/>
            <p:cNvSpPr>
              <a:spLocks noChangeArrowheads="1"/>
            </p:cNvSpPr>
            <p:nvPr/>
          </p:nvSpPr>
          <p:spPr bwMode="auto">
            <a:xfrm>
              <a:off x="1896" y="1330"/>
              <a:ext cx="71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15897" name="Rectangle 25"/>
          <p:cNvSpPr>
            <a:spLocks noChangeArrowheads="1"/>
          </p:cNvSpPr>
          <p:nvPr/>
        </p:nvSpPr>
        <p:spPr bwMode="auto">
          <a:xfrm>
            <a:off x="4608513" y="2200275"/>
            <a:ext cx="722312" cy="419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CPU</a:t>
            </a: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/>
                </a:solidFill>
                <a:ea typeface="굴림" charset="-127"/>
                <a:cs typeface="굴림" charset="-127"/>
              </a:rPr>
              <a:t>Typical Performance Stats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Impact of Paging on AMAT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Memory Parameters: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L1 cache hit = 1 clock cycles, hit 95% of accesses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L2 cache hit = 10 clock cycles, hit 60% of L1 misses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DRAM = 200 clock cycles (≈100 nanoseconds)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Disk = 20,000,000 clock cycles (≈10 milliseconds)</a:t>
            </a:r>
          </a:p>
          <a:p>
            <a:r>
              <a:rPr lang="en-US" dirty="0" smtClean="0"/>
              <a:t>Average Memory Access Time (no paging):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1 + 5%×10 + 5%×40%×200 = 5.5 clock cycles </a:t>
            </a:r>
          </a:p>
          <a:p>
            <a:r>
              <a:rPr lang="en-US" dirty="0" smtClean="0"/>
              <a:t>Average Memory Access Time (with paging):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5.5 (AMAT with no paging) +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Impact of Paging on AMAT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Average Memory Access Time (with paging) =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+ 5%×40%× (1-HR</a:t>
            </a:r>
            <a:r>
              <a:rPr lang="en-US" baseline="-25000" dirty="0" smtClean="0"/>
              <a:t>Mem</a:t>
            </a:r>
            <a:r>
              <a:rPr lang="en-US" dirty="0" smtClean="0"/>
              <a:t>)×20,000,000</a:t>
            </a:r>
          </a:p>
          <a:p>
            <a:r>
              <a:rPr lang="en-US" dirty="0"/>
              <a:t>AMAT if  </a:t>
            </a:r>
            <a:r>
              <a:rPr lang="en-US" dirty="0" err="1" smtClean="0"/>
              <a:t>HR</a:t>
            </a:r>
            <a:r>
              <a:rPr lang="en-US" baseline="-25000" dirty="0" err="1" smtClean="0"/>
              <a:t>Mem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99%</a:t>
            </a:r>
            <a:r>
              <a:rPr lang="en-US" dirty="0"/>
              <a:t>?</a:t>
            </a:r>
          </a:p>
          <a:p>
            <a:pPr lvl="1">
              <a:buFont typeface="Arial"/>
              <a:buChar char="•"/>
            </a:pPr>
            <a:r>
              <a:rPr lang="en-US" dirty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0.02×0.01×20,000,000 </a:t>
            </a:r>
            <a:r>
              <a:rPr lang="en-US" dirty="0"/>
              <a:t>= </a:t>
            </a:r>
            <a:r>
              <a:rPr lang="en-US" dirty="0" smtClean="0"/>
              <a:t>4005.5  (≈728x slower)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 in 20,000 memory accesses goes to disk: 10 sec program takes 2 hours!</a:t>
            </a:r>
          </a:p>
          <a:p>
            <a:r>
              <a:rPr lang="en-US" dirty="0" smtClean="0"/>
              <a:t>AMAT if  </a:t>
            </a:r>
            <a:r>
              <a:rPr lang="en-US" dirty="0" err="1" smtClean="0"/>
              <a:t>HR</a:t>
            </a:r>
            <a:r>
              <a:rPr lang="en-US" baseline="-25000" dirty="0" err="1" smtClean="0"/>
              <a:t>Mem</a:t>
            </a:r>
            <a:r>
              <a:rPr lang="en-US" dirty="0" smtClean="0"/>
              <a:t> = 99.9%?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0.02×0.001×20,000,000 </a:t>
            </a:r>
            <a:r>
              <a:rPr lang="en-US" dirty="0" smtClean="0"/>
              <a:t>= 405.5 </a:t>
            </a:r>
          </a:p>
          <a:p>
            <a:r>
              <a:rPr lang="en-US" dirty="0" smtClean="0"/>
              <a:t>AMAT if </a:t>
            </a:r>
            <a:r>
              <a:rPr lang="en-US" dirty="0" err="1" smtClean="0"/>
              <a:t>HR</a:t>
            </a:r>
            <a:r>
              <a:rPr lang="en-US" baseline="-25000" dirty="0" err="1" smtClean="0"/>
              <a:t>Mem</a:t>
            </a:r>
            <a:r>
              <a:rPr lang="en-US" dirty="0" smtClean="0"/>
              <a:t> = 99.9999%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0.02×0.000001×20,000,000 </a:t>
            </a:r>
            <a:r>
              <a:rPr lang="en-US" dirty="0" smtClean="0"/>
              <a:t>= 5.9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Impact of </a:t>
            </a:r>
            <a:r>
              <a:rPr lang="en-US" dirty="0" err="1" smtClean="0">
                <a:solidFill>
                  <a:schemeClr val="accent1"/>
                </a:solidFill>
              </a:rPr>
              <a:t>TLBs</a:t>
            </a:r>
            <a:r>
              <a:rPr lang="en-US" dirty="0" smtClean="0">
                <a:solidFill>
                  <a:schemeClr val="accent1"/>
                </a:solidFill>
              </a:rPr>
              <a:t> on Performance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Each TLB miss to Page Table ~ L1 Cache miss</a:t>
            </a:r>
          </a:p>
          <a:p>
            <a:r>
              <a:rPr lang="en-US" altLang="ko-KR" i="1" dirty="0">
                <a:ea typeface="굴림" charset="-127"/>
                <a:cs typeface="굴림" charset="-127"/>
              </a:rPr>
              <a:t>TLB Reach:</a:t>
            </a:r>
            <a:r>
              <a:rPr lang="en-US" altLang="ko-KR" dirty="0">
                <a:ea typeface="굴림" charset="-127"/>
                <a:cs typeface="굴림" charset="-127"/>
              </a:rPr>
              <a:t> </a:t>
            </a:r>
            <a:r>
              <a:rPr lang="en-US" altLang="ko-KR" dirty="0" smtClean="0">
                <a:ea typeface="굴림" charset="-127"/>
                <a:cs typeface="굴림" charset="-127"/>
              </a:rPr>
              <a:t>Amount of </a:t>
            </a:r>
            <a:r>
              <a:rPr lang="en-US" altLang="ko-KR" dirty="0">
                <a:ea typeface="굴림" charset="-127"/>
                <a:cs typeface="굴림" charset="-127"/>
              </a:rPr>
              <a:t>virtual address space that can be simultaneously mapped by TLB</a:t>
            </a:r>
            <a:r>
              <a:rPr lang="en-US" altLang="ko-KR" dirty="0" smtClean="0">
                <a:ea typeface="굴림" charset="-127"/>
                <a:cs typeface="굴림" charset="-127"/>
              </a:rPr>
              <a:t>:</a:t>
            </a:r>
            <a:endParaRPr lang="en-US" dirty="0" smtClean="0"/>
          </a:p>
          <a:p>
            <a:pPr lvl="1"/>
            <a:r>
              <a:rPr lang="en-US" dirty="0" smtClean="0"/>
              <a:t>TLB typically has 128 entries of page size 4-8 </a:t>
            </a:r>
            <a:r>
              <a:rPr lang="en-US" dirty="0" err="1" smtClean="0"/>
              <a:t>KiB</a:t>
            </a:r>
            <a:endParaRPr lang="en-US" dirty="0" smtClean="0"/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128 × 4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KiB</a:t>
            </a:r>
            <a:r>
              <a:rPr lang="en-US" altLang="ko-KR" dirty="0" smtClean="0">
                <a:ea typeface="굴림" charset="-127"/>
                <a:cs typeface="굴림" charset="-127"/>
              </a:rPr>
              <a:t> = 512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KiB</a:t>
            </a:r>
            <a:r>
              <a:rPr lang="en-US" altLang="ko-KR" dirty="0" smtClean="0">
                <a:ea typeface="굴림" charset="-127"/>
                <a:cs typeface="굴림" charset="-127"/>
              </a:rPr>
              <a:t> = just 0.5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MiB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What can you do to have better performance?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Multi-level TLBs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Variable page size (segments)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Special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situationally</a:t>
            </a:r>
            <a:r>
              <a:rPr lang="en-US" altLang="ko-KR" dirty="0" smtClean="0">
                <a:ea typeface="굴림" charset="-127"/>
                <a:cs typeface="굴림" charset="-127"/>
              </a:rPr>
              <a:t>-used “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superpages</a:t>
            </a:r>
            <a:r>
              <a:rPr lang="en-US" altLang="ko-KR" dirty="0" smtClean="0">
                <a:ea typeface="굴림" charset="-127"/>
                <a:cs typeface="굴림" charset="-127"/>
              </a:rPr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657600" y="4908553"/>
            <a:ext cx="5414211" cy="400110"/>
            <a:chOff x="3657600" y="4908553"/>
            <a:chExt cx="5414211" cy="400110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3657600" y="5120640"/>
              <a:ext cx="109728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740444" y="4908553"/>
              <a:ext cx="43313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Conceptually same as multi-level caches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906127" y="5426242"/>
            <a:ext cx="1804731" cy="974558"/>
            <a:chOff x="6906127" y="5426242"/>
            <a:chExt cx="1804731" cy="974558"/>
          </a:xfrm>
        </p:grpSpPr>
        <p:sp>
          <p:nvSpPr>
            <p:cNvPr id="11" name="Right Brace 10"/>
            <p:cNvSpPr/>
            <p:nvPr/>
          </p:nvSpPr>
          <p:spPr>
            <a:xfrm>
              <a:off x="6906127" y="5426242"/>
              <a:ext cx="274320" cy="974558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34721" y="5570621"/>
              <a:ext cx="15761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Not covered here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315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Aside:  Context Switching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How does a single processor run many programs at once?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Context switch:</a:t>
            </a:r>
            <a:r>
              <a:rPr lang="en-US" dirty="0" smtClean="0"/>
              <a:t>  Changing of internal state of processor (switching between processes)</a:t>
            </a:r>
          </a:p>
          <a:p>
            <a:pPr lvl="1"/>
            <a:r>
              <a:rPr lang="en-US" dirty="0" smtClean="0"/>
              <a:t>Save register values (and PC) and change value in Page Table Base register</a:t>
            </a:r>
          </a:p>
          <a:p>
            <a:r>
              <a:rPr lang="en-US" dirty="0" smtClean="0"/>
              <a:t>What happens to the TLB?</a:t>
            </a:r>
          </a:p>
          <a:p>
            <a:pPr lvl="1"/>
            <a:r>
              <a:rPr lang="en-US" dirty="0" smtClean="0"/>
              <a:t>Current entries are for different process</a:t>
            </a:r>
          </a:p>
          <a:p>
            <a:pPr lvl="1"/>
            <a:r>
              <a:rPr lang="en-US" dirty="0" smtClean="0"/>
              <a:t>Set all entries to invalid on context switch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4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8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4038600" cy="4937760"/>
          </a:xfrm>
        </p:spPr>
        <p:txBody>
          <a:bodyPr/>
          <a:lstStyle/>
          <a:p>
            <a:r>
              <a:rPr lang="en-US" sz="2400" dirty="0" smtClean="0"/>
              <a:t>User program view:</a:t>
            </a:r>
          </a:p>
          <a:p>
            <a:pPr lvl="1"/>
            <a:r>
              <a:rPr lang="en-US" sz="2000" dirty="0" smtClean="0"/>
              <a:t>Contiguous memory</a:t>
            </a:r>
          </a:p>
          <a:p>
            <a:pPr lvl="1"/>
            <a:r>
              <a:rPr lang="en-US" sz="2000" dirty="0" smtClean="0"/>
              <a:t>Start from some set VA</a:t>
            </a:r>
          </a:p>
          <a:p>
            <a:pPr lvl="1"/>
            <a:r>
              <a:rPr lang="en-US" sz="2000" dirty="0" smtClean="0"/>
              <a:t>“Infinitely” large</a:t>
            </a:r>
          </a:p>
          <a:p>
            <a:pPr lvl="1"/>
            <a:r>
              <a:rPr lang="en-US" sz="2000" dirty="0" smtClean="0"/>
              <a:t>Is the only running program</a:t>
            </a:r>
          </a:p>
          <a:p>
            <a:r>
              <a:rPr lang="en-US" sz="2400" dirty="0" smtClean="0"/>
              <a:t>Reality:</a:t>
            </a:r>
          </a:p>
          <a:p>
            <a:pPr lvl="1"/>
            <a:r>
              <a:rPr lang="en-US" sz="2000" dirty="0" smtClean="0"/>
              <a:t>Non-contiguous memory</a:t>
            </a:r>
          </a:p>
          <a:p>
            <a:pPr lvl="1"/>
            <a:r>
              <a:rPr lang="en-US" sz="2000" dirty="0" smtClean="0"/>
              <a:t>Start wherever available memory is</a:t>
            </a:r>
          </a:p>
          <a:p>
            <a:pPr lvl="1"/>
            <a:r>
              <a:rPr lang="en-US" sz="2000" dirty="0" smtClean="0"/>
              <a:t>Finite size</a:t>
            </a:r>
          </a:p>
          <a:p>
            <a:pPr lvl="1"/>
            <a:r>
              <a:rPr lang="en-US" sz="2000" dirty="0" smtClean="0"/>
              <a:t>Many programs running simultaneously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4648200" cy="4937760"/>
          </a:xfrm>
        </p:spPr>
        <p:txBody>
          <a:bodyPr/>
          <a:lstStyle/>
          <a:p>
            <a:r>
              <a:rPr lang="en-US" sz="2400" dirty="0" smtClean="0"/>
              <a:t>Virtual memory provides:</a:t>
            </a:r>
          </a:p>
          <a:p>
            <a:pPr lvl="1"/>
            <a:r>
              <a:rPr lang="en-US" sz="2000" dirty="0" smtClean="0"/>
              <a:t>Illusion of contiguous memory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programs starting at same set address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llusion of ~ infinite memory </a:t>
            </a:r>
            <a:br>
              <a:rPr lang="en-US" sz="2000" dirty="0" smtClean="0"/>
            </a:br>
            <a:r>
              <a:rPr lang="en-US" sz="2000" dirty="0" smtClean="0"/>
              <a:t>(2</a:t>
            </a:r>
            <a:r>
              <a:rPr lang="en-US" sz="2000" baseline="30000" dirty="0" smtClean="0"/>
              <a:t>32</a:t>
            </a:r>
            <a:r>
              <a:rPr lang="en-US" sz="2000" dirty="0" smtClean="0"/>
              <a:t> or 2</a:t>
            </a:r>
            <a:r>
              <a:rPr lang="en-US" sz="2000" baseline="30000" dirty="0" smtClean="0"/>
              <a:t>64</a:t>
            </a:r>
            <a:r>
              <a:rPr lang="en-US" sz="2000" dirty="0" smtClean="0"/>
              <a:t> bytes)</a:t>
            </a:r>
          </a:p>
          <a:p>
            <a:pPr lvl="1"/>
            <a:r>
              <a:rPr lang="en-US" sz="2000" dirty="0" smtClean="0"/>
              <a:t>Protection	, Sharing</a:t>
            </a:r>
          </a:p>
          <a:p>
            <a:r>
              <a:rPr lang="en-US" sz="2400" dirty="0" smtClean="0"/>
              <a:t>Implementation:</a:t>
            </a:r>
          </a:p>
          <a:p>
            <a:pPr lvl="1"/>
            <a:r>
              <a:rPr lang="en-US" sz="2000" dirty="0" smtClean="0"/>
              <a:t>Divide memory into chunks (pages)</a:t>
            </a:r>
          </a:p>
          <a:p>
            <a:pPr lvl="1"/>
            <a:r>
              <a:rPr lang="en-US" sz="2000" dirty="0" smtClean="0"/>
              <a:t>OS controls page table that maps virtual into physical addresses</a:t>
            </a:r>
          </a:p>
          <a:p>
            <a:pPr lvl="1"/>
            <a:r>
              <a:rPr lang="en-US" sz="2000" dirty="0" smtClean="0"/>
              <a:t>memory as a cache for disk</a:t>
            </a:r>
          </a:p>
          <a:p>
            <a:pPr lvl="1"/>
            <a:r>
              <a:rPr lang="en-US" sz="2000" dirty="0" smtClean="0"/>
              <a:t>TLB is a cache for the page table</a:t>
            </a:r>
            <a:endParaRPr lang="en-US" dirty="0"/>
          </a:p>
        </p:txBody>
      </p:sp>
      <p:sp>
        <p:nvSpPr>
          <p:cNvPr id="3150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594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Goals of Virtual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5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Next level in the memory hierarchy</a:t>
            </a:r>
          </a:p>
          <a:p>
            <a:pPr lvl="1"/>
            <a:r>
              <a:rPr lang="en-US" dirty="0" smtClean="0"/>
              <a:t>Provides illusion of very large main memory</a:t>
            </a:r>
          </a:p>
          <a:p>
            <a:pPr lvl="1"/>
            <a:r>
              <a:rPr lang="en-US" dirty="0" smtClean="0"/>
              <a:t>Working set of “</a:t>
            </a:r>
            <a:r>
              <a:rPr lang="en-US" dirty="0" smtClean="0">
                <a:solidFill>
                  <a:srgbClr val="FF0000"/>
                </a:solidFill>
              </a:rPr>
              <a:t>pages</a:t>
            </a:r>
            <a:r>
              <a:rPr lang="en-US" dirty="0" smtClean="0"/>
              <a:t>” residing in main memory </a:t>
            </a:r>
            <a:br>
              <a:rPr lang="en-US" dirty="0" smtClean="0"/>
            </a:br>
            <a:r>
              <a:rPr lang="en-US" dirty="0" smtClean="0"/>
              <a:t>(subset of all pages residing on disk)</a:t>
            </a:r>
          </a:p>
          <a:p>
            <a:r>
              <a:rPr lang="en-US" b="1" dirty="0" smtClean="0"/>
              <a:t>Main goal:</a:t>
            </a:r>
            <a:r>
              <a:rPr lang="en-US" dirty="0" smtClean="0"/>
              <a:t>  Avoid reaching all the way back to disk as much as possible</a:t>
            </a:r>
          </a:p>
          <a:p>
            <a:r>
              <a:rPr lang="en-US" b="1" dirty="0" smtClean="0"/>
              <a:t>Additional goals:</a:t>
            </a:r>
          </a:p>
          <a:p>
            <a:pPr lvl="1"/>
            <a:r>
              <a:rPr lang="en-US" dirty="0" smtClean="0"/>
              <a:t>Let OS share memory among many programs and protect them from each other</a:t>
            </a:r>
          </a:p>
          <a:p>
            <a:pPr lvl="1"/>
            <a:r>
              <a:rPr lang="en-US" dirty="0" smtClean="0"/>
              <a:t>Each process thinks it has all the memory to itself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1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Review: Paging Terminology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Programs use </a:t>
            </a:r>
            <a:r>
              <a:rPr lang="en-US" i="1" dirty="0" smtClean="0">
                <a:solidFill>
                  <a:srgbClr val="FF0000"/>
                </a:solidFill>
              </a:rPr>
              <a:t>virtual addresses (VAs)</a:t>
            </a:r>
          </a:p>
          <a:p>
            <a:pPr lvl="1"/>
            <a:r>
              <a:rPr lang="en-US" dirty="0" smtClean="0"/>
              <a:t>Space of all virtual addresses </a:t>
            </a:r>
            <a:r>
              <a:rPr lang="en-US" dirty="0" smtClean="0">
                <a:solidFill>
                  <a:srgbClr val="000000"/>
                </a:solidFill>
              </a:rPr>
              <a:t>called </a:t>
            </a:r>
            <a:r>
              <a:rPr lang="en-US" i="1" dirty="0" smtClean="0">
                <a:solidFill>
                  <a:srgbClr val="FF0000"/>
                </a:solidFill>
              </a:rPr>
              <a:t>virtual memory (VM)</a:t>
            </a:r>
          </a:p>
          <a:p>
            <a:pPr lvl="1"/>
            <a:r>
              <a:rPr lang="en-US" dirty="0" smtClean="0"/>
              <a:t>Divided into pages indexed by </a:t>
            </a:r>
            <a:r>
              <a:rPr lang="en-US" i="1" dirty="0" smtClean="0">
                <a:solidFill>
                  <a:srgbClr val="FF0000"/>
                </a:solidFill>
              </a:rPr>
              <a:t>virtual page number (VPN)</a:t>
            </a:r>
          </a:p>
          <a:p>
            <a:r>
              <a:rPr lang="en-US" dirty="0" smtClean="0"/>
              <a:t>Main memory indexed by </a:t>
            </a:r>
            <a:r>
              <a:rPr lang="en-US" i="1" dirty="0" smtClean="0">
                <a:solidFill>
                  <a:srgbClr val="FF0000"/>
                </a:solidFill>
              </a:rPr>
              <a:t>physical addresses (PAs)</a:t>
            </a:r>
          </a:p>
          <a:p>
            <a:pPr lvl="1"/>
            <a:r>
              <a:rPr lang="en-US" sz="2811" dirty="0" smtClean="0"/>
              <a:t>Space of all physical addresses called </a:t>
            </a:r>
            <a:r>
              <a:rPr lang="en-US" sz="2811" i="1" dirty="0" smtClean="0">
                <a:solidFill>
                  <a:srgbClr val="FF0000"/>
                </a:solidFill>
              </a:rPr>
              <a:t>physical memory (PM)</a:t>
            </a:r>
          </a:p>
          <a:p>
            <a:pPr lvl="1"/>
            <a:r>
              <a:rPr lang="en-US" sz="2811" dirty="0" smtClean="0"/>
              <a:t>Divided into pages indexed by </a:t>
            </a:r>
            <a:r>
              <a:rPr lang="en-US" sz="2811" i="1" dirty="0" smtClean="0">
                <a:solidFill>
                  <a:srgbClr val="FF0000"/>
                </a:solidFill>
              </a:rPr>
              <a:t>physical page number (PPN)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3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Virtual Memory Mapping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How large is main memory?  Disk?</a:t>
            </a:r>
          </a:p>
          <a:p>
            <a:pPr lvl="1"/>
            <a:r>
              <a:rPr lang="en-US" dirty="0" smtClean="0"/>
              <a:t>Don’t know!  Designed to be interchangeable components</a:t>
            </a:r>
          </a:p>
          <a:p>
            <a:pPr lvl="1"/>
            <a:r>
              <a:rPr lang="en-US" dirty="0" smtClean="0"/>
              <a:t>Need a system that works regardless of sizes</a:t>
            </a:r>
          </a:p>
          <a:p>
            <a:r>
              <a:rPr lang="en-US" dirty="0" smtClean="0"/>
              <a:t>Use lookup table (</a:t>
            </a:r>
            <a:r>
              <a:rPr lang="en-US" i="1" dirty="0" smtClean="0">
                <a:solidFill>
                  <a:srgbClr val="FF0000"/>
                </a:solidFill>
              </a:rPr>
              <a:t>page table</a:t>
            </a:r>
            <a:r>
              <a:rPr lang="en-US" dirty="0" smtClean="0"/>
              <a:t>) to deal with arbitrary mapping</a:t>
            </a:r>
          </a:p>
          <a:p>
            <a:pPr lvl="1"/>
            <a:r>
              <a:rPr lang="en-US" dirty="0" smtClean="0"/>
              <a:t>Index lookup table by # of pages in VM </a:t>
            </a:r>
            <a:br>
              <a:rPr lang="en-US" dirty="0" smtClean="0"/>
            </a:br>
            <a:r>
              <a:rPr lang="en-US" dirty="0" smtClean="0"/>
              <a:t>(not all entries will be used/valid)</a:t>
            </a:r>
          </a:p>
          <a:p>
            <a:pPr lvl="1"/>
            <a:r>
              <a:rPr lang="en-US" dirty="0" smtClean="0"/>
              <a:t>Size of PM will affect size of stored translation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7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Address Mapping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Pages are aligned in memory</a:t>
            </a:r>
          </a:p>
          <a:p>
            <a:pPr lvl="1"/>
            <a:r>
              <a:rPr lang="en-US" dirty="0" smtClean="0"/>
              <a:t>Border address of each page has same lowest bits</a:t>
            </a:r>
          </a:p>
          <a:p>
            <a:pPr lvl="1"/>
            <a:r>
              <a:rPr lang="en-US" dirty="0"/>
              <a:t>Page size is same in VM and PM, so </a:t>
            </a:r>
            <a:r>
              <a:rPr lang="en-US" dirty="0" smtClean="0"/>
              <a:t>denote lowest O = log</a:t>
            </a:r>
            <a:r>
              <a:rPr lang="en-US" baseline="-25000" dirty="0" smtClean="0"/>
              <a:t>2</a:t>
            </a:r>
            <a:r>
              <a:rPr lang="en-US" dirty="0" smtClean="0"/>
              <a:t>(page size/byte) bits as </a:t>
            </a:r>
            <a:r>
              <a:rPr lang="en-US" i="1" dirty="0" smtClean="0">
                <a:solidFill>
                  <a:srgbClr val="FF0000"/>
                </a:solidFill>
              </a:rPr>
              <a:t>page </a:t>
            </a:r>
            <a:r>
              <a:rPr lang="en-US" i="1" dirty="0">
                <a:solidFill>
                  <a:srgbClr val="FF0000"/>
                </a:solidFill>
              </a:rPr>
              <a:t>offset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Use remaining upper </a:t>
            </a:r>
            <a:r>
              <a:rPr lang="en-US" dirty="0"/>
              <a:t>address bits </a:t>
            </a:r>
            <a:r>
              <a:rPr lang="en-US" dirty="0" smtClean="0"/>
              <a:t>in mapping</a:t>
            </a:r>
          </a:p>
          <a:p>
            <a:pPr lvl="1"/>
            <a:r>
              <a:rPr lang="en-US" dirty="0" smtClean="0"/>
              <a:t>Tells you which page you want (similar to Tag)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4754880" y="5029200"/>
            <a:ext cx="3657600" cy="365760"/>
            <a:chOff x="4754880" y="4389120"/>
            <a:chExt cx="3657600" cy="365760"/>
          </a:xfrm>
        </p:grpSpPr>
        <p:sp>
          <p:nvSpPr>
            <p:cNvPr id="8" name="Rectangle 7"/>
            <p:cNvSpPr/>
            <p:nvPr/>
          </p:nvSpPr>
          <p:spPr>
            <a:xfrm>
              <a:off x="6949440" y="4389120"/>
              <a:ext cx="1463040" cy="36576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chemeClr val="accent6"/>
                  </a:solidFill>
                </a:rPr>
                <a:t>Page Offset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754880" y="4389120"/>
              <a:ext cx="2194560" cy="36576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accent6"/>
                  </a:solidFill>
                </a:rPr>
                <a:t>Virtual Page #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31520" y="5029200"/>
            <a:ext cx="3383280" cy="367687"/>
            <a:chOff x="731520" y="4386805"/>
            <a:chExt cx="3383280" cy="367687"/>
          </a:xfrm>
        </p:grpSpPr>
        <p:sp>
          <p:nvSpPr>
            <p:cNvPr id="7" name="Rectangle 6"/>
            <p:cNvSpPr/>
            <p:nvPr/>
          </p:nvSpPr>
          <p:spPr>
            <a:xfrm>
              <a:off x="2651760" y="4386805"/>
              <a:ext cx="1463040" cy="36576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chemeClr val="accent4"/>
                  </a:solidFill>
                </a:rPr>
                <a:t>Page Offset</a:t>
              </a:r>
              <a:endParaRPr lang="en-US" sz="2400" dirty="0">
                <a:solidFill>
                  <a:schemeClr val="accent4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1520" y="4388732"/>
              <a:ext cx="1920240" cy="36576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chemeClr val="accent4"/>
                  </a:solidFill>
                </a:rPr>
                <a:t>Physical Page #</a:t>
              </a:r>
              <a:endParaRPr lang="en-US" sz="24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379808" y="5394960"/>
            <a:ext cx="4941232" cy="828848"/>
            <a:chOff x="3379808" y="4752564"/>
            <a:chExt cx="4941232" cy="828848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3383280" y="4752564"/>
              <a:ext cx="0" cy="2743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7680960" y="4754880"/>
              <a:ext cx="0" cy="5486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79808" y="5029200"/>
              <a:ext cx="42976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040880" y="5212080"/>
              <a:ext cx="128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Same Size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68680" y="5394960"/>
            <a:ext cx="4983480" cy="1103531"/>
            <a:chOff x="868680" y="4754880"/>
            <a:chExt cx="4983480" cy="1103531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1691640" y="4754880"/>
              <a:ext cx="0" cy="5486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691640" y="5212080"/>
              <a:ext cx="41605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5852160" y="4766068"/>
              <a:ext cx="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852160" y="5074920"/>
              <a:ext cx="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68680" y="5212080"/>
              <a:ext cx="16459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Not necessarily the same size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2217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Address Mapping: Page Table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6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Page Table functionality:</a:t>
            </a:r>
          </a:p>
          <a:p>
            <a:pPr lvl="1"/>
            <a:r>
              <a:rPr lang="en-US" sz="2400" dirty="0" smtClean="0"/>
              <a:t>Incoming request is Virtual Address (</a:t>
            </a:r>
            <a:r>
              <a:rPr lang="en-US" sz="2400" dirty="0" smtClean="0">
                <a:solidFill>
                  <a:srgbClr val="FF0000"/>
                </a:solidFill>
              </a:rPr>
              <a:t>VA</a:t>
            </a:r>
            <a:r>
              <a:rPr lang="en-US" sz="2400" dirty="0" smtClean="0"/>
              <a:t>), </a:t>
            </a:r>
            <a:br>
              <a:rPr lang="en-US" sz="2400" dirty="0" smtClean="0"/>
            </a:br>
            <a:r>
              <a:rPr lang="en-US" sz="2400" dirty="0" smtClean="0"/>
              <a:t>want Physical Address (</a:t>
            </a:r>
            <a:r>
              <a:rPr lang="en-US" sz="2400" dirty="0" smtClean="0">
                <a:solidFill>
                  <a:srgbClr val="FF0000"/>
                </a:solidFill>
              </a:rPr>
              <a:t>PA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Physical Offset = Virtual Offset  (page-aligned)</a:t>
            </a:r>
          </a:p>
          <a:p>
            <a:pPr lvl="1"/>
            <a:r>
              <a:rPr lang="en-US" sz="2400" dirty="0" smtClean="0"/>
              <a:t>So just swap Virtual Page Number (</a:t>
            </a:r>
            <a:r>
              <a:rPr lang="en-US" sz="2400" dirty="0" smtClean="0">
                <a:solidFill>
                  <a:srgbClr val="FF0000"/>
                </a:solidFill>
              </a:rPr>
              <a:t>VPN</a:t>
            </a:r>
            <a:r>
              <a:rPr lang="en-US" sz="2400" dirty="0" smtClean="0"/>
              <a:t>) for Physical Page Number (</a:t>
            </a:r>
            <a:r>
              <a:rPr lang="en-US" sz="2400" dirty="0" smtClean="0">
                <a:solidFill>
                  <a:srgbClr val="FF0000"/>
                </a:solidFill>
              </a:rPr>
              <a:t>PPN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Implementation?</a:t>
            </a:r>
          </a:p>
          <a:p>
            <a:pPr lvl="1"/>
            <a:r>
              <a:rPr lang="en-US" sz="2400" dirty="0" smtClean="0"/>
              <a:t>Use VPN as index into PT</a:t>
            </a:r>
          </a:p>
          <a:p>
            <a:pPr lvl="1"/>
            <a:r>
              <a:rPr lang="en-US" sz="2400" dirty="0" smtClean="0"/>
              <a:t>Store PPN and management bits (Valid, Access Rights)</a:t>
            </a:r>
          </a:p>
          <a:p>
            <a:pPr lvl="1"/>
            <a:r>
              <a:rPr lang="en-US" sz="2400" dirty="0" smtClean="0"/>
              <a:t>Does NOT store actual data (the data sits in PM)</a:t>
            </a:r>
          </a:p>
          <a:p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37760" y="4206240"/>
            <a:ext cx="1463040" cy="36576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Page Offset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43200" y="4206240"/>
            <a:ext cx="2194560" cy="36576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Virtual Page #</a:t>
            </a:r>
            <a:endParaRPr lang="en-US" sz="2400" dirty="0">
              <a:solidFill>
                <a:schemeClr val="accent6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846320" y="4114800"/>
            <a:ext cx="182880" cy="548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7200" y="4206240"/>
            <a:ext cx="1920240" cy="36576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Physical Page #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37760" y="4206240"/>
            <a:ext cx="1463040" cy="36576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Page Offset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42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4.20907E-6 L 0.27935 0.000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7" grpId="2" animBg="1"/>
      <p:bldP spid="20" grpId="0" animBg="1"/>
      <p:bldP spid="20" grpId="1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 Layout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630152"/>
              </p:ext>
            </p:extLst>
          </p:nvPr>
        </p:nvGraphicFramePr>
        <p:xfrm>
          <a:off x="2834640" y="2834640"/>
          <a:ext cx="347472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/>
                <a:gridCol w="731520"/>
                <a:gridCol w="21945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</a:t>
                      </a:r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AR</a:t>
                      </a:r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4"/>
                          </a:solidFill>
                        </a:rPr>
                        <a:t>PPN</a:t>
                      </a:r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XX</a:t>
                      </a:r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. . .</a:t>
                      </a:r>
                      <a:endParaRPr lang="en-US" sz="2400" b="1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182563" y="1591056"/>
            <a:ext cx="5030788" cy="420688"/>
            <a:chOff x="-155" y="752"/>
            <a:chExt cx="3169" cy="265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-155" y="752"/>
              <a:ext cx="1541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6"/>
                  </a:solidFill>
                  <a:latin typeface="+mj-lt"/>
                </a:rPr>
                <a:t>Virtual Address: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400" y="752"/>
              <a:ext cx="979" cy="263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lIns="63500" tIns="91440" rIns="63500" bIns="0">
              <a:prstTxWarp prst="textNoShape">
                <a:avLst/>
              </a:prstTxWarp>
              <a:normAutofit lnSpcReduction="1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accent6"/>
                  </a:solidFill>
                  <a:latin typeface="+mj-lt"/>
                </a:rPr>
                <a:t>VPN</a:t>
              </a:r>
              <a:endParaRPr lang="en-US" sz="2800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380" y="752"/>
              <a:ext cx="634" cy="265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lIns="63500" tIns="91440" rIns="63500" bIns="0">
              <a:prstTxWarp prst="textNoShape">
                <a:avLst/>
              </a:prstTxWarp>
              <a:normAutofit lnSpcReduction="1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offset</a:t>
              </a:r>
            </a:p>
          </p:txBody>
        </p:sp>
      </p:grp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834640" y="2423160"/>
            <a:ext cx="3474720" cy="420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latin typeface="+mj-lt"/>
              </a:rPr>
              <a:t>Page Table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280160" y="2008569"/>
            <a:ext cx="2148048" cy="3092335"/>
            <a:chOff x="1280160" y="2099374"/>
            <a:chExt cx="2148048" cy="309233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286000" y="4206240"/>
              <a:ext cx="548640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286000" y="2285999"/>
              <a:ext cx="0" cy="192024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86000" y="2285999"/>
              <a:ext cx="114220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10" idx="2"/>
            </p:cNvCxnSpPr>
            <p:nvPr/>
          </p:nvCxnSpPr>
          <p:spPr>
            <a:xfrm flipV="1">
              <a:off x="3428208" y="2099374"/>
              <a:ext cx="0" cy="18662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280160" y="4205605"/>
              <a:ext cx="1469571" cy="986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1) Index into PT using VPN</a:t>
              </a:r>
              <a:endParaRPr lang="en-US" sz="2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926080" y="3931920"/>
            <a:ext cx="2971799" cy="1372116"/>
            <a:chOff x="2926080" y="3931920"/>
            <a:chExt cx="2971799" cy="1372116"/>
          </a:xfrm>
        </p:grpSpPr>
        <p:sp>
          <p:nvSpPr>
            <p:cNvPr id="34" name="TextBox 33"/>
            <p:cNvSpPr txBox="1"/>
            <p:nvPr/>
          </p:nvSpPr>
          <p:spPr>
            <a:xfrm>
              <a:off x="4428308" y="4114800"/>
              <a:ext cx="1469571" cy="11892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2</a:t>
              </a:r>
              <a:r>
                <a:rPr lang="en-US" sz="2400" dirty="0" smtClean="0"/>
                <a:t>) Check Valid and Access Rights bits</a:t>
              </a:r>
              <a:endParaRPr lang="en-US" sz="2400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2926080" y="3931920"/>
              <a:ext cx="1097280" cy="36576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09159" y="2011680"/>
            <a:ext cx="4007032" cy="3439160"/>
            <a:chOff x="4709159" y="2011680"/>
            <a:chExt cx="4007032" cy="3439160"/>
          </a:xfrm>
        </p:grpSpPr>
        <p:grpSp>
          <p:nvGrpSpPr>
            <p:cNvPr id="42" name="Group 41"/>
            <p:cNvGrpSpPr/>
            <p:nvPr/>
          </p:nvGrpSpPr>
          <p:grpSpPr>
            <a:xfrm>
              <a:off x="4709159" y="2011680"/>
              <a:ext cx="4007032" cy="2697480"/>
              <a:chOff x="4709159" y="2011680"/>
              <a:chExt cx="4007032" cy="2697480"/>
            </a:xfrm>
          </p:grpSpPr>
          <p:sp>
            <p:nvSpPr>
              <p:cNvPr id="27" name="Rectangle 15"/>
              <p:cNvSpPr>
                <a:spLocks noChangeArrowheads="1"/>
              </p:cNvSpPr>
              <p:nvPr/>
            </p:nvSpPr>
            <p:spPr bwMode="auto">
              <a:xfrm>
                <a:off x="6858000" y="3886200"/>
                <a:ext cx="45720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  <a:latin typeface="+mj-lt"/>
                  </a:rPr>
                  <a:t>+</a:t>
                </a:r>
              </a:p>
            </p:txBody>
          </p:sp>
          <p:sp>
            <p:nvSpPr>
              <p:cNvPr id="29" name="Line 18"/>
              <p:cNvSpPr>
                <a:spLocks noChangeShapeType="1"/>
              </p:cNvSpPr>
              <p:nvPr/>
            </p:nvSpPr>
            <p:spPr bwMode="auto">
              <a:xfrm>
                <a:off x="6309360" y="4114800"/>
                <a:ext cx="548640" cy="0"/>
              </a:xfrm>
              <a:prstGeom prst="line">
                <a:avLst/>
              </a:prstGeom>
              <a:noFill/>
              <a:ln w="38100">
                <a:solidFill>
                  <a:schemeClr val="accent4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0" name="Line 19"/>
              <p:cNvSpPr>
                <a:spLocks noChangeShapeType="1"/>
              </p:cNvSpPr>
              <p:nvPr/>
            </p:nvSpPr>
            <p:spPr bwMode="auto">
              <a:xfrm>
                <a:off x="7090679" y="4343400"/>
                <a:ext cx="0" cy="3657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flipV="1">
                <a:off x="7086600" y="2194560"/>
                <a:ext cx="0" cy="169164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709159" y="2195194"/>
                <a:ext cx="237744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4709160" y="2011680"/>
                <a:ext cx="0" cy="18662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7094220" y="2633538"/>
                <a:ext cx="1621971" cy="986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400" dirty="0"/>
                  <a:t>3</a:t>
                </a:r>
                <a:r>
                  <a:rPr lang="en-US" sz="2400" dirty="0" smtClean="0"/>
                  <a:t>) Combine PPN and offset</a:t>
                </a:r>
                <a:endParaRPr lang="en-US" sz="2400" dirty="0"/>
              </a:p>
            </p:txBody>
          </p:sp>
        </p:grp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6446520" y="4663440"/>
              <a:ext cx="1295400" cy="78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+mj-lt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accent4"/>
                  </a:solidFill>
                  <a:latin typeface="+mj-lt"/>
                </a:rPr>
                <a:t>Address</a:t>
              </a:r>
              <a:endParaRPr lang="en-US" sz="2800" dirty="0">
                <a:solidFill>
                  <a:schemeClr val="accent4"/>
                </a:solidFill>
                <a:latin typeface="+mj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528560" y="5304036"/>
            <a:ext cx="162197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4) Use PA to access memory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660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28663</TotalTime>
  <Words>2254</Words>
  <Application>Microsoft Office PowerPoint</Application>
  <PresentationFormat>On-screen Show (4:3)</PresentationFormat>
  <Paragraphs>537</Paragraphs>
  <Slides>36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Image</vt:lpstr>
      <vt:lpstr>PowerPoint Presentation</vt:lpstr>
      <vt:lpstr>Agenda</vt:lpstr>
      <vt:lpstr>Memory Hierarchy Requirements</vt:lpstr>
      <vt:lpstr>Goals of Virtual Memory</vt:lpstr>
      <vt:lpstr>Review: Paging Terminology</vt:lpstr>
      <vt:lpstr>Virtual Memory Mapping Function</vt:lpstr>
      <vt:lpstr>Address Mapping</vt:lpstr>
      <vt:lpstr>Address Mapping: Page Table</vt:lpstr>
      <vt:lpstr>Page Table Layout</vt:lpstr>
      <vt:lpstr>Page Table Entry Format</vt:lpstr>
      <vt:lpstr>Page Tables (1/2)</vt:lpstr>
      <vt:lpstr>Page Tables (2/2)</vt:lpstr>
      <vt:lpstr>Paging/Virtual Memory Multiple Processes</vt:lpstr>
      <vt:lpstr>PowerPoint Presentation</vt:lpstr>
      <vt:lpstr>Retrieving Data from Memory</vt:lpstr>
      <vt:lpstr>Virtual Memory Problem</vt:lpstr>
      <vt:lpstr>TLBs vs. Caches</vt:lpstr>
      <vt:lpstr>Where Are TLBs Located?</vt:lpstr>
      <vt:lpstr>Address Translation Using TLB</vt:lpstr>
      <vt:lpstr>Typical TLB Entry Format</vt:lpstr>
      <vt:lpstr>PowerPoint Presentation</vt:lpstr>
      <vt:lpstr>Agenda</vt:lpstr>
      <vt:lpstr>Administrivia</vt:lpstr>
      <vt:lpstr>Agenda</vt:lpstr>
      <vt:lpstr>Fetching Data on a Memory Read</vt:lpstr>
      <vt:lpstr>Page Faults</vt:lpstr>
      <vt:lpstr>Performance Metrics</vt:lpstr>
      <vt:lpstr>Data Fetch Scenarios</vt:lpstr>
      <vt:lpstr>PowerPoint Presentation</vt:lpstr>
      <vt:lpstr>VM Performance</vt:lpstr>
      <vt:lpstr>Typical Performance Stats</vt:lpstr>
      <vt:lpstr>Impact of Paging on AMAT (1/2)</vt:lpstr>
      <vt:lpstr>Impact of Paging on AMAT (2/2)</vt:lpstr>
      <vt:lpstr>Impact of TLBs on Performance</vt:lpstr>
      <vt:lpstr>Aside:  Context Switching</vt:lpstr>
      <vt:lpstr>Virtual Memory 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jhsia</cp:lastModifiedBy>
  <cp:revision>422</cp:revision>
  <cp:lastPrinted>2013-04-17T20:05:27Z</cp:lastPrinted>
  <dcterms:created xsi:type="dcterms:W3CDTF">2011-04-18T22:06:20Z</dcterms:created>
  <dcterms:modified xsi:type="dcterms:W3CDTF">2013-05-10T07:55:41Z</dcterms:modified>
</cp:coreProperties>
</file>