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933" r:id="rId2"/>
    <p:sldId id="1157" r:id="rId3"/>
    <p:sldId id="1158" r:id="rId4"/>
    <p:sldId id="1117" r:id="rId5"/>
    <p:sldId id="1155" r:id="rId6"/>
    <p:sldId id="1114" r:id="rId7"/>
    <p:sldId id="1126" r:id="rId8"/>
    <p:sldId id="1127" r:id="rId9"/>
    <p:sldId id="1128" r:id="rId10"/>
    <p:sldId id="1129" r:id="rId11"/>
    <p:sldId id="1130" r:id="rId12"/>
    <p:sldId id="1134" r:id="rId13"/>
    <p:sldId id="1135" r:id="rId14"/>
    <p:sldId id="1136" r:id="rId15"/>
    <p:sldId id="1137" r:id="rId16"/>
    <p:sldId id="1138" r:id="rId17"/>
    <p:sldId id="1139" r:id="rId18"/>
    <p:sldId id="1156" r:id="rId19"/>
    <p:sldId id="1141" r:id="rId20"/>
    <p:sldId id="1142" r:id="rId21"/>
    <p:sldId id="1143" r:id="rId22"/>
    <p:sldId id="1144" r:id="rId23"/>
    <p:sldId id="1145" r:id="rId24"/>
    <p:sldId id="1146" r:id="rId25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hiddenSlides="1"/>
  <p:showPr showNarration="1" useTimings="0">
    <p:present/>
    <p:sldAll/>
    <p:penClr>
      <a:schemeClr val="tx1"/>
    </p:penClr>
  </p:showPr>
  <p:clrMru>
    <a:srgbClr val="32415C"/>
    <a:srgbClr val="FB0A10"/>
    <a:srgbClr val="94F0E4"/>
    <a:srgbClr val="5771A0"/>
    <a:srgbClr val="800080"/>
    <a:srgbClr val="66FF33"/>
    <a:srgbClr val="FF0000"/>
    <a:srgbClr val="3333CC"/>
    <a:srgbClr val="FF8DA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2575" autoAdjust="0"/>
    <p:restoredTop sz="91309" autoAdjust="0"/>
  </p:normalViewPr>
  <p:slideViewPr>
    <p:cSldViewPr>
      <p:cViewPr varScale="1">
        <p:scale>
          <a:sx n="161" d="100"/>
          <a:sy n="161" d="100"/>
        </p:scale>
        <p:origin x="-1040" y="-10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92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5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5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7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7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9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9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1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1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1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1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21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62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3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5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5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7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7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58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867" tIns="46109" rIns="93867" bIns="46109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658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2962" cy="34893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9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39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1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41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9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4288" y="4421188"/>
            <a:ext cx="438150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3" tIns="45362" rIns="92343" bIns="45362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09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1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1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3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0" tIns="45900" rIns="91800" bIns="4590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6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2775"/>
            <a:ext cx="6049962" cy="4187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4" tIns="45897" rIns="91794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8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8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2775"/>
            <a:ext cx="6049962" cy="4187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794" tIns="45897" rIns="91794" bIns="4589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1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1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 </a:t>
            </a:r>
            <a:r>
              <a:rPr lang="en-US" sz="1000" b="1" dirty="0" smtClean="0">
                <a:solidFill>
                  <a:srgbClr val="FFFF00"/>
                </a:solidFill>
                <a:latin typeface="18 VAG Rounded Black   09390"/>
              </a:rPr>
              <a:t>L35 Virtual Memory III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492876" y="6651625"/>
            <a:ext cx="1654299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Spring 2013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0" i="0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0" i="0" kern="1200">
          <a:solidFill>
            <a:schemeClr val="accent3">
              <a:lumMod val="40000"/>
              <a:lumOff val="60000"/>
            </a:schemeClr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0" i="0" kern="1200">
          <a:solidFill>
            <a:schemeClr val="tx2">
              <a:lumMod val="90000"/>
            </a:schemeClr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0" i="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0" i="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304800"/>
            <a:ext cx="7162800" cy="20608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Helvetica"/>
                <a:cs typeface="Helvetica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Helvetica"/>
                <a:cs typeface="Helvetica"/>
              </a:rPr>
            </a:br>
            <a:r>
              <a:rPr lang="en-US" sz="3600" b="1" dirty="0">
                <a:solidFill>
                  <a:schemeClr val="tx2"/>
                </a:solidFill>
                <a:latin typeface="Helvetica"/>
                <a:cs typeface="Helvetica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Helvetica"/>
                <a:cs typeface="Helvetica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3200" b="1" dirty="0">
                <a:solidFill>
                  <a:schemeClr val="tx2"/>
                </a:solidFill>
                <a:latin typeface="Helvetica"/>
                <a:cs typeface="Helvetica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Helvetica"/>
                <a:cs typeface="Helvetica"/>
              </a:rPr>
            </a:br>
            <a:r>
              <a:rPr lang="en-US" sz="3200" b="1" dirty="0">
                <a:solidFill>
                  <a:schemeClr val="tx2"/>
                </a:solidFill>
                <a:latin typeface="Helvetica"/>
                <a:cs typeface="Helvetica"/>
              </a:rPr>
              <a:t> </a:t>
            </a:r>
            <a:r>
              <a:rPr lang="en-US" sz="3200" b="1" dirty="0">
                <a:latin typeface="Helvetica"/>
                <a:cs typeface="Helvetica"/>
              </a:rPr>
              <a:t>Lecture</a:t>
            </a:r>
            <a:r>
              <a:rPr lang="en-US" sz="3200" b="1" dirty="0" smtClean="0">
                <a:latin typeface="Helvetica"/>
                <a:cs typeface="Helvetica"/>
              </a:rPr>
              <a:t> 35 – Virtual Memory III</a:t>
            </a:r>
            <a:endParaRPr lang="en-US" sz="3200" b="1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381000" y="3200400"/>
            <a:ext cx="8381999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rgbClr val="FFFF00"/>
                </a:solidFill>
              </a:rPr>
              <a:t>Pc sales drop 14% in 2013Q1, worst ever!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5715001" cy="24384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”The severity of the decline in the market is further evidence that the ‘post-PC era’ heralded several years ago by Steven P. Jobs, Apple’s former chief executive, was not an empty slogan. Jobs … predicted that PCs would endure, but that smartphones and tablets would become the devices people favored for most of their computing needs”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2438400"/>
            <a:ext cx="2057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Sr Lecturer SOE Dan Garcia</a:t>
            </a: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1400" b="1" dirty="0" smtClean="0">
                <a:latin typeface="Courier"/>
                <a:ea typeface="Courier New" pitchFamily="-65" charset="0"/>
                <a:cs typeface="Courier"/>
              </a:rPr>
              <a:t>www.nytimes.com/2013/04/11/technology/data-show-steep-decline-in-pc-shipments.html</a:t>
            </a:r>
            <a:endParaRPr lang="en-US" sz="1400" b="1" dirty="0">
              <a:latin typeface="Courier"/>
              <a:ea typeface="Courier New" pitchFamily="-65" charset="0"/>
              <a:cs typeface="Courier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943600" y="6081252"/>
            <a:ext cx="32004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2" name="Picture 11" descr="Screen Shot 2013-04-20 at 5.12.04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866803"/>
            <a:ext cx="2864858" cy="215299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 the data is on disk?</a:t>
            </a:r>
            <a:endParaRPr lang="en-US"/>
          </a:p>
        </p:txBody>
      </p:sp>
      <p:sp>
        <p:nvSpPr>
          <p:cNvPr id="3115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load the page off the disk into a free block of memory, using a </a:t>
            </a:r>
            <a:r>
              <a:rPr lang="en-US" dirty="0" smtClean="0">
                <a:solidFill>
                  <a:schemeClr val="accent2"/>
                </a:solidFill>
              </a:rPr>
              <a:t>DMA transfer </a:t>
            </a:r>
            <a:r>
              <a:rPr lang="en-US" dirty="0" smtClean="0"/>
              <a:t>(Direct Memory Access – special hardware support to avoid processor) </a:t>
            </a:r>
          </a:p>
          <a:p>
            <a:pPr lvl="1"/>
            <a:r>
              <a:rPr lang="en-US" dirty="0" smtClean="0"/>
              <a:t>Meantime we switch to some other process waiting to be run</a:t>
            </a:r>
          </a:p>
          <a:p>
            <a:r>
              <a:rPr lang="en-US" dirty="0" smtClean="0"/>
              <a:t>When the DMA is complete, we get an interrupt and update the process's page table</a:t>
            </a:r>
          </a:p>
          <a:p>
            <a:pPr lvl="1"/>
            <a:r>
              <a:rPr lang="en-US" dirty="0" smtClean="0"/>
              <a:t>So when we switch back to the task, the desired data will be in memory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if we don’t have enough memory?</a:t>
            </a:r>
            <a:endParaRPr lang="en-US" sz="3600" dirty="0"/>
          </a:p>
        </p:txBody>
      </p:sp>
      <p:sp>
        <p:nvSpPr>
          <p:cNvPr id="311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365750"/>
          </a:xfrm>
        </p:spPr>
        <p:txBody>
          <a:bodyPr/>
          <a:lstStyle/>
          <a:p>
            <a:r>
              <a:rPr lang="en-US" dirty="0" smtClean="0"/>
              <a:t>We chose some other page belonging to a program and transfer it onto the disk if dirty</a:t>
            </a:r>
          </a:p>
          <a:p>
            <a:pPr lvl="1"/>
            <a:r>
              <a:rPr lang="en-US" dirty="0" smtClean="0"/>
              <a:t>If clean (disk copy is up-to-date), </a:t>
            </a:r>
            <a:br>
              <a:rPr lang="en-US" dirty="0" smtClean="0"/>
            </a:br>
            <a:r>
              <a:rPr lang="en-US" dirty="0" smtClean="0"/>
              <a:t>just overwrite that data in memory</a:t>
            </a:r>
          </a:p>
          <a:p>
            <a:pPr lvl="1"/>
            <a:r>
              <a:rPr lang="en-US" dirty="0" smtClean="0"/>
              <a:t>We chose the page to evict based on replacement policy (e.g., LRU)</a:t>
            </a:r>
          </a:p>
          <a:p>
            <a:r>
              <a:rPr lang="en-US" dirty="0" smtClean="0"/>
              <a:t>And update that program's page table to reflect the fact that its memory moved somewhere else</a:t>
            </a:r>
          </a:p>
          <a:p>
            <a:r>
              <a:rPr lang="en-US" dirty="0" smtClean="0"/>
              <a:t>If continuously swap between disk and memory, called </a:t>
            </a:r>
            <a:r>
              <a:rPr lang="en-US" dirty="0" smtClean="0">
                <a:solidFill>
                  <a:schemeClr val="accent2"/>
                </a:solidFill>
              </a:rPr>
              <a:t>Thrashing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 (1/3)</a:t>
            </a:r>
            <a:endParaRPr lang="en-US"/>
          </a:p>
        </p:txBody>
      </p:sp>
      <p:sp>
        <p:nvSpPr>
          <p:cNvPr id="312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40-bit virtual address, 16 KB page</a:t>
            </a:r>
          </a:p>
          <a:p>
            <a:endParaRPr lang="en-US" dirty="0" smtClean="0"/>
          </a:p>
          <a:p>
            <a:r>
              <a:rPr lang="en-US" dirty="0" smtClean="0"/>
              <a:t>36-bit physical address</a:t>
            </a:r>
          </a:p>
          <a:p>
            <a:endParaRPr lang="en-US" dirty="0" smtClean="0"/>
          </a:p>
          <a:p>
            <a:r>
              <a:rPr lang="en-US" dirty="0" smtClean="0"/>
              <a:t>Number of bits in </a:t>
            </a:r>
            <a:br>
              <a:rPr lang="en-US" dirty="0" smtClean="0"/>
            </a:br>
            <a:r>
              <a:rPr lang="en-US" dirty="0" smtClean="0"/>
              <a:t>Virtual Page Number/Page offset, </a:t>
            </a:r>
            <a:br>
              <a:rPr lang="en-US" dirty="0" smtClean="0"/>
            </a:br>
            <a:r>
              <a:rPr lang="en-US" dirty="0" smtClean="0"/>
              <a:t>Physical Page Number/Page offset?</a:t>
            </a:r>
            <a:endParaRPr lang="en-US" dirty="0"/>
          </a:p>
        </p:txBody>
      </p:sp>
      <p:sp>
        <p:nvSpPr>
          <p:cNvPr id="3120132" name="Rectangle 4"/>
          <p:cNvSpPr>
            <a:spLocks noChangeArrowheads="1"/>
          </p:cNvSpPr>
          <p:nvPr/>
        </p:nvSpPr>
        <p:spPr bwMode="auto">
          <a:xfrm>
            <a:off x="304800" y="1524000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3" name="Line 5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4" name="Text Box 6"/>
          <p:cNvSpPr txBox="1">
            <a:spLocks noChangeArrowheads="1"/>
          </p:cNvSpPr>
          <p:nvPr/>
        </p:nvSpPr>
        <p:spPr bwMode="auto">
          <a:xfrm>
            <a:off x="5181600" y="1600200"/>
            <a:ext cx="2513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</a:t>
            </a:r>
            <a:r>
              <a:rPr lang="en-US" sz="2000" b="1"/>
              <a:t> </a:t>
            </a:r>
            <a:r>
              <a:rPr lang="en-US" sz="2000" b="1">
                <a:solidFill>
                  <a:schemeClr val="tx1"/>
                </a:solidFill>
              </a:rPr>
              <a:t>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  <a:endParaRPr lang="en-US" sz="2000" b="1"/>
          </a:p>
        </p:txBody>
      </p:sp>
      <p:sp>
        <p:nvSpPr>
          <p:cNvPr id="3120135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3598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Virtual </a:t>
            </a:r>
            <a:r>
              <a:rPr lang="en-US" sz="2000" b="1">
                <a:solidFill>
                  <a:schemeClr val="tx1"/>
                </a:solidFill>
              </a:rPr>
              <a:t>Page Number</a:t>
            </a:r>
            <a:r>
              <a:rPr lang="en-US" sz="2000" b="1"/>
              <a:t> </a:t>
            </a:r>
            <a:r>
              <a:rPr lang="en-US" sz="2000" b="1">
                <a:solidFill>
                  <a:schemeClr val="tx1"/>
                </a:solidFill>
              </a:rPr>
              <a:t>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  <a:endParaRPr lang="en-US" sz="2000" b="1"/>
          </a:p>
        </p:txBody>
      </p:sp>
      <p:sp>
        <p:nvSpPr>
          <p:cNvPr id="3120136" name="Rectangle 8"/>
          <p:cNvSpPr>
            <a:spLocks noChangeArrowheads="1"/>
          </p:cNvSpPr>
          <p:nvPr/>
        </p:nvSpPr>
        <p:spPr bwMode="auto">
          <a:xfrm>
            <a:off x="533400" y="2667000"/>
            <a:ext cx="739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7" name="Line 9"/>
          <p:cNvSpPr>
            <a:spLocks noChangeShapeType="1"/>
          </p:cNvSpPr>
          <p:nvPr/>
        </p:nvSpPr>
        <p:spPr bwMode="auto">
          <a:xfrm>
            <a:off x="5167313" y="2667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0138" name="Text Box 10"/>
          <p:cNvSpPr txBox="1">
            <a:spLocks noChangeArrowheads="1"/>
          </p:cNvSpPr>
          <p:nvPr/>
        </p:nvSpPr>
        <p:spPr bwMode="auto">
          <a:xfrm>
            <a:off x="5167313" y="2743200"/>
            <a:ext cx="2513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 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  <a:endParaRPr lang="en-US" sz="2000" b="1"/>
          </a:p>
        </p:txBody>
      </p:sp>
      <p:sp>
        <p:nvSpPr>
          <p:cNvPr id="3120139" name="Text Box 11"/>
          <p:cNvSpPr txBox="1">
            <a:spLocks noChangeArrowheads="1"/>
          </p:cNvSpPr>
          <p:nvPr/>
        </p:nvSpPr>
        <p:spPr bwMode="auto">
          <a:xfrm>
            <a:off x="990600" y="2743200"/>
            <a:ext cx="38401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Physical </a:t>
            </a:r>
            <a:r>
              <a:rPr lang="en-US" sz="2000" b="1">
                <a:solidFill>
                  <a:schemeClr val="tx1"/>
                </a:solidFill>
              </a:rPr>
              <a:t>Page Number (</a:t>
            </a:r>
            <a:r>
              <a:rPr lang="en-US" sz="2000" b="1"/>
              <a:t>?</a:t>
            </a:r>
            <a:r>
              <a:rPr lang="en-US" sz="2000" b="1">
                <a:solidFill>
                  <a:schemeClr val="tx1"/>
                </a:solidFill>
              </a:rPr>
              <a:t> bits)</a:t>
            </a:r>
          </a:p>
        </p:txBody>
      </p:sp>
      <p:sp>
        <p:nvSpPr>
          <p:cNvPr id="3120140" name="Rectangle 12"/>
          <p:cNvSpPr>
            <a:spLocks noChangeArrowheads="1"/>
          </p:cNvSpPr>
          <p:nvPr/>
        </p:nvSpPr>
        <p:spPr bwMode="auto">
          <a:xfrm>
            <a:off x="1066800" y="4038600"/>
            <a:ext cx="7315200" cy="22790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	a:</a:t>
            </a: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 22/18 (VPN/PO), 22/14 (PPN/PO)  </a:t>
            </a:r>
            <a:b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b:</a:t>
            </a: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 24/16, 20/16 </a:t>
            </a:r>
            <a:b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c:</a:t>
            </a: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 26/14, 22/14 </a:t>
            </a:r>
            <a:b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d:</a:t>
            </a: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 26/14, 26/10 </a:t>
            </a:r>
            <a:b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e:</a:t>
            </a:r>
            <a:r>
              <a:rPr lang="en-US" sz="2800" b="1">
                <a:solidFill>
                  <a:schemeClr val="tx1"/>
                </a:solidFill>
                <a:latin typeface="Courier"/>
                <a:cs typeface="Courier"/>
              </a:rPr>
              <a:t> 28/12, 24/12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40-bit virtual address, 16 KB page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36-bit physical address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-65" charset="2"/>
              <a:buChar char="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Number of bits in </a:t>
            </a:r>
            <a:b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</a:b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Virtual Page Number/Page offset, </a:t>
            </a:r>
            <a:b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</a:b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Bold   07390"/>
                <a:ea typeface="ＭＳ Ｐゴシック" charset="-128"/>
                <a:cs typeface="ＭＳ Ｐゴシック" charset="-128"/>
              </a:rPr>
              <a:t>Physical Page Number/Page offset?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Bold   07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2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(1/3) Answer</a:t>
            </a:r>
            <a:endParaRPr lang="en-US"/>
          </a:p>
        </p:txBody>
      </p:sp>
      <p:sp>
        <p:nvSpPr>
          <p:cNvPr id="3122180" name="Rectangle 4"/>
          <p:cNvSpPr>
            <a:spLocks noChangeArrowheads="1"/>
          </p:cNvSpPr>
          <p:nvPr/>
        </p:nvSpPr>
        <p:spPr bwMode="auto">
          <a:xfrm>
            <a:off x="304800" y="1524000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1" name="Line 5"/>
          <p:cNvSpPr>
            <a:spLocks noChangeShapeType="1"/>
          </p:cNvSpPr>
          <p:nvPr/>
        </p:nvSpPr>
        <p:spPr bwMode="auto">
          <a:xfrm>
            <a:off x="5181600" y="1524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2" name="Text Box 6"/>
          <p:cNvSpPr txBox="1">
            <a:spLocks noChangeArrowheads="1"/>
          </p:cNvSpPr>
          <p:nvPr/>
        </p:nvSpPr>
        <p:spPr bwMode="auto">
          <a:xfrm>
            <a:off x="5181600" y="1600200"/>
            <a:ext cx="221835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Page </a:t>
            </a:r>
            <a:r>
              <a:rPr lang="en-US" sz="2000" b="1" dirty="0">
                <a:solidFill>
                  <a:schemeClr val="tx1"/>
                </a:solidFill>
              </a:rPr>
              <a:t>Offset </a:t>
            </a:r>
            <a:r>
              <a:rPr lang="en-US" sz="2000" b="1" dirty="0">
                <a:solidFill>
                  <a:schemeClr val="accent2"/>
                </a:solidFill>
              </a:rPr>
              <a:t>(14 bits)</a:t>
            </a:r>
          </a:p>
        </p:txBody>
      </p:sp>
      <p:sp>
        <p:nvSpPr>
          <p:cNvPr id="3122183" name="Text Box 7"/>
          <p:cNvSpPr txBox="1">
            <a:spLocks noChangeArrowheads="1"/>
          </p:cNvSpPr>
          <p:nvPr/>
        </p:nvSpPr>
        <p:spPr bwMode="auto">
          <a:xfrm>
            <a:off x="1066800" y="1600200"/>
            <a:ext cx="311816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Virtual </a:t>
            </a:r>
            <a:r>
              <a:rPr lang="en-US" sz="2000" b="1" dirty="0">
                <a:solidFill>
                  <a:schemeClr val="tx1"/>
                </a:solidFill>
              </a:rPr>
              <a:t>Page Number </a:t>
            </a:r>
            <a:r>
              <a:rPr lang="en-US" sz="2000" b="1" dirty="0">
                <a:solidFill>
                  <a:schemeClr val="accent2"/>
                </a:solidFill>
              </a:rPr>
              <a:t>(26 bits)</a:t>
            </a:r>
          </a:p>
        </p:txBody>
      </p:sp>
      <p:sp>
        <p:nvSpPr>
          <p:cNvPr id="3122184" name="Rectangle 8"/>
          <p:cNvSpPr>
            <a:spLocks noChangeArrowheads="1"/>
          </p:cNvSpPr>
          <p:nvPr/>
        </p:nvSpPr>
        <p:spPr bwMode="auto">
          <a:xfrm>
            <a:off x="533400" y="2667000"/>
            <a:ext cx="739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5" name="Line 9"/>
          <p:cNvSpPr>
            <a:spLocks noChangeShapeType="1"/>
          </p:cNvSpPr>
          <p:nvPr/>
        </p:nvSpPr>
        <p:spPr bwMode="auto">
          <a:xfrm>
            <a:off x="5208588" y="2667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6" name="Text Box 10"/>
          <p:cNvSpPr txBox="1">
            <a:spLocks noChangeArrowheads="1"/>
          </p:cNvSpPr>
          <p:nvPr/>
        </p:nvSpPr>
        <p:spPr bwMode="auto">
          <a:xfrm>
            <a:off x="5208588" y="2743200"/>
            <a:ext cx="221835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</a:rPr>
              <a:t>Page Offset </a:t>
            </a:r>
            <a:r>
              <a:rPr lang="en-US" sz="2000" b="1" dirty="0">
                <a:solidFill>
                  <a:schemeClr val="accent2"/>
                </a:solidFill>
              </a:rPr>
              <a:t>(14 bits)</a:t>
            </a:r>
          </a:p>
        </p:txBody>
      </p:sp>
      <p:sp>
        <p:nvSpPr>
          <p:cNvPr id="3122187" name="Text Box 11"/>
          <p:cNvSpPr txBox="1">
            <a:spLocks noChangeArrowheads="1"/>
          </p:cNvSpPr>
          <p:nvPr/>
        </p:nvSpPr>
        <p:spPr bwMode="auto">
          <a:xfrm>
            <a:off x="990600" y="2743200"/>
            <a:ext cx="331728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Physical </a:t>
            </a:r>
            <a:r>
              <a:rPr lang="en-US" sz="2000" b="1" dirty="0">
                <a:solidFill>
                  <a:schemeClr val="tx1"/>
                </a:solidFill>
              </a:rPr>
              <a:t>Page Number </a:t>
            </a:r>
            <a:r>
              <a:rPr lang="en-US" sz="2000" b="1" dirty="0">
                <a:solidFill>
                  <a:schemeClr val="accent2"/>
                </a:solidFill>
              </a:rPr>
              <a:t>(22 bits)</a:t>
            </a:r>
          </a:p>
        </p:txBody>
      </p:sp>
      <p:sp>
        <p:nvSpPr>
          <p:cNvPr id="3122188" name="Rectangle 12"/>
          <p:cNvSpPr>
            <a:spLocks noChangeArrowheads="1"/>
          </p:cNvSpPr>
          <p:nvPr/>
        </p:nvSpPr>
        <p:spPr bwMode="auto">
          <a:xfrm>
            <a:off x="1143000" y="5305779"/>
            <a:ext cx="3657600" cy="304800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2189" name="Rectangle 13"/>
          <p:cNvSpPr>
            <a:spLocks noChangeArrowheads="1"/>
          </p:cNvSpPr>
          <p:nvPr/>
        </p:nvSpPr>
        <p:spPr bwMode="auto">
          <a:xfrm>
            <a:off x="1066800" y="4038600"/>
            <a:ext cx="7315200" cy="22790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24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	a:</a:t>
            </a:r>
            <a:r>
              <a:rPr lang="en-US" sz="2800" b="1" dirty="0">
                <a:solidFill>
                  <a:schemeClr val="tx1"/>
                </a:solidFill>
                <a:latin typeface="Courier"/>
                <a:cs typeface="Courier"/>
              </a:rPr>
              <a:t> 22/18 (VPN/PO), 22/14 (PPN/PO)  </a:t>
            </a:r>
            <a:br>
              <a:rPr lang="en-US" sz="28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b:</a:t>
            </a:r>
            <a:r>
              <a:rPr lang="en-US" sz="2800" b="1" dirty="0">
                <a:solidFill>
                  <a:schemeClr val="tx1"/>
                </a:solidFill>
                <a:latin typeface="Courier"/>
                <a:cs typeface="Courier"/>
              </a:rPr>
              <a:t> 24/16, 20/16 </a:t>
            </a:r>
            <a:br>
              <a:rPr lang="en-US" sz="28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c:</a:t>
            </a:r>
            <a:r>
              <a:rPr lang="en-US" sz="2800" b="1" dirty="0">
                <a:solidFill>
                  <a:schemeClr val="tx1"/>
                </a:solidFill>
                <a:latin typeface="Courier"/>
                <a:cs typeface="Courier"/>
              </a:rPr>
              <a:t> 26/14, 22/14 </a:t>
            </a:r>
            <a:br>
              <a:rPr lang="en-US" sz="28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d:</a:t>
            </a:r>
            <a:r>
              <a:rPr lang="en-US" sz="2800" b="1" dirty="0">
                <a:solidFill>
                  <a:schemeClr val="tx1"/>
                </a:solidFill>
                <a:latin typeface="Courier"/>
                <a:cs typeface="Courier"/>
              </a:rPr>
              <a:t> 26/14, 26/10 </a:t>
            </a:r>
            <a:br>
              <a:rPr lang="en-US" sz="28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tx1"/>
                </a:solidFill>
                <a:latin typeface="Courier"/>
                <a:cs typeface="Courier"/>
              </a:rPr>
              <a:t>e:</a:t>
            </a:r>
            <a:r>
              <a:rPr lang="en-US" sz="2800" b="1" dirty="0">
                <a:solidFill>
                  <a:schemeClr val="tx1"/>
                </a:solidFill>
                <a:latin typeface="Courier"/>
                <a:cs typeface="Courier"/>
              </a:rPr>
              <a:t> 28/12, 24/12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22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22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21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 (2/3): 40b VA, 36b PA</a:t>
            </a:r>
            <a:endParaRPr lang="en-US"/>
          </a:p>
        </p:txBody>
      </p:sp>
      <p:sp>
        <p:nvSpPr>
          <p:cNvPr id="312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2-way set-assoc. TLB, 512 entries:</a:t>
            </a:r>
          </a:p>
          <a:p>
            <a:endParaRPr lang="en-US" smtClean="0"/>
          </a:p>
          <a:p>
            <a:r>
              <a:rPr lang="en-US" smtClean="0"/>
              <a:t>TLB Entry: Valid bit, Dirty bit, </a:t>
            </a:r>
            <a:br>
              <a:rPr lang="en-US" smtClean="0"/>
            </a:br>
            <a:r>
              <a:rPr lang="en-US" smtClean="0"/>
              <a:t>Access Control (say 2 bits), Physical Page Number</a:t>
            </a:r>
          </a:p>
          <a:p>
            <a:endParaRPr lang="en-US" smtClean="0"/>
          </a:p>
          <a:p>
            <a:r>
              <a:rPr lang="en-US" smtClean="0"/>
              <a:t>Number of bits in TLB Tag / Index / Entry?</a:t>
            </a:r>
            <a:endParaRPr lang="en-US"/>
          </a:p>
        </p:txBody>
      </p:sp>
      <p:sp>
        <p:nvSpPr>
          <p:cNvPr id="3124228" name="Rectangle 4"/>
          <p:cNvSpPr>
            <a:spLocks noChangeArrowheads="1"/>
          </p:cNvSpPr>
          <p:nvPr/>
        </p:nvSpPr>
        <p:spPr bwMode="auto">
          <a:xfrm>
            <a:off x="533400" y="1524000"/>
            <a:ext cx="7772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29" name="Line 5"/>
          <p:cNvSpPr>
            <a:spLocks noChangeShapeType="1"/>
          </p:cNvSpPr>
          <p:nvPr/>
        </p:nvSpPr>
        <p:spPr bwMode="auto">
          <a:xfrm>
            <a:off x="5638800" y="1524000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0" name="Text Box 6"/>
          <p:cNvSpPr txBox="1">
            <a:spLocks noChangeArrowheads="1"/>
          </p:cNvSpPr>
          <p:nvPr/>
        </p:nvSpPr>
        <p:spPr bwMode="auto">
          <a:xfrm>
            <a:off x="5638800" y="1600200"/>
            <a:ext cx="2640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 (14 bits)</a:t>
            </a:r>
            <a:endParaRPr lang="en-US" sz="2000" b="1"/>
          </a:p>
        </p:txBody>
      </p:sp>
      <p:sp>
        <p:nvSpPr>
          <p:cNvPr id="3124231" name="Line 7"/>
          <p:cNvSpPr>
            <a:spLocks noChangeShapeType="1"/>
          </p:cNvSpPr>
          <p:nvPr/>
        </p:nvSpPr>
        <p:spPr bwMode="auto">
          <a:xfrm>
            <a:off x="3048000" y="1524000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2" name="Text Box 8"/>
          <p:cNvSpPr txBox="1">
            <a:spLocks noChangeArrowheads="1"/>
          </p:cNvSpPr>
          <p:nvPr/>
        </p:nvSpPr>
        <p:spPr bwMode="auto">
          <a:xfrm>
            <a:off x="3124200" y="1600200"/>
            <a:ext cx="2328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TLB Index (? bits)</a:t>
            </a:r>
          </a:p>
        </p:txBody>
      </p:sp>
      <p:sp>
        <p:nvSpPr>
          <p:cNvPr id="3124233" name="Text Box 9"/>
          <p:cNvSpPr txBox="1">
            <a:spLocks noChangeArrowheads="1"/>
          </p:cNvSpPr>
          <p:nvPr/>
        </p:nvSpPr>
        <p:spPr bwMode="auto">
          <a:xfrm>
            <a:off x="609600" y="1600200"/>
            <a:ext cx="2117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TLB Tag (? bits)</a:t>
            </a:r>
          </a:p>
        </p:txBody>
      </p:sp>
      <p:sp>
        <p:nvSpPr>
          <p:cNvPr id="3124234" name="Rectangle 10"/>
          <p:cNvSpPr>
            <a:spLocks noChangeArrowheads="1"/>
          </p:cNvSpPr>
          <p:nvPr/>
        </p:nvSpPr>
        <p:spPr bwMode="auto">
          <a:xfrm>
            <a:off x="228600" y="3581400"/>
            <a:ext cx="8534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5" name="Text Box 11"/>
          <p:cNvSpPr txBox="1">
            <a:spLocks noChangeArrowheads="1"/>
          </p:cNvSpPr>
          <p:nvPr/>
        </p:nvSpPr>
        <p:spPr bwMode="auto">
          <a:xfrm>
            <a:off x="304800" y="36576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</a:t>
            </a:r>
          </a:p>
        </p:txBody>
      </p:sp>
      <p:sp>
        <p:nvSpPr>
          <p:cNvPr id="3124236" name="Text Box 12"/>
          <p:cNvSpPr txBox="1">
            <a:spLocks noChangeArrowheads="1"/>
          </p:cNvSpPr>
          <p:nvPr/>
        </p:nvSpPr>
        <p:spPr bwMode="auto">
          <a:xfrm>
            <a:off x="609600" y="36576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D</a:t>
            </a:r>
          </a:p>
        </p:txBody>
      </p:sp>
      <p:sp>
        <p:nvSpPr>
          <p:cNvPr id="3124237" name="Text Box 13"/>
          <p:cNvSpPr txBox="1">
            <a:spLocks noChangeArrowheads="1"/>
          </p:cNvSpPr>
          <p:nvPr/>
        </p:nvSpPr>
        <p:spPr bwMode="auto">
          <a:xfrm>
            <a:off x="3048000" y="3657600"/>
            <a:ext cx="2117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TLB Tag (? bits)</a:t>
            </a:r>
          </a:p>
        </p:txBody>
      </p:sp>
      <p:sp>
        <p:nvSpPr>
          <p:cNvPr id="3124238" name="Line 14"/>
          <p:cNvSpPr>
            <a:spLocks noChangeShapeType="1"/>
          </p:cNvSpPr>
          <p:nvPr/>
        </p:nvSpPr>
        <p:spPr bwMode="auto">
          <a:xfrm>
            <a:off x="6096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39" name="Line 15"/>
          <p:cNvSpPr>
            <a:spLocks noChangeShapeType="1"/>
          </p:cNvSpPr>
          <p:nvPr/>
        </p:nvSpPr>
        <p:spPr bwMode="auto">
          <a:xfrm>
            <a:off x="9144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40" name="Text Box 16"/>
          <p:cNvSpPr txBox="1">
            <a:spLocks noChangeArrowheads="1"/>
          </p:cNvSpPr>
          <p:nvPr/>
        </p:nvSpPr>
        <p:spPr bwMode="auto">
          <a:xfrm>
            <a:off x="990600" y="3657600"/>
            <a:ext cx="1976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Access (2 bits)</a:t>
            </a:r>
          </a:p>
        </p:txBody>
      </p:sp>
      <p:sp>
        <p:nvSpPr>
          <p:cNvPr id="3124241" name="Line 17"/>
          <p:cNvSpPr>
            <a:spLocks noChangeShapeType="1"/>
          </p:cNvSpPr>
          <p:nvPr/>
        </p:nvSpPr>
        <p:spPr bwMode="auto">
          <a:xfrm>
            <a:off x="29718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42" name="Line 18"/>
          <p:cNvSpPr>
            <a:spLocks noChangeShapeType="1"/>
          </p:cNvSpPr>
          <p:nvPr/>
        </p:nvSpPr>
        <p:spPr bwMode="auto">
          <a:xfrm>
            <a:off x="5334000" y="3581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4243" name="Text Box 19"/>
          <p:cNvSpPr txBox="1">
            <a:spLocks noChangeArrowheads="1"/>
          </p:cNvSpPr>
          <p:nvPr/>
        </p:nvSpPr>
        <p:spPr bwMode="auto">
          <a:xfrm>
            <a:off x="5334000" y="3657600"/>
            <a:ext cx="3289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Physical Page No. (? bits)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066800" y="4402138"/>
            <a:ext cx="7696200" cy="16537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18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	a: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12 / 14 / 38 (TLB Tag / Index / Entry)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b: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14 / 12 / 40 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c: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18 /  8 / 44 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d: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17 /  9 / 43 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e: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18 /  8 / 58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(2/3) Answer</a:t>
            </a:r>
            <a:endParaRPr lang="en-US"/>
          </a:p>
        </p:txBody>
      </p:sp>
      <p:sp>
        <p:nvSpPr>
          <p:cNvPr id="312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2-way set-assoc data cache, 256 (28) “sets”, 2 TLB entries per set </a:t>
            </a:r>
            <a:r>
              <a:rPr lang="en-US" smtClean="0">
                <a:sym typeface="Wingdings"/>
              </a:rPr>
              <a:t> </a:t>
            </a:r>
            <a:r>
              <a:rPr lang="en-US" smtClean="0"/>
              <a:t>8 bit index</a:t>
            </a:r>
          </a:p>
          <a:p>
            <a:endParaRPr lang="en-US" smtClean="0"/>
          </a:p>
          <a:p>
            <a:pPr lvl="3"/>
            <a:endParaRPr lang="en-US" smtClean="0"/>
          </a:p>
          <a:p>
            <a:r>
              <a:rPr lang="en-US" smtClean="0"/>
              <a:t>TLB Entry: Valid bit, Dirty bit, </a:t>
            </a:r>
            <a:br>
              <a:rPr lang="en-US" smtClean="0"/>
            </a:br>
            <a:r>
              <a:rPr lang="en-US" smtClean="0"/>
              <a:t>Access Control (2 bits), </a:t>
            </a:r>
            <a:br>
              <a:rPr lang="en-US" smtClean="0"/>
            </a:br>
            <a:r>
              <a:rPr lang="en-US" smtClean="0"/>
              <a:t>Virtual Page Number, Physical Page Number</a:t>
            </a:r>
            <a:endParaRPr lang="en-US"/>
          </a:p>
        </p:txBody>
      </p:sp>
      <p:sp>
        <p:nvSpPr>
          <p:cNvPr id="3126276" name="Rectangle 4"/>
          <p:cNvSpPr>
            <a:spLocks noChangeArrowheads="1"/>
          </p:cNvSpPr>
          <p:nvPr/>
        </p:nvSpPr>
        <p:spPr bwMode="auto">
          <a:xfrm>
            <a:off x="381000" y="1965325"/>
            <a:ext cx="7772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77" name="Line 5"/>
          <p:cNvSpPr>
            <a:spLocks noChangeShapeType="1"/>
          </p:cNvSpPr>
          <p:nvPr/>
        </p:nvSpPr>
        <p:spPr bwMode="auto">
          <a:xfrm>
            <a:off x="5486400" y="196532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78" name="Text Box 6"/>
          <p:cNvSpPr txBox="1">
            <a:spLocks noChangeArrowheads="1"/>
          </p:cNvSpPr>
          <p:nvPr/>
        </p:nvSpPr>
        <p:spPr bwMode="auto">
          <a:xfrm>
            <a:off x="5486400" y="2041525"/>
            <a:ext cx="2640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Page Offset (14 bits)</a:t>
            </a:r>
            <a:endParaRPr lang="en-US" sz="2000" b="1"/>
          </a:p>
        </p:txBody>
      </p:sp>
      <p:sp>
        <p:nvSpPr>
          <p:cNvPr id="3126279" name="Text Box 7"/>
          <p:cNvSpPr txBox="1">
            <a:spLocks noChangeArrowheads="1"/>
          </p:cNvSpPr>
          <p:nvPr/>
        </p:nvSpPr>
        <p:spPr bwMode="auto">
          <a:xfrm>
            <a:off x="838200" y="2574925"/>
            <a:ext cx="37274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Virtual Page Number (26 bits)</a:t>
            </a:r>
            <a:endParaRPr lang="en-US" sz="2000" b="1">
              <a:solidFill>
                <a:schemeClr val="tx1"/>
              </a:solidFill>
            </a:endParaRPr>
          </a:p>
        </p:txBody>
      </p:sp>
      <p:sp>
        <p:nvSpPr>
          <p:cNvPr id="3126280" name="Line 8"/>
          <p:cNvSpPr>
            <a:spLocks noChangeShapeType="1"/>
          </p:cNvSpPr>
          <p:nvPr/>
        </p:nvSpPr>
        <p:spPr bwMode="auto">
          <a:xfrm>
            <a:off x="2895600" y="1965325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1" name="Text Box 9"/>
          <p:cNvSpPr txBox="1">
            <a:spLocks noChangeArrowheads="1"/>
          </p:cNvSpPr>
          <p:nvPr/>
        </p:nvSpPr>
        <p:spPr bwMode="auto">
          <a:xfrm>
            <a:off x="2971800" y="2041525"/>
            <a:ext cx="194922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TLB Index </a:t>
            </a:r>
            <a:r>
              <a:rPr lang="en-US" sz="2000" b="1" dirty="0">
                <a:solidFill>
                  <a:schemeClr val="accent2"/>
                </a:solidFill>
              </a:rPr>
              <a:t>(8 bits)</a:t>
            </a:r>
          </a:p>
        </p:txBody>
      </p:sp>
      <p:sp>
        <p:nvSpPr>
          <p:cNvPr id="3126282" name="Text Box 10"/>
          <p:cNvSpPr txBox="1">
            <a:spLocks noChangeArrowheads="1"/>
          </p:cNvSpPr>
          <p:nvPr/>
        </p:nvSpPr>
        <p:spPr bwMode="auto">
          <a:xfrm>
            <a:off x="457200" y="2041525"/>
            <a:ext cx="189073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TLB Tag </a:t>
            </a:r>
            <a:r>
              <a:rPr lang="en-US" sz="2000" b="1" dirty="0">
                <a:solidFill>
                  <a:schemeClr val="accent2"/>
                </a:solidFill>
              </a:rPr>
              <a:t>(18 bits)</a:t>
            </a:r>
          </a:p>
        </p:txBody>
      </p:sp>
      <p:sp>
        <p:nvSpPr>
          <p:cNvPr id="3126283" name="Rectangle 11"/>
          <p:cNvSpPr>
            <a:spLocks noChangeArrowheads="1"/>
          </p:cNvSpPr>
          <p:nvPr/>
        </p:nvSpPr>
        <p:spPr bwMode="auto">
          <a:xfrm>
            <a:off x="304800" y="4437062"/>
            <a:ext cx="8534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7800">
              <a:latin typeface="Courier"/>
              <a:cs typeface="Courier"/>
            </a:endParaRPr>
          </a:p>
        </p:txBody>
      </p:sp>
      <p:sp>
        <p:nvSpPr>
          <p:cNvPr id="3126284" name="Text Box 12"/>
          <p:cNvSpPr txBox="1">
            <a:spLocks noChangeArrowheads="1"/>
          </p:cNvSpPr>
          <p:nvPr/>
        </p:nvSpPr>
        <p:spPr bwMode="auto">
          <a:xfrm>
            <a:off x="381000" y="4495800"/>
            <a:ext cx="32573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</a:rPr>
              <a:t>V</a:t>
            </a:r>
          </a:p>
        </p:txBody>
      </p:sp>
      <p:sp>
        <p:nvSpPr>
          <p:cNvPr id="3126285" name="Text Box 13"/>
          <p:cNvSpPr txBox="1">
            <a:spLocks noChangeArrowheads="1"/>
          </p:cNvSpPr>
          <p:nvPr/>
        </p:nvSpPr>
        <p:spPr bwMode="auto">
          <a:xfrm>
            <a:off x="685800" y="4495800"/>
            <a:ext cx="3364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accent2"/>
                </a:solidFill>
              </a:rPr>
              <a:t>D</a:t>
            </a:r>
          </a:p>
        </p:txBody>
      </p:sp>
      <p:sp>
        <p:nvSpPr>
          <p:cNvPr id="3126286" name="Text Box 14"/>
          <p:cNvSpPr txBox="1">
            <a:spLocks noChangeArrowheads="1"/>
          </p:cNvSpPr>
          <p:nvPr/>
        </p:nvSpPr>
        <p:spPr bwMode="auto">
          <a:xfrm>
            <a:off x="3124200" y="4495800"/>
            <a:ext cx="189073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TLB Tag </a:t>
            </a:r>
            <a:r>
              <a:rPr lang="en-US" sz="2000" b="1" dirty="0">
                <a:solidFill>
                  <a:schemeClr val="accent2"/>
                </a:solidFill>
              </a:rPr>
              <a:t>(18 bits)</a:t>
            </a:r>
          </a:p>
        </p:txBody>
      </p:sp>
      <p:sp>
        <p:nvSpPr>
          <p:cNvPr id="3126287" name="Line 15"/>
          <p:cNvSpPr>
            <a:spLocks noChangeShapeType="1"/>
          </p:cNvSpPr>
          <p:nvPr/>
        </p:nvSpPr>
        <p:spPr bwMode="auto">
          <a:xfrm>
            <a:off x="6858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8" name="Line 16"/>
          <p:cNvSpPr>
            <a:spLocks noChangeShapeType="1"/>
          </p:cNvSpPr>
          <p:nvPr/>
        </p:nvSpPr>
        <p:spPr bwMode="auto">
          <a:xfrm>
            <a:off x="9906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89" name="Text Box 17"/>
          <p:cNvSpPr txBox="1">
            <a:spLocks noChangeArrowheads="1"/>
          </p:cNvSpPr>
          <p:nvPr/>
        </p:nvSpPr>
        <p:spPr bwMode="auto">
          <a:xfrm>
            <a:off x="1066800" y="4495800"/>
            <a:ext cx="166919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Access </a:t>
            </a:r>
            <a:r>
              <a:rPr lang="en-US" sz="2000" b="1" dirty="0">
                <a:solidFill>
                  <a:schemeClr val="accent2"/>
                </a:solidFill>
              </a:rPr>
              <a:t>(2 bits)</a:t>
            </a:r>
          </a:p>
        </p:txBody>
      </p:sp>
      <p:sp>
        <p:nvSpPr>
          <p:cNvPr id="3126290" name="Line 18"/>
          <p:cNvSpPr>
            <a:spLocks noChangeShapeType="1"/>
          </p:cNvSpPr>
          <p:nvPr/>
        </p:nvSpPr>
        <p:spPr bwMode="auto">
          <a:xfrm>
            <a:off x="30480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91" name="Line 19"/>
          <p:cNvSpPr>
            <a:spLocks noChangeShapeType="1"/>
          </p:cNvSpPr>
          <p:nvPr/>
        </p:nvSpPr>
        <p:spPr bwMode="auto">
          <a:xfrm>
            <a:off x="5410200" y="4419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92" name="Text Box 20"/>
          <p:cNvSpPr txBox="1">
            <a:spLocks noChangeArrowheads="1"/>
          </p:cNvSpPr>
          <p:nvPr/>
        </p:nvSpPr>
        <p:spPr bwMode="auto">
          <a:xfrm>
            <a:off x="5410200" y="4495800"/>
            <a:ext cx="286155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Physical Page No. </a:t>
            </a:r>
            <a:r>
              <a:rPr lang="en-US" sz="2000" b="1" dirty="0">
                <a:solidFill>
                  <a:schemeClr val="accent2"/>
                </a:solidFill>
              </a:rPr>
              <a:t>(22 bits)</a:t>
            </a:r>
          </a:p>
        </p:txBody>
      </p:sp>
      <p:sp>
        <p:nvSpPr>
          <p:cNvPr id="3126293" name="Rectangle 21"/>
          <p:cNvSpPr>
            <a:spLocks noChangeArrowheads="1"/>
          </p:cNvSpPr>
          <p:nvPr/>
        </p:nvSpPr>
        <p:spPr bwMode="auto">
          <a:xfrm>
            <a:off x="1159514" y="5638800"/>
            <a:ext cx="2547779" cy="277519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6294" name="Rectangle 22"/>
          <p:cNvSpPr>
            <a:spLocks noChangeArrowheads="1"/>
          </p:cNvSpPr>
          <p:nvPr/>
        </p:nvSpPr>
        <p:spPr bwMode="auto">
          <a:xfrm>
            <a:off x="1066800" y="4754902"/>
            <a:ext cx="7696200" cy="16537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18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	a: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12 / 14 / 38 (TLB Tag / Index / Entry)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b: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14 / 12 / 40 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c: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18 /  8 / 44 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d: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17 /  9 / 43 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e: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18 /  8 / 58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26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26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62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 (3/3)</a:t>
            </a:r>
            <a:endParaRPr lang="en-US"/>
          </a:p>
        </p:txBody>
      </p:sp>
      <p:sp>
        <p:nvSpPr>
          <p:cNvPr id="312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2-way set-assoc, 64KB data cache, 64B block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Cache Entry: Valid bit, Dirty bit, Cache tag + ? bits of Data</a:t>
            </a:r>
          </a:p>
          <a:p>
            <a:endParaRPr lang="en-US" dirty="0" smtClean="0"/>
          </a:p>
          <a:p>
            <a:r>
              <a:rPr lang="en-US" dirty="0" smtClean="0"/>
              <a:t>Number of bits in Data cache Tag / Index / Offset / Entry?</a:t>
            </a:r>
            <a:endParaRPr lang="en-US" dirty="0"/>
          </a:p>
        </p:txBody>
      </p:sp>
      <p:sp>
        <p:nvSpPr>
          <p:cNvPr id="3128324" name="Rectangle 4"/>
          <p:cNvSpPr>
            <a:spLocks noChangeArrowheads="1"/>
          </p:cNvSpPr>
          <p:nvPr/>
        </p:nvSpPr>
        <p:spPr bwMode="auto">
          <a:xfrm>
            <a:off x="304800" y="1660525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25" name="Line 5"/>
          <p:cNvSpPr>
            <a:spLocks noChangeShapeType="1"/>
          </p:cNvSpPr>
          <p:nvPr/>
        </p:nvSpPr>
        <p:spPr bwMode="auto">
          <a:xfrm>
            <a:off x="5410200" y="166052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26" name="Text Box 6"/>
          <p:cNvSpPr txBox="1">
            <a:spLocks noChangeArrowheads="1"/>
          </p:cNvSpPr>
          <p:nvPr/>
        </p:nvSpPr>
        <p:spPr bwMode="auto">
          <a:xfrm>
            <a:off x="5410200" y="1736725"/>
            <a:ext cx="2597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Block Offset (? bits)</a:t>
            </a:r>
            <a:endParaRPr lang="en-US" sz="2000" b="1"/>
          </a:p>
        </p:txBody>
      </p:sp>
      <p:sp>
        <p:nvSpPr>
          <p:cNvPr id="3128327" name="Text Box 7"/>
          <p:cNvSpPr txBox="1">
            <a:spLocks noChangeArrowheads="1"/>
          </p:cNvSpPr>
          <p:nvPr/>
        </p:nvSpPr>
        <p:spPr bwMode="auto">
          <a:xfrm>
            <a:off x="2286000" y="2193925"/>
            <a:ext cx="336825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Physical Address (36 bits)</a:t>
            </a:r>
          </a:p>
        </p:txBody>
      </p:sp>
      <p:sp>
        <p:nvSpPr>
          <p:cNvPr id="3128328" name="Line 8"/>
          <p:cNvSpPr>
            <a:spLocks noChangeShapeType="1"/>
          </p:cNvSpPr>
          <p:nvPr/>
        </p:nvSpPr>
        <p:spPr bwMode="auto">
          <a:xfrm>
            <a:off x="2743200" y="1660525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29" name="Text Box 9"/>
          <p:cNvSpPr txBox="1">
            <a:spLocks noChangeArrowheads="1"/>
          </p:cNvSpPr>
          <p:nvPr/>
        </p:nvSpPr>
        <p:spPr bwMode="auto">
          <a:xfrm>
            <a:off x="2743200" y="1736725"/>
            <a:ext cx="25971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Index (? bits)</a:t>
            </a:r>
          </a:p>
        </p:txBody>
      </p:sp>
      <p:sp>
        <p:nvSpPr>
          <p:cNvPr id="3128330" name="Text Box 10"/>
          <p:cNvSpPr txBox="1">
            <a:spLocks noChangeArrowheads="1"/>
          </p:cNvSpPr>
          <p:nvPr/>
        </p:nvSpPr>
        <p:spPr bwMode="auto">
          <a:xfrm>
            <a:off x="381000" y="1736725"/>
            <a:ext cx="2386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Tag (? bits)</a:t>
            </a:r>
          </a:p>
        </p:txBody>
      </p:sp>
      <p:sp>
        <p:nvSpPr>
          <p:cNvPr id="3128331" name="Rectangle 11"/>
          <p:cNvSpPr>
            <a:spLocks noChangeArrowheads="1"/>
          </p:cNvSpPr>
          <p:nvPr/>
        </p:nvSpPr>
        <p:spPr bwMode="auto">
          <a:xfrm>
            <a:off x="685800" y="3657600"/>
            <a:ext cx="358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2" name="Text Box 12"/>
          <p:cNvSpPr txBox="1">
            <a:spLocks noChangeArrowheads="1"/>
          </p:cNvSpPr>
          <p:nvPr/>
        </p:nvSpPr>
        <p:spPr bwMode="auto">
          <a:xfrm>
            <a:off x="762000" y="37338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</a:t>
            </a:r>
          </a:p>
        </p:txBody>
      </p:sp>
      <p:sp>
        <p:nvSpPr>
          <p:cNvPr id="3128333" name="Text Box 13"/>
          <p:cNvSpPr txBox="1">
            <a:spLocks noChangeArrowheads="1"/>
          </p:cNvSpPr>
          <p:nvPr/>
        </p:nvSpPr>
        <p:spPr bwMode="auto">
          <a:xfrm>
            <a:off x="1066800" y="3733800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D</a:t>
            </a:r>
          </a:p>
        </p:txBody>
      </p:sp>
      <p:sp>
        <p:nvSpPr>
          <p:cNvPr id="3128334" name="Text Box 14"/>
          <p:cNvSpPr txBox="1">
            <a:spLocks noChangeArrowheads="1"/>
          </p:cNvSpPr>
          <p:nvPr/>
        </p:nvSpPr>
        <p:spPr bwMode="auto">
          <a:xfrm>
            <a:off x="1676400" y="3733800"/>
            <a:ext cx="2386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Tag (? bits)</a:t>
            </a:r>
          </a:p>
        </p:txBody>
      </p:sp>
      <p:sp>
        <p:nvSpPr>
          <p:cNvPr id="3128335" name="Line 15"/>
          <p:cNvSpPr>
            <a:spLocks noChangeShapeType="1"/>
          </p:cNvSpPr>
          <p:nvPr/>
        </p:nvSpPr>
        <p:spPr bwMode="auto">
          <a:xfrm>
            <a:off x="1066800" y="3657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6" name="Line 16"/>
          <p:cNvSpPr>
            <a:spLocks noChangeShapeType="1"/>
          </p:cNvSpPr>
          <p:nvPr/>
        </p:nvSpPr>
        <p:spPr bwMode="auto">
          <a:xfrm>
            <a:off x="1371600" y="36576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7" name="Rectangle 17"/>
          <p:cNvSpPr>
            <a:spLocks noChangeArrowheads="1"/>
          </p:cNvSpPr>
          <p:nvPr/>
        </p:nvSpPr>
        <p:spPr bwMode="auto">
          <a:xfrm>
            <a:off x="5197475" y="3646488"/>
            <a:ext cx="3200400" cy="533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28338" name="Text Box 18"/>
          <p:cNvSpPr txBox="1">
            <a:spLocks noChangeArrowheads="1"/>
          </p:cNvSpPr>
          <p:nvPr/>
        </p:nvSpPr>
        <p:spPr bwMode="auto">
          <a:xfrm>
            <a:off x="5410200" y="3733800"/>
            <a:ext cx="2484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Cache Data (? bits)</a:t>
            </a:r>
          </a:p>
        </p:txBody>
      </p:sp>
      <p:sp>
        <p:nvSpPr>
          <p:cNvPr id="3128339" name="Rectangle 19"/>
          <p:cNvSpPr>
            <a:spLocks noChangeArrowheads="1"/>
          </p:cNvSpPr>
          <p:nvPr/>
        </p:nvSpPr>
        <p:spPr bwMode="auto">
          <a:xfrm>
            <a:off x="914400" y="4899414"/>
            <a:ext cx="7924800" cy="16537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18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	a: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12 /  9 / 14 / 87 (Tag/Index/Offset/Entry)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b: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20 / 10 /  6 / 86 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c: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20 / 10 /  6 / 534 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d: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21 /  9 /  6 / 87 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e: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21 /  9 /  6 / 535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(3/3) Answer</a:t>
            </a:r>
            <a:endParaRPr lang="en-US" dirty="0"/>
          </a:p>
        </p:txBody>
      </p:sp>
      <p:sp>
        <p:nvSpPr>
          <p:cNvPr id="313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2-way set-assoc data cache, 64K/1K (2</a:t>
            </a:r>
            <a:r>
              <a:rPr lang="en-US" baseline="30000" dirty="0" smtClean="0"/>
              <a:t>10</a:t>
            </a:r>
            <a:r>
              <a:rPr lang="en-US" dirty="0" smtClean="0"/>
              <a:t>) “sets”, 2 entries per sets =&gt; 9 bit index</a:t>
            </a:r>
          </a:p>
          <a:p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Data Cache Entry: Valid bit, Dirty bit, Cache tag + 64 Bytes of Data</a:t>
            </a:r>
            <a:endParaRPr lang="en-US" dirty="0"/>
          </a:p>
        </p:txBody>
      </p:sp>
      <p:sp>
        <p:nvSpPr>
          <p:cNvPr id="3130372" name="Rectangle 4"/>
          <p:cNvSpPr>
            <a:spLocks noChangeArrowheads="1"/>
          </p:cNvSpPr>
          <p:nvPr/>
        </p:nvSpPr>
        <p:spPr bwMode="auto">
          <a:xfrm>
            <a:off x="381000" y="2041525"/>
            <a:ext cx="76200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73" name="Line 5"/>
          <p:cNvSpPr>
            <a:spLocks noChangeShapeType="1"/>
          </p:cNvSpPr>
          <p:nvPr/>
        </p:nvSpPr>
        <p:spPr bwMode="auto">
          <a:xfrm>
            <a:off x="5486400" y="2041525"/>
            <a:ext cx="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74" name="Text Box 6"/>
          <p:cNvSpPr txBox="1">
            <a:spLocks noChangeArrowheads="1"/>
          </p:cNvSpPr>
          <p:nvPr/>
        </p:nvSpPr>
        <p:spPr bwMode="auto">
          <a:xfrm>
            <a:off x="5486400" y="2117725"/>
            <a:ext cx="258286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Block Offset (6 bits)</a:t>
            </a:r>
            <a:endParaRPr lang="en-US" sz="2000" b="1"/>
          </a:p>
        </p:txBody>
      </p:sp>
      <p:sp>
        <p:nvSpPr>
          <p:cNvPr id="3130375" name="Text Box 7"/>
          <p:cNvSpPr txBox="1">
            <a:spLocks noChangeArrowheads="1"/>
          </p:cNvSpPr>
          <p:nvPr/>
        </p:nvSpPr>
        <p:spPr bwMode="auto">
          <a:xfrm>
            <a:off x="2362200" y="2574925"/>
            <a:ext cx="336825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>
                <a:solidFill>
                  <a:schemeClr val="tx1"/>
                </a:solidFill>
              </a:rPr>
              <a:t>Physical Address (36 bits)</a:t>
            </a:r>
          </a:p>
        </p:txBody>
      </p:sp>
      <p:sp>
        <p:nvSpPr>
          <p:cNvPr id="3130376" name="Line 8"/>
          <p:cNvSpPr>
            <a:spLocks noChangeShapeType="1"/>
          </p:cNvSpPr>
          <p:nvPr/>
        </p:nvSpPr>
        <p:spPr bwMode="auto">
          <a:xfrm>
            <a:off x="2743200" y="2041525"/>
            <a:ext cx="0" cy="533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77" name="Text Box 9"/>
          <p:cNvSpPr txBox="1">
            <a:spLocks noChangeArrowheads="1"/>
          </p:cNvSpPr>
          <p:nvPr/>
        </p:nvSpPr>
        <p:spPr bwMode="auto">
          <a:xfrm>
            <a:off x="2819400" y="2117725"/>
            <a:ext cx="217163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Index </a:t>
            </a:r>
            <a:r>
              <a:rPr lang="en-US" sz="2000" b="1" dirty="0">
                <a:solidFill>
                  <a:schemeClr val="accent2"/>
                </a:solidFill>
              </a:rPr>
              <a:t>(9 bits)</a:t>
            </a:r>
          </a:p>
        </p:txBody>
      </p:sp>
      <p:sp>
        <p:nvSpPr>
          <p:cNvPr id="3130378" name="Text Box 10"/>
          <p:cNvSpPr txBox="1">
            <a:spLocks noChangeArrowheads="1"/>
          </p:cNvSpPr>
          <p:nvPr/>
        </p:nvSpPr>
        <p:spPr bwMode="auto">
          <a:xfrm>
            <a:off x="304800" y="2117725"/>
            <a:ext cx="21131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Tag </a:t>
            </a:r>
            <a:r>
              <a:rPr lang="en-US" sz="2000" b="1" dirty="0">
                <a:solidFill>
                  <a:schemeClr val="accent2"/>
                </a:solidFill>
              </a:rPr>
              <a:t>(21 bits)</a:t>
            </a:r>
          </a:p>
        </p:txBody>
      </p:sp>
      <p:sp>
        <p:nvSpPr>
          <p:cNvPr id="3130379" name="Rectangle 11"/>
          <p:cNvSpPr>
            <a:spLocks noChangeArrowheads="1"/>
          </p:cNvSpPr>
          <p:nvPr/>
        </p:nvSpPr>
        <p:spPr bwMode="auto">
          <a:xfrm>
            <a:off x="593725" y="4022725"/>
            <a:ext cx="3581400" cy="5334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0" name="Text Box 12"/>
          <p:cNvSpPr txBox="1">
            <a:spLocks noChangeArrowheads="1"/>
          </p:cNvSpPr>
          <p:nvPr/>
        </p:nvSpPr>
        <p:spPr bwMode="auto">
          <a:xfrm>
            <a:off x="669925" y="4098925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V</a:t>
            </a:r>
          </a:p>
        </p:txBody>
      </p:sp>
      <p:sp>
        <p:nvSpPr>
          <p:cNvPr id="3130381" name="Text Box 13"/>
          <p:cNvSpPr txBox="1">
            <a:spLocks noChangeArrowheads="1"/>
          </p:cNvSpPr>
          <p:nvPr/>
        </p:nvSpPr>
        <p:spPr bwMode="auto">
          <a:xfrm>
            <a:off x="974725" y="4098925"/>
            <a:ext cx="368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/>
              <a:t>D</a:t>
            </a:r>
          </a:p>
        </p:txBody>
      </p:sp>
      <p:sp>
        <p:nvSpPr>
          <p:cNvPr id="3130382" name="Text Box 14"/>
          <p:cNvSpPr txBox="1">
            <a:spLocks noChangeArrowheads="1"/>
          </p:cNvSpPr>
          <p:nvPr/>
        </p:nvSpPr>
        <p:spPr bwMode="auto">
          <a:xfrm>
            <a:off x="1584325" y="4098925"/>
            <a:ext cx="21131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Tag </a:t>
            </a:r>
            <a:r>
              <a:rPr lang="en-US" sz="2000" b="1" dirty="0">
                <a:solidFill>
                  <a:schemeClr val="accent2"/>
                </a:solidFill>
              </a:rPr>
              <a:t>(21 bits)</a:t>
            </a:r>
          </a:p>
        </p:txBody>
      </p:sp>
      <p:sp>
        <p:nvSpPr>
          <p:cNvPr id="3130383" name="Line 15"/>
          <p:cNvSpPr>
            <a:spLocks noChangeShapeType="1"/>
          </p:cNvSpPr>
          <p:nvPr/>
        </p:nvSpPr>
        <p:spPr bwMode="auto">
          <a:xfrm>
            <a:off x="974725" y="40227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4" name="Line 16"/>
          <p:cNvSpPr>
            <a:spLocks noChangeShapeType="1"/>
          </p:cNvSpPr>
          <p:nvPr/>
        </p:nvSpPr>
        <p:spPr bwMode="auto">
          <a:xfrm>
            <a:off x="1279525" y="40227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5" name="Rectangle 17"/>
          <p:cNvSpPr>
            <a:spLocks noChangeArrowheads="1"/>
          </p:cNvSpPr>
          <p:nvPr/>
        </p:nvSpPr>
        <p:spPr bwMode="auto">
          <a:xfrm>
            <a:off x="5029200" y="3962400"/>
            <a:ext cx="3810000" cy="58261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0386" name="Text Box 18"/>
          <p:cNvSpPr txBox="1">
            <a:spLocks noChangeArrowheads="1"/>
          </p:cNvSpPr>
          <p:nvPr/>
        </p:nvSpPr>
        <p:spPr bwMode="auto">
          <a:xfrm>
            <a:off x="4953000" y="4038600"/>
            <a:ext cx="341684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1" dirty="0"/>
              <a:t>Cache Data </a:t>
            </a:r>
            <a:r>
              <a:rPr lang="en-US" sz="2000" b="1" dirty="0">
                <a:solidFill>
                  <a:schemeClr val="accent2"/>
                </a:solidFill>
              </a:rPr>
              <a:t>(64 Bytes</a:t>
            </a:r>
            <a:r>
              <a:rPr lang="en-US" sz="2000" b="1" dirty="0" smtClean="0">
                <a:solidFill>
                  <a:schemeClr val="accent2"/>
                </a:solidFill>
              </a:rPr>
              <a:t> = 512 </a:t>
            </a:r>
            <a:r>
              <a:rPr lang="en-US" sz="2000" b="1" dirty="0">
                <a:solidFill>
                  <a:schemeClr val="accent2"/>
                </a:solidFill>
              </a:rPr>
              <a:t>bits)</a:t>
            </a:r>
          </a:p>
        </p:txBody>
      </p:sp>
      <p:sp>
        <p:nvSpPr>
          <p:cNvPr id="3130387" name="Rectangle 19"/>
          <p:cNvSpPr>
            <a:spLocks noChangeArrowheads="1"/>
          </p:cNvSpPr>
          <p:nvPr/>
        </p:nvSpPr>
        <p:spPr bwMode="auto">
          <a:xfrm>
            <a:off x="914400" y="6274234"/>
            <a:ext cx="3962400" cy="247414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>
              <a:solidFill>
                <a:srgbClr val="FF00FF"/>
              </a:solidFill>
              <a:latin typeface="Times New Roman" pitchFamily="-65" charset="0"/>
            </a:endParaRP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914400" y="4899414"/>
            <a:ext cx="7924800" cy="16537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 algn="l">
              <a:lnSpc>
                <a:spcPct val="8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endParaRPr lang="en-US" sz="18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 algn="l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	a: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12 /  9 / 14 / 87 (Tag/Index/Offset/Entry)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b: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20 / 10 /  6 / 86 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c: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20 / 10 /  6 / 534 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d: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21 /  9 /  6 / 87 </a:t>
            </a:r>
            <a:b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</a:br>
            <a:r>
              <a:rPr lang="en-US" sz="1800" b="1" dirty="0">
                <a:solidFill>
                  <a:schemeClr val="tx1"/>
                </a:solidFill>
                <a:latin typeface="Courier"/>
                <a:cs typeface="Courier"/>
              </a:rPr>
              <a:t>e:</a:t>
            </a:r>
            <a:r>
              <a:rPr lang="en-US" sz="2000" b="1" dirty="0">
                <a:solidFill>
                  <a:schemeClr val="tx1"/>
                </a:solidFill>
                <a:latin typeface="Courier"/>
                <a:cs typeface="Courier"/>
              </a:rPr>
              <a:t> 21 /  9 /  6 / 535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30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30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038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085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990601"/>
            <a:ext cx="4038600" cy="5305864"/>
          </a:xfrm>
        </p:spPr>
        <p:txBody>
          <a:bodyPr/>
          <a:lstStyle/>
          <a:p>
            <a:r>
              <a:rPr lang="en-US" sz="2400" smtClean="0"/>
              <a:t>User program view:</a:t>
            </a:r>
          </a:p>
          <a:p>
            <a:pPr lvl="1"/>
            <a:r>
              <a:rPr lang="en-US" sz="2000" smtClean="0"/>
              <a:t>Contiguous</a:t>
            </a:r>
          </a:p>
          <a:p>
            <a:pPr lvl="1"/>
            <a:r>
              <a:rPr lang="en-US" sz="2000" smtClean="0"/>
              <a:t>Start from some set address</a:t>
            </a:r>
          </a:p>
          <a:p>
            <a:pPr lvl="1"/>
            <a:r>
              <a:rPr lang="en-US" sz="2000" smtClean="0"/>
              <a:t>Infinitely large</a:t>
            </a:r>
          </a:p>
          <a:p>
            <a:pPr lvl="1"/>
            <a:r>
              <a:rPr lang="en-US" sz="2000" smtClean="0"/>
              <a:t>Is the only running program</a:t>
            </a:r>
          </a:p>
          <a:p>
            <a:r>
              <a:rPr lang="en-US" sz="2400" smtClean="0"/>
              <a:t>Reality:</a:t>
            </a:r>
          </a:p>
          <a:p>
            <a:pPr lvl="1"/>
            <a:r>
              <a:rPr lang="en-US" sz="2000" smtClean="0"/>
              <a:t>Non-contiguous</a:t>
            </a:r>
          </a:p>
          <a:p>
            <a:pPr lvl="1"/>
            <a:r>
              <a:rPr lang="en-US" sz="2000" smtClean="0"/>
              <a:t>Start wherever available memory is</a:t>
            </a:r>
          </a:p>
          <a:p>
            <a:pPr lvl="1"/>
            <a:r>
              <a:rPr lang="en-US" sz="2000" smtClean="0"/>
              <a:t>Finite size</a:t>
            </a:r>
          </a:p>
          <a:p>
            <a:pPr lvl="1"/>
            <a:r>
              <a:rPr lang="en-US" sz="2000" smtClean="0"/>
              <a:t>Many programs running at a time</a:t>
            </a:r>
            <a:endParaRPr lang="en-US" sz="20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990601"/>
            <a:ext cx="4648200" cy="5305864"/>
          </a:xfrm>
        </p:spPr>
        <p:txBody>
          <a:bodyPr/>
          <a:lstStyle/>
          <a:p>
            <a:r>
              <a:rPr lang="en-US" sz="2400" smtClean="0"/>
              <a:t>Virtual memory provides:</a:t>
            </a:r>
          </a:p>
          <a:p>
            <a:pPr lvl="1"/>
            <a:r>
              <a:rPr lang="en-US" sz="2000" smtClean="0"/>
              <a:t>illusion of contiguous memory</a:t>
            </a:r>
          </a:p>
          <a:p>
            <a:pPr lvl="1"/>
            <a:r>
              <a:rPr lang="en-US" sz="2000" smtClean="0"/>
              <a:t>all programs starting at same set address</a:t>
            </a:r>
          </a:p>
          <a:p>
            <a:pPr lvl="1"/>
            <a:r>
              <a:rPr lang="en-US" sz="2000" smtClean="0"/>
              <a:t>illusion of ~ infinite memory </a:t>
            </a:r>
            <a:br>
              <a:rPr lang="en-US" sz="2000" smtClean="0"/>
            </a:br>
            <a:r>
              <a:rPr lang="en-US" sz="2000" smtClean="0"/>
              <a:t>(232 or 264 bytes)</a:t>
            </a:r>
          </a:p>
          <a:p>
            <a:pPr lvl="1"/>
            <a:r>
              <a:rPr lang="en-US" sz="2000" smtClean="0"/>
              <a:t>Protection	, Sharing</a:t>
            </a:r>
          </a:p>
          <a:p>
            <a:r>
              <a:rPr lang="en-US" sz="2400" smtClean="0"/>
              <a:t>Implementation:</a:t>
            </a:r>
          </a:p>
          <a:p>
            <a:pPr lvl="1"/>
            <a:r>
              <a:rPr lang="en-US" sz="2000" smtClean="0"/>
              <a:t>Divide memory into chunks (pages)</a:t>
            </a:r>
          </a:p>
          <a:p>
            <a:pPr lvl="1"/>
            <a:r>
              <a:rPr lang="en-US" sz="2000" smtClean="0"/>
              <a:t>OS controls page table that maps virtual into physical addresses</a:t>
            </a:r>
          </a:p>
          <a:p>
            <a:pPr lvl="1"/>
            <a:r>
              <a:rPr lang="en-US" sz="2000" smtClean="0"/>
              <a:t>memory as a cache for disk</a:t>
            </a:r>
          </a:p>
          <a:p>
            <a:pPr lvl="1"/>
            <a:r>
              <a:rPr lang="en-US" sz="2000" smtClean="0"/>
              <a:t>TLB is a cache for the page table</a:t>
            </a:r>
            <a:endParaRPr lang="en-US"/>
          </a:p>
        </p:txBody>
      </p:sp>
      <p:sp>
        <p:nvSpPr>
          <p:cNvPr id="315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Virtual Memory Summary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Bonus slides</a:t>
            </a:r>
            <a:endParaRPr lang="en-US"/>
          </a:p>
        </p:txBody>
      </p:sp>
      <p:sp>
        <p:nvSpPr>
          <p:cNvPr id="316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These are extra slides that used to be included in lecture notes, but have been moved to this, the “bonus” area to serve as a supplement.</a:t>
            </a:r>
          </a:p>
          <a:p>
            <a:r>
              <a:rPr lang="en-US" smtClean="0"/>
              <a:t>The slides will appear in the order they would have in the normal presentation</a:t>
            </a:r>
            <a:endParaRPr lang="en-US"/>
          </a:p>
        </p:txBody>
      </p:sp>
      <p:sp>
        <p:nvSpPr>
          <p:cNvPr id="3161092" name="WordArt 4"/>
          <p:cNvSpPr>
            <a:spLocks noChangeArrowheads="1" noChangeShapeType="1" noTextEdit="1"/>
          </p:cNvSpPr>
          <p:nvPr/>
        </p:nvSpPr>
        <p:spPr bwMode="auto">
          <a:xfrm>
            <a:off x="2057400" y="3962400"/>
            <a:ext cx="5410200" cy="25595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How many hours </a:t>
            </a:r>
            <a:r>
              <a:rPr lang="en-US">
                <a:solidFill>
                  <a:srgbClr val="FFFF00"/>
                </a:solidFill>
                <a:ea typeface="ＭＳ Ｐゴシック" pitchFamily="-84" charset="-128"/>
                <a:cs typeface="ＭＳ Ｐゴシック" pitchFamily="-84" charset="-128"/>
              </a:rPr>
              <a:t>h</a:t>
            </a: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 on last project?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3198813"/>
          </a:xfrm>
        </p:spPr>
        <p:txBody>
          <a:bodyPr/>
          <a:lstStyle/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0 ≤ h &lt; 8</a:t>
            </a:r>
            <a:endParaRPr lang="en-US">
              <a:solidFill>
                <a:schemeClr val="bg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8 ≤ h &lt; 16</a:t>
            </a:r>
            <a:endParaRPr lang="en-US">
              <a:solidFill>
                <a:schemeClr val="bg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16 ≤ h &lt; 32</a:t>
            </a: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32 ≤ h &lt; 64</a:t>
            </a: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64 ≤ h</a:t>
            </a:r>
          </a:p>
        </p:txBody>
      </p:sp>
      <p:pic>
        <p:nvPicPr>
          <p:cNvPr id="36868" name="Picture 3"/>
          <p:cNvPicPr>
            <a:picLocks noChangeAspect="1"/>
          </p:cNvPicPr>
          <p:nvPr/>
        </p:nvPicPr>
        <p:blipFill>
          <a:blip r:embed="rId2"/>
          <a:srcRect l="7298" t="14340" r="10573" b="10814"/>
          <a:stretch>
            <a:fillRect/>
          </a:stretch>
        </p:blipFill>
        <p:spPr bwMode="auto">
          <a:xfrm>
            <a:off x="685800" y="4191000"/>
            <a:ext cx="2209800" cy="2014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 Qs for any Memory Hierarchy</a:t>
            </a:r>
            <a:endParaRPr lang="en-US"/>
          </a:p>
        </p:txBody>
      </p:sp>
      <p:sp>
        <p:nvSpPr>
          <p:cNvPr id="313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Q1: Where can a block be placed?</a:t>
            </a:r>
          </a:p>
          <a:p>
            <a:pPr lvl="1"/>
            <a:r>
              <a:rPr lang="en-US" sz="1800" dirty="0" smtClean="0"/>
              <a:t>One place (direct mapped)</a:t>
            </a:r>
          </a:p>
          <a:p>
            <a:pPr lvl="1"/>
            <a:r>
              <a:rPr lang="en-US" sz="1800" dirty="0" smtClean="0"/>
              <a:t>A few places (set associative)</a:t>
            </a:r>
          </a:p>
          <a:p>
            <a:pPr lvl="1"/>
            <a:r>
              <a:rPr lang="en-US" sz="1800" dirty="0" smtClean="0"/>
              <a:t>Any place (fully associative)</a:t>
            </a:r>
          </a:p>
          <a:p>
            <a:r>
              <a:rPr lang="en-US" sz="2000" dirty="0" smtClean="0"/>
              <a:t>Q2: How is a block found?</a:t>
            </a:r>
          </a:p>
          <a:p>
            <a:pPr lvl="1"/>
            <a:r>
              <a:rPr lang="en-US" sz="1800" dirty="0" smtClean="0"/>
              <a:t>Indexing (as in a direct-mapped cache)</a:t>
            </a:r>
          </a:p>
          <a:p>
            <a:pPr lvl="1"/>
            <a:r>
              <a:rPr lang="en-US" sz="1800" dirty="0" smtClean="0"/>
              <a:t>Limited search (as in a set-associative cache)</a:t>
            </a:r>
          </a:p>
          <a:p>
            <a:pPr lvl="1"/>
            <a:r>
              <a:rPr lang="en-US" sz="1800" dirty="0" smtClean="0"/>
              <a:t>Full search (as in a fully associative cache)</a:t>
            </a:r>
          </a:p>
          <a:p>
            <a:pPr lvl="1"/>
            <a:r>
              <a:rPr lang="en-US" sz="1800" dirty="0" smtClean="0"/>
              <a:t>Separate lookup table (as in a page table)</a:t>
            </a:r>
          </a:p>
          <a:p>
            <a:r>
              <a:rPr lang="en-US" sz="2000" dirty="0" smtClean="0"/>
              <a:t>Q3: Which block is replaced on a miss? </a:t>
            </a:r>
          </a:p>
          <a:p>
            <a:pPr lvl="1"/>
            <a:r>
              <a:rPr lang="en-US" sz="1800" dirty="0" smtClean="0"/>
              <a:t>Least recently used (LRU)</a:t>
            </a:r>
          </a:p>
          <a:p>
            <a:pPr lvl="1"/>
            <a:r>
              <a:rPr lang="en-US" sz="1800" dirty="0" smtClean="0"/>
              <a:t>Random</a:t>
            </a:r>
          </a:p>
          <a:p>
            <a:r>
              <a:rPr lang="en-US" sz="2000" dirty="0" smtClean="0"/>
              <a:t>Q4: How are writes handled?</a:t>
            </a:r>
          </a:p>
          <a:p>
            <a:pPr lvl="1"/>
            <a:r>
              <a:rPr lang="en-US" sz="1800" dirty="0" smtClean="0"/>
              <a:t>Write through (Level never inconsistent </a:t>
            </a:r>
            <a:r>
              <a:rPr lang="en-US" sz="1800" dirty="0" err="1" smtClean="0"/>
              <a:t>w</a:t>
            </a:r>
            <a:r>
              <a:rPr lang="en-US" sz="1800" dirty="0" smtClean="0"/>
              <a:t>/lower)</a:t>
            </a:r>
          </a:p>
          <a:p>
            <a:pPr lvl="1"/>
            <a:r>
              <a:rPr lang="en-US" sz="1800" dirty="0" smtClean="0"/>
              <a:t>Write back (Could be “dirty”, must have dirty bit) 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4505" name="Rectangle 4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Q1: Where block placed in upper level?</a:t>
            </a:r>
            <a:endParaRPr lang="en-US" sz="3600" dirty="0"/>
          </a:p>
        </p:txBody>
      </p:sp>
      <p:sp>
        <p:nvSpPr>
          <p:cNvPr id="31344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Block #12 placed in 8 block cache:</a:t>
            </a:r>
          </a:p>
          <a:p>
            <a:pPr lvl="1"/>
            <a:r>
              <a:rPr lang="en-US" smtClean="0"/>
              <a:t>Fully associative</a:t>
            </a:r>
          </a:p>
          <a:p>
            <a:pPr lvl="1"/>
            <a:r>
              <a:rPr lang="en-US" smtClean="0"/>
              <a:t>Direct mapped</a:t>
            </a:r>
          </a:p>
          <a:p>
            <a:pPr lvl="1"/>
            <a:r>
              <a:rPr lang="en-US" smtClean="0"/>
              <a:t>2-way set associative</a:t>
            </a:r>
          </a:p>
          <a:p>
            <a:pPr lvl="2"/>
            <a:r>
              <a:rPr lang="en-US" smtClean="0"/>
              <a:t>Set Associative Mapping = Block # Mod # of Sets</a:t>
            </a:r>
            <a:endParaRPr lang="en-US"/>
          </a:p>
        </p:txBody>
      </p:sp>
      <p:sp>
        <p:nvSpPr>
          <p:cNvPr id="3134467" name="Text Box 3"/>
          <p:cNvSpPr txBox="1">
            <a:spLocks noChangeArrowheads="1"/>
          </p:cNvSpPr>
          <p:nvPr/>
        </p:nvSpPr>
        <p:spPr bwMode="auto">
          <a:xfrm>
            <a:off x="1135062" y="3786188"/>
            <a:ext cx="1320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0 1 2 3 4 5 6 7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68" name="Rectangle 4"/>
          <p:cNvSpPr>
            <a:spLocks noChangeArrowheads="1"/>
          </p:cNvSpPr>
          <p:nvPr/>
        </p:nvSpPr>
        <p:spPr bwMode="auto">
          <a:xfrm>
            <a:off x="11557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69" name="Rectangle 5"/>
          <p:cNvSpPr>
            <a:spLocks noChangeArrowheads="1"/>
          </p:cNvSpPr>
          <p:nvPr/>
        </p:nvSpPr>
        <p:spPr bwMode="auto">
          <a:xfrm>
            <a:off x="13081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0" name="Rectangle 6"/>
          <p:cNvSpPr>
            <a:spLocks noChangeArrowheads="1"/>
          </p:cNvSpPr>
          <p:nvPr/>
        </p:nvSpPr>
        <p:spPr bwMode="auto">
          <a:xfrm>
            <a:off x="14605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1" name="Rectangle 7"/>
          <p:cNvSpPr>
            <a:spLocks noChangeArrowheads="1"/>
          </p:cNvSpPr>
          <p:nvPr/>
        </p:nvSpPr>
        <p:spPr bwMode="auto">
          <a:xfrm>
            <a:off x="16129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2" name="Rectangle 8"/>
          <p:cNvSpPr>
            <a:spLocks noChangeArrowheads="1"/>
          </p:cNvSpPr>
          <p:nvPr/>
        </p:nvSpPr>
        <p:spPr bwMode="auto">
          <a:xfrm>
            <a:off x="17653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3" name="Rectangle 9"/>
          <p:cNvSpPr>
            <a:spLocks noChangeArrowheads="1"/>
          </p:cNvSpPr>
          <p:nvPr/>
        </p:nvSpPr>
        <p:spPr bwMode="auto">
          <a:xfrm>
            <a:off x="19177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4" name="Rectangle 10"/>
          <p:cNvSpPr>
            <a:spLocks noChangeArrowheads="1"/>
          </p:cNvSpPr>
          <p:nvPr/>
        </p:nvSpPr>
        <p:spPr bwMode="auto">
          <a:xfrm>
            <a:off x="20701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75" name="Text Box 11"/>
          <p:cNvSpPr txBox="1">
            <a:spLocks noChangeArrowheads="1"/>
          </p:cNvSpPr>
          <p:nvPr/>
        </p:nvSpPr>
        <p:spPr bwMode="auto">
          <a:xfrm>
            <a:off x="520700" y="3709988"/>
            <a:ext cx="6191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</a:t>
            </a:r>
          </a:p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no.</a:t>
            </a:r>
          </a:p>
        </p:txBody>
      </p:sp>
      <p:sp>
        <p:nvSpPr>
          <p:cNvPr id="3134476" name="Text Box 12"/>
          <p:cNvSpPr txBox="1">
            <a:spLocks noChangeArrowheads="1"/>
          </p:cNvSpPr>
          <p:nvPr/>
        </p:nvSpPr>
        <p:spPr bwMode="auto">
          <a:xfrm>
            <a:off x="614362" y="5149850"/>
            <a:ext cx="1692275" cy="730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Fully associative:</a:t>
            </a:r>
          </a:p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 12 can go anywhere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77" name="Text Box 13"/>
          <p:cNvSpPr txBox="1">
            <a:spLocks noChangeArrowheads="1"/>
          </p:cNvSpPr>
          <p:nvPr/>
        </p:nvSpPr>
        <p:spPr bwMode="auto">
          <a:xfrm>
            <a:off x="4184650" y="3694113"/>
            <a:ext cx="1320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0 1 2 3 4 5 6 7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205287" y="3987800"/>
            <a:ext cx="1219200" cy="990600"/>
            <a:chOff x="2653" y="2441"/>
            <a:chExt cx="768" cy="624"/>
          </a:xfrm>
        </p:grpSpPr>
        <p:sp>
          <p:nvSpPr>
            <p:cNvPr id="3134479" name="Rectangle 15"/>
            <p:cNvSpPr>
              <a:spLocks noChangeArrowheads="1"/>
            </p:cNvSpPr>
            <p:nvPr/>
          </p:nvSpPr>
          <p:spPr bwMode="auto">
            <a:xfrm>
              <a:off x="2653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0" name="Rectangle 16"/>
            <p:cNvSpPr>
              <a:spLocks noChangeArrowheads="1"/>
            </p:cNvSpPr>
            <p:nvPr/>
          </p:nvSpPr>
          <p:spPr bwMode="auto">
            <a:xfrm>
              <a:off x="2749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1" name="Rectangle 17"/>
            <p:cNvSpPr>
              <a:spLocks noChangeArrowheads="1"/>
            </p:cNvSpPr>
            <p:nvPr/>
          </p:nvSpPr>
          <p:spPr bwMode="auto">
            <a:xfrm>
              <a:off x="2845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2" name="Rectangle 18"/>
            <p:cNvSpPr>
              <a:spLocks noChangeArrowheads="1"/>
            </p:cNvSpPr>
            <p:nvPr/>
          </p:nvSpPr>
          <p:spPr bwMode="auto">
            <a:xfrm>
              <a:off x="2941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3" name="Rectangle 19"/>
            <p:cNvSpPr>
              <a:spLocks noChangeArrowheads="1"/>
            </p:cNvSpPr>
            <p:nvPr/>
          </p:nvSpPr>
          <p:spPr bwMode="auto">
            <a:xfrm>
              <a:off x="3037" y="2441"/>
              <a:ext cx="96" cy="62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4" name="Rectangle 20"/>
            <p:cNvSpPr>
              <a:spLocks noChangeArrowheads="1"/>
            </p:cNvSpPr>
            <p:nvPr/>
          </p:nvSpPr>
          <p:spPr bwMode="auto">
            <a:xfrm>
              <a:off x="3133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5" name="Rectangle 21"/>
            <p:cNvSpPr>
              <a:spLocks noChangeArrowheads="1"/>
            </p:cNvSpPr>
            <p:nvPr/>
          </p:nvSpPr>
          <p:spPr bwMode="auto">
            <a:xfrm>
              <a:off x="3229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34486" name="Rectangle 22"/>
            <p:cNvSpPr>
              <a:spLocks noChangeArrowheads="1"/>
            </p:cNvSpPr>
            <p:nvPr/>
          </p:nvSpPr>
          <p:spPr bwMode="auto">
            <a:xfrm>
              <a:off x="3325" y="2441"/>
              <a:ext cx="96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34487" name="Text Box 23"/>
          <p:cNvSpPr txBox="1">
            <a:spLocks noChangeArrowheads="1"/>
          </p:cNvSpPr>
          <p:nvPr/>
        </p:nvSpPr>
        <p:spPr bwMode="auto">
          <a:xfrm>
            <a:off x="3570287" y="3617913"/>
            <a:ext cx="6191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</a:t>
            </a:r>
          </a:p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no.</a:t>
            </a:r>
          </a:p>
        </p:txBody>
      </p:sp>
      <p:sp>
        <p:nvSpPr>
          <p:cNvPr id="3134488" name="Text Box 24"/>
          <p:cNvSpPr txBox="1">
            <a:spLocks noChangeArrowheads="1"/>
          </p:cNvSpPr>
          <p:nvPr/>
        </p:nvSpPr>
        <p:spPr bwMode="auto">
          <a:xfrm>
            <a:off x="3971925" y="5245100"/>
            <a:ext cx="169227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Direct mapped:</a:t>
            </a:r>
          </a:p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 12 can go only into block 4 (12 mod 8)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89" name="Text Box 25"/>
          <p:cNvSpPr txBox="1">
            <a:spLocks noChangeArrowheads="1"/>
          </p:cNvSpPr>
          <p:nvPr/>
        </p:nvSpPr>
        <p:spPr bwMode="auto">
          <a:xfrm>
            <a:off x="6621462" y="3644900"/>
            <a:ext cx="13208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0 1 2 3 4 5 6 7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490" name="Rectangle 26"/>
          <p:cNvSpPr>
            <a:spLocks noChangeArrowheads="1"/>
          </p:cNvSpPr>
          <p:nvPr/>
        </p:nvSpPr>
        <p:spPr bwMode="auto">
          <a:xfrm>
            <a:off x="6642100" y="3938588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1" name="Rectangle 27"/>
          <p:cNvSpPr>
            <a:spLocks noChangeArrowheads="1"/>
          </p:cNvSpPr>
          <p:nvPr/>
        </p:nvSpPr>
        <p:spPr bwMode="auto">
          <a:xfrm>
            <a:off x="6794500" y="3938588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2" name="Rectangle 28"/>
          <p:cNvSpPr>
            <a:spLocks noChangeArrowheads="1"/>
          </p:cNvSpPr>
          <p:nvPr/>
        </p:nvSpPr>
        <p:spPr bwMode="auto">
          <a:xfrm>
            <a:off x="69469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3" name="Rectangle 29"/>
          <p:cNvSpPr>
            <a:spLocks noChangeArrowheads="1"/>
          </p:cNvSpPr>
          <p:nvPr/>
        </p:nvSpPr>
        <p:spPr bwMode="auto">
          <a:xfrm>
            <a:off x="70993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4" name="Rectangle 30"/>
          <p:cNvSpPr>
            <a:spLocks noChangeArrowheads="1"/>
          </p:cNvSpPr>
          <p:nvPr/>
        </p:nvSpPr>
        <p:spPr bwMode="auto">
          <a:xfrm>
            <a:off x="72517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5" name="Rectangle 31"/>
          <p:cNvSpPr>
            <a:spLocks noChangeArrowheads="1"/>
          </p:cNvSpPr>
          <p:nvPr/>
        </p:nvSpPr>
        <p:spPr bwMode="auto">
          <a:xfrm>
            <a:off x="74041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6" name="Rectangle 32"/>
          <p:cNvSpPr>
            <a:spLocks noChangeArrowheads="1"/>
          </p:cNvSpPr>
          <p:nvPr/>
        </p:nvSpPr>
        <p:spPr bwMode="auto">
          <a:xfrm>
            <a:off x="75565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7" name="Rectangle 33"/>
          <p:cNvSpPr>
            <a:spLocks noChangeArrowheads="1"/>
          </p:cNvSpPr>
          <p:nvPr/>
        </p:nvSpPr>
        <p:spPr bwMode="auto">
          <a:xfrm>
            <a:off x="7708900" y="3938588"/>
            <a:ext cx="152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4498" name="Text Box 34"/>
          <p:cNvSpPr txBox="1">
            <a:spLocks noChangeArrowheads="1"/>
          </p:cNvSpPr>
          <p:nvPr/>
        </p:nvSpPr>
        <p:spPr bwMode="auto">
          <a:xfrm>
            <a:off x="6007100" y="3673475"/>
            <a:ext cx="619125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</a:t>
            </a:r>
          </a:p>
          <a:p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no.</a:t>
            </a:r>
          </a:p>
        </p:txBody>
      </p:sp>
      <p:sp>
        <p:nvSpPr>
          <p:cNvPr id="3134499" name="Text Box 35"/>
          <p:cNvSpPr txBox="1">
            <a:spLocks noChangeArrowheads="1"/>
          </p:cNvSpPr>
          <p:nvPr/>
        </p:nvSpPr>
        <p:spPr bwMode="auto">
          <a:xfrm>
            <a:off x="6613525" y="5457825"/>
            <a:ext cx="1692275" cy="942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 associative:</a:t>
            </a:r>
          </a:p>
          <a:p>
            <a:pPr algn="l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block 12 can go anywhere in set 0 (12 mod 4)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0" name="Text Box 36"/>
          <p:cNvSpPr txBox="1">
            <a:spLocks noChangeArrowheads="1"/>
          </p:cNvSpPr>
          <p:nvPr/>
        </p:nvSpPr>
        <p:spPr bwMode="auto">
          <a:xfrm>
            <a:off x="65452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0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1" name="Text Box 37"/>
          <p:cNvSpPr txBox="1">
            <a:spLocks noChangeArrowheads="1"/>
          </p:cNvSpPr>
          <p:nvPr/>
        </p:nvSpPr>
        <p:spPr bwMode="auto">
          <a:xfrm>
            <a:off x="68500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1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2" name="Text Box 38"/>
          <p:cNvSpPr txBox="1">
            <a:spLocks noChangeArrowheads="1"/>
          </p:cNvSpPr>
          <p:nvPr/>
        </p:nvSpPr>
        <p:spPr bwMode="auto">
          <a:xfrm>
            <a:off x="71548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2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3" name="Text Box 39"/>
          <p:cNvSpPr txBox="1">
            <a:spLocks noChangeArrowheads="1"/>
          </p:cNvSpPr>
          <p:nvPr/>
        </p:nvSpPr>
        <p:spPr bwMode="auto">
          <a:xfrm>
            <a:off x="7459662" y="5016500"/>
            <a:ext cx="45085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Set</a:t>
            </a:r>
          </a:p>
          <a:p>
            <a:pPr algn="ctr"/>
            <a:r>
              <a:rPr lang="en-US" sz="1400">
                <a:solidFill>
                  <a:schemeClr val="tx1"/>
                </a:solidFill>
                <a:latin typeface="Arial" pitchFamily="-65" charset="0"/>
              </a:rPr>
              <a:t>3</a:t>
            </a:r>
            <a:endParaRPr lang="en-US" sz="180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3134504" name="Rectangle 40"/>
          <p:cNvSpPr>
            <a:spLocks noChangeArrowheads="1"/>
          </p:cNvSpPr>
          <p:nvPr/>
        </p:nvSpPr>
        <p:spPr bwMode="auto">
          <a:xfrm>
            <a:off x="2222500" y="4079875"/>
            <a:ext cx="1524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6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3733800"/>
            <a:ext cx="7848600" cy="2193925"/>
          </a:xfrm>
          <a:noFill/>
          <a:ln/>
        </p:spPr>
        <p:txBody>
          <a:bodyPr/>
          <a:lstStyle/>
          <a:p>
            <a:r>
              <a:rPr lang="en-US"/>
              <a:t>Direct indexing (using index and block offset), tag compares, or combination</a:t>
            </a:r>
          </a:p>
          <a:p>
            <a:r>
              <a:rPr lang="en-US"/>
              <a:t>Increasing associativity shrinks index, expands tag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295400"/>
            <a:ext cx="8229600" cy="1143000"/>
            <a:chOff x="288" y="624"/>
            <a:chExt cx="5184" cy="720"/>
          </a:xfrm>
        </p:grpSpPr>
        <p:sp>
          <p:nvSpPr>
            <p:cNvPr id="3136516" name="Rectangle 4"/>
            <p:cNvSpPr>
              <a:spLocks noChangeArrowheads="1"/>
            </p:cNvSpPr>
            <p:nvPr/>
          </p:nvSpPr>
          <p:spPr bwMode="auto">
            <a:xfrm>
              <a:off x="288" y="624"/>
              <a:ext cx="5184" cy="7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912" y="768"/>
              <a:ext cx="3792" cy="339"/>
              <a:chOff x="1056" y="2041"/>
              <a:chExt cx="3792" cy="339"/>
            </a:xfrm>
          </p:grpSpPr>
          <p:sp>
            <p:nvSpPr>
              <p:cNvPr id="3136518" name="Rectangle 6"/>
              <p:cNvSpPr>
                <a:spLocks noChangeArrowheads="1"/>
              </p:cNvSpPr>
              <p:nvPr/>
            </p:nvSpPr>
            <p:spPr bwMode="auto">
              <a:xfrm>
                <a:off x="1056" y="2064"/>
                <a:ext cx="3792" cy="288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3136519" name="Rectangle 7"/>
              <p:cNvSpPr>
                <a:spLocks noChangeArrowheads="1"/>
              </p:cNvSpPr>
              <p:nvPr/>
            </p:nvSpPr>
            <p:spPr bwMode="auto">
              <a:xfrm>
                <a:off x="1056" y="2208"/>
                <a:ext cx="3120" cy="1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sz="18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3136520" name="Rectangle 8"/>
              <p:cNvSpPr>
                <a:spLocks noChangeArrowheads="1"/>
              </p:cNvSpPr>
              <p:nvPr/>
            </p:nvSpPr>
            <p:spPr bwMode="auto">
              <a:xfrm>
                <a:off x="3120" y="2208"/>
                <a:ext cx="1056" cy="14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6521" name="Rectangle 9"/>
              <p:cNvSpPr>
                <a:spLocks noChangeArrowheads="1"/>
              </p:cNvSpPr>
              <p:nvPr/>
            </p:nvSpPr>
            <p:spPr bwMode="auto">
              <a:xfrm>
                <a:off x="4176" y="2064"/>
                <a:ext cx="67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6522" name="Text Box 10"/>
              <p:cNvSpPr txBox="1">
                <a:spLocks noChangeArrowheads="1"/>
              </p:cNvSpPr>
              <p:nvPr/>
            </p:nvSpPr>
            <p:spPr bwMode="auto">
              <a:xfrm>
                <a:off x="4320" y="2064"/>
                <a:ext cx="390" cy="30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Block</a:t>
                </a:r>
              </a:p>
              <a:p>
                <a:pPr algn="ctr">
                  <a:lnSpc>
                    <a:spcPct val="90000"/>
                  </a:lnSpc>
                </a:pPr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offset</a:t>
                </a:r>
              </a:p>
            </p:txBody>
          </p:sp>
          <p:sp>
            <p:nvSpPr>
              <p:cNvPr id="3136523" name="Text Box 11"/>
              <p:cNvSpPr txBox="1">
                <a:spLocks noChangeArrowheads="1"/>
              </p:cNvSpPr>
              <p:nvPr/>
            </p:nvSpPr>
            <p:spPr bwMode="auto">
              <a:xfrm>
                <a:off x="2227" y="2041"/>
                <a:ext cx="83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Block Address</a:t>
                </a:r>
              </a:p>
            </p:txBody>
          </p:sp>
          <p:sp>
            <p:nvSpPr>
              <p:cNvPr id="3136524" name="Text Box 12"/>
              <p:cNvSpPr txBox="1">
                <a:spLocks noChangeArrowheads="1"/>
              </p:cNvSpPr>
              <p:nvPr/>
            </p:nvSpPr>
            <p:spPr bwMode="auto">
              <a:xfrm>
                <a:off x="1860" y="2188"/>
                <a:ext cx="309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Tag</a:t>
                </a:r>
                <a:endParaRPr lang="en-US" sz="1800">
                  <a:solidFill>
                    <a:schemeClr val="tx1"/>
                  </a:solidFill>
                  <a:latin typeface="Arial" pitchFamily="-65" charset="0"/>
                </a:endParaRPr>
              </a:p>
            </p:txBody>
          </p:sp>
          <p:sp>
            <p:nvSpPr>
              <p:cNvPr id="3136525" name="Text Box 13"/>
              <p:cNvSpPr txBox="1">
                <a:spLocks noChangeArrowheads="1"/>
              </p:cNvSpPr>
              <p:nvPr/>
            </p:nvSpPr>
            <p:spPr bwMode="auto">
              <a:xfrm>
                <a:off x="3350" y="2179"/>
                <a:ext cx="39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>
                    <a:solidFill>
                      <a:schemeClr val="tx1"/>
                    </a:solidFill>
                    <a:latin typeface="Arial" pitchFamily="-65" charset="0"/>
                  </a:rPr>
                  <a:t>Index</a:t>
                </a:r>
              </a:p>
            </p:txBody>
          </p:sp>
        </p:grpSp>
      </p:grpSp>
      <p:sp>
        <p:nvSpPr>
          <p:cNvPr id="3136526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7947025" cy="474662"/>
          </a:xfrm>
        </p:spPr>
        <p:txBody>
          <a:bodyPr/>
          <a:lstStyle/>
          <a:p>
            <a:r>
              <a:rPr lang="en-US" sz="3600" dirty="0"/>
              <a:t>Q2: How is a block found in upper level?</a:t>
            </a:r>
          </a:p>
        </p:txBody>
      </p:sp>
      <p:sp>
        <p:nvSpPr>
          <p:cNvPr id="3136527" name="AutoShape 15"/>
          <p:cNvSpPr>
            <a:spLocks/>
          </p:cNvSpPr>
          <p:nvPr/>
        </p:nvSpPr>
        <p:spPr bwMode="auto">
          <a:xfrm rot="-16200000">
            <a:off x="5372100" y="1485900"/>
            <a:ext cx="381000" cy="1676400"/>
          </a:xfrm>
          <a:prstGeom prst="rightBrace">
            <a:avLst>
              <a:gd name="adj1" fmla="val 36667"/>
              <a:gd name="adj2" fmla="val 50000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6528" name="Text Box 16"/>
          <p:cNvSpPr txBox="1">
            <a:spLocks noChangeArrowheads="1"/>
          </p:cNvSpPr>
          <p:nvPr/>
        </p:nvSpPr>
        <p:spPr bwMode="auto">
          <a:xfrm>
            <a:off x="4800600" y="2590800"/>
            <a:ext cx="15732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Arial" pitchFamily="-65" charset="0"/>
              </a:rPr>
              <a:t>Set Select</a:t>
            </a:r>
          </a:p>
        </p:txBody>
      </p:sp>
      <p:sp>
        <p:nvSpPr>
          <p:cNvPr id="3136529" name="AutoShape 17"/>
          <p:cNvSpPr>
            <a:spLocks/>
          </p:cNvSpPr>
          <p:nvPr/>
        </p:nvSpPr>
        <p:spPr bwMode="auto">
          <a:xfrm rot="-16200000">
            <a:off x="6774657" y="1850231"/>
            <a:ext cx="381000" cy="976313"/>
          </a:xfrm>
          <a:prstGeom prst="rightBrace">
            <a:avLst>
              <a:gd name="adj1" fmla="val 21354"/>
              <a:gd name="adj2" fmla="val 50000"/>
            </a:avLst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36530" name="Text Box 18"/>
          <p:cNvSpPr txBox="1">
            <a:spLocks noChangeArrowheads="1"/>
          </p:cNvSpPr>
          <p:nvPr/>
        </p:nvSpPr>
        <p:spPr bwMode="auto">
          <a:xfrm>
            <a:off x="6096000" y="3200400"/>
            <a:ext cx="17605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Arial" pitchFamily="-65" charset="0"/>
              </a:rPr>
              <a:t>Data Select</a:t>
            </a:r>
          </a:p>
        </p:txBody>
      </p:sp>
      <p:sp>
        <p:nvSpPr>
          <p:cNvPr id="3136531" name="Line 19"/>
          <p:cNvSpPr>
            <a:spLocks noChangeShapeType="1"/>
          </p:cNvSpPr>
          <p:nvPr/>
        </p:nvSpPr>
        <p:spPr bwMode="auto">
          <a:xfrm>
            <a:off x="6965950" y="2527300"/>
            <a:ext cx="0" cy="6858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8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915400" cy="5694362"/>
          </a:xfrm>
          <a:noFill/>
          <a:ln/>
        </p:spPr>
        <p:txBody>
          <a:bodyPr/>
          <a:lstStyle/>
          <a:p>
            <a:pPr marL="0" indent="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Easy for Direct Mapped</a:t>
            </a:r>
          </a:p>
          <a:p>
            <a:pPr marL="0" indent="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Set Associative or Fully Associative:</a:t>
            </a:r>
          </a:p>
          <a:p>
            <a:pPr lvl="1" indent="-22860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Random</a:t>
            </a:r>
          </a:p>
          <a:p>
            <a:pPr lvl="1" indent="-228600"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/>
              <a:t>LRU (Least Recently Used)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>
                <a:latin typeface="18 VAG Rounded Light   02390"/>
              </a:rPr>
              <a:t>Miss Rates</a:t>
            </a:r>
            <a:br>
              <a:rPr lang="en-US" dirty="0" smtClean="0">
                <a:latin typeface="18 VAG Rounded Light   02390"/>
              </a:rPr>
            </a:br>
            <a:r>
              <a:rPr lang="en-US" dirty="0" err="1" smtClean="0">
                <a:latin typeface="18 VAG Rounded Light   02390"/>
              </a:rPr>
              <a:t>Associativity</a:t>
            </a:r>
            <a:r>
              <a:rPr lang="en-US" dirty="0" smtClean="0">
                <a:latin typeface="18 VAG Rounded Light   02390"/>
              </a:rPr>
              <a:t>:   2-way             4-way               8-way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dirty="0" smtClean="0">
                <a:latin typeface="18 VAG Rounded Light   02390"/>
              </a:rPr>
              <a:t>Size	LRU	 Ran	 LRU	 Ran	 LRU	 Ran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sz="2800" dirty="0" smtClean="0">
                <a:latin typeface="18 VAG Rounded Light   02390"/>
              </a:rPr>
              <a:t>16 KB	5.2%	5.7%	    4.7%	5.3%	     4.4%	5.0%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sz="2800" dirty="0" smtClean="0">
                <a:latin typeface="18 VAG Rounded Light   02390"/>
              </a:rPr>
              <a:t>64 KB	1.9%	2.0%	    1.5%		1.7%	     1.4%	1.5%</a:t>
            </a:r>
          </a:p>
          <a:p>
            <a:pPr marL="0" indent="0">
              <a:buFont typeface="Times" pitchFamily="-65" charset="0"/>
              <a:buNone/>
              <a:tabLst>
                <a:tab pos="2522538" algn="r"/>
                <a:tab pos="3606800" algn="r"/>
                <a:tab pos="4691063" algn="r"/>
                <a:tab pos="5892800" algn="r"/>
                <a:tab pos="7145338" algn="r"/>
                <a:tab pos="8466138" algn="r"/>
              </a:tabLst>
            </a:pPr>
            <a:r>
              <a:rPr lang="en-US" sz="2800" dirty="0" smtClean="0">
                <a:latin typeface="18 VAG Rounded Light   02390"/>
              </a:rPr>
              <a:t>256 KB	1.15%	1.17%	   1.13%	  1.13%	  1.12%	  1.12%</a:t>
            </a:r>
            <a:endParaRPr lang="en-US" dirty="0">
              <a:latin typeface="18 VAG Rounded Light   0239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Q3: Which block replaced on a miss?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Q4: What to do on a write hit?</a:t>
            </a:r>
            <a:endParaRPr lang="en-US"/>
          </a:p>
        </p:txBody>
      </p:sp>
      <p:sp>
        <p:nvSpPr>
          <p:cNvPr id="314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Write-through</a:t>
            </a:r>
          </a:p>
          <a:p>
            <a:pPr lvl="1"/>
            <a:r>
              <a:rPr lang="en-US" smtClean="0"/>
              <a:t>update the word in cache block and corresponding word in memory</a:t>
            </a:r>
          </a:p>
          <a:p>
            <a:r>
              <a:rPr lang="en-US" smtClean="0"/>
              <a:t>Write-back</a:t>
            </a:r>
          </a:p>
          <a:p>
            <a:pPr lvl="1"/>
            <a:r>
              <a:rPr lang="en-US" smtClean="0"/>
              <a:t>update word in cache block</a:t>
            </a:r>
          </a:p>
          <a:p>
            <a:pPr lvl="1"/>
            <a:r>
              <a:rPr lang="en-US" smtClean="0"/>
              <a:t>allow memory word to be “stale”</a:t>
            </a:r>
          </a:p>
          <a:p>
            <a:pPr lvl="1"/>
            <a:r>
              <a:rPr lang="en-US" smtClean="0"/>
              <a:t>=&gt; add ‘dirty’ bit to each line indicating that memory be updated when block is replaced</a:t>
            </a:r>
          </a:p>
          <a:p>
            <a:pPr lvl="1"/>
            <a:r>
              <a:rPr lang="en-US" smtClean="0"/>
              <a:t>=&gt; OS flushes cache before I/O !!!</a:t>
            </a:r>
          </a:p>
          <a:p>
            <a:r>
              <a:rPr lang="en-US" smtClean="0"/>
              <a:t>Performance trade-offs?</a:t>
            </a:r>
          </a:p>
          <a:p>
            <a:pPr lvl="1"/>
            <a:r>
              <a:rPr lang="en-US" smtClean="0"/>
              <a:t>WT: read misses cannot result in writes</a:t>
            </a:r>
          </a:p>
          <a:p>
            <a:pPr lvl="1"/>
            <a:r>
              <a:rPr lang="en-US" smtClean="0"/>
              <a:t>WB: no writes of repeated writes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r>
              <a:rPr lang="en-US">
                <a:ea typeface="ＭＳ Ｐゴシック" pitchFamily="-84" charset="-128"/>
                <a:cs typeface="ＭＳ Ｐゴシック" pitchFamily="-84" charset="-128"/>
              </a:rPr>
              <a:t>I understand </a:t>
            </a:r>
            <a:r>
              <a:rPr lang="en-US">
                <a:solidFill>
                  <a:srgbClr val="FFFF00"/>
                </a:solidFill>
                <a:ea typeface="ＭＳ Ｐゴシック" pitchFamily="-84" charset="-128"/>
                <a:cs typeface="ＭＳ Ｐゴシック" pitchFamily="-84" charset="-128"/>
              </a:rPr>
              <a:t>Virtual Memory.</a:t>
            </a:r>
            <a:endParaRPr 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3198813"/>
          </a:xfrm>
        </p:spPr>
        <p:txBody>
          <a:bodyPr/>
          <a:lstStyle/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Strongly disagree</a:t>
            </a:r>
            <a:endParaRPr lang="en-US">
              <a:solidFill>
                <a:schemeClr val="bg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Mildly disagree</a:t>
            </a:r>
            <a:endParaRPr lang="en-US">
              <a:solidFill>
                <a:schemeClr val="bg2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Neutral</a:t>
            </a: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Mildly agree</a:t>
            </a:r>
          </a:p>
          <a:p>
            <a:pPr marL="514350" indent="-514350">
              <a:buFont typeface="Helvetica" pitchFamily="-84" charset="0"/>
              <a:buAutoNum type="alphaLcParenR"/>
            </a:pPr>
            <a:r>
              <a:rPr lang="en-US">
                <a:ea typeface="ＭＳ Ｐゴシック" pitchFamily="-84" charset="-128"/>
                <a:cs typeface="ＭＳ Ｐゴシック" pitchFamily="-84" charset="-128"/>
              </a:rPr>
              <a:t>Strongly agree</a:t>
            </a:r>
          </a:p>
        </p:txBody>
      </p:sp>
      <p:pic>
        <p:nvPicPr>
          <p:cNvPr id="36868" name="Picture 3"/>
          <p:cNvPicPr>
            <a:picLocks noChangeAspect="1"/>
          </p:cNvPicPr>
          <p:nvPr/>
        </p:nvPicPr>
        <p:blipFill>
          <a:blip r:embed="rId2"/>
          <a:srcRect l="7298" t="14340" r="10573" b="10814"/>
          <a:stretch>
            <a:fillRect/>
          </a:stretch>
        </p:blipFill>
        <p:spPr bwMode="auto">
          <a:xfrm>
            <a:off x="685800" y="4191000"/>
            <a:ext cx="2209800" cy="2014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09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 memory to disk? Treat as cache</a:t>
            </a:r>
          </a:p>
          <a:p>
            <a:pPr lvl="1"/>
            <a:r>
              <a:rPr lang="en-US" dirty="0" smtClean="0"/>
              <a:t>Included protection as bonus, now critical</a:t>
            </a:r>
          </a:p>
          <a:p>
            <a:pPr lvl="1"/>
            <a:r>
              <a:rPr lang="en-US" dirty="0" smtClean="0"/>
              <a:t>Use Page Table of mappings </a:t>
            </a:r>
            <a:r>
              <a:rPr lang="en-US" dirty="0" smtClean="0">
                <a:solidFill>
                  <a:schemeClr val="accent2"/>
                </a:solidFill>
              </a:rPr>
              <a:t>for each user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vs. tag/data in cache</a:t>
            </a:r>
          </a:p>
          <a:p>
            <a:pPr lvl="1"/>
            <a:r>
              <a:rPr lang="en-US" dirty="0" smtClean="0"/>
              <a:t>TLB is </a:t>
            </a:r>
            <a:r>
              <a:rPr lang="en-US" dirty="0" smtClean="0">
                <a:solidFill>
                  <a:schemeClr val="accent1"/>
                </a:solidFill>
              </a:rPr>
              <a:t>cache </a:t>
            </a:r>
            <a:r>
              <a:rPr lang="en-US" dirty="0" smtClean="0"/>
              <a:t>of Virtual </a:t>
            </a:r>
            <a:r>
              <a:rPr lang="en-US" dirty="0" err="1" smtClean="0"/>
              <a:t></a:t>
            </a:r>
            <a:r>
              <a:rPr lang="en-US" dirty="0" smtClean="0"/>
              <a:t> Physical </a:t>
            </a:r>
            <a:r>
              <a:rPr lang="en-US" dirty="0" err="1" smtClean="0"/>
              <a:t>addr</a:t>
            </a:r>
            <a:r>
              <a:rPr lang="en-US" dirty="0" smtClean="0"/>
              <a:t> trans</a:t>
            </a:r>
          </a:p>
          <a:p>
            <a:r>
              <a:rPr lang="en-US" dirty="0" smtClean="0"/>
              <a:t>Virtual Memory allows protected sharing of memory between processes</a:t>
            </a:r>
          </a:p>
          <a:p>
            <a:r>
              <a:rPr lang="en-US" dirty="0" smtClean="0"/>
              <a:t>Spatial Locality means Working Set of Pages is all that must be in memory for process to run fairly well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Address Mapping: </a:t>
            </a:r>
            <a:r>
              <a:rPr lang="en-US" dirty="0" smtClean="0">
                <a:solidFill>
                  <a:schemeClr val="accent2"/>
                </a:solidFill>
              </a:rPr>
              <a:t>Page Table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98525" y="1185862"/>
            <a:ext cx="3419475" cy="927100"/>
            <a:chOff x="296" y="438"/>
            <a:chExt cx="2154" cy="584"/>
          </a:xfrm>
        </p:grpSpPr>
        <p:sp>
          <p:nvSpPr>
            <p:cNvPr id="3064836" name="Rectangle 4"/>
            <p:cNvSpPr>
              <a:spLocks noChangeArrowheads="1"/>
            </p:cNvSpPr>
            <p:nvPr/>
          </p:nvSpPr>
          <p:spPr bwMode="auto">
            <a:xfrm>
              <a:off x="296" y="438"/>
              <a:ext cx="164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dirty="0">
                  <a:solidFill>
                    <a:schemeClr val="tx1"/>
                  </a:solidFill>
                  <a:latin typeface="18 VAG Rounded Light   02390"/>
                </a:rPr>
                <a:t>Virtual Address:</a:t>
              </a:r>
            </a:p>
          </p:txBody>
        </p:sp>
        <p:sp>
          <p:nvSpPr>
            <p:cNvPr id="3064837" name="Rectangle 5"/>
            <p:cNvSpPr>
              <a:spLocks noChangeArrowheads="1"/>
            </p:cNvSpPr>
            <p:nvPr/>
          </p:nvSpPr>
          <p:spPr bwMode="auto">
            <a:xfrm>
              <a:off x="901" y="752"/>
              <a:ext cx="932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page no.</a:t>
              </a:r>
            </a:p>
          </p:txBody>
        </p:sp>
        <p:sp>
          <p:nvSpPr>
            <p:cNvPr id="3064838" name="Rectangle 6"/>
            <p:cNvSpPr>
              <a:spLocks noChangeArrowheads="1"/>
            </p:cNvSpPr>
            <p:nvPr/>
          </p:nvSpPr>
          <p:spPr bwMode="auto">
            <a:xfrm>
              <a:off x="1836" y="752"/>
              <a:ext cx="614" cy="27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rgbClr val="00FF00"/>
                  </a:solidFill>
                  <a:latin typeface="18 VAG Rounded Light   02390"/>
                </a:rPr>
                <a:t>offset</a:t>
              </a:r>
              <a:endParaRPr lang="en-US" sz="2800">
                <a:solidFill>
                  <a:schemeClr val="tx1"/>
                </a:solidFill>
                <a:latin typeface="18 VAG Rounded Light   0239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28625" y="2776538"/>
            <a:ext cx="2552700" cy="795338"/>
            <a:chOff x="270" y="1482"/>
            <a:chExt cx="1608" cy="501"/>
          </a:xfrm>
        </p:grpSpPr>
        <p:sp>
          <p:nvSpPr>
            <p:cNvPr id="3064840" name="Rectangle 8"/>
            <p:cNvSpPr>
              <a:spLocks noChangeArrowheads="1"/>
            </p:cNvSpPr>
            <p:nvPr/>
          </p:nvSpPr>
          <p:spPr bwMode="auto">
            <a:xfrm>
              <a:off x="270" y="1482"/>
              <a:ext cx="1119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Page Table</a:t>
              </a:r>
            </a:p>
            <a:p>
              <a:pPr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Base Reg</a:t>
              </a:r>
            </a:p>
          </p:txBody>
        </p:sp>
        <p:sp>
          <p:nvSpPr>
            <p:cNvPr id="3064841" name="Line 9"/>
            <p:cNvSpPr>
              <a:spLocks noChangeShapeType="1"/>
            </p:cNvSpPr>
            <p:nvPr/>
          </p:nvSpPr>
          <p:spPr bwMode="auto">
            <a:xfrm>
              <a:off x="1490" y="1582"/>
              <a:ext cx="38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064842" name="Rectangle 10"/>
          <p:cNvSpPr>
            <a:spLocks noChangeArrowheads="1"/>
          </p:cNvSpPr>
          <p:nvPr/>
        </p:nvSpPr>
        <p:spPr bwMode="auto">
          <a:xfrm>
            <a:off x="1143000" y="6019800"/>
            <a:ext cx="7369175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Page Table</a:t>
            </a:r>
            <a:r>
              <a:rPr lang="en-US" sz="2800" b="1" dirty="0" smtClean="0">
                <a:solidFill>
                  <a:schemeClr val="tx1"/>
                </a:solidFill>
                <a:latin typeface="18 VAG Rounded Light   02390"/>
              </a:rPr>
              <a:t> located </a:t>
            </a:r>
            <a:r>
              <a:rPr lang="en-US" sz="2800" b="1" dirty="0">
                <a:solidFill>
                  <a:schemeClr val="tx1"/>
                </a:solidFill>
                <a:latin typeface="18 VAG Rounded Light   02390"/>
              </a:rPr>
              <a:t>in physical memory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460500" y="2094046"/>
            <a:ext cx="1555750" cy="3139941"/>
            <a:chOff x="632" y="1041"/>
            <a:chExt cx="980" cy="1917"/>
          </a:xfrm>
        </p:grpSpPr>
        <p:sp>
          <p:nvSpPr>
            <p:cNvPr id="3064844" name="Rectangle 12"/>
            <p:cNvSpPr>
              <a:spLocks noChangeArrowheads="1"/>
            </p:cNvSpPr>
            <p:nvPr/>
          </p:nvSpPr>
          <p:spPr bwMode="auto">
            <a:xfrm>
              <a:off x="632" y="1996"/>
              <a:ext cx="606" cy="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index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into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3"/>
                  </a:solidFill>
                  <a:latin typeface="18 VAG Rounded Light   02390"/>
                </a:rPr>
                <a:t>table</a:t>
              </a:r>
            </a:p>
          </p:txBody>
        </p:sp>
        <p:cxnSp>
          <p:nvCxnSpPr>
            <p:cNvPr id="3064845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754" y="1600"/>
              <a:ext cx="1417" cy="299"/>
            </a:xfrm>
            <a:prstGeom prst="bentConnector2">
              <a:avLst/>
            </a:prstGeom>
            <a:noFill/>
            <a:ln w="38100">
              <a:solidFill>
                <a:schemeClr val="accent3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4318000" y="1898650"/>
            <a:ext cx="4625976" cy="3740150"/>
            <a:chOff x="2450" y="887"/>
            <a:chExt cx="2914" cy="2356"/>
          </a:xfrm>
        </p:grpSpPr>
        <p:sp>
          <p:nvSpPr>
            <p:cNvPr id="3064847" name="Rectangle 15"/>
            <p:cNvSpPr>
              <a:spLocks noChangeArrowheads="1"/>
            </p:cNvSpPr>
            <p:nvPr/>
          </p:nvSpPr>
          <p:spPr bwMode="auto">
            <a:xfrm>
              <a:off x="4260" y="1944"/>
              <a:ext cx="1104" cy="2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/>
              <a:endParaRPr lang="en-US" sz="280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064848" name="Rectangle 16"/>
            <p:cNvSpPr>
              <a:spLocks noChangeArrowheads="1"/>
            </p:cNvSpPr>
            <p:nvPr/>
          </p:nvSpPr>
          <p:spPr bwMode="auto">
            <a:xfrm>
              <a:off x="4377" y="2512"/>
              <a:ext cx="873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Physical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Memory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Address</a:t>
              </a:r>
            </a:p>
          </p:txBody>
        </p:sp>
        <p:cxnSp>
          <p:nvCxnSpPr>
            <p:cNvPr id="3064849" name="AutoShape 17"/>
            <p:cNvCxnSpPr>
              <a:cxnSpLocks noChangeShapeType="1"/>
              <a:stCxn id="3064838" idx="3"/>
            </p:cNvCxnSpPr>
            <p:nvPr/>
          </p:nvCxnSpPr>
          <p:spPr bwMode="auto">
            <a:xfrm>
              <a:off x="2450" y="887"/>
              <a:ext cx="2752" cy="1060"/>
            </a:xfrm>
            <a:prstGeom prst="bentConnector3">
              <a:avLst>
                <a:gd name="adj1" fmla="val 100098"/>
              </a:avLst>
            </a:prstGeom>
            <a:noFill/>
            <a:ln w="38100">
              <a:solidFill>
                <a:srgbClr val="00FF00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3064850" name="Line 18"/>
            <p:cNvSpPr>
              <a:spLocks noChangeShapeType="1"/>
            </p:cNvSpPr>
            <p:nvPr/>
          </p:nvSpPr>
          <p:spPr bwMode="auto">
            <a:xfrm>
              <a:off x="3972" y="2088"/>
              <a:ext cx="300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1" name="Line 19"/>
            <p:cNvSpPr>
              <a:spLocks noChangeShapeType="1"/>
            </p:cNvSpPr>
            <p:nvPr/>
          </p:nvSpPr>
          <p:spPr bwMode="auto">
            <a:xfrm>
              <a:off x="4818" y="2220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61" name="Line 19"/>
            <p:cNvSpPr>
              <a:spLocks noChangeShapeType="1"/>
            </p:cNvSpPr>
            <p:nvPr/>
          </p:nvSpPr>
          <p:spPr bwMode="auto">
            <a:xfrm>
              <a:off x="4770" y="1947"/>
              <a:ext cx="0" cy="240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028950" y="2438400"/>
            <a:ext cx="3714750" cy="3509964"/>
            <a:chOff x="1632" y="1215"/>
            <a:chExt cx="2340" cy="2211"/>
          </a:xfrm>
        </p:grpSpPr>
        <p:sp>
          <p:nvSpPr>
            <p:cNvPr id="3064853" name="Rectangle 21"/>
            <p:cNvSpPr>
              <a:spLocks noChangeArrowheads="1"/>
            </p:cNvSpPr>
            <p:nvPr/>
          </p:nvSpPr>
          <p:spPr bwMode="auto">
            <a:xfrm>
              <a:off x="2240" y="1215"/>
              <a:ext cx="1174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b="1" u="sng" dirty="0">
                  <a:solidFill>
                    <a:schemeClr val="accent2"/>
                  </a:solidFill>
                  <a:latin typeface="18 VAG Rounded Light   02390"/>
                </a:rPr>
                <a:t>Page Table</a:t>
              </a:r>
              <a:endParaRPr lang="en-US" sz="2800" b="1" dirty="0">
                <a:solidFill>
                  <a:schemeClr val="accent2"/>
                </a:solidFill>
                <a:latin typeface="18 VAG Rounded Light   02390"/>
              </a:endParaRPr>
            </a:p>
          </p:txBody>
        </p:sp>
        <p:sp>
          <p:nvSpPr>
            <p:cNvPr id="3064854" name="Rectangle 22"/>
            <p:cNvSpPr>
              <a:spLocks noChangeArrowheads="1"/>
            </p:cNvSpPr>
            <p:nvPr/>
          </p:nvSpPr>
          <p:spPr bwMode="auto">
            <a:xfrm>
              <a:off x="1655" y="2027"/>
              <a:ext cx="380" cy="5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Val</a:t>
              </a:r>
            </a:p>
            <a:p>
              <a:pPr algn="ctr">
                <a:lnSpc>
                  <a:spcPct val="85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-id</a:t>
              </a:r>
            </a:p>
          </p:txBody>
        </p:sp>
        <p:sp>
          <p:nvSpPr>
            <p:cNvPr id="3064855" name="Rectangle 23"/>
            <p:cNvSpPr>
              <a:spLocks noChangeArrowheads="1"/>
            </p:cNvSpPr>
            <p:nvPr/>
          </p:nvSpPr>
          <p:spPr bwMode="auto">
            <a:xfrm>
              <a:off x="2092" y="1983"/>
              <a:ext cx="759" cy="5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Access</a:t>
              </a:r>
            </a:p>
            <a:p>
              <a:pPr>
                <a:lnSpc>
                  <a:spcPct val="90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Rights</a:t>
              </a:r>
            </a:p>
          </p:txBody>
        </p:sp>
        <p:sp>
          <p:nvSpPr>
            <p:cNvPr id="3064856" name="Rectangle 24"/>
            <p:cNvSpPr>
              <a:spLocks noChangeArrowheads="1"/>
            </p:cNvSpPr>
            <p:nvPr/>
          </p:nvSpPr>
          <p:spPr bwMode="auto">
            <a:xfrm>
              <a:off x="2944" y="1995"/>
              <a:ext cx="889" cy="7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Physical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Page</a:t>
              </a:r>
            </a:p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Address</a:t>
              </a:r>
            </a:p>
          </p:txBody>
        </p:sp>
        <p:sp>
          <p:nvSpPr>
            <p:cNvPr id="3064857" name="Rectangle 25"/>
            <p:cNvSpPr>
              <a:spLocks noChangeArrowheads="1"/>
            </p:cNvSpPr>
            <p:nvPr/>
          </p:nvSpPr>
          <p:spPr bwMode="auto">
            <a:xfrm>
              <a:off x="1632" y="1512"/>
              <a:ext cx="2340" cy="19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8" name="Line 26"/>
            <p:cNvSpPr>
              <a:spLocks noChangeShapeType="1"/>
            </p:cNvSpPr>
            <p:nvPr/>
          </p:nvSpPr>
          <p:spPr bwMode="auto">
            <a:xfrm>
              <a:off x="1644" y="1944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59" name="Line 27"/>
            <p:cNvSpPr>
              <a:spLocks noChangeShapeType="1"/>
            </p:cNvSpPr>
            <p:nvPr/>
          </p:nvSpPr>
          <p:spPr bwMode="auto">
            <a:xfrm>
              <a:off x="1644" y="2736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60" name="Line 28"/>
            <p:cNvSpPr>
              <a:spLocks noChangeShapeType="1"/>
            </p:cNvSpPr>
            <p:nvPr/>
          </p:nvSpPr>
          <p:spPr bwMode="auto">
            <a:xfrm>
              <a:off x="2076" y="1932"/>
              <a:ext cx="0" cy="792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1644" y="2736"/>
              <a:ext cx="2328" cy="297"/>
              <a:chOff x="1644" y="2736"/>
              <a:chExt cx="2328" cy="297"/>
            </a:xfrm>
          </p:grpSpPr>
          <p:sp>
            <p:nvSpPr>
              <p:cNvPr id="3064862" name="Line 30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3" name="Rectangle 31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4" name="Rectangle 32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81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65" name="Rectangle 33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66" name="Line 34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67" name="Line 35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644" y="3000"/>
              <a:ext cx="2328" cy="297"/>
              <a:chOff x="1644" y="2736"/>
              <a:chExt cx="2328" cy="297"/>
            </a:xfrm>
          </p:grpSpPr>
          <p:sp>
            <p:nvSpPr>
              <p:cNvPr id="3064869" name="Line 37"/>
              <p:cNvSpPr>
                <a:spLocks noChangeShapeType="1"/>
              </p:cNvSpPr>
              <p:nvPr/>
            </p:nvSpPr>
            <p:spPr bwMode="auto">
              <a:xfrm>
                <a:off x="2940" y="2736"/>
                <a:ext cx="0" cy="276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0" name="Rectangle 38"/>
              <p:cNvSpPr>
                <a:spLocks noChangeArrowheads="1"/>
              </p:cNvSpPr>
              <p:nvPr/>
            </p:nvSpPr>
            <p:spPr bwMode="auto">
              <a:xfrm>
                <a:off x="1822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endParaRPr lang="en-US" sz="2800">
                  <a:solidFill>
                    <a:schemeClr val="tx1"/>
                  </a:solidFill>
                  <a:latin typeface="18 VAG Rounded Light   02390"/>
                </a:endParaRPr>
              </a:p>
            </p:txBody>
          </p:sp>
          <p:sp>
            <p:nvSpPr>
              <p:cNvPr id="3064871" name="Rectangle 39"/>
              <p:cNvSpPr>
                <a:spLocks noChangeArrowheads="1"/>
              </p:cNvSpPr>
              <p:nvPr/>
            </p:nvSpPr>
            <p:spPr bwMode="auto">
              <a:xfrm>
                <a:off x="2248" y="2752"/>
                <a:ext cx="137" cy="2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800">
                    <a:solidFill>
                      <a:schemeClr val="tx1"/>
                    </a:solidFill>
                    <a:latin typeface="18 VAG Rounded Light   02390"/>
                  </a:rPr>
                  <a:t>.</a:t>
                </a:r>
              </a:p>
            </p:txBody>
          </p:sp>
          <p:sp>
            <p:nvSpPr>
              <p:cNvPr id="3064872" name="Rectangle 40"/>
              <p:cNvSpPr>
                <a:spLocks noChangeArrowheads="1"/>
              </p:cNvSpPr>
              <p:nvPr/>
            </p:nvSpPr>
            <p:spPr bwMode="auto">
              <a:xfrm>
                <a:off x="2944" y="2752"/>
                <a:ext cx="81" cy="27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63500" tIns="25400" rIns="63500" bIns="2540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</a:pPr>
                <a:endParaRPr lang="en-US" sz="2800">
                  <a:solidFill>
                    <a:schemeClr val="bg2"/>
                  </a:solidFill>
                  <a:latin typeface="18 VAG Rounded Light   02390"/>
                </a:endParaRPr>
              </a:p>
            </p:txBody>
          </p:sp>
          <p:sp>
            <p:nvSpPr>
              <p:cNvPr id="3064873" name="Line 41"/>
              <p:cNvSpPr>
                <a:spLocks noChangeShapeType="1"/>
              </p:cNvSpPr>
              <p:nvPr/>
            </p:nvSpPr>
            <p:spPr bwMode="auto">
              <a:xfrm>
                <a:off x="2076" y="2760"/>
                <a:ext cx="0" cy="204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  <p:sp>
            <p:nvSpPr>
              <p:cNvPr id="3064874" name="Line 42"/>
              <p:cNvSpPr>
                <a:spLocks noChangeShapeType="1"/>
              </p:cNvSpPr>
              <p:nvPr/>
            </p:nvSpPr>
            <p:spPr bwMode="auto">
              <a:xfrm>
                <a:off x="1644" y="3000"/>
                <a:ext cx="23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</a:endParaRPr>
              </a:p>
            </p:txBody>
          </p:sp>
        </p:grpSp>
        <p:sp>
          <p:nvSpPr>
            <p:cNvPr id="3064875" name="Line 43"/>
            <p:cNvSpPr>
              <a:spLocks noChangeShapeType="1"/>
            </p:cNvSpPr>
            <p:nvPr/>
          </p:nvSpPr>
          <p:spPr bwMode="auto">
            <a:xfrm>
              <a:off x="2940" y="1680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76" name="Rectangle 44"/>
            <p:cNvSpPr>
              <a:spLocks noChangeArrowheads="1"/>
            </p:cNvSpPr>
            <p:nvPr/>
          </p:nvSpPr>
          <p:spPr bwMode="auto">
            <a:xfrm>
              <a:off x="1748" y="1647"/>
              <a:ext cx="210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800" dirty="0">
                  <a:solidFill>
                    <a:schemeClr val="tx1"/>
                  </a:solidFill>
                  <a:latin typeface="18 VAG Rounded Light   02390"/>
                </a:rPr>
                <a:t>V</a:t>
              </a:r>
            </a:p>
          </p:txBody>
        </p:sp>
        <p:sp>
          <p:nvSpPr>
            <p:cNvPr id="3064877" name="Rectangle 45"/>
            <p:cNvSpPr>
              <a:spLocks noChangeArrowheads="1"/>
            </p:cNvSpPr>
            <p:nvPr/>
          </p:nvSpPr>
          <p:spPr bwMode="auto">
            <a:xfrm>
              <a:off x="2248" y="1647"/>
              <a:ext cx="450" cy="2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>
                  <a:solidFill>
                    <a:schemeClr val="tx1"/>
                  </a:solidFill>
                  <a:latin typeface="18 VAG Rounded Light   02390"/>
                </a:rPr>
                <a:t>A.R.</a:t>
              </a:r>
            </a:p>
          </p:txBody>
        </p:sp>
        <p:sp>
          <p:nvSpPr>
            <p:cNvPr id="3064878" name="Rectangle 46"/>
            <p:cNvSpPr>
              <a:spLocks noChangeArrowheads="1"/>
            </p:cNvSpPr>
            <p:nvPr/>
          </p:nvSpPr>
          <p:spPr bwMode="auto">
            <a:xfrm>
              <a:off x="2944" y="1647"/>
              <a:ext cx="687" cy="2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63500" tIns="25400" rIns="63500" bIns="254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US" sz="2800" dirty="0">
                  <a:solidFill>
                    <a:schemeClr val="accent2"/>
                  </a:solidFill>
                  <a:latin typeface="18 VAG Rounded Light   02390"/>
                </a:rPr>
                <a:t>P. P. A.</a:t>
              </a:r>
            </a:p>
          </p:txBody>
        </p:sp>
        <p:sp>
          <p:nvSpPr>
            <p:cNvPr id="3064879" name="Line 47"/>
            <p:cNvSpPr>
              <a:spLocks noChangeShapeType="1"/>
            </p:cNvSpPr>
            <p:nvPr/>
          </p:nvSpPr>
          <p:spPr bwMode="auto">
            <a:xfrm>
              <a:off x="2076" y="1704"/>
              <a:ext cx="0" cy="2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0" name="Line 48"/>
            <p:cNvSpPr>
              <a:spLocks noChangeShapeType="1"/>
            </p:cNvSpPr>
            <p:nvPr/>
          </p:nvSpPr>
          <p:spPr bwMode="auto">
            <a:xfrm>
              <a:off x="1644" y="1692"/>
              <a:ext cx="23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064881" name="Text Box 49"/>
            <p:cNvSpPr txBox="1">
              <a:spLocks noChangeArrowheads="1"/>
            </p:cNvSpPr>
            <p:nvPr/>
          </p:nvSpPr>
          <p:spPr bwMode="auto">
            <a:xfrm>
              <a:off x="2366" y="3058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>
                <a:latin typeface="18 VAG Rounded Light   02390"/>
              </a:endParaRPr>
            </a:p>
          </p:txBody>
        </p:sp>
        <p:sp>
          <p:nvSpPr>
            <p:cNvPr id="3064882" name="Text Box 50"/>
            <p:cNvSpPr txBox="1">
              <a:spLocks noChangeArrowheads="1"/>
            </p:cNvSpPr>
            <p:nvPr/>
          </p:nvSpPr>
          <p:spPr bwMode="auto">
            <a:xfrm>
              <a:off x="2366" y="1342"/>
              <a:ext cx="310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tx1"/>
                  </a:solidFill>
                  <a:latin typeface="18 VAG Rounded Light   02390"/>
                </a:rPr>
                <a:t>...</a:t>
              </a:r>
              <a:endParaRPr lang="en-US" sz="2000" dirty="0">
                <a:latin typeface="18 VAG Rounded Light   02390"/>
              </a:endParaRPr>
            </a:p>
          </p:txBody>
        </p:sp>
        <p:sp>
          <p:nvSpPr>
            <p:cNvPr id="3064883" name="Line 51"/>
            <p:cNvSpPr>
              <a:spLocks noChangeShapeType="1"/>
            </p:cNvSpPr>
            <p:nvPr/>
          </p:nvSpPr>
          <p:spPr bwMode="auto">
            <a:xfrm>
              <a:off x="2940" y="1908"/>
              <a:ext cx="0" cy="804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7985595" y="3505200"/>
            <a:ext cx="1031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FF00"/>
                </a:solidFill>
                <a:latin typeface="18 VAG Rounded Light   02390"/>
              </a:rPr>
              <a:t>offset</a:t>
            </a:r>
            <a:endParaRPr lang="en-US" sz="5400"/>
          </a:p>
        </p:txBody>
      </p:sp>
      <p:sp>
        <p:nvSpPr>
          <p:cNvPr id="62" name="Rectangle 61"/>
          <p:cNvSpPr/>
          <p:nvPr/>
        </p:nvSpPr>
        <p:spPr>
          <a:xfrm>
            <a:off x="7239000" y="3505200"/>
            <a:ext cx="797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18 VAG Rounded Light   02390"/>
              </a:rPr>
              <a:t>PPN</a:t>
            </a:r>
            <a:endParaRPr lang="en-US" sz="5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64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484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Fetching data on a memory read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365750"/>
          </a:xfrm>
        </p:spPr>
        <p:txBody>
          <a:bodyPr/>
          <a:lstStyle/>
          <a:p>
            <a:r>
              <a:rPr lang="en-US" sz="2000" dirty="0" smtClean="0"/>
              <a:t>Check TLB (input: VPN, output: PPN)</a:t>
            </a:r>
          </a:p>
          <a:p>
            <a:pPr lvl="1"/>
            <a:r>
              <a:rPr lang="en-US" sz="1800" dirty="0" smtClean="0"/>
              <a:t>hit: fetch translation</a:t>
            </a:r>
          </a:p>
          <a:p>
            <a:pPr lvl="1"/>
            <a:r>
              <a:rPr lang="en-US" sz="1800" dirty="0" smtClean="0"/>
              <a:t>miss: check page table (in memory)</a:t>
            </a:r>
          </a:p>
          <a:p>
            <a:pPr lvl="2"/>
            <a:r>
              <a:rPr lang="en-US" sz="1600" dirty="0" smtClean="0"/>
              <a:t>Page table hit: fetch translation</a:t>
            </a:r>
          </a:p>
          <a:p>
            <a:pPr lvl="2"/>
            <a:r>
              <a:rPr lang="en-US" sz="1600" dirty="0" smtClean="0"/>
              <a:t>Page table miss: page fault, fetch page from disk to memory, return translation to TLB</a:t>
            </a:r>
          </a:p>
          <a:p>
            <a:r>
              <a:rPr lang="en-US" sz="2000" dirty="0" smtClean="0"/>
              <a:t>Check cache (input: PPN, output: data)</a:t>
            </a:r>
          </a:p>
          <a:p>
            <a:pPr lvl="1"/>
            <a:r>
              <a:rPr lang="en-US" sz="1800" dirty="0" smtClean="0"/>
              <a:t>hit: return value</a:t>
            </a:r>
          </a:p>
          <a:p>
            <a:pPr lvl="1"/>
            <a:r>
              <a:rPr lang="en-US" sz="1800" dirty="0" smtClean="0"/>
              <a:t>miss: fetch value from memory, remember it in cache, return value</a:t>
            </a:r>
          </a:p>
          <a:p>
            <a:endParaRPr lang="en-US" sz="2000" dirty="0"/>
          </a:p>
        </p:txBody>
      </p:sp>
      <p:sp>
        <p:nvSpPr>
          <p:cNvPr id="3085316" name="Rectangle 4"/>
          <p:cNvSpPr>
            <a:spLocks noChangeArrowheads="1"/>
          </p:cNvSpPr>
          <p:nvPr/>
        </p:nvSpPr>
        <p:spPr bwMode="auto">
          <a:xfrm>
            <a:off x="558800" y="4419600"/>
            <a:ext cx="167994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Processor</a:t>
            </a:r>
          </a:p>
        </p:txBody>
      </p:sp>
      <p:sp>
        <p:nvSpPr>
          <p:cNvPr id="3085317" name="Rectangle 5"/>
          <p:cNvSpPr>
            <a:spLocks noChangeArrowheads="1"/>
          </p:cNvSpPr>
          <p:nvPr/>
        </p:nvSpPr>
        <p:spPr bwMode="auto">
          <a:xfrm>
            <a:off x="3079750" y="4337050"/>
            <a:ext cx="13525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TLB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Lookup</a:t>
            </a:r>
          </a:p>
        </p:txBody>
      </p:sp>
      <p:sp>
        <p:nvSpPr>
          <p:cNvPr id="3085318" name="Rectangle 6"/>
          <p:cNvSpPr>
            <a:spLocks noChangeArrowheads="1"/>
          </p:cNvSpPr>
          <p:nvPr/>
        </p:nvSpPr>
        <p:spPr bwMode="auto">
          <a:xfrm>
            <a:off x="5118100" y="4184650"/>
            <a:ext cx="1123950" cy="901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Cache</a:t>
            </a:r>
          </a:p>
        </p:txBody>
      </p:sp>
      <p:sp>
        <p:nvSpPr>
          <p:cNvPr id="3085319" name="Rectangle 7"/>
          <p:cNvSpPr>
            <a:spLocks noChangeArrowheads="1"/>
          </p:cNvSpPr>
          <p:nvPr/>
        </p:nvSpPr>
        <p:spPr bwMode="auto">
          <a:xfrm>
            <a:off x="7296150" y="4197350"/>
            <a:ext cx="139065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Main</a:t>
            </a:r>
          </a:p>
          <a:p>
            <a:pPr algn="ctr"/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Memory</a:t>
            </a:r>
          </a:p>
        </p:txBody>
      </p:sp>
      <p:sp>
        <p:nvSpPr>
          <p:cNvPr id="3085320" name="Rectangle 8"/>
          <p:cNvSpPr>
            <a:spLocks noChangeArrowheads="1"/>
          </p:cNvSpPr>
          <p:nvPr/>
        </p:nvSpPr>
        <p:spPr bwMode="auto">
          <a:xfrm>
            <a:off x="2438400" y="3905250"/>
            <a:ext cx="500137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VA</a:t>
            </a:r>
          </a:p>
        </p:txBody>
      </p:sp>
      <p:sp>
        <p:nvSpPr>
          <p:cNvPr id="3085321" name="Rectangle 9"/>
          <p:cNvSpPr>
            <a:spLocks noChangeArrowheads="1"/>
          </p:cNvSpPr>
          <p:nvPr/>
        </p:nvSpPr>
        <p:spPr bwMode="auto">
          <a:xfrm>
            <a:off x="4478338" y="3981450"/>
            <a:ext cx="48731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PA</a:t>
            </a:r>
          </a:p>
        </p:txBody>
      </p:sp>
      <p:sp>
        <p:nvSpPr>
          <p:cNvPr id="3085322" name="Rectangle 10"/>
          <p:cNvSpPr>
            <a:spLocks noChangeArrowheads="1"/>
          </p:cNvSpPr>
          <p:nvPr/>
        </p:nvSpPr>
        <p:spPr bwMode="auto">
          <a:xfrm>
            <a:off x="6264275" y="4419600"/>
            <a:ext cx="743793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b="1">
                <a:solidFill>
                  <a:schemeClr val="tx1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23" name="Rectangle 11"/>
          <p:cNvSpPr>
            <a:spLocks noChangeArrowheads="1"/>
          </p:cNvSpPr>
          <p:nvPr/>
        </p:nvSpPr>
        <p:spPr bwMode="auto">
          <a:xfrm>
            <a:off x="5010150" y="5156200"/>
            <a:ext cx="564257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4" name="Rectangle 12"/>
          <p:cNvSpPr>
            <a:spLocks noChangeArrowheads="1"/>
          </p:cNvSpPr>
          <p:nvPr/>
        </p:nvSpPr>
        <p:spPr bwMode="auto">
          <a:xfrm>
            <a:off x="6248400" y="5181600"/>
            <a:ext cx="866134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tx1"/>
                </a:solidFill>
                <a:latin typeface="18 VAG Rounded Light   02390"/>
              </a:rPr>
              <a:t>data</a:t>
            </a:r>
          </a:p>
        </p:txBody>
      </p:sp>
      <p:sp>
        <p:nvSpPr>
          <p:cNvPr id="3085325" name="Rectangle 13"/>
          <p:cNvSpPr>
            <a:spLocks noChangeArrowheads="1"/>
          </p:cNvSpPr>
          <p:nvPr/>
        </p:nvSpPr>
        <p:spPr bwMode="auto">
          <a:xfrm>
            <a:off x="3213100" y="5708650"/>
            <a:ext cx="1066800" cy="901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Trans-</a:t>
            </a:r>
          </a:p>
          <a:p>
            <a:pPr algn="ctr"/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lation</a:t>
            </a:r>
          </a:p>
        </p:txBody>
      </p:sp>
      <p:sp>
        <p:nvSpPr>
          <p:cNvPr id="3085326" name="Rectangle 14"/>
          <p:cNvSpPr>
            <a:spLocks noChangeArrowheads="1"/>
          </p:cNvSpPr>
          <p:nvPr/>
        </p:nvSpPr>
        <p:spPr bwMode="auto">
          <a:xfrm>
            <a:off x="3886200" y="3886200"/>
            <a:ext cx="56691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 dirty="0">
                <a:solidFill>
                  <a:schemeClr val="accent2"/>
                </a:solidFill>
                <a:latin typeface="18 VAG Rounded Light   02390"/>
              </a:rPr>
              <a:t>hit</a:t>
            </a:r>
          </a:p>
        </p:txBody>
      </p:sp>
      <p:sp>
        <p:nvSpPr>
          <p:cNvPr id="3085327" name="Line 15"/>
          <p:cNvSpPr>
            <a:spLocks noChangeShapeType="1"/>
          </p:cNvSpPr>
          <p:nvPr/>
        </p:nvSpPr>
        <p:spPr bwMode="auto">
          <a:xfrm>
            <a:off x="3200400" y="52451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28" name="Rectangle 16"/>
          <p:cNvSpPr>
            <a:spLocks noChangeArrowheads="1"/>
          </p:cNvSpPr>
          <p:nvPr/>
        </p:nvSpPr>
        <p:spPr bwMode="auto">
          <a:xfrm>
            <a:off x="3276600" y="5289550"/>
            <a:ext cx="833562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2800" b="1">
                <a:solidFill>
                  <a:schemeClr val="accent2"/>
                </a:solidFill>
                <a:latin typeface="18 VAG Rounded Light   02390"/>
              </a:rPr>
              <a:t>miss</a:t>
            </a:r>
          </a:p>
        </p:txBody>
      </p:sp>
      <p:sp>
        <p:nvSpPr>
          <p:cNvPr id="3085330" name="Rectangle 18"/>
          <p:cNvSpPr>
            <a:spLocks noChangeArrowheads="1"/>
          </p:cNvSpPr>
          <p:nvPr/>
        </p:nvSpPr>
        <p:spPr bwMode="auto">
          <a:xfrm>
            <a:off x="533400" y="4038600"/>
            <a:ext cx="19050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1" name="Rectangle 19"/>
          <p:cNvSpPr>
            <a:spLocks noChangeArrowheads="1"/>
          </p:cNvSpPr>
          <p:nvPr/>
        </p:nvSpPr>
        <p:spPr bwMode="auto">
          <a:xfrm>
            <a:off x="7086600" y="4038600"/>
            <a:ext cx="1752600" cy="1143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2" name="Rectangle 20"/>
          <p:cNvSpPr>
            <a:spLocks noChangeArrowheads="1"/>
          </p:cNvSpPr>
          <p:nvPr/>
        </p:nvSpPr>
        <p:spPr bwMode="auto">
          <a:xfrm>
            <a:off x="3048000" y="4267200"/>
            <a:ext cx="1371600" cy="9906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3" name="Rectangle 21"/>
          <p:cNvSpPr>
            <a:spLocks noChangeArrowheads="1"/>
          </p:cNvSpPr>
          <p:nvPr/>
        </p:nvSpPr>
        <p:spPr bwMode="auto">
          <a:xfrm>
            <a:off x="3048000" y="5715000"/>
            <a:ext cx="1371600" cy="9144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4" name="Line 22"/>
          <p:cNvSpPr>
            <a:spLocks noChangeShapeType="1"/>
          </p:cNvSpPr>
          <p:nvPr/>
        </p:nvSpPr>
        <p:spPr bwMode="auto">
          <a:xfrm>
            <a:off x="2438400" y="4343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5" name="Line 23"/>
          <p:cNvSpPr>
            <a:spLocks noChangeShapeType="1"/>
          </p:cNvSpPr>
          <p:nvPr/>
        </p:nvSpPr>
        <p:spPr bwMode="auto">
          <a:xfrm>
            <a:off x="4419600" y="4343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6" name="Line 24"/>
          <p:cNvSpPr>
            <a:spLocks noChangeShapeType="1"/>
          </p:cNvSpPr>
          <p:nvPr/>
        </p:nvSpPr>
        <p:spPr bwMode="auto">
          <a:xfrm>
            <a:off x="4267200" y="5257800"/>
            <a:ext cx="0" cy="4191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7" name="Line 25"/>
          <p:cNvSpPr>
            <a:spLocks noChangeShapeType="1"/>
          </p:cNvSpPr>
          <p:nvPr/>
        </p:nvSpPr>
        <p:spPr bwMode="auto">
          <a:xfrm>
            <a:off x="6248400" y="4343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8" name="Line 26"/>
          <p:cNvSpPr>
            <a:spLocks noChangeShapeType="1"/>
          </p:cNvSpPr>
          <p:nvPr/>
        </p:nvSpPr>
        <p:spPr bwMode="auto">
          <a:xfrm>
            <a:off x="6248400" y="4876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085339" name="Freeform 27"/>
          <p:cNvSpPr>
            <a:spLocks/>
          </p:cNvSpPr>
          <p:nvPr/>
        </p:nvSpPr>
        <p:spPr bwMode="auto">
          <a:xfrm>
            <a:off x="2438400" y="4953000"/>
            <a:ext cx="2667000" cy="1828800"/>
          </a:xfrm>
          <a:custGeom>
            <a:avLst/>
            <a:gdLst/>
            <a:ahLst/>
            <a:cxnLst>
              <a:cxn ang="0">
                <a:pos x="1680" y="0"/>
              </a:cxn>
              <a:cxn ang="0">
                <a:pos x="1488" y="0"/>
              </a:cxn>
              <a:cxn ang="0">
                <a:pos x="1488" y="1152"/>
              </a:cxn>
              <a:cxn ang="0">
                <a:pos x="192" y="1152"/>
              </a:cxn>
              <a:cxn ang="0">
                <a:pos x="192" y="48"/>
              </a:cxn>
              <a:cxn ang="0">
                <a:pos x="0" y="48"/>
              </a:cxn>
            </a:cxnLst>
            <a:rect l="0" t="0" r="r" b="b"/>
            <a:pathLst>
              <a:path w="1680" h="1152">
                <a:moveTo>
                  <a:pt x="1680" y="0"/>
                </a:moveTo>
                <a:lnTo>
                  <a:pt x="1488" y="0"/>
                </a:lnTo>
                <a:lnTo>
                  <a:pt x="1488" y="1152"/>
                </a:lnTo>
                <a:lnTo>
                  <a:pt x="192" y="1152"/>
                </a:lnTo>
                <a:lnTo>
                  <a:pt x="192" y="48"/>
                </a:lnTo>
                <a:lnTo>
                  <a:pt x="0" y="4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381000" y="838200"/>
            <a:ext cx="8382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 dirty="0" smtClean="0">
                <a:latin typeface="18 VAG Rounded Light   02390"/>
              </a:rPr>
              <a:t>Address Translation using TLB</a:t>
            </a:r>
            <a:endParaRPr lang="en-US" b="1" dirty="0">
              <a:latin typeface="18 VAG Rounded Light   02390"/>
            </a:endParaRPr>
          </a:p>
        </p:txBody>
      </p:sp>
      <p:sp>
        <p:nvSpPr>
          <p:cNvPr id="3108867" name="Line 3"/>
          <p:cNvSpPr>
            <a:spLocks noChangeShapeType="1"/>
          </p:cNvSpPr>
          <p:nvPr/>
        </p:nvSpPr>
        <p:spPr bwMode="auto">
          <a:xfrm>
            <a:off x="5715000" y="4105275"/>
            <a:ext cx="609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68" name="Line 4"/>
          <p:cNvSpPr>
            <a:spLocks noChangeShapeType="1"/>
          </p:cNvSpPr>
          <p:nvPr/>
        </p:nvSpPr>
        <p:spPr bwMode="auto">
          <a:xfrm>
            <a:off x="6324600" y="4105275"/>
            <a:ext cx="0" cy="7715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69" name="Rectangle 5"/>
          <p:cNvSpPr>
            <a:spLocks noChangeArrowheads="1"/>
          </p:cNvSpPr>
          <p:nvPr/>
        </p:nvSpPr>
        <p:spPr bwMode="auto">
          <a:xfrm>
            <a:off x="5922963" y="4891088"/>
            <a:ext cx="2994025" cy="509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0" name="Text Box 6"/>
          <p:cNvSpPr txBox="1">
            <a:spLocks noChangeArrowheads="1"/>
          </p:cNvSpPr>
          <p:nvPr/>
        </p:nvSpPr>
        <p:spPr bwMode="auto">
          <a:xfrm>
            <a:off x="5943600" y="4891088"/>
            <a:ext cx="1676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PPN</a:t>
            </a:r>
          </a:p>
        </p:txBody>
      </p:sp>
      <p:sp>
        <p:nvSpPr>
          <p:cNvPr id="3108871" name="Line 7"/>
          <p:cNvSpPr>
            <a:spLocks noChangeShapeType="1"/>
          </p:cNvSpPr>
          <p:nvPr/>
        </p:nvSpPr>
        <p:spPr bwMode="auto">
          <a:xfrm>
            <a:off x="7615238" y="4891088"/>
            <a:ext cx="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2" name="Text Box 8"/>
          <p:cNvSpPr txBox="1">
            <a:spLocks noChangeArrowheads="1"/>
          </p:cNvSpPr>
          <p:nvPr/>
        </p:nvSpPr>
        <p:spPr bwMode="auto">
          <a:xfrm>
            <a:off x="7756852" y="4891088"/>
            <a:ext cx="1082348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latin typeface="18 VAG Rounded Light   02390"/>
              </a:rPr>
              <a:t>Offset</a:t>
            </a:r>
          </a:p>
        </p:txBody>
      </p:sp>
      <p:sp>
        <p:nvSpPr>
          <p:cNvPr id="3108873" name="Text Box 9"/>
          <p:cNvSpPr txBox="1">
            <a:spLocks noChangeArrowheads="1"/>
          </p:cNvSpPr>
          <p:nvPr/>
        </p:nvSpPr>
        <p:spPr bwMode="auto">
          <a:xfrm>
            <a:off x="5894473" y="5292581"/>
            <a:ext cx="302092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Physical Address</a:t>
            </a:r>
          </a:p>
        </p:txBody>
      </p:sp>
      <p:sp>
        <p:nvSpPr>
          <p:cNvPr id="3108874" name="Line 10"/>
          <p:cNvSpPr>
            <a:spLocks noChangeShapeType="1"/>
          </p:cNvSpPr>
          <p:nvPr/>
        </p:nvSpPr>
        <p:spPr bwMode="auto">
          <a:xfrm>
            <a:off x="4991100" y="1738312"/>
            <a:ext cx="33909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5" name="Line 11"/>
          <p:cNvSpPr>
            <a:spLocks noChangeShapeType="1"/>
          </p:cNvSpPr>
          <p:nvPr/>
        </p:nvSpPr>
        <p:spPr bwMode="auto">
          <a:xfrm>
            <a:off x="8382000" y="1738312"/>
            <a:ext cx="0" cy="31384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6" name="Rectangle 12"/>
          <p:cNvSpPr>
            <a:spLocks noChangeArrowheads="1"/>
          </p:cNvSpPr>
          <p:nvPr/>
        </p:nvSpPr>
        <p:spPr bwMode="auto">
          <a:xfrm>
            <a:off x="381000" y="1538288"/>
            <a:ext cx="4610100" cy="509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7" name="Text Box 13"/>
          <p:cNvSpPr txBox="1">
            <a:spLocks noChangeArrowheads="1"/>
          </p:cNvSpPr>
          <p:nvPr/>
        </p:nvSpPr>
        <p:spPr bwMode="auto">
          <a:xfrm>
            <a:off x="1600200" y="1117600"/>
            <a:ext cx="81052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>
                <a:solidFill>
                  <a:schemeClr val="accent6"/>
                </a:solidFill>
                <a:latin typeface="18 VAG Rounded Light   02390"/>
              </a:rPr>
              <a:t>VPN</a:t>
            </a:r>
          </a:p>
        </p:txBody>
      </p:sp>
      <p:sp>
        <p:nvSpPr>
          <p:cNvPr id="3108878" name="Line 14"/>
          <p:cNvSpPr>
            <a:spLocks noChangeShapeType="1"/>
          </p:cNvSpPr>
          <p:nvPr/>
        </p:nvSpPr>
        <p:spPr bwMode="auto">
          <a:xfrm>
            <a:off x="2057400" y="1538288"/>
            <a:ext cx="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79" name="Text Box 15"/>
          <p:cNvSpPr txBox="1">
            <a:spLocks noChangeArrowheads="1"/>
          </p:cNvSpPr>
          <p:nvPr/>
        </p:nvSpPr>
        <p:spPr bwMode="auto">
          <a:xfrm>
            <a:off x="3754437" y="1538288"/>
            <a:ext cx="123636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18 VAG Rounded Light   02390"/>
              </a:rPr>
              <a:t>Offset</a:t>
            </a:r>
          </a:p>
        </p:txBody>
      </p:sp>
      <p:sp>
        <p:nvSpPr>
          <p:cNvPr id="3108880" name="Text Box 16"/>
          <p:cNvSpPr txBox="1">
            <a:spLocks noChangeArrowheads="1"/>
          </p:cNvSpPr>
          <p:nvPr/>
        </p:nvSpPr>
        <p:spPr bwMode="auto">
          <a:xfrm>
            <a:off x="842963" y="776288"/>
            <a:ext cx="245759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>
                <a:solidFill>
                  <a:schemeClr val="tx1"/>
                </a:solidFill>
                <a:latin typeface="18 VAG Rounded Light   02390"/>
              </a:rPr>
              <a:t>Virtual Address</a:t>
            </a:r>
          </a:p>
        </p:txBody>
      </p:sp>
      <p:sp>
        <p:nvSpPr>
          <p:cNvPr id="3108881" name="Line 17"/>
          <p:cNvSpPr>
            <a:spLocks noChangeShapeType="1"/>
          </p:cNvSpPr>
          <p:nvPr/>
        </p:nvSpPr>
        <p:spPr bwMode="auto">
          <a:xfrm>
            <a:off x="3733800" y="1524000"/>
            <a:ext cx="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2" name="Text Box 18"/>
          <p:cNvSpPr txBox="1">
            <a:spLocks noChangeArrowheads="1"/>
          </p:cNvSpPr>
          <p:nvPr/>
        </p:nvSpPr>
        <p:spPr bwMode="auto">
          <a:xfrm>
            <a:off x="2057400" y="1524000"/>
            <a:ext cx="1676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3399"/>
                </a:solidFill>
                <a:latin typeface="18 VAG Rounded Light   02390"/>
              </a:rPr>
              <a:t>INDEX</a:t>
            </a:r>
          </a:p>
        </p:txBody>
      </p:sp>
      <p:sp>
        <p:nvSpPr>
          <p:cNvPr id="3108883" name="Rectangle 19"/>
          <p:cNvSpPr>
            <a:spLocks noChangeArrowheads="1"/>
          </p:cNvSpPr>
          <p:nvPr/>
        </p:nvSpPr>
        <p:spPr bwMode="auto">
          <a:xfrm>
            <a:off x="3581400" y="2133600"/>
            <a:ext cx="736329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b="1" u="sng" dirty="0">
                <a:solidFill>
                  <a:srgbClr val="FF0000"/>
                </a:solidFill>
                <a:latin typeface="18 VAG Rounded Light   02390"/>
              </a:rPr>
              <a:t>TLB</a:t>
            </a:r>
            <a:endParaRPr lang="en-US" sz="2800" b="1" i="1" dirty="0">
              <a:solidFill>
                <a:schemeClr val="tx1"/>
              </a:solidFill>
              <a:latin typeface="18 VAG Rounded Light   02390"/>
            </a:endParaRPr>
          </a:p>
        </p:txBody>
      </p:sp>
      <p:sp>
        <p:nvSpPr>
          <p:cNvPr id="3108884" name="Rectangle 20"/>
          <p:cNvSpPr>
            <a:spLocks noChangeArrowheads="1"/>
          </p:cNvSpPr>
          <p:nvPr/>
        </p:nvSpPr>
        <p:spPr bwMode="auto">
          <a:xfrm>
            <a:off x="4083050" y="3416300"/>
            <a:ext cx="1631950" cy="1160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Physical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Page</a:t>
            </a:r>
          </a:p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Number</a:t>
            </a:r>
          </a:p>
        </p:txBody>
      </p:sp>
      <p:sp>
        <p:nvSpPr>
          <p:cNvPr id="3108885" name="Rectangle 21"/>
          <p:cNvSpPr>
            <a:spLocks noChangeArrowheads="1"/>
          </p:cNvSpPr>
          <p:nvPr/>
        </p:nvSpPr>
        <p:spPr bwMode="auto">
          <a:xfrm>
            <a:off x="2000250" y="2628900"/>
            <a:ext cx="3714750" cy="2552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6" name="Line 22"/>
          <p:cNvSpPr>
            <a:spLocks noChangeShapeType="1"/>
          </p:cNvSpPr>
          <p:nvPr/>
        </p:nvSpPr>
        <p:spPr bwMode="auto">
          <a:xfrm>
            <a:off x="2019300" y="331470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7" name="Line 23"/>
          <p:cNvSpPr>
            <a:spLocks noChangeShapeType="1"/>
          </p:cNvSpPr>
          <p:nvPr/>
        </p:nvSpPr>
        <p:spPr bwMode="auto">
          <a:xfrm>
            <a:off x="2019300" y="457200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8" name="Line 24"/>
          <p:cNvSpPr>
            <a:spLocks noChangeShapeType="1"/>
          </p:cNvSpPr>
          <p:nvPr/>
        </p:nvSpPr>
        <p:spPr bwMode="auto">
          <a:xfrm>
            <a:off x="4076700" y="4572000"/>
            <a:ext cx="0" cy="4381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89" name="Rectangle 25"/>
          <p:cNvSpPr>
            <a:spLocks noChangeArrowheads="1"/>
          </p:cNvSpPr>
          <p:nvPr/>
        </p:nvSpPr>
        <p:spPr bwMode="auto">
          <a:xfrm>
            <a:off x="4083050" y="4572000"/>
            <a:ext cx="1615153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P. P. N.</a:t>
            </a:r>
          </a:p>
        </p:txBody>
      </p:sp>
      <p:sp>
        <p:nvSpPr>
          <p:cNvPr id="3108890" name="Line 26"/>
          <p:cNvSpPr>
            <a:spLocks noChangeShapeType="1"/>
          </p:cNvSpPr>
          <p:nvPr/>
        </p:nvSpPr>
        <p:spPr bwMode="auto">
          <a:xfrm>
            <a:off x="2019300" y="499110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1" name="Line 27"/>
          <p:cNvSpPr>
            <a:spLocks noChangeShapeType="1"/>
          </p:cNvSpPr>
          <p:nvPr/>
        </p:nvSpPr>
        <p:spPr bwMode="auto">
          <a:xfrm>
            <a:off x="4076700" y="4991100"/>
            <a:ext cx="38100" cy="381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2" name="Line 28"/>
          <p:cNvSpPr>
            <a:spLocks noChangeShapeType="1"/>
          </p:cNvSpPr>
          <p:nvPr/>
        </p:nvSpPr>
        <p:spPr bwMode="auto">
          <a:xfrm>
            <a:off x="4076700" y="2895600"/>
            <a:ext cx="0" cy="4381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3" name="Rectangle 29"/>
          <p:cNvSpPr>
            <a:spLocks noChangeArrowheads="1"/>
          </p:cNvSpPr>
          <p:nvPr/>
        </p:nvSpPr>
        <p:spPr bwMode="auto">
          <a:xfrm>
            <a:off x="4083050" y="2848278"/>
            <a:ext cx="163195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 dirty="0">
                <a:solidFill>
                  <a:schemeClr val="accent4"/>
                </a:solidFill>
                <a:latin typeface="18 VAG Rounded Light   02390"/>
              </a:rPr>
              <a:t>P. P. N.</a:t>
            </a:r>
          </a:p>
        </p:txBody>
      </p:sp>
      <p:sp>
        <p:nvSpPr>
          <p:cNvPr id="3108894" name="Line 30"/>
          <p:cNvSpPr>
            <a:spLocks noChangeShapeType="1"/>
          </p:cNvSpPr>
          <p:nvPr/>
        </p:nvSpPr>
        <p:spPr bwMode="auto">
          <a:xfrm>
            <a:off x="2019300" y="2914650"/>
            <a:ext cx="3695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5" name="Text Box 31"/>
          <p:cNvSpPr txBox="1">
            <a:spLocks noChangeArrowheads="1"/>
          </p:cNvSpPr>
          <p:nvPr/>
        </p:nvSpPr>
        <p:spPr bwMode="auto">
          <a:xfrm>
            <a:off x="3165475" y="2359025"/>
            <a:ext cx="492443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  <a:latin typeface="18 VAG Rounded Light   02390"/>
              </a:rPr>
              <a:t>...</a:t>
            </a:r>
            <a:endParaRPr lang="en-US" sz="2000" dirty="0">
              <a:latin typeface="18 VAG Rounded Light   02390"/>
            </a:endParaRPr>
          </a:p>
        </p:txBody>
      </p:sp>
      <p:sp>
        <p:nvSpPr>
          <p:cNvPr id="3108896" name="Line 32"/>
          <p:cNvSpPr>
            <a:spLocks noChangeShapeType="1"/>
          </p:cNvSpPr>
          <p:nvPr/>
        </p:nvSpPr>
        <p:spPr bwMode="auto">
          <a:xfrm>
            <a:off x="4076700" y="3257550"/>
            <a:ext cx="0" cy="12763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897" name="Rectangle 33"/>
          <p:cNvSpPr>
            <a:spLocks noChangeArrowheads="1"/>
          </p:cNvSpPr>
          <p:nvPr/>
        </p:nvSpPr>
        <p:spPr bwMode="auto">
          <a:xfrm>
            <a:off x="2286000" y="2848278"/>
            <a:ext cx="123562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>
                <a:solidFill>
                  <a:srgbClr val="FF8000"/>
                </a:solidFill>
                <a:latin typeface="18 VAG Rounded Light   02390"/>
              </a:rPr>
              <a:t>TLB Tag</a:t>
            </a:r>
          </a:p>
        </p:txBody>
      </p:sp>
      <p:sp>
        <p:nvSpPr>
          <p:cNvPr id="3108898" name="Rectangle 34"/>
          <p:cNvSpPr>
            <a:spLocks noChangeArrowheads="1"/>
          </p:cNvSpPr>
          <p:nvPr/>
        </p:nvSpPr>
        <p:spPr bwMode="auto">
          <a:xfrm>
            <a:off x="2155825" y="3352800"/>
            <a:ext cx="1618391" cy="11608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800">
                <a:solidFill>
                  <a:srgbClr val="FF8000"/>
                </a:solidFill>
                <a:latin typeface="18 VAG Rounded Light   02390"/>
              </a:rPr>
              <a:t>(Tag used</a:t>
            </a:r>
            <a:br>
              <a:rPr lang="en-US" sz="2800">
                <a:solidFill>
                  <a:srgbClr val="FF8000"/>
                </a:solidFill>
                <a:latin typeface="18 VAG Rounded Light   02390"/>
              </a:rPr>
            </a:br>
            <a:r>
              <a:rPr lang="en-US" sz="2800">
                <a:solidFill>
                  <a:srgbClr val="FF8000"/>
                </a:solidFill>
                <a:latin typeface="18 VAG Rounded Light   02390"/>
              </a:rPr>
              <a:t>just like</a:t>
            </a:r>
            <a:br>
              <a:rPr lang="en-US" sz="2800">
                <a:solidFill>
                  <a:srgbClr val="FF8000"/>
                </a:solidFill>
                <a:latin typeface="18 VAG Rounded Light   02390"/>
              </a:rPr>
            </a:br>
            <a:r>
              <a:rPr lang="en-US" sz="2800">
                <a:solidFill>
                  <a:srgbClr val="FF8000"/>
                </a:solidFill>
                <a:latin typeface="18 VAG Rounded Light   02390"/>
              </a:rPr>
              <a:t>in cache)</a:t>
            </a:r>
          </a:p>
        </p:txBody>
      </p:sp>
      <p:sp>
        <p:nvSpPr>
          <p:cNvPr id="3108899" name="Line 35"/>
          <p:cNvSpPr>
            <a:spLocks noChangeShapeType="1"/>
          </p:cNvSpPr>
          <p:nvPr/>
        </p:nvSpPr>
        <p:spPr bwMode="auto">
          <a:xfrm>
            <a:off x="2454275" y="4572000"/>
            <a:ext cx="0" cy="43815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0" name="Rectangle 36"/>
          <p:cNvSpPr>
            <a:spLocks noChangeArrowheads="1"/>
          </p:cNvSpPr>
          <p:nvPr/>
        </p:nvSpPr>
        <p:spPr bwMode="auto">
          <a:xfrm>
            <a:off x="2438400" y="4524678"/>
            <a:ext cx="123562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2800" dirty="0">
                <a:solidFill>
                  <a:srgbClr val="FF8000"/>
                </a:solidFill>
                <a:latin typeface="18 VAG Rounded Light   02390"/>
              </a:rPr>
              <a:t>TLB Tag</a:t>
            </a:r>
          </a:p>
        </p:txBody>
      </p:sp>
      <p:sp>
        <p:nvSpPr>
          <p:cNvPr id="3108901" name="Line 37"/>
          <p:cNvSpPr>
            <a:spLocks noChangeShapeType="1"/>
          </p:cNvSpPr>
          <p:nvPr/>
        </p:nvSpPr>
        <p:spPr bwMode="auto">
          <a:xfrm>
            <a:off x="2438400" y="2057400"/>
            <a:ext cx="0" cy="3254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2" name="Line 38"/>
          <p:cNvSpPr>
            <a:spLocks noChangeShapeType="1"/>
          </p:cNvSpPr>
          <p:nvPr/>
        </p:nvSpPr>
        <p:spPr bwMode="auto">
          <a:xfrm flipH="1">
            <a:off x="1616075" y="2359025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3" name="Line 39"/>
          <p:cNvSpPr>
            <a:spLocks noChangeShapeType="1"/>
          </p:cNvSpPr>
          <p:nvPr/>
        </p:nvSpPr>
        <p:spPr bwMode="auto">
          <a:xfrm>
            <a:off x="1616075" y="2359025"/>
            <a:ext cx="0" cy="17716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4" name="Line 40"/>
          <p:cNvSpPr>
            <a:spLocks noChangeShapeType="1"/>
          </p:cNvSpPr>
          <p:nvPr/>
        </p:nvSpPr>
        <p:spPr bwMode="auto">
          <a:xfrm>
            <a:off x="1616075" y="4130675"/>
            <a:ext cx="384175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5" name="Rectangle 41"/>
          <p:cNvSpPr>
            <a:spLocks noChangeArrowheads="1"/>
          </p:cNvSpPr>
          <p:nvPr/>
        </p:nvSpPr>
        <p:spPr bwMode="auto">
          <a:xfrm>
            <a:off x="5919788" y="5764213"/>
            <a:ext cx="2995612" cy="509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6" name="Text Box 42"/>
          <p:cNvSpPr txBox="1">
            <a:spLocks noChangeArrowheads="1"/>
          </p:cNvSpPr>
          <p:nvPr/>
        </p:nvSpPr>
        <p:spPr bwMode="auto">
          <a:xfrm>
            <a:off x="6324600" y="5791200"/>
            <a:ext cx="56015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FF00"/>
                </a:solidFill>
                <a:latin typeface="18 VAG Rounded Light   02390"/>
              </a:rPr>
              <a:t>Tag</a:t>
            </a:r>
            <a:endParaRPr lang="en-US" sz="3200" dirty="0">
              <a:solidFill>
                <a:srgbClr val="FFFF00"/>
              </a:solidFill>
              <a:latin typeface="18 VAG Rounded Light   02390"/>
            </a:endParaRPr>
          </a:p>
        </p:txBody>
      </p:sp>
      <p:sp>
        <p:nvSpPr>
          <p:cNvPr id="3108907" name="Line 43"/>
          <p:cNvSpPr>
            <a:spLocks noChangeShapeType="1"/>
          </p:cNvSpPr>
          <p:nvPr/>
        </p:nvSpPr>
        <p:spPr bwMode="auto">
          <a:xfrm>
            <a:off x="7219950" y="5749925"/>
            <a:ext cx="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08" name="Text Box 44"/>
          <p:cNvSpPr txBox="1">
            <a:spLocks noChangeArrowheads="1"/>
          </p:cNvSpPr>
          <p:nvPr/>
        </p:nvSpPr>
        <p:spPr bwMode="auto">
          <a:xfrm>
            <a:off x="8070850" y="5791200"/>
            <a:ext cx="81304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dirty="0">
                <a:solidFill>
                  <a:srgbClr val="FF8DA0"/>
                </a:solidFill>
                <a:latin typeface="18 VAG Rounded Light   02390"/>
              </a:rPr>
              <a:t>Offset</a:t>
            </a:r>
            <a:endParaRPr lang="en-US" sz="3200" dirty="0">
              <a:solidFill>
                <a:srgbClr val="FF8DA0"/>
              </a:solidFill>
              <a:latin typeface="18 VAG Rounded Light   02390"/>
            </a:endParaRPr>
          </a:p>
        </p:txBody>
      </p:sp>
      <p:sp>
        <p:nvSpPr>
          <p:cNvPr id="3108909" name="Line 45"/>
          <p:cNvSpPr>
            <a:spLocks noChangeShapeType="1"/>
          </p:cNvSpPr>
          <p:nvPr/>
        </p:nvSpPr>
        <p:spPr bwMode="auto">
          <a:xfrm>
            <a:off x="8077200" y="5749925"/>
            <a:ext cx="0" cy="509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10" name="Text Box 46"/>
          <p:cNvSpPr txBox="1">
            <a:spLocks noChangeArrowheads="1"/>
          </p:cNvSpPr>
          <p:nvPr/>
        </p:nvSpPr>
        <p:spPr bwMode="auto">
          <a:xfrm>
            <a:off x="7238509" y="5791200"/>
            <a:ext cx="83869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chemeClr val="tx2"/>
                </a:solidFill>
                <a:latin typeface="18 VAG Rounded Light   02390"/>
              </a:rPr>
              <a:t>INDEX</a:t>
            </a:r>
            <a:endParaRPr lang="en-US" sz="3200" dirty="0">
              <a:solidFill>
                <a:srgbClr val="FF3399"/>
              </a:solidFill>
              <a:latin typeface="18 VAG Rounded Light   02390"/>
            </a:endParaRPr>
          </a:p>
        </p:txBody>
      </p:sp>
      <p:sp>
        <p:nvSpPr>
          <p:cNvPr id="3108911" name="Line 47"/>
          <p:cNvSpPr>
            <a:spLocks noChangeShapeType="1"/>
          </p:cNvSpPr>
          <p:nvPr/>
        </p:nvSpPr>
        <p:spPr bwMode="auto">
          <a:xfrm>
            <a:off x="7620000" y="6248400"/>
            <a:ext cx="0" cy="152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76200" y="5486400"/>
            <a:ext cx="3733800" cy="1371600"/>
            <a:chOff x="48" y="3312"/>
            <a:chExt cx="2352" cy="864"/>
          </a:xfrm>
        </p:grpSpPr>
        <p:sp>
          <p:nvSpPr>
            <p:cNvPr id="3108914" name="Rectangle 50"/>
            <p:cNvSpPr>
              <a:spLocks noChangeArrowheads="1"/>
            </p:cNvSpPr>
            <p:nvPr/>
          </p:nvSpPr>
          <p:spPr bwMode="auto">
            <a:xfrm>
              <a:off x="1248" y="3312"/>
              <a:ext cx="1152" cy="8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15" name="Text Box 51"/>
            <p:cNvSpPr txBox="1">
              <a:spLocks noChangeArrowheads="1"/>
            </p:cNvSpPr>
            <p:nvPr/>
          </p:nvSpPr>
          <p:spPr bwMode="auto">
            <a:xfrm>
              <a:off x="48" y="3312"/>
              <a:ext cx="1067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>
                  <a:solidFill>
                    <a:schemeClr val="tx1"/>
                  </a:solidFill>
                  <a:latin typeface="18 VAG Rounded Light   02390"/>
                </a:rPr>
                <a:t>Data Cache</a:t>
              </a:r>
            </a:p>
          </p:txBody>
        </p:sp>
        <p:sp>
          <p:nvSpPr>
            <p:cNvPr id="3108916" name="Text Box 52"/>
            <p:cNvSpPr txBox="1">
              <a:spLocks noChangeArrowheads="1"/>
            </p:cNvSpPr>
            <p:nvPr/>
          </p:nvSpPr>
          <p:spPr bwMode="auto">
            <a:xfrm>
              <a:off x="1392" y="3696"/>
              <a:ext cx="98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dirty="0">
                  <a:solidFill>
                    <a:srgbClr val="FFFF00"/>
                  </a:solidFill>
                  <a:latin typeface="18 VAG Rounded Light   02390"/>
                </a:rPr>
                <a:t>Tag</a:t>
              </a:r>
              <a:r>
                <a:rPr lang="en-US" sz="2400" dirty="0" smtClean="0">
                  <a:solidFill>
                    <a:schemeClr val="tx1"/>
                  </a:solidFill>
                  <a:latin typeface="18 VAG Rounded Light   02390"/>
                </a:rPr>
                <a:t>    Data</a:t>
              </a:r>
              <a:endParaRPr lang="en-US" sz="2400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108917" name="Line 53"/>
            <p:cNvSpPr>
              <a:spLocks noChangeShapeType="1"/>
            </p:cNvSpPr>
            <p:nvPr/>
          </p:nvSpPr>
          <p:spPr bwMode="auto">
            <a:xfrm>
              <a:off x="1248" y="3696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18" name="Line 54"/>
            <p:cNvSpPr>
              <a:spLocks noChangeShapeType="1"/>
            </p:cNvSpPr>
            <p:nvPr/>
          </p:nvSpPr>
          <p:spPr bwMode="auto">
            <a:xfrm>
              <a:off x="1248" y="3984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19" name="Line 55"/>
            <p:cNvSpPr>
              <a:spLocks noChangeShapeType="1"/>
            </p:cNvSpPr>
            <p:nvPr/>
          </p:nvSpPr>
          <p:spPr bwMode="auto">
            <a:xfrm>
              <a:off x="1392" y="3696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0" name="Line 56"/>
            <p:cNvSpPr>
              <a:spLocks noChangeShapeType="1"/>
            </p:cNvSpPr>
            <p:nvPr/>
          </p:nvSpPr>
          <p:spPr bwMode="auto">
            <a:xfrm>
              <a:off x="1824" y="3696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1" name="Text Box 57"/>
            <p:cNvSpPr txBox="1">
              <a:spLocks noChangeArrowheads="1"/>
            </p:cNvSpPr>
            <p:nvPr/>
          </p:nvSpPr>
          <p:spPr bwMode="auto">
            <a:xfrm>
              <a:off x="1392" y="3408"/>
              <a:ext cx="982" cy="29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dirty="0">
                  <a:solidFill>
                    <a:srgbClr val="FFFF00"/>
                  </a:solidFill>
                  <a:latin typeface="18 VAG Rounded Light   02390"/>
                </a:rPr>
                <a:t>Tag</a:t>
              </a:r>
              <a:r>
                <a:rPr lang="en-US" sz="2400" dirty="0" smtClean="0">
                  <a:solidFill>
                    <a:srgbClr val="FFFF00"/>
                  </a:solidFill>
                  <a:latin typeface="18 VAG Rounded Light   02390"/>
                </a:rPr>
                <a:t>    </a:t>
              </a:r>
              <a:r>
                <a:rPr lang="en-US" sz="2400" dirty="0" smtClean="0">
                  <a:solidFill>
                    <a:schemeClr val="tx1"/>
                  </a:solidFill>
                  <a:latin typeface="18 VAG Rounded Light   02390"/>
                </a:rPr>
                <a:t>Data</a:t>
              </a:r>
              <a:endParaRPr lang="en-US" sz="2400" dirty="0">
                <a:solidFill>
                  <a:schemeClr val="tx1"/>
                </a:solidFill>
                <a:latin typeface="18 VAG Rounded Light   02390"/>
              </a:endParaRPr>
            </a:p>
          </p:txBody>
        </p:sp>
        <p:sp>
          <p:nvSpPr>
            <p:cNvPr id="3108922" name="Line 58"/>
            <p:cNvSpPr>
              <a:spLocks noChangeShapeType="1"/>
            </p:cNvSpPr>
            <p:nvPr/>
          </p:nvSpPr>
          <p:spPr bwMode="auto">
            <a:xfrm>
              <a:off x="1248" y="3408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3" name="Line 59"/>
            <p:cNvSpPr>
              <a:spLocks noChangeShapeType="1"/>
            </p:cNvSpPr>
            <p:nvPr/>
          </p:nvSpPr>
          <p:spPr bwMode="auto">
            <a:xfrm>
              <a:off x="1248" y="3696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4" name="Line 60"/>
            <p:cNvSpPr>
              <a:spLocks noChangeShapeType="1"/>
            </p:cNvSpPr>
            <p:nvPr/>
          </p:nvSpPr>
          <p:spPr bwMode="auto">
            <a:xfrm>
              <a:off x="1392" y="3408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  <p:sp>
          <p:nvSpPr>
            <p:cNvPr id="3108925" name="Line 61"/>
            <p:cNvSpPr>
              <a:spLocks noChangeShapeType="1"/>
            </p:cNvSpPr>
            <p:nvPr/>
          </p:nvSpPr>
          <p:spPr bwMode="auto">
            <a:xfrm>
              <a:off x="1824" y="3408"/>
              <a:ext cx="0" cy="276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</a:endParaRPr>
            </a:p>
          </p:txBody>
        </p:sp>
      </p:grpSp>
      <p:sp>
        <p:nvSpPr>
          <p:cNvPr id="3108927" name="Line 63"/>
          <p:cNvSpPr>
            <a:spLocks noChangeShapeType="1"/>
          </p:cNvSpPr>
          <p:nvPr/>
        </p:nvSpPr>
        <p:spPr bwMode="auto">
          <a:xfrm flipH="1">
            <a:off x="3810000" y="6400800"/>
            <a:ext cx="38100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28" name="Line 64"/>
          <p:cNvSpPr>
            <a:spLocks noChangeShapeType="1"/>
          </p:cNvSpPr>
          <p:nvPr/>
        </p:nvSpPr>
        <p:spPr bwMode="auto">
          <a:xfrm flipH="1">
            <a:off x="406400" y="1371600"/>
            <a:ext cx="1270000" cy="0"/>
          </a:xfrm>
          <a:prstGeom prst="line">
            <a:avLst/>
          </a:prstGeom>
          <a:noFill/>
          <a:ln w="57150">
            <a:solidFill>
              <a:schemeClr val="accent6"/>
            </a:solidFill>
            <a:round/>
            <a:headEnd/>
            <a:tailEnd type="arrow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29" name="Line 65"/>
          <p:cNvSpPr>
            <a:spLocks noChangeShapeType="1"/>
          </p:cNvSpPr>
          <p:nvPr/>
        </p:nvSpPr>
        <p:spPr bwMode="auto">
          <a:xfrm>
            <a:off x="381000" y="1143000"/>
            <a:ext cx="0" cy="38100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30" name="Line 66"/>
          <p:cNvSpPr>
            <a:spLocks noChangeShapeType="1"/>
          </p:cNvSpPr>
          <p:nvPr/>
        </p:nvSpPr>
        <p:spPr bwMode="auto">
          <a:xfrm>
            <a:off x="3733800" y="1143000"/>
            <a:ext cx="0" cy="381000"/>
          </a:xfrm>
          <a:prstGeom prst="line">
            <a:avLst/>
          </a:prstGeom>
          <a:noFill/>
          <a:ln w="38100">
            <a:solidFill>
              <a:schemeClr val="accent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31" name="Line 67"/>
          <p:cNvSpPr>
            <a:spLocks noChangeShapeType="1"/>
          </p:cNvSpPr>
          <p:nvPr/>
        </p:nvSpPr>
        <p:spPr bwMode="auto">
          <a:xfrm>
            <a:off x="2362200" y="1371600"/>
            <a:ext cx="1295400" cy="0"/>
          </a:xfrm>
          <a:prstGeom prst="line">
            <a:avLst/>
          </a:prstGeom>
          <a:noFill/>
          <a:ln w="57150">
            <a:solidFill>
              <a:schemeClr val="accent6"/>
            </a:solidFill>
            <a:round/>
            <a:headEnd/>
            <a:tailEnd type="arrow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08932" name="Text Box 68"/>
          <p:cNvSpPr txBox="1">
            <a:spLocks noChangeArrowheads="1"/>
          </p:cNvSpPr>
          <p:nvPr/>
        </p:nvSpPr>
        <p:spPr bwMode="auto">
          <a:xfrm>
            <a:off x="381000" y="1534180"/>
            <a:ext cx="16764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solidFill>
                  <a:srgbClr val="FF8000"/>
                </a:solidFill>
                <a:latin typeface="18 VAG Rounded Light   02390"/>
              </a:rPr>
              <a:t>TLB Tag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0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08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1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1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10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0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08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0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8867" grpId="0" animBg="1"/>
      <p:bldP spid="3108868" grpId="0" animBg="1"/>
      <p:bldP spid="3108874" grpId="0" animBg="1"/>
      <p:bldP spid="3108875" grpId="0" animBg="1"/>
      <p:bldP spid="3108901" grpId="0" animBg="1"/>
      <p:bldP spid="3108902" grpId="0" animBg="1"/>
      <p:bldP spid="3108903" grpId="0" animBg="1"/>
      <p:bldP spid="3108904" grpId="0" animBg="1"/>
      <p:bldP spid="3108911" grpId="0" animBg="1"/>
      <p:bldP spid="31089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TLB Format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TLB just a cache on the page table mappings</a:t>
            </a:r>
          </a:p>
          <a:p>
            <a:r>
              <a:rPr lang="en-US" sz="2400" dirty="0" smtClean="0"/>
              <a:t>TLB access time comparable to cache </a:t>
            </a:r>
            <a:br>
              <a:rPr lang="en-US" sz="2400" dirty="0" smtClean="0"/>
            </a:br>
            <a:r>
              <a:rPr lang="en-US" sz="2400" dirty="0" smtClean="0"/>
              <a:t>  (much less than main memory access time) 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Dirty</a:t>
            </a:r>
            <a:r>
              <a:rPr lang="en-US" sz="2400" dirty="0" smtClean="0"/>
              <a:t>: since use write back, need to know whether or not to write page to disk when replaced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Ref</a:t>
            </a:r>
            <a:r>
              <a:rPr lang="en-US" sz="2400" dirty="0" smtClean="0"/>
              <a:t>: Used to help calculate LRU on replacement </a:t>
            </a:r>
          </a:p>
          <a:p>
            <a:pPr lvl="1"/>
            <a:r>
              <a:rPr lang="en-US" sz="2000" dirty="0" smtClean="0"/>
              <a:t>Cleared by OS periodically, then checked to see if page was referenced</a:t>
            </a:r>
          </a:p>
          <a:p>
            <a:endParaRPr lang="en-US" sz="2400" dirty="0"/>
          </a:p>
        </p:txBody>
      </p:sp>
      <p:sp>
        <p:nvSpPr>
          <p:cNvPr id="3110915" name="Rectangle 3"/>
          <p:cNvSpPr>
            <a:spLocks noChangeArrowheads="1"/>
          </p:cNvSpPr>
          <p:nvPr/>
        </p:nvSpPr>
        <p:spPr bwMode="auto">
          <a:xfrm>
            <a:off x="628650" y="1149350"/>
            <a:ext cx="7683500" cy="1974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16" name="Rectangle 4"/>
          <p:cNvSpPr>
            <a:spLocks noChangeArrowheads="1"/>
          </p:cNvSpPr>
          <p:nvPr/>
        </p:nvSpPr>
        <p:spPr bwMode="auto">
          <a:xfrm>
            <a:off x="622300" y="1168400"/>
            <a:ext cx="7575550" cy="7945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  <a:tabLst>
                <a:tab pos="914400" algn="ctr"/>
                <a:tab pos="2571750" algn="ctr"/>
                <a:tab pos="3886200" algn="ctr"/>
                <a:tab pos="4743450" algn="ctr"/>
                <a:tab pos="5543550" algn="ctr"/>
                <a:tab pos="680085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		Physical	</a:t>
            </a:r>
            <a:r>
              <a:rPr lang="en-US" sz="2800" dirty="0" smtClean="0">
                <a:solidFill>
                  <a:schemeClr val="tx1"/>
                </a:solidFill>
                <a:latin typeface="18 VAG Rounded Light   02390"/>
              </a:rPr>
              <a:t>Dirty	Ref </a:t>
            </a: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	Valid 	Access</a:t>
            </a:r>
          </a:p>
          <a:p>
            <a:pPr algn="l">
              <a:lnSpc>
                <a:spcPct val="85000"/>
              </a:lnSpc>
              <a:tabLst>
                <a:tab pos="914400" algn="ctr"/>
                <a:tab pos="2571750" algn="ctr"/>
                <a:tab pos="3886200" algn="ctr"/>
                <a:tab pos="4743450" algn="ctr"/>
                <a:tab pos="5543550" algn="ctr"/>
                <a:tab pos="6800850" algn="ctr"/>
              </a:tabLst>
            </a:pPr>
            <a:r>
              <a:rPr lang="en-US" sz="2800" dirty="0">
                <a:solidFill>
                  <a:schemeClr val="tx1"/>
                </a:solidFill>
                <a:latin typeface="18 VAG Rounded Light   02390"/>
              </a:rPr>
              <a:t>	Tag	 Page #				Rights</a:t>
            </a:r>
          </a:p>
        </p:txBody>
      </p:sp>
      <p:sp>
        <p:nvSpPr>
          <p:cNvPr id="3110917" name="Line 5"/>
          <p:cNvSpPr>
            <a:spLocks noChangeShapeType="1"/>
          </p:cNvSpPr>
          <p:nvPr/>
        </p:nvSpPr>
        <p:spPr bwMode="auto">
          <a:xfrm>
            <a:off x="245745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18" name="Line 6"/>
          <p:cNvSpPr>
            <a:spLocks noChangeShapeType="1"/>
          </p:cNvSpPr>
          <p:nvPr/>
        </p:nvSpPr>
        <p:spPr bwMode="auto">
          <a:xfrm>
            <a:off x="641350" y="2133600"/>
            <a:ext cx="7664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0" name="Line 8"/>
          <p:cNvSpPr>
            <a:spLocks noChangeShapeType="1"/>
          </p:cNvSpPr>
          <p:nvPr/>
        </p:nvSpPr>
        <p:spPr bwMode="auto">
          <a:xfrm>
            <a:off x="40767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1" name="Line 9"/>
          <p:cNvSpPr>
            <a:spLocks noChangeShapeType="1"/>
          </p:cNvSpPr>
          <p:nvPr/>
        </p:nvSpPr>
        <p:spPr bwMode="auto">
          <a:xfrm>
            <a:off x="51054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2" name="Line 10"/>
          <p:cNvSpPr>
            <a:spLocks noChangeShapeType="1"/>
          </p:cNvSpPr>
          <p:nvPr/>
        </p:nvSpPr>
        <p:spPr bwMode="auto">
          <a:xfrm>
            <a:off x="57912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  <p:sp>
        <p:nvSpPr>
          <p:cNvPr id="3110923" name="Line 11"/>
          <p:cNvSpPr>
            <a:spLocks noChangeShapeType="1"/>
          </p:cNvSpPr>
          <p:nvPr/>
        </p:nvSpPr>
        <p:spPr bwMode="auto">
          <a:xfrm>
            <a:off x="6858000" y="1149350"/>
            <a:ext cx="0" cy="1936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if not in TLB?</a:t>
            </a:r>
            <a:endParaRPr lang="en-US"/>
          </a:p>
        </p:txBody>
      </p:sp>
      <p:sp>
        <p:nvSpPr>
          <p:cNvPr id="311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 1: Hardware checks page table and loads new Page Table Entry into TLB</a:t>
            </a:r>
          </a:p>
          <a:p>
            <a:r>
              <a:rPr lang="en-US" dirty="0" smtClean="0"/>
              <a:t>Option 2: Hardware </a:t>
            </a:r>
            <a:r>
              <a:rPr lang="en-US" dirty="0" smtClean="0">
                <a:solidFill>
                  <a:schemeClr val="accent2"/>
                </a:solidFill>
              </a:rPr>
              <a:t>traps </a:t>
            </a:r>
            <a:r>
              <a:rPr lang="en-US" dirty="0" smtClean="0"/>
              <a:t>to OS, up to OS to decide what to do</a:t>
            </a:r>
          </a:p>
          <a:p>
            <a:pPr lvl="1"/>
            <a:r>
              <a:rPr lang="en-US" dirty="0" smtClean="0"/>
              <a:t>MIPS follows Option 2: Hardware knows nothing about page table</a:t>
            </a:r>
          </a:p>
          <a:p>
            <a:pPr lvl="1"/>
            <a:r>
              <a:rPr lang="en-US" dirty="0" smtClean="0"/>
              <a:t>A trap is a synchronous exception in a user process, often resulting in the OS taking over and performing some action before returning to the program.</a:t>
            </a:r>
          </a:p>
          <a:p>
            <a:pPr lvl="2"/>
            <a:r>
              <a:rPr lang="en-US" dirty="0" smtClean="0"/>
              <a:t>More about exceptions next lecture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33218</TotalTime>
  <Pages>47</Pages>
  <Words>2301</Words>
  <Application>Microsoft Macintosh PowerPoint</Application>
  <PresentationFormat>Letter Paper (8.5x11 in)</PresentationFormat>
  <Paragraphs>322</Paragraphs>
  <Slides>24</Slides>
  <Notes>21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Pc sales drop 14% in 2013Q1, worst ever!</vt:lpstr>
      <vt:lpstr>How many hours h on last project?</vt:lpstr>
      <vt:lpstr>I understand Virtual Memory.</vt:lpstr>
      <vt:lpstr>Review</vt:lpstr>
      <vt:lpstr>Review: Address Mapping: Page Table</vt:lpstr>
      <vt:lpstr>Fetching data on a memory read</vt:lpstr>
      <vt:lpstr>Address Translation using TLB</vt:lpstr>
      <vt:lpstr>Typical TLB Format</vt:lpstr>
      <vt:lpstr>What if not in TLB?</vt:lpstr>
      <vt:lpstr>What if the data is on disk?</vt:lpstr>
      <vt:lpstr>What if we don’t have enough memory?</vt:lpstr>
      <vt:lpstr>Question  (1/3)</vt:lpstr>
      <vt:lpstr>(1/3) Answer</vt:lpstr>
      <vt:lpstr>Question  (2/3): 40b VA, 36b PA</vt:lpstr>
      <vt:lpstr>(2/3) Answer</vt:lpstr>
      <vt:lpstr>Question  (3/3)</vt:lpstr>
      <vt:lpstr>(3/3) Answer</vt:lpstr>
      <vt:lpstr>Virtual Memory Summary</vt:lpstr>
      <vt:lpstr>Bonus slides</vt:lpstr>
      <vt:lpstr>4 Qs for any Memory Hierarchy</vt:lpstr>
      <vt:lpstr>Q1: Where block placed in upper level?</vt:lpstr>
      <vt:lpstr>Q2: How is a block found in upper level?</vt:lpstr>
      <vt:lpstr>Q3: Which block replaced on a miss?</vt:lpstr>
      <vt:lpstr>Q4: What to do on a write hit?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2230</cp:revision>
  <cp:lastPrinted>2013-04-21T00:25:36Z</cp:lastPrinted>
  <dcterms:created xsi:type="dcterms:W3CDTF">2013-04-20T23:48:40Z</dcterms:created>
  <dcterms:modified xsi:type="dcterms:W3CDTF">2013-04-21T00:26:27Z</dcterms:modified>
</cp:coreProperties>
</file>