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7" r:id="rId2"/>
    <p:sldId id="848" r:id="rId3"/>
    <p:sldId id="755" r:id="rId4"/>
    <p:sldId id="756" r:id="rId5"/>
    <p:sldId id="757" r:id="rId6"/>
    <p:sldId id="758" r:id="rId7"/>
    <p:sldId id="759" r:id="rId8"/>
    <p:sldId id="761" r:id="rId9"/>
    <p:sldId id="762" r:id="rId10"/>
    <p:sldId id="763" r:id="rId11"/>
    <p:sldId id="764" r:id="rId12"/>
    <p:sldId id="843" r:id="rId13"/>
    <p:sldId id="844" r:id="rId14"/>
    <p:sldId id="864" r:id="rId15"/>
    <p:sldId id="865" r:id="rId16"/>
    <p:sldId id="852" r:id="rId17"/>
    <p:sldId id="851" r:id="rId18"/>
    <p:sldId id="853" r:id="rId19"/>
    <p:sldId id="854" r:id="rId20"/>
    <p:sldId id="855" r:id="rId21"/>
    <p:sldId id="858" r:id="rId22"/>
    <p:sldId id="859" r:id="rId23"/>
    <p:sldId id="863" r:id="rId24"/>
    <p:sldId id="860" r:id="rId25"/>
    <p:sldId id="856" r:id="rId26"/>
    <p:sldId id="857" r:id="rId27"/>
    <p:sldId id="86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frameSlides="1"/>
  <p:clrMru>
    <a:srgbClr val="C9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75" autoAdjust="0"/>
    <p:restoredTop sz="96629" autoAdjust="0"/>
  </p:normalViewPr>
  <p:slideViewPr>
    <p:cSldViewPr snapToGrid="0">
      <p:cViewPr varScale="1">
        <p:scale>
          <a:sx n="94" d="100"/>
          <a:sy n="94" d="100"/>
        </p:scale>
        <p:origin x="-376"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312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4/25/13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dirty="0"/>
          </a:p>
        </p:txBody>
      </p:sp>
    </p:spTree>
    <p:extLst>
      <p:ext uri="{BB962C8B-B14F-4D97-AF65-F5344CB8AC3E}">
        <p14:creationId xmlns:p14="http://schemas.microsoft.com/office/powerpoint/2010/main" val="9875666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4/25/13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dirty="0"/>
          </a:p>
        </p:txBody>
      </p:sp>
    </p:spTree>
    <p:extLst>
      <p:ext uri="{BB962C8B-B14F-4D97-AF65-F5344CB8AC3E}">
        <p14:creationId xmlns:p14="http://schemas.microsoft.com/office/powerpoint/2010/main" val="7207418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02" name="Rectangle 2"/>
          <p:cNvSpPr>
            <a:spLocks noGrp="1" noRot="1" noChangeAspect="1" noChangeArrowheads="1"/>
          </p:cNvSpPr>
          <p:nvPr>
            <p:ph type="sldImg"/>
          </p:nvPr>
        </p:nvSpPr>
        <p:spPr bwMode="auto">
          <a:xfrm>
            <a:off x="1162050" y="585788"/>
            <a:ext cx="4554538" cy="3416300"/>
          </a:xfrm>
          <a:prstGeom prst="rect">
            <a:avLst/>
          </a:prstGeom>
          <a:solidFill>
            <a:srgbClr val="FFFFFF"/>
          </a:solidFill>
          <a:ln>
            <a:solidFill>
              <a:srgbClr val="000000"/>
            </a:solidFill>
            <a:miter lim="800000"/>
            <a:headEnd/>
            <a:tailEnd/>
          </a:ln>
        </p:spPr>
      </p:sp>
      <p:sp>
        <p:nvSpPr>
          <p:cNvPr id="3225603" name="Rectangle 3"/>
          <p:cNvSpPr>
            <a:spLocks noGrp="1" noChangeArrowheads="1"/>
          </p:cNvSpPr>
          <p:nvPr>
            <p:ph type="body" idx="1"/>
          </p:nvPr>
        </p:nvSpPr>
        <p:spPr bwMode="auto">
          <a:xfrm>
            <a:off x="514660" y="4342777"/>
            <a:ext cx="5910840" cy="4115111"/>
          </a:xfrm>
          <a:prstGeom prst="rect">
            <a:avLst/>
          </a:prstGeom>
          <a:solidFill>
            <a:srgbClr val="FFFFFF"/>
          </a:solidFill>
          <a:ln>
            <a:solidFill>
              <a:srgbClr val="000000"/>
            </a:solidFill>
            <a:miter lim="800000"/>
            <a:headEnd/>
            <a:tailEnd/>
          </a:ln>
        </p:spPr>
        <p:txBody>
          <a:bodyPr lIns="91421" tIns="45709" rIns="91421" bIns="45709">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60F30EDE-FBA5-D844-90A0-D4CFC09379EE}" type="datetime3">
              <a:rPr lang="en-AU"/>
              <a:pPr/>
              <a:t>25 April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5292C717-F345-F045-9E33-CBFDEB41589C}" type="slidenum">
              <a:rPr lang="en-AU"/>
              <a:pPr/>
              <a:t>11</a:t>
            </a:fld>
            <a:endParaRPr lang="en-AU"/>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1266" name="Rectangle 2"/>
          <p:cNvSpPr>
            <a:spLocks noGrp="1" noChangeArrowheads="1"/>
          </p:cNvSpPr>
          <p:nvPr>
            <p:ph type="body" idx="1"/>
          </p:nvPr>
        </p:nvSpPr>
        <p:spPr bwMode="auto">
          <a:xfrm>
            <a:off x="516211" y="4342777"/>
            <a:ext cx="5909289" cy="4115111"/>
          </a:xfrm>
          <a:prstGeom prst="rect">
            <a:avLst/>
          </a:prstGeom>
          <a:noFill/>
          <a:ln w="12700">
            <a:miter lim="800000"/>
            <a:headEnd/>
            <a:tailEnd/>
          </a:ln>
        </p:spPr>
        <p:txBody>
          <a:bodyPr lIns="90455" tIns="44434" rIns="90455" bIns="44434">
            <a:prstTxWarp prst="textNoShape">
              <a:avLst/>
            </a:prstTxWarp>
          </a:bodyPr>
          <a:lstStyle/>
          <a:p>
            <a:r>
              <a:rPr lang="en-US"/>
              <a:t>How does an I/O interrupt different from the exception you already learned?</a:t>
            </a:r>
          </a:p>
          <a:p>
            <a:r>
              <a:rPr lang="en-US"/>
              <a:t>Well, an I/O interrupt is asynchronous with respect to the instruction execution while exception such as overflow or page fault are always associated with a certain instruction.</a:t>
            </a:r>
          </a:p>
          <a:p>
            <a:r>
              <a:rPr lang="en-US"/>
              <a:t>Also for exception, the only information needs to be conveyed is the fact that an exceptional condition has occurred but for interrupt, there is more information to be conveyed.</a:t>
            </a:r>
          </a:p>
          <a:p>
            <a:r>
              <a:rPr lang="en-US"/>
              <a:t>Let me  elaborate on each of these two points.</a:t>
            </a:r>
          </a:p>
          <a:p>
            <a:r>
              <a:rPr lang="en-US"/>
              <a:t>Unlike exception, which is always associated with an instruction,  interrupt is not associated with any instruction. The user program is just doing its things when an I/O interrupt occurs.</a:t>
            </a:r>
          </a:p>
          <a:p>
            <a:r>
              <a:rPr lang="en-US"/>
              <a:t>So I/O interrupt does not prevent any instruction from completing so you can pick your own convenient point to take the interrupt.</a:t>
            </a:r>
          </a:p>
          <a:p>
            <a:r>
              <a:rPr lang="en-US"/>
              <a:t>As far as conveying more information is concerned, the interrupt detection hardware must somehow let the OS know who is causing the interrupt.</a:t>
            </a:r>
          </a:p>
          <a:p>
            <a:r>
              <a:rPr lang="en-US"/>
              <a:t>Furthermore, interrupt requests needs to be prioritized.  The hardware that can do all these looks like this.</a:t>
            </a:r>
          </a:p>
          <a:p>
            <a:endParaRPr lang="en-US"/>
          </a:p>
          <a:p>
            <a:r>
              <a:rPr lang="en-US"/>
              <a:t>+2 = 64 min. (Y:44)</a:t>
            </a:r>
          </a:p>
        </p:txBody>
      </p:sp>
      <p:sp>
        <p:nvSpPr>
          <p:cNvPr id="3211267" name="Rectangle 3"/>
          <p:cNvSpPr>
            <a:spLocks noGrp="1" noRot="1" noChangeAspect="1" noChangeArrowheads="1"/>
          </p:cNvSpPr>
          <p:nvPr>
            <p:ph type="sldImg"/>
          </p:nvPr>
        </p:nvSpPr>
        <p:spPr bwMode="auto">
          <a:xfrm>
            <a:off x="1162050" y="590550"/>
            <a:ext cx="4546600" cy="3409950"/>
          </a:xfrm>
          <a:prstGeom prst="rect">
            <a:avLst/>
          </a:prstGeom>
          <a:noFill/>
          <a:ln w="12700">
            <a:miter lim="800000"/>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62" name="Rectangle 2"/>
          <p:cNvSpPr>
            <a:spLocks noGrp="1" noChangeArrowheads="1"/>
          </p:cNvSpPr>
          <p:nvPr>
            <p:ph type="body" idx="1"/>
          </p:nvPr>
        </p:nvSpPr>
        <p:spPr bwMode="auto">
          <a:xfrm>
            <a:off x="516211" y="4342777"/>
            <a:ext cx="5909289" cy="4115111"/>
          </a:xfrm>
          <a:prstGeom prst="rect">
            <a:avLst/>
          </a:prstGeom>
          <a:noFill/>
          <a:ln w="12700">
            <a:miter lim="800000"/>
            <a:headEnd/>
            <a:tailEnd/>
          </a:ln>
        </p:spPr>
        <p:txBody>
          <a:bodyPr lIns="90455" tIns="44434" rIns="90455" bIns="44434">
            <a:prstTxWarp prst="textNoShape">
              <a:avLst/>
            </a:prstTxWarp>
          </a:bodyPr>
          <a:lstStyle/>
          <a:p>
            <a:r>
              <a:rPr lang="en-US"/>
              <a:t>That is, whenever an I/O device needs attention from the processor, it interrupts the processor from what it is currently doing.</a:t>
            </a:r>
          </a:p>
          <a:p>
            <a:r>
              <a:rPr lang="en-US"/>
              <a:t>This is how an I/O interrupt looks in the overall scheme of things.  The processor is  minding its business when one of the I/O device wants its attention and causes an I/O interrupt.</a:t>
            </a:r>
          </a:p>
          <a:p>
            <a:r>
              <a:rPr lang="en-US"/>
              <a:t>The processor then save the current PC, branch to the address where the interrupt service routine resides, and start executing the interrupt service routine.</a:t>
            </a:r>
          </a:p>
          <a:p>
            <a:r>
              <a:rPr lang="en-US"/>
              <a:t>When it finishes executing the interrupt service routine, it branches back to the point of the original program where we stop and continue.</a:t>
            </a:r>
          </a:p>
          <a:p>
            <a:r>
              <a:rPr lang="en-US"/>
              <a:t>The advantage of this approach is efficiency.  The user program’s progress is halted only during actual transfer.</a:t>
            </a:r>
          </a:p>
          <a:p>
            <a:r>
              <a:rPr lang="en-US"/>
              <a:t>The disadvantage is that it require special hardware in the I/O device to generate the interrupt.  And on the processor side, we need special hardware to detect the interrupt and then to save the proper states so we can resume after the interrupt.</a:t>
            </a:r>
          </a:p>
          <a:p>
            <a:endParaRPr lang="en-US"/>
          </a:p>
          <a:p>
            <a:r>
              <a:rPr lang="en-US"/>
              <a:t>+2 = 62 min. (Y:42)</a:t>
            </a:r>
          </a:p>
        </p:txBody>
      </p:sp>
      <p:sp>
        <p:nvSpPr>
          <p:cNvPr id="3215363" name="Rectangle 3"/>
          <p:cNvSpPr>
            <a:spLocks noGrp="1" noRot="1" noChangeAspect="1" noChangeArrowheads="1"/>
          </p:cNvSpPr>
          <p:nvPr>
            <p:ph type="sldImg"/>
          </p:nvPr>
        </p:nvSpPr>
        <p:spPr bwMode="auto">
          <a:xfrm>
            <a:off x="1162050" y="590550"/>
            <a:ext cx="4546600" cy="3409950"/>
          </a:xfrm>
          <a:prstGeom prst="rect">
            <a:avLst/>
          </a:prstGeom>
          <a:noFill/>
          <a:ln w="12700">
            <a:miter lim="800000"/>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9458" name="Rectangle 2"/>
          <p:cNvSpPr>
            <a:spLocks noGrp="1" noRot="1" noChangeAspect="1" noChangeArrowheads="1"/>
          </p:cNvSpPr>
          <p:nvPr>
            <p:ph type="sldImg"/>
          </p:nvPr>
        </p:nvSpPr>
        <p:spPr bwMode="auto">
          <a:xfrm>
            <a:off x="1160463" y="585788"/>
            <a:ext cx="4554537" cy="3416300"/>
          </a:xfrm>
          <a:prstGeom prst="rect">
            <a:avLst/>
          </a:prstGeom>
          <a:solidFill>
            <a:srgbClr val="FFFFFF"/>
          </a:solidFill>
          <a:ln>
            <a:solidFill>
              <a:srgbClr val="000000"/>
            </a:solidFill>
            <a:miter lim="800000"/>
            <a:headEnd/>
            <a:tailEnd/>
          </a:ln>
        </p:spPr>
      </p:sp>
      <p:sp>
        <p:nvSpPr>
          <p:cNvPr id="3219459" name="Rectangle 3"/>
          <p:cNvSpPr>
            <a:spLocks noGrp="1" noChangeArrowheads="1"/>
          </p:cNvSpPr>
          <p:nvPr>
            <p:ph type="body" idx="1"/>
          </p:nvPr>
        </p:nvSpPr>
        <p:spPr bwMode="auto">
          <a:xfrm>
            <a:off x="514660" y="4342777"/>
            <a:ext cx="5910840" cy="4115111"/>
          </a:xfrm>
          <a:prstGeom prst="rect">
            <a:avLst/>
          </a:prstGeom>
          <a:solidFill>
            <a:srgbClr val="FFFFFF"/>
          </a:solidFill>
          <a:ln>
            <a:solidFill>
              <a:srgbClr val="000000"/>
            </a:solidFill>
            <a:miter lim="800000"/>
            <a:headEnd/>
            <a:tailEnd/>
          </a:ln>
        </p:spPr>
        <p:txBody>
          <a:bodyPr lIns="91426" tIns="45712" rIns="91426" bIns="45712">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1954" name="Rectangle 2"/>
          <p:cNvSpPr>
            <a:spLocks noGrp="1" noRot="1" noChangeAspect="1" noChangeArrowheads="1" noTextEdit="1"/>
          </p:cNvSpPr>
          <p:nvPr>
            <p:ph type="sldImg"/>
          </p:nvPr>
        </p:nvSpPr>
        <p:spPr/>
      </p:sp>
      <p:sp>
        <p:nvSpPr>
          <p:cNvPr id="2941955" name="Rectangle 3"/>
          <p:cNvSpPr>
            <a:spLocks noGrp="1" noChangeArrowheads="1"/>
          </p:cNvSpPr>
          <p:nvPr>
            <p:ph type="body" idx="1"/>
          </p:nvPr>
        </p:nvSpPr>
        <p:spPr/>
        <p:txBody>
          <a:bodyPr/>
          <a:lstStyle/>
          <a:p>
            <a:r>
              <a:rPr lang="en-US"/>
              <a:t>Original printers were the size of bathrooms - HAD to share</a:t>
            </a:r>
          </a:p>
          <a:p>
            <a:r>
              <a:rPr lang="en-US"/>
              <a:t>FTP was the first time file sharing happened</a:t>
            </a:r>
          </a:p>
          <a:p>
            <a:r>
              <a:rPr lang="en-US"/>
              <a:t>Communicating between people has become dominant, pervasive, ubiquitous</a:t>
            </a:r>
          </a:p>
          <a:p>
            <a:r>
              <a:rPr lang="en-US"/>
              <a:t> - Also IM</a:t>
            </a:r>
          </a:p>
          <a:p>
            <a:r>
              <a:rPr lang="en-US"/>
              <a:t>Last bullet is where a lot of research is happening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5218" name="Rectangle 2"/>
          <p:cNvSpPr>
            <a:spLocks noGrp="1" noRot="1" noChangeAspect="1" noChangeArrowheads="1"/>
          </p:cNvSpPr>
          <p:nvPr>
            <p:ph type="sldImg"/>
          </p:nvPr>
        </p:nvSpPr>
        <p:spPr bwMode="auto">
          <a:xfrm>
            <a:off x="1160463" y="585788"/>
            <a:ext cx="4554537" cy="3416300"/>
          </a:xfrm>
          <a:prstGeom prst="rect">
            <a:avLst/>
          </a:prstGeom>
          <a:solidFill>
            <a:srgbClr val="FFFFFF"/>
          </a:solidFill>
          <a:ln>
            <a:solidFill>
              <a:srgbClr val="000000"/>
            </a:solidFill>
            <a:miter lim="800000"/>
            <a:headEnd/>
            <a:tailEnd/>
          </a:ln>
        </p:spPr>
      </p:sp>
      <p:sp>
        <p:nvSpPr>
          <p:cNvPr id="2825219" name="Rectangle 3"/>
          <p:cNvSpPr>
            <a:spLocks noGrp="1" noChangeArrowheads="1"/>
          </p:cNvSpPr>
          <p:nvPr>
            <p:ph type="body" idx="1"/>
          </p:nvPr>
        </p:nvSpPr>
        <p:spPr bwMode="auto">
          <a:xfrm>
            <a:off x="514945" y="4342191"/>
            <a:ext cx="5911453" cy="4115405"/>
          </a:xfrm>
          <a:prstGeom prst="rect">
            <a:avLst/>
          </a:prstGeom>
          <a:solidFill>
            <a:srgbClr val="FFFFFF"/>
          </a:solidFill>
          <a:ln>
            <a:solidFill>
              <a:srgbClr val="000000"/>
            </a:solidFill>
            <a:miter lim="800000"/>
            <a:headEnd/>
            <a:tailEnd/>
          </a:ln>
        </p:spPr>
        <p:txBody>
          <a:bodyPr lIns="91420" tIns="45709" rIns="91420" bIns="45709">
            <a:prstTxWarp prst="textNoShape">
              <a:avLst/>
            </a:prstTxWarp>
          </a:bodyPr>
          <a:lstStyle/>
          <a:p>
            <a:endParaRPr lang="en-US" sz="1900" b="1" dirty="0">
              <a:solidFill>
                <a:schemeClr val="accent1"/>
              </a:solidFill>
              <a:latin typeface="Helvetica" charset="0"/>
            </a:endParaRPr>
          </a:p>
          <a:p>
            <a:r>
              <a:rPr lang="en-US" sz="1900" b="1" dirty="0">
                <a:solidFill>
                  <a:schemeClr val="accent1"/>
                </a:solidFill>
                <a:latin typeface="Helvetica" charset="0"/>
              </a:rPr>
              <a:t>CSMA/CD = Carrier Sense Multiple Access / Collision Detection</a:t>
            </a:r>
          </a:p>
          <a:p>
            <a:r>
              <a:rPr lang="en-US" sz="1900" b="1" dirty="0">
                <a:solidFill>
                  <a:schemeClr val="accent1"/>
                </a:solidFill>
                <a:latin typeface="Helvetica" charset="0"/>
              </a:rPr>
              <a:t>Bus: On collision, have to wait random amount of time</a:t>
            </a:r>
          </a:p>
          <a:p>
            <a:r>
              <a:rPr lang="en-US" sz="1900" b="1" dirty="0">
                <a:solidFill>
                  <a:schemeClr val="accent1"/>
                </a:solidFill>
                <a:latin typeface="Helvetica" charset="0"/>
              </a:rPr>
              <a:t>Buses not used very much, inefficient.</a:t>
            </a:r>
          </a:p>
          <a:p>
            <a:endParaRPr lang="en-US" sz="1900" b="1" dirty="0">
              <a:solidFill>
                <a:schemeClr val="accent1"/>
              </a:solidFill>
              <a:latin typeface="Helvetica" charset="0"/>
            </a:endParaRPr>
          </a:p>
          <a:p>
            <a:r>
              <a:rPr lang="en-US" sz="1900" b="1" dirty="0">
                <a:solidFill>
                  <a:schemeClr val="accent1"/>
                </a:solidFill>
                <a:latin typeface="Helvetica" charset="0"/>
              </a:rPr>
              <a:t>Switches are much more efficient</a:t>
            </a:r>
          </a:p>
          <a:p>
            <a:r>
              <a:rPr lang="en-US" sz="1900" b="1" dirty="0">
                <a:solidFill>
                  <a:schemeClr val="accent1"/>
                </a:solidFill>
                <a:latin typeface="Helvetica" charset="0"/>
              </a:rPr>
              <a:t>Bandwidth is like throughput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5026" name="Rectangle 2"/>
          <p:cNvSpPr>
            <a:spLocks noGrp="1" noRot="1" noChangeAspect="1" noChangeArrowheads="1" noTextEdit="1"/>
          </p:cNvSpPr>
          <p:nvPr>
            <p:ph type="sldImg"/>
          </p:nvPr>
        </p:nvSpPr>
        <p:spPr/>
      </p:sp>
      <p:sp>
        <p:nvSpPr>
          <p:cNvPr id="2945027" name="Rectangle 3"/>
          <p:cNvSpPr>
            <a:spLocks noGrp="1" noChangeArrowheads="1"/>
          </p:cNvSpPr>
          <p:nvPr>
            <p:ph type="body" idx="1"/>
          </p:nvPr>
        </p:nvSpPr>
        <p:spPr/>
        <p:txBody>
          <a:bodyPr/>
          <a:lstStyle/>
          <a:p>
            <a:r>
              <a:rPr lang="en-US"/>
              <a:t>Computer has Network Interface Card (NIC)</a:t>
            </a:r>
          </a:p>
          <a:p>
            <a:r>
              <a:rPr lang="en-US"/>
              <a:t>Sends message through the series of switches, which get the message to recipient</a:t>
            </a:r>
          </a:p>
          <a:p>
            <a:r>
              <a:rPr lang="en-US"/>
              <a:t>Usually draw the series of switches as the “Internet Cloud”</a:t>
            </a:r>
          </a:p>
          <a:p>
            <a:r>
              <a:rPr lang="en-US"/>
              <a:t>   - Represents an abstraction, “don’t know” implementation</a:t>
            </a:r>
          </a:p>
          <a:p>
            <a:r>
              <a:rPr lang="en-US"/>
              <a:t>   - Send the message through the network, and it will get to where it needs to go</a:t>
            </a:r>
          </a:p>
          <a:p>
            <a:r>
              <a:rPr lang="en-US"/>
              <a:t>Switches use routing tables to know how to get the message to the recipient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2194" name="Rectangle 2"/>
          <p:cNvSpPr>
            <a:spLocks noGrp="1" noRot="1" noChangeAspect="1" noChangeArrowheads="1" noTextEdit="1"/>
          </p:cNvSpPr>
          <p:nvPr>
            <p:ph type="sldImg"/>
          </p:nvPr>
        </p:nvSpPr>
        <p:spPr>
          <a:extLst>
            <a:ext uri="{FAA26D3D-D897-4be2-8F04-BA451C77F1D7}">
              <ma14:placeholderFlag xmlns:ma14="http://schemas.microsoft.com/office/mac/drawingml/2011/main" val="1"/>
            </a:ext>
          </a:extLst>
        </p:spPr>
      </p:sp>
      <p:sp>
        <p:nvSpPr>
          <p:cNvPr id="2952195" name="Rectangle 3"/>
          <p:cNvSpPr>
            <a:spLocks noGrp="1" noChangeArrowheads="1"/>
          </p:cNvSpPr>
          <p:nvPr>
            <p:ph type="body" idx="1"/>
          </p:nvPr>
        </p:nvSpPr>
        <p:spPr/>
        <p:txBody>
          <a:bodyPr/>
          <a:lstStyle/>
          <a:p>
            <a:r>
              <a:rPr lang="en-US"/>
              <a:t>Timer is counting down on Time To Live (TTL)</a:t>
            </a:r>
          </a:p>
          <a:p>
            <a:r>
              <a:rPr lang="en-US"/>
              <a:t> - You can see this in Pings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8770" name="Rectangle 2"/>
          <p:cNvSpPr>
            <a:spLocks noGrp="1" noChangeArrowheads="1"/>
          </p:cNvSpPr>
          <p:nvPr>
            <p:ph type="body" idx="1"/>
          </p:nvPr>
        </p:nvSpPr>
        <p:spPr bwMode="auto">
          <a:xfrm>
            <a:off x="516434" y="4343704"/>
            <a:ext cx="5908477" cy="411389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53" tIns="44431" rIns="90453" bIns="44431"/>
          <a:lstStyle/>
          <a:p>
            <a:r>
              <a:rPr lang="en-US"/>
              <a:t>WS companies used TCP/IP even over LAN</a:t>
            </a:r>
          </a:p>
          <a:p>
            <a:r>
              <a:rPr lang="en-US"/>
              <a:t>Because early Ethernet controllers were cheap, but not reliable</a:t>
            </a:r>
          </a:p>
        </p:txBody>
      </p:sp>
      <p:sp>
        <p:nvSpPr>
          <p:cNvPr id="2848771" name="Rectangle 3"/>
          <p:cNvSpPr>
            <a:spLocks noGrp="1" noRot="1" noChangeAspect="1" noChangeArrowheads="1"/>
          </p:cNvSpPr>
          <p:nvPr>
            <p:ph type="sldImg"/>
          </p:nvPr>
        </p:nvSpPr>
        <p:spPr bwMode="auto">
          <a:xfrm>
            <a:off x="1163638" y="587375"/>
            <a:ext cx="4554537"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2866" name="Rectangle 2"/>
          <p:cNvSpPr>
            <a:spLocks noGrp="1" noChangeArrowheads="1"/>
          </p:cNvSpPr>
          <p:nvPr>
            <p:ph type="body" idx="1"/>
          </p:nvPr>
        </p:nvSpPr>
        <p:spPr bwMode="auto">
          <a:xfrm>
            <a:off x="516434" y="4343704"/>
            <a:ext cx="5908477" cy="411389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53" tIns="44431" rIns="90453" bIns="44431"/>
          <a:lstStyle/>
          <a:p>
            <a:r>
              <a:rPr lang="en-US"/>
              <a:t>WS companies used TCP/IP even over LAN</a:t>
            </a:r>
          </a:p>
          <a:p>
            <a:r>
              <a:rPr lang="en-US"/>
              <a:t>Because early Ethernet controllers were cheap, but not reliable</a:t>
            </a:r>
          </a:p>
          <a:p>
            <a:endParaRPr lang="en-US"/>
          </a:p>
          <a:p>
            <a:r>
              <a:rPr lang="en-US"/>
              <a:t>TCP and IP fundamentally different but very connected</a:t>
            </a:r>
          </a:p>
          <a:p>
            <a:r>
              <a:rPr lang="en-US"/>
              <a:t>TCP hires IP guys</a:t>
            </a:r>
          </a:p>
          <a:p>
            <a:r>
              <a:rPr lang="en-US"/>
              <a:t> - GO!</a:t>
            </a:r>
          </a:p>
          <a:p>
            <a:r>
              <a:rPr lang="en-US"/>
              <a:t> - IP guy falls into a hole</a:t>
            </a:r>
          </a:p>
          <a:p>
            <a:r>
              <a:rPr lang="en-US"/>
              <a:t> - TCP hires another IP guy</a:t>
            </a:r>
          </a:p>
          <a:p>
            <a:r>
              <a:rPr lang="en-US"/>
              <a:t> - GO!</a:t>
            </a:r>
          </a:p>
          <a:p>
            <a:r>
              <a:rPr lang="en-US"/>
              <a:t> -IP gus falls into a hole</a:t>
            </a:r>
          </a:p>
          <a:p>
            <a:r>
              <a:rPr lang="en-US"/>
              <a:t> - Hire another!</a:t>
            </a:r>
          </a:p>
        </p:txBody>
      </p:sp>
      <p:sp>
        <p:nvSpPr>
          <p:cNvPr id="2852867" name="Rectangle 3"/>
          <p:cNvSpPr>
            <a:spLocks noGrp="1" noRot="1" noChangeAspect="1" noChangeArrowheads="1"/>
          </p:cNvSpPr>
          <p:nvPr>
            <p:ph type="sldImg"/>
          </p:nvPr>
        </p:nvSpPr>
        <p:spPr bwMode="auto">
          <a:xfrm>
            <a:off x="1163638" y="587375"/>
            <a:ext cx="4554537"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6BEB134A-141B-5B40-9166-72E046F65F03}" type="datetime3">
              <a:rPr lang="en-AU"/>
              <a:pPr/>
              <a:t>25 April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020993C2-33EC-6841-8B88-705AD99553A6}" type="slidenum">
              <a:rPr lang="en-AU"/>
              <a:pPr/>
              <a:t>3</a:t>
            </a:fld>
            <a:endParaRPr lang="en-AU"/>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4914" name="Rectangle 2"/>
          <p:cNvSpPr>
            <a:spLocks noGrp="1" noRot="1" noChangeAspect="1" noChangeArrowheads="1"/>
          </p:cNvSpPr>
          <p:nvPr>
            <p:ph type="sldImg"/>
          </p:nvPr>
        </p:nvSpPr>
        <p:spPr bwMode="auto">
          <a:xfrm>
            <a:off x="1160463" y="587375"/>
            <a:ext cx="4554537" cy="34163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854915" name="Rectangle 3"/>
          <p:cNvSpPr>
            <a:spLocks noGrp="1" noChangeArrowheads="1"/>
          </p:cNvSpPr>
          <p:nvPr>
            <p:ph type="body" idx="1"/>
          </p:nvPr>
        </p:nvSpPr>
        <p:spPr bwMode="auto">
          <a:xfrm>
            <a:off x="514945" y="4342191"/>
            <a:ext cx="5911453" cy="4115405"/>
          </a:xfrm>
          <a:prstGeom prst="rect">
            <a:avLst/>
          </a:prstGeom>
          <a:solidFill>
            <a:srgbClr val="FFFFFF"/>
          </a:solidFill>
          <a:ln>
            <a:solidFill>
              <a:srgbClr val="000000"/>
            </a:solidFill>
            <a:miter lim="800000"/>
            <a:headEnd/>
            <a:tailEnd/>
          </a:ln>
        </p:spPr>
        <p:txBody>
          <a:bodyPr lIns="91429" tIns="45713" rIns="91429" bIns="45713"/>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3D3508E0-F770-7C4D-9470-635F49919A05}" type="datetime3">
              <a:rPr lang="en-AU"/>
              <a:pPr/>
              <a:t>25 April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21571301-9103-074E-B9AA-6273CE542A86}" type="slidenum">
              <a:rPr lang="en-AU"/>
              <a:pPr/>
              <a:t>4</a:t>
            </a:fld>
            <a:endParaRPr lang="en-AU"/>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18666136-3E36-B74D-B6D8-BD0C0E1F0662}" type="datetime3">
              <a:rPr lang="en-AU"/>
              <a:pPr/>
              <a:t>25 April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020C7EBD-A2C0-624C-B468-E169A36EE307}" type="slidenum">
              <a:rPr lang="en-AU"/>
              <a:pPr/>
              <a:t>5</a:t>
            </a:fld>
            <a:endParaRPr lang="en-AU"/>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E167AA84-6628-BA46-ADAB-A9204FFF4A43}" type="datetime3">
              <a:rPr lang="en-AU"/>
              <a:pPr/>
              <a:t>25 April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6373C6B3-8A30-AF4D-840E-01804555342F}" type="slidenum">
              <a:rPr lang="en-AU"/>
              <a:pPr/>
              <a:t>6</a:t>
            </a:fld>
            <a:endParaRPr lang="en-AU"/>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E1CCB118-5AB1-6F40-873B-6BD62C3A70F3}" type="datetime3">
              <a:rPr lang="en-AU"/>
              <a:pPr/>
              <a:t>25 April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9224B9FC-C7B1-D642-898B-1B07A2C3434D}" type="slidenum">
              <a:rPr lang="en-AU"/>
              <a:pPr/>
              <a:t>7</a:t>
            </a:fld>
            <a:endParaRPr lang="en-AU"/>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2754" name="Rectangle 2"/>
          <p:cNvSpPr>
            <a:spLocks noGrp="1" noChangeArrowheads="1"/>
          </p:cNvSpPr>
          <p:nvPr>
            <p:ph type="body" idx="1"/>
          </p:nvPr>
        </p:nvSpPr>
        <p:spPr bwMode="auto">
          <a:xfrm>
            <a:off x="516212" y="4342787"/>
            <a:ext cx="5909289" cy="4115111"/>
          </a:xfrm>
          <a:prstGeom prst="rect">
            <a:avLst/>
          </a:prstGeom>
          <a:noFill/>
          <a:ln w="12700">
            <a:miter lim="800000"/>
            <a:headEnd/>
            <a:tailEnd/>
          </a:ln>
        </p:spPr>
        <p:txBody>
          <a:bodyPr lIns="90459" tIns="44435" rIns="90459" bIns="44435">
            <a:prstTxWarp prst="textNoShape">
              <a:avLst/>
            </a:prstTxWarp>
          </a:bodyPr>
          <a:lstStyle/>
          <a:p>
            <a:endParaRPr lang="en-US"/>
          </a:p>
        </p:txBody>
      </p:sp>
      <p:sp>
        <p:nvSpPr>
          <p:cNvPr id="2762755"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2754" name="Rectangle 2"/>
          <p:cNvSpPr>
            <a:spLocks noGrp="1" noChangeArrowheads="1"/>
          </p:cNvSpPr>
          <p:nvPr>
            <p:ph type="body" idx="1"/>
          </p:nvPr>
        </p:nvSpPr>
        <p:spPr bwMode="auto">
          <a:xfrm>
            <a:off x="516212" y="4342787"/>
            <a:ext cx="5909289" cy="4115111"/>
          </a:xfrm>
          <a:prstGeom prst="rect">
            <a:avLst/>
          </a:prstGeom>
          <a:noFill/>
          <a:ln w="12700">
            <a:miter lim="800000"/>
            <a:headEnd/>
            <a:tailEnd/>
          </a:ln>
        </p:spPr>
        <p:txBody>
          <a:bodyPr lIns="90459" tIns="44435" rIns="90459" bIns="44435">
            <a:prstTxWarp prst="textNoShape">
              <a:avLst/>
            </a:prstTxWarp>
          </a:bodyPr>
          <a:lstStyle/>
          <a:p>
            <a:endParaRPr lang="en-US"/>
          </a:p>
        </p:txBody>
      </p:sp>
      <p:sp>
        <p:nvSpPr>
          <p:cNvPr id="2762755" name="Rectangle 3"/>
          <p:cNvSpPr>
            <a:spLocks noGrp="1" noRot="1" noChangeAspect="1" noChangeArrowheads="1"/>
          </p:cNvSpPr>
          <p:nvPr>
            <p:ph type="sldImg"/>
          </p:nvPr>
        </p:nvSpPr>
        <p:spPr bwMode="auto">
          <a:xfrm>
            <a:off x="1162050" y="588963"/>
            <a:ext cx="4548188" cy="3413125"/>
          </a:xfrm>
          <a:prstGeom prst="rect">
            <a:avLst/>
          </a:prstGeom>
          <a:noFill/>
          <a:ln w="12700">
            <a:miter lim="800000"/>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AU"/>
              <a:t>Morgan Kaufmann Publishers</a:t>
            </a:r>
          </a:p>
        </p:txBody>
      </p:sp>
      <p:sp>
        <p:nvSpPr>
          <p:cNvPr id="5" name="Rectangle 3"/>
          <p:cNvSpPr>
            <a:spLocks noGrp="1" noChangeArrowheads="1"/>
          </p:cNvSpPr>
          <p:nvPr>
            <p:ph type="dt" idx="1"/>
          </p:nvPr>
        </p:nvSpPr>
        <p:spPr>
          <a:ln/>
        </p:spPr>
        <p:txBody>
          <a:bodyPr/>
          <a:lstStyle/>
          <a:p>
            <a:fld id="{11A4DF55-9F8C-AE41-9ED2-C7ACFA714665}" type="datetime3">
              <a:rPr lang="en-AU"/>
              <a:pPr/>
              <a:t>25 April 2013</a:t>
            </a:fld>
            <a:endParaRPr lang="en-AU"/>
          </a:p>
        </p:txBody>
      </p:sp>
      <p:sp>
        <p:nvSpPr>
          <p:cNvPr id="6" name="Rectangle 6"/>
          <p:cNvSpPr>
            <a:spLocks noGrp="1" noChangeArrowheads="1"/>
          </p:cNvSpPr>
          <p:nvPr>
            <p:ph type="ftr" sz="quarter" idx="4"/>
          </p:nvPr>
        </p:nvSpPr>
        <p:spPr>
          <a:ln/>
        </p:spPr>
        <p:txBody>
          <a:bodyPr/>
          <a:lstStyle/>
          <a:p>
            <a:r>
              <a:rPr lang="en-AU"/>
              <a:t>Chapter 4 — The Processor</a:t>
            </a:r>
          </a:p>
        </p:txBody>
      </p:sp>
      <p:sp>
        <p:nvSpPr>
          <p:cNvPr id="7" name="Rectangle 7"/>
          <p:cNvSpPr>
            <a:spLocks noGrp="1" noChangeArrowheads="1"/>
          </p:cNvSpPr>
          <p:nvPr>
            <p:ph type="sldNum" sz="quarter" idx="5"/>
          </p:nvPr>
        </p:nvSpPr>
        <p:spPr>
          <a:ln/>
        </p:spPr>
        <p:txBody>
          <a:bodyPr/>
          <a:lstStyle/>
          <a:p>
            <a:fld id="{4D9D31D3-5E69-5C45-8A65-B64BF6F969E2}" type="slidenum">
              <a:rPr lang="en-AU"/>
              <a:pPr/>
              <a:t>10</a:t>
            </a:fld>
            <a:endParaRPr lang="en-AU"/>
          </a:p>
        </p:txBody>
      </p:sp>
      <p:sp>
        <p:nvSpPr>
          <p:cNvPr id="476162" name="Rectangle 2"/>
          <p:cNvSpPr>
            <a:spLocks noGrp="1" noRot="1" noChangeAspect="1" noChangeArrowheads="1" noTextEdit="1"/>
          </p:cNvSpPr>
          <p:nvPr>
            <p:ph type="sldImg"/>
          </p:nvPr>
        </p:nvSpPr>
        <p:spPr>
          <a:ln/>
        </p:spPr>
      </p:sp>
      <p:sp>
        <p:nvSpPr>
          <p:cNvPr id="4761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155BBE9-5A7E-D143-A008-A1DD1F390511}" type="datetime1">
              <a:rPr lang="en-US" smtClean="0"/>
              <a:pPr/>
              <a:t>4/25/13</a:t>
            </a:fld>
            <a:endParaRPr lang="en-US" dirty="0"/>
          </a:p>
        </p:txBody>
      </p:sp>
      <p:sp>
        <p:nvSpPr>
          <p:cNvPr id="5" name="Footer Placeholder 4"/>
          <p:cNvSpPr>
            <a:spLocks noGrp="1"/>
          </p:cNvSpPr>
          <p:nvPr>
            <p:ph type="ftr" sz="quarter" idx="11"/>
          </p:nvPr>
        </p:nvSpPr>
        <p:spPr/>
        <p:txBody>
          <a:bodyPr/>
          <a:lstStyle/>
          <a:p>
            <a:r>
              <a:rPr lang="da-DK" dirty="0" smtClean="0"/>
              <a:t>Fall 2011</a:t>
            </a:r>
            <a:r>
              <a:rPr lang="en-US" dirty="0" smtClean="0"/>
              <a:t> -- Lecture #37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385AA9-B505-C044-998F-54DE36D2D2C8}" type="datetime1">
              <a:rPr lang="en-US" smtClean="0"/>
              <a:pPr/>
              <a:t>4/25/13</a:t>
            </a:fld>
            <a:endParaRPr lang="en-US" dirty="0"/>
          </a:p>
        </p:txBody>
      </p:sp>
      <p:sp>
        <p:nvSpPr>
          <p:cNvPr id="5" name="Footer Placeholder 4"/>
          <p:cNvSpPr>
            <a:spLocks noGrp="1"/>
          </p:cNvSpPr>
          <p:nvPr>
            <p:ph type="ftr" sz="quarter" idx="11"/>
          </p:nvPr>
        </p:nvSpPr>
        <p:spPr/>
        <p:txBody>
          <a:bodyPr/>
          <a:lstStyle/>
          <a:p>
            <a:r>
              <a:rPr lang="da-DK" dirty="0" smtClean="0"/>
              <a:t>Fall 2011</a:t>
            </a:r>
            <a:r>
              <a:rPr lang="en-US" dirty="0" smtClean="0"/>
              <a:t> -- Lecture #37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48C43F-57B8-4B48-AF7F-FA216B69F64D}" type="datetime1">
              <a:rPr lang="en-US" smtClean="0"/>
              <a:pPr/>
              <a:t>4/25/13</a:t>
            </a:fld>
            <a:endParaRPr lang="en-US" dirty="0"/>
          </a:p>
        </p:txBody>
      </p:sp>
      <p:sp>
        <p:nvSpPr>
          <p:cNvPr id="5" name="Footer Placeholder 4"/>
          <p:cNvSpPr>
            <a:spLocks noGrp="1"/>
          </p:cNvSpPr>
          <p:nvPr>
            <p:ph type="ftr" sz="quarter" idx="11"/>
          </p:nvPr>
        </p:nvSpPr>
        <p:spPr/>
        <p:txBody>
          <a:bodyPr/>
          <a:lstStyle/>
          <a:p>
            <a:r>
              <a:rPr lang="da-DK" dirty="0" smtClean="0"/>
              <a:t>Fall 2011</a:t>
            </a:r>
            <a:r>
              <a:rPr lang="en-US" dirty="0" smtClean="0"/>
              <a:t> -- Lecture #37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914400"/>
            <a:ext cx="8153400" cy="2393950"/>
          </a:xfrm>
        </p:spPr>
        <p:txBody>
          <a:bodyPr/>
          <a:lstStyle/>
          <a:p>
            <a:pPr lvl="0"/>
            <a:endParaRPr lang="en-U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5AF9D5-7A42-3946-AFD3-2A0C6C5CFD09}" type="datetime1">
              <a:rPr lang="en-US" smtClean="0"/>
              <a:pPr/>
              <a:t>4/25/13</a:t>
            </a:fld>
            <a:endParaRPr lang="en-US" dirty="0"/>
          </a:p>
        </p:txBody>
      </p:sp>
      <p:sp>
        <p:nvSpPr>
          <p:cNvPr id="5" name="Footer Placeholder 4"/>
          <p:cNvSpPr>
            <a:spLocks noGrp="1"/>
          </p:cNvSpPr>
          <p:nvPr>
            <p:ph type="ftr" sz="quarter" idx="11"/>
          </p:nvPr>
        </p:nvSpPr>
        <p:spPr/>
        <p:txBody>
          <a:bodyPr/>
          <a:lstStyle/>
          <a:p>
            <a:r>
              <a:rPr lang="da-DK" dirty="0" smtClean="0"/>
              <a:t>Fall 2011</a:t>
            </a:r>
            <a:r>
              <a:rPr lang="en-US" dirty="0" smtClean="0"/>
              <a:t> -- Lecture #37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F025AB-AFEB-5C46-9014-97B9FE31D97A}" type="datetime1">
              <a:rPr lang="en-US" smtClean="0"/>
              <a:pPr/>
              <a:t>4/25/13</a:t>
            </a:fld>
            <a:endParaRPr lang="en-US" dirty="0"/>
          </a:p>
        </p:txBody>
      </p:sp>
      <p:sp>
        <p:nvSpPr>
          <p:cNvPr id="5" name="Footer Placeholder 4"/>
          <p:cNvSpPr>
            <a:spLocks noGrp="1"/>
          </p:cNvSpPr>
          <p:nvPr>
            <p:ph type="ftr" sz="quarter" idx="11"/>
          </p:nvPr>
        </p:nvSpPr>
        <p:spPr/>
        <p:txBody>
          <a:bodyPr/>
          <a:lstStyle/>
          <a:p>
            <a:r>
              <a:rPr lang="da-DK" dirty="0" smtClean="0"/>
              <a:t>Fall 2011</a:t>
            </a:r>
            <a:r>
              <a:rPr lang="en-US" dirty="0" smtClean="0"/>
              <a:t> -- Lecture #37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424268-9542-574A-AC18-8D92C6B32CE9}" type="datetime1">
              <a:rPr lang="en-US" smtClean="0"/>
              <a:pPr/>
              <a:t>4/25/13</a:t>
            </a:fld>
            <a:endParaRPr lang="en-US" dirty="0"/>
          </a:p>
        </p:txBody>
      </p:sp>
      <p:sp>
        <p:nvSpPr>
          <p:cNvPr id="6" name="Footer Placeholder 5"/>
          <p:cNvSpPr>
            <a:spLocks noGrp="1"/>
          </p:cNvSpPr>
          <p:nvPr>
            <p:ph type="ftr" sz="quarter" idx="11"/>
          </p:nvPr>
        </p:nvSpPr>
        <p:spPr/>
        <p:txBody>
          <a:bodyPr/>
          <a:lstStyle/>
          <a:p>
            <a:r>
              <a:rPr lang="da-DK" dirty="0" smtClean="0"/>
              <a:t>Fall 2011</a:t>
            </a:r>
            <a:r>
              <a:rPr lang="en-US" dirty="0" smtClean="0"/>
              <a:t> -- Lecture #37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0824F4-CD92-1847-805A-9D3FCA008D67}" type="datetime1">
              <a:rPr lang="en-US" smtClean="0"/>
              <a:pPr/>
              <a:t>4/25/13</a:t>
            </a:fld>
            <a:endParaRPr lang="en-US" dirty="0"/>
          </a:p>
        </p:txBody>
      </p:sp>
      <p:sp>
        <p:nvSpPr>
          <p:cNvPr id="8" name="Footer Placeholder 7"/>
          <p:cNvSpPr>
            <a:spLocks noGrp="1"/>
          </p:cNvSpPr>
          <p:nvPr>
            <p:ph type="ftr" sz="quarter" idx="11"/>
          </p:nvPr>
        </p:nvSpPr>
        <p:spPr/>
        <p:txBody>
          <a:bodyPr/>
          <a:lstStyle/>
          <a:p>
            <a:r>
              <a:rPr lang="da-DK" dirty="0" smtClean="0"/>
              <a:t>Fall 2011</a:t>
            </a:r>
            <a:r>
              <a:rPr lang="en-US" dirty="0" smtClean="0"/>
              <a:t> -- Lecture #37</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44FCAC-53A3-444A-B402-0F1CB3BAB930}" type="datetime1">
              <a:rPr lang="en-US" smtClean="0"/>
              <a:pPr/>
              <a:t>4/25/13</a:t>
            </a:fld>
            <a:endParaRPr lang="en-US" dirty="0"/>
          </a:p>
        </p:txBody>
      </p:sp>
      <p:sp>
        <p:nvSpPr>
          <p:cNvPr id="4" name="Footer Placeholder 3"/>
          <p:cNvSpPr>
            <a:spLocks noGrp="1"/>
          </p:cNvSpPr>
          <p:nvPr>
            <p:ph type="ftr" sz="quarter" idx="11"/>
          </p:nvPr>
        </p:nvSpPr>
        <p:spPr/>
        <p:txBody>
          <a:bodyPr/>
          <a:lstStyle/>
          <a:p>
            <a:r>
              <a:rPr lang="da-DK" dirty="0" smtClean="0"/>
              <a:t>Fall 2011</a:t>
            </a:r>
            <a:r>
              <a:rPr lang="en-US" dirty="0" smtClean="0"/>
              <a:t> -- Lecture #37</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B7DA0-2B80-904E-A481-F2F07A958B5B}" type="datetime1">
              <a:rPr lang="en-US" smtClean="0"/>
              <a:pPr/>
              <a:t>4/25/13</a:t>
            </a:fld>
            <a:endParaRPr lang="en-US" dirty="0"/>
          </a:p>
        </p:txBody>
      </p:sp>
      <p:sp>
        <p:nvSpPr>
          <p:cNvPr id="3" name="Footer Placeholder 2"/>
          <p:cNvSpPr>
            <a:spLocks noGrp="1"/>
          </p:cNvSpPr>
          <p:nvPr>
            <p:ph type="ftr" sz="quarter" idx="11"/>
          </p:nvPr>
        </p:nvSpPr>
        <p:spPr/>
        <p:txBody>
          <a:bodyPr/>
          <a:lstStyle/>
          <a:p>
            <a:r>
              <a:rPr lang="da-DK" dirty="0" smtClean="0"/>
              <a:t>Fall 2011</a:t>
            </a:r>
            <a:r>
              <a:rPr lang="en-US" dirty="0" smtClean="0"/>
              <a:t> -- Lecture #37</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5A0BA-8C74-3245-90EF-6CD46D2E6311}" type="datetime1">
              <a:rPr lang="en-US" smtClean="0"/>
              <a:pPr/>
              <a:t>4/25/13</a:t>
            </a:fld>
            <a:endParaRPr lang="en-US" dirty="0"/>
          </a:p>
        </p:txBody>
      </p:sp>
      <p:sp>
        <p:nvSpPr>
          <p:cNvPr id="6" name="Footer Placeholder 5"/>
          <p:cNvSpPr>
            <a:spLocks noGrp="1"/>
          </p:cNvSpPr>
          <p:nvPr>
            <p:ph type="ftr" sz="quarter" idx="11"/>
          </p:nvPr>
        </p:nvSpPr>
        <p:spPr/>
        <p:txBody>
          <a:bodyPr/>
          <a:lstStyle/>
          <a:p>
            <a:r>
              <a:rPr lang="da-DK" dirty="0" smtClean="0"/>
              <a:t>Fall 2011</a:t>
            </a:r>
            <a:r>
              <a:rPr lang="en-US" dirty="0" smtClean="0"/>
              <a:t> -- Lecture #37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9280F7-18DE-AD4D-A30F-BFA553FC0E55}" type="datetime1">
              <a:rPr lang="en-US" smtClean="0"/>
              <a:pPr/>
              <a:t>4/25/13</a:t>
            </a:fld>
            <a:endParaRPr lang="en-US" dirty="0"/>
          </a:p>
        </p:txBody>
      </p:sp>
      <p:sp>
        <p:nvSpPr>
          <p:cNvPr id="6" name="Footer Placeholder 5"/>
          <p:cNvSpPr>
            <a:spLocks noGrp="1"/>
          </p:cNvSpPr>
          <p:nvPr>
            <p:ph type="ftr" sz="quarter" idx="11"/>
          </p:nvPr>
        </p:nvSpPr>
        <p:spPr/>
        <p:txBody>
          <a:bodyPr/>
          <a:lstStyle/>
          <a:p>
            <a:r>
              <a:rPr lang="da-DK" dirty="0" smtClean="0"/>
              <a:t>Fall 2011</a:t>
            </a:r>
            <a:r>
              <a:rPr lang="en-US" dirty="0" smtClean="0"/>
              <a:t> -- Lecture #37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1F375-3EA6-B04D-86B2-FAADA199BE94}" type="datetime1">
              <a:rPr lang="en-US" smtClean="0"/>
              <a:pPr/>
              <a:t>4/25/13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dirty="0" smtClean="0"/>
              <a:t>Fall 2011</a:t>
            </a:r>
            <a:r>
              <a:rPr lang="en-US" dirty="0" smtClean="0"/>
              <a:t> -- Lecture #37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tiff"/><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audio" Target="../media/audio1.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73040"/>
            <a:ext cx="7772400" cy="1470025"/>
          </a:xfrm>
        </p:spPr>
        <p:txBody>
          <a:bodyPr>
            <a:normAutofit fontScale="90000"/>
          </a:bodyPr>
          <a:lstStyle/>
          <a:p>
            <a:r>
              <a:rPr lang="en-US" dirty="0" smtClean="0"/>
              <a:t>CS 61C: Great Ideas in Computer Architecture (Machine Structures)</a:t>
            </a:r>
            <a:br>
              <a:rPr lang="en-US" dirty="0" smtClean="0"/>
            </a:br>
            <a:r>
              <a:rPr lang="en-US" i="1" dirty="0" smtClean="0"/>
              <a:t>Lecture 37: IO Interrupts and Networks</a:t>
            </a:r>
            <a:endParaRPr lang="en-US" i="1" dirty="0"/>
          </a:p>
        </p:txBody>
      </p:sp>
      <p:sp>
        <p:nvSpPr>
          <p:cNvPr id="3" name="Subtitle 2"/>
          <p:cNvSpPr>
            <a:spLocks noGrp="1"/>
          </p:cNvSpPr>
          <p:nvPr>
            <p:ph type="subTitle" idx="1"/>
          </p:nvPr>
        </p:nvSpPr>
        <p:spPr>
          <a:xfrm>
            <a:off x="1371600" y="3983899"/>
            <a:ext cx="6400800" cy="1752600"/>
          </a:xfrm>
        </p:spPr>
        <p:txBody>
          <a:bodyPr>
            <a:normAutofit fontScale="70000" lnSpcReduction="20000"/>
          </a:bodyPr>
          <a:lstStyle/>
          <a:p>
            <a:r>
              <a:rPr lang="en-US" dirty="0" smtClean="0"/>
              <a:t>Instructor:</a:t>
            </a:r>
            <a:br>
              <a:rPr lang="en-US" dirty="0" smtClean="0"/>
            </a:br>
            <a:r>
              <a:rPr lang="en-US" dirty="0" smtClean="0"/>
              <a:t>Sung Roa Yoon</a:t>
            </a:r>
          </a:p>
          <a:p>
            <a:r>
              <a:rPr lang="en-US" dirty="0" smtClean="0"/>
              <a:t>Slides:</a:t>
            </a:r>
          </a:p>
          <a:p>
            <a:r>
              <a:rPr lang="en-US" dirty="0" smtClean="0"/>
              <a:t>Mike Franklin</a:t>
            </a:r>
          </a:p>
          <a:p>
            <a:r>
              <a:rPr lang="en-US" dirty="0" smtClean="0"/>
              <a:t>Dan Garcia</a:t>
            </a:r>
            <a:endParaRPr lang="en-US" dirty="0"/>
          </a:p>
        </p:txBody>
      </p:sp>
      <p:sp>
        <p:nvSpPr>
          <p:cNvPr id="7" name="Date Placeholder 6"/>
          <p:cNvSpPr>
            <a:spLocks noGrp="1"/>
          </p:cNvSpPr>
          <p:nvPr>
            <p:ph type="dt" sz="half" idx="10"/>
          </p:nvPr>
        </p:nvSpPr>
        <p:spPr>
          <a:xfrm>
            <a:off x="457200" y="6367393"/>
            <a:ext cx="2133600" cy="365125"/>
          </a:xfrm>
        </p:spPr>
        <p:txBody>
          <a:bodyPr/>
          <a:lstStyle/>
          <a:p>
            <a:fld id="{35D0154C-0701-0B4D-8B3C-E8E1282CA971}" type="datetime1">
              <a:rPr lang="en-US" smtClean="0"/>
              <a:pPr/>
              <a:t>4/25/13</a:t>
            </a:fld>
            <a:endParaRPr lang="en-US" dirty="0"/>
          </a:p>
        </p:txBody>
      </p:sp>
      <p:sp>
        <p:nvSpPr>
          <p:cNvPr id="10" name="Slide Number Placeholder 9"/>
          <p:cNvSpPr>
            <a:spLocks noGrp="1"/>
          </p:cNvSpPr>
          <p:nvPr>
            <p:ph type="sldNum" sz="quarter" idx="12"/>
          </p:nvPr>
        </p:nvSpPr>
        <p:spPr>
          <a:xfrm>
            <a:off x="6553200" y="6367393"/>
            <a:ext cx="2133600" cy="365125"/>
          </a:xfrm>
        </p:spPr>
        <p:txBody>
          <a:bodyPr/>
          <a:lstStyle/>
          <a:p>
            <a:fld id="{3CC63E4C-4642-794D-A2FD-70F6B81535F5}" type="slidenum">
              <a:rPr lang="en-US" smtClean="0"/>
              <a:pPr/>
              <a:t>1</a:t>
            </a:fld>
            <a:endParaRPr lang="en-US" dirty="0"/>
          </a:p>
        </p:txBody>
      </p:sp>
      <p:sp>
        <p:nvSpPr>
          <p:cNvPr id="11" name="Footer Placeholder 10"/>
          <p:cNvSpPr>
            <a:spLocks noGrp="1"/>
          </p:cNvSpPr>
          <p:nvPr>
            <p:ph type="ftr" sz="quarter" idx="11"/>
          </p:nvPr>
        </p:nvSpPr>
        <p:spPr>
          <a:xfrm>
            <a:off x="3124200" y="6367393"/>
            <a:ext cx="2895600" cy="365125"/>
          </a:xfrm>
        </p:spPr>
        <p:txBody>
          <a:bodyPr/>
          <a:lstStyle/>
          <a:p>
            <a:r>
              <a:rPr lang="da-DK" dirty="0" smtClean="0"/>
              <a:t>Fall 2011</a:t>
            </a:r>
            <a:r>
              <a:rPr lang="en-US" dirty="0" smtClean="0"/>
              <a:t> -- Lecture #37</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FFB6626-7F10-A149-8B37-6FD8203A565D}" type="datetime1">
              <a:rPr lang="en-US" smtClean="0"/>
              <a:pPr/>
              <a:t>4/25/13</a:t>
            </a:fld>
            <a:endParaRPr lang="en-US" dirty="0"/>
          </a:p>
        </p:txBody>
      </p:sp>
      <p:sp>
        <p:nvSpPr>
          <p:cNvPr id="4" name="Footer Placeholder 3"/>
          <p:cNvSpPr>
            <a:spLocks noGrp="1"/>
          </p:cNvSpPr>
          <p:nvPr>
            <p:ph type="ftr" sz="quarter" idx="10"/>
          </p:nvPr>
        </p:nvSpPr>
        <p:spPr>
          <a:xfrm>
            <a:off x="3623732" y="6356350"/>
            <a:ext cx="2133600" cy="365125"/>
          </a:xfrm>
        </p:spPr>
        <p:txBody>
          <a:bodyPr/>
          <a:lstStyle/>
          <a:p>
            <a:r>
              <a:rPr lang="da-DK" dirty="0" smtClean="0"/>
              <a:t>Fall 2011</a:t>
            </a:r>
            <a:r>
              <a:rPr lang="en-US" dirty="0" smtClean="0"/>
              <a:t> -- Lecture #37</a:t>
            </a:r>
            <a:endParaRPr lang="en-AU" dirty="0"/>
          </a:p>
        </p:txBody>
      </p:sp>
      <p:sp>
        <p:nvSpPr>
          <p:cNvPr id="475138" name="Rectangle 2"/>
          <p:cNvSpPr>
            <a:spLocks noGrp="1" noChangeArrowheads="1"/>
          </p:cNvSpPr>
          <p:nvPr>
            <p:ph type="title"/>
          </p:nvPr>
        </p:nvSpPr>
        <p:spPr/>
        <p:txBody>
          <a:bodyPr/>
          <a:lstStyle/>
          <a:p>
            <a:r>
              <a:rPr lang="en-US"/>
              <a:t>Multiple Exceptions</a:t>
            </a:r>
            <a:endParaRPr lang="en-AU"/>
          </a:p>
        </p:txBody>
      </p:sp>
      <p:sp>
        <p:nvSpPr>
          <p:cNvPr id="475139" name="Rectangle 3"/>
          <p:cNvSpPr>
            <a:spLocks noGrp="1" noChangeArrowheads="1"/>
          </p:cNvSpPr>
          <p:nvPr>
            <p:ph type="body" idx="1"/>
          </p:nvPr>
        </p:nvSpPr>
        <p:spPr>
          <a:xfrm>
            <a:off x="457200" y="1600200"/>
            <a:ext cx="8229600" cy="4868333"/>
          </a:xfrm>
        </p:spPr>
        <p:txBody>
          <a:bodyPr>
            <a:normAutofit fontScale="92500" lnSpcReduction="10000"/>
          </a:bodyPr>
          <a:lstStyle/>
          <a:p>
            <a:r>
              <a:rPr lang="en-US" sz="3027" dirty="0"/>
              <a:t>Pipelining overlaps multiple instructions</a:t>
            </a:r>
          </a:p>
          <a:p>
            <a:pPr lvl="1"/>
            <a:r>
              <a:rPr lang="en-US" sz="2400" dirty="0"/>
              <a:t>Could have multiple exceptions at </a:t>
            </a:r>
            <a:r>
              <a:rPr lang="en-US" sz="2400" dirty="0" smtClean="0"/>
              <a:t>once</a:t>
            </a:r>
          </a:p>
          <a:p>
            <a:pPr lvl="1"/>
            <a:r>
              <a:rPr lang="en-US" sz="2400" dirty="0" smtClean="0"/>
              <a:t>E.g., Page fault in LW same clock cycle as Overflow of following instruction ADD</a:t>
            </a:r>
          </a:p>
          <a:p>
            <a:r>
              <a:rPr lang="en-US" sz="3027" dirty="0"/>
              <a:t>Simple approach: deal with exception from </a:t>
            </a:r>
            <a:r>
              <a:rPr lang="en-US" sz="3027" i="1" dirty="0">
                <a:solidFill>
                  <a:srgbClr val="FF0000"/>
                </a:solidFill>
              </a:rPr>
              <a:t>earliest </a:t>
            </a:r>
            <a:r>
              <a:rPr lang="en-US" sz="3027" dirty="0" smtClean="0"/>
              <a:t>instruction, e.g., LW exception serviced 1st</a:t>
            </a:r>
          </a:p>
          <a:p>
            <a:pPr lvl="1"/>
            <a:r>
              <a:rPr lang="en-US" sz="2400" dirty="0"/>
              <a:t>Flush subsequent instructions</a:t>
            </a:r>
            <a:endParaRPr lang="en-US" sz="2400" dirty="0" smtClean="0"/>
          </a:p>
          <a:p>
            <a:r>
              <a:rPr lang="en-US" sz="3027" dirty="0" smtClean="0"/>
              <a:t>Called </a:t>
            </a:r>
            <a:r>
              <a:rPr lang="en-US" sz="3027" i="1" dirty="0" smtClean="0">
                <a:solidFill>
                  <a:srgbClr val="FF0000"/>
                </a:solidFill>
              </a:rPr>
              <a:t>Precise</a:t>
            </a:r>
            <a:r>
              <a:rPr lang="en-US" sz="3027" dirty="0" smtClean="0">
                <a:solidFill>
                  <a:srgbClr val="FF0000"/>
                </a:solidFill>
              </a:rPr>
              <a:t> </a:t>
            </a:r>
            <a:r>
              <a:rPr lang="en-US" sz="3027" dirty="0"/>
              <a:t>exceptions</a:t>
            </a:r>
          </a:p>
          <a:p>
            <a:r>
              <a:rPr lang="en-US" sz="3027" dirty="0"/>
              <a:t>In complex </a:t>
            </a:r>
            <a:r>
              <a:rPr lang="en-US" sz="3027" dirty="0" smtClean="0"/>
              <a:t>pipelines:</a:t>
            </a:r>
          </a:p>
          <a:p>
            <a:pPr lvl="1"/>
            <a:r>
              <a:rPr lang="en-US" sz="2400" dirty="0"/>
              <a:t>Multiple instructions issued per cycle</a:t>
            </a:r>
          </a:p>
          <a:p>
            <a:pPr lvl="1"/>
            <a:r>
              <a:rPr lang="en-US" sz="2400" dirty="0"/>
              <a:t>Out-of-order completion</a:t>
            </a:r>
          </a:p>
          <a:p>
            <a:pPr lvl="1"/>
            <a:r>
              <a:rPr lang="en-US" sz="2400" dirty="0"/>
              <a:t>Maintaining precise exceptions is difficult!</a:t>
            </a:r>
            <a:endParaRPr lang="en-AU" sz="2400"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10</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5AF3A16-288C-E844-9CDE-4A28953E4706}" type="datetime1">
              <a:rPr lang="en-US" smtClean="0"/>
              <a:pPr/>
              <a:t>4/25/13</a:t>
            </a:fld>
            <a:endParaRPr lang="en-US" dirty="0"/>
          </a:p>
        </p:txBody>
      </p:sp>
      <p:sp>
        <p:nvSpPr>
          <p:cNvPr id="4" name="Footer Placeholder 3"/>
          <p:cNvSpPr>
            <a:spLocks noGrp="1"/>
          </p:cNvSpPr>
          <p:nvPr>
            <p:ph type="ftr" sz="quarter" idx="10"/>
          </p:nvPr>
        </p:nvSpPr>
        <p:spPr>
          <a:xfrm>
            <a:off x="3606798" y="6356350"/>
            <a:ext cx="2133600" cy="365125"/>
          </a:xfrm>
        </p:spPr>
        <p:txBody>
          <a:bodyPr/>
          <a:lstStyle/>
          <a:p>
            <a:r>
              <a:rPr lang="da-DK" dirty="0" smtClean="0"/>
              <a:t>Fall 2011</a:t>
            </a:r>
            <a:r>
              <a:rPr lang="en-US" dirty="0" smtClean="0"/>
              <a:t> -- Lecture #37</a:t>
            </a:r>
            <a:endParaRPr lang="en-AU" dirty="0"/>
          </a:p>
        </p:txBody>
      </p:sp>
      <p:sp>
        <p:nvSpPr>
          <p:cNvPr id="477186" name="Rectangle 2"/>
          <p:cNvSpPr>
            <a:spLocks noGrp="1" noChangeArrowheads="1"/>
          </p:cNvSpPr>
          <p:nvPr>
            <p:ph type="title"/>
          </p:nvPr>
        </p:nvSpPr>
        <p:spPr/>
        <p:txBody>
          <a:bodyPr/>
          <a:lstStyle/>
          <a:p>
            <a:r>
              <a:rPr lang="en-US"/>
              <a:t>Imprecise Exceptions</a:t>
            </a:r>
            <a:endParaRPr lang="en-AU"/>
          </a:p>
        </p:txBody>
      </p:sp>
      <p:sp>
        <p:nvSpPr>
          <p:cNvPr id="477187" name="Rectangle 3"/>
          <p:cNvSpPr>
            <a:spLocks noGrp="1" noChangeArrowheads="1"/>
          </p:cNvSpPr>
          <p:nvPr>
            <p:ph type="body" idx="1"/>
          </p:nvPr>
        </p:nvSpPr>
        <p:spPr/>
        <p:txBody>
          <a:bodyPr>
            <a:normAutofit fontScale="92500" lnSpcReduction="10000"/>
          </a:bodyPr>
          <a:lstStyle/>
          <a:p>
            <a:r>
              <a:rPr lang="en-US" sz="2800" dirty="0"/>
              <a:t>Just stop pipeline and save state</a:t>
            </a:r>
          </a:p>
          <a:p>
            <a:pPr lvl="1"/>
            <a:r>
              <a:rPr lang="en-US" sz="2400" dirty="0"/>
              <a:t>Including exception </a:t>
            </a:r>
            <a:r>
              <a:rPr lang="en-US" sz="2400" dirty="0" err="1"/>
              <a:t>cause(s</a:t>
            </a:r>
            <a:r>
              <a:rPr lang="en-US" sz="2400" dirty="0"/>
              <a:t>)</a:t>
            </a:r>
          </a:p>
          <a:p>
            <a:r>
              <a:rPr lang="en-US" sz="2800" dirty="0"/>
              <a:t>Let </a:t>
            </a:r>
            <a:r>
              <a:rPr lang="en-US" sz="2800" dirty="0" smtClean="0"/>
              <a:t>the software </a:t>
            </a:r>
            <a:r>
              <a:rPr lang="en-US" sz="2800" dirty="0"/>
              <a:t>handler work out</a:t>
            </a:r>
          </a:p>
          <a:p>
            <a:pPr lvl="1"/>
            <a:r>
              <a:rPr lang="en-US" sz="2400" dirty="0"/>
              <a:t>Which </a:t>
            </a:r>
            <a:r>
              <a:rPr lang="en-US" sz="2400" dirty="0" err="1"/>
              <a:t>instruction(s</a:t>
            </a:r>
            <a:r>
              <a:rPr lang="en-US" sz="2400" dirty="0"/>
              <a:t>) had exceptions</a:t>
            </a:r>
          </a:p>
          <a:p>
            <a:pPr lvl="1"/>
            <a:r>
              <a:rPr lang="en-US" sz="2400" dirty="0"/>
              <a:t>Which to complete or flush</a:t>
            </a:r>
          </a:p>
          <a:p>
            <a:pPr lvl="2"/>
            <a:r>
              <a:rPr lang="en-US" sz="2000" dirty="0"/>
              <a:t>May require “manual” completion</a:t>
            </a:r>
          </a:p>
          <a:p>
            <a:r>
              <a:rPr lang="en-US" sz="2800" dirty="0"/>
              <a:t>Simplifies hardware, but more complex handler software</a:t>
            </a:r>
          </a:p>
          <a:p>
            <a:r>
              <a:rPr lang="en-US" sz="2800" dirty="0"/>
              <a:t>Not feasible for complex multiple-</a:t>
            </a:r>
            <a:r>
              <a:rPr lang="en-US" sz="2800" dirty="0" smtClean="0"/>
              <a:t>issue out</a:t>
            </a:r>
            <a:r>
              <a:rPr lang="en-US" sz="2800" dirty="0"/>
              <a:t>-of-order </a:t>
            </a:r>
            <a:r>
              <a:rPr lang="en-US" sz="2800" dirty="0" smtClean="0"/>
              <a:t>pipelines to always get exact instruction</a:t>
            </a:r>
          </a:p>
          <a:p>
            <a:r>
              <a:rPr lang="en-US" sz="2800" dirty="0" smtClean="0"/>
              <a:t>All computers today offer precise exceptions—affects performance though</a:t>
            </a:r>
            <a:endParaRPr lang="en-AU" sz="2800"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0242" name="Rectangle 2"/>
          <p:cNvSpPr>
            <a:spLocks noGrp="1" noChangeArrowheads="1"/>
          </p:cNvSpPr>
          <p:nvPr>
            <p:ph type="title"/>
          </p:nvPr>
        </p:nvSpPr>
        <p:spPr/>
        <p:txBody>
          <a:bodyPr/>
          <a:lstStyle/>
          <a:p>
            <a:r>
              <a:rPr lang="en-US" smtClean="0"/>
              <a:t>I/O Interrupt</a:t>
            </a:r>
            <a:endParaRPr lang="en-US"/>
          </a:p>
        </p:txBody>
      </p:sp>
      <p:sp>
        <p:nvSpPr>
          <p:cNvPr id="3210243" name="Rectangle 3"/>
          <p:cNvSpPr>
            <a:spLocks noGrp="1" noChangeArrowheads="1"/>
          </p:cNvSpPr>
          <p:nvPr>
            <p:ph type="body" idx="1"/>
          </p:nvPr>
        </p:nvSpPr>
        <p:spPr/>
        <p:txBody>
          <a:bodyPr>
            <a:normAutofit fontScale="92500" lnSpcReduction="10000"/>
          </a:bodyPr>
          <a:lstStyle/>
          <a:p>
            <a:r>
              <a:rPr lang="en-US" dirty="0" smtClean="0"/>
              <a:t>An I/O interrupt is like an exception except:</a:t>
            </a:r>
          </a:p>
          <a:p>
            <a:pPr lvl="1"/>
            <a:r>
              <a:rPr lang="en-US" dirty="0" smtClean="0"/>
              <a:t>An I/O interrupt is “asynchronous”</a:t>
            </a:r>
          </a:p>
          <a:p>
            <a:pPr lvl="1"/>
            <a:r>
              <a:rPr lang="en-US" dirty="0" smtClean="0"/>
              <a:t>More information needs to be conveyed</a:t>
            </a:r>
          </a:p>
          <a:p>
            <a:r>
              <a:rPr lang="en-US" dirty="0" smtClean="0"/>
              <a:t>An I/O interrupt is asynchronous with respect to instruction execution:</a:t>
            </a:r>
          </a:p>
          <a:p>
            <a:pPr lvl="1"/>
            <a:r>
              <a:rPr lang="en-US" dirty="0" smtClean="0"/>
              <a:t>I/O interrupt is not associated with any instruction, but it can happen in the middle of any given instruction</a:t>
            </a:r>
          </a:p>
          <a:p>
            <a:pPr lvl="1"/>
            <a:r>
              <a:rPr lang="en-US" dirty="0" smtClean="0"/>
              <a:t>I/O interrupt does not prevent any instruction from completion</a:t>
            </a:r>
            <a:endParaRPr lang="en-US" dirty="0"/>
          </a:p>
        </p:txBody>
      </p:sp>
      <p:sp>
        <p:nvSpPr>
          <p:cNvPr id="4" name="Date Placeholder 6"/>
          <p:cNvSpPr>
            <a:spLocks noGrp="1"/>
          </p:cNvSpPr>
          <p:nvPr>
            <p:ph type="dt" sz="half" idx="10"/>
          </p:nvPr>
        </p:nvSpPr>
        <p:spPr>
          <a:xfrm>
            <a:off x="457200" y="6356350"/>
            <a:ext cx="2133600" cy="365125"/>
          </a:xfrm>
        </p:spPr>
        <p:txBody>
          <a:bodyPr/>
          <a:lstStyle/>
          <a:p>
            <a:fld id="{35D0154C-0701-0B4D-8B3C-E8E1282CA971}" type="datetime1">
              <a:rPr lang="en-US" smtClean="0"/>
              <a:pPr/>
              <a:t>4/25/13</a:t>
            </a:fld>
            <a:endParaRPr lang="en-US" dirty="0"/>
          </a:p>
        </p:txBody>
      </p:sp>
      <p:sp>
        <p:nvSpPr>
          <p:cNvPr id="5" name="Slide Number Placeholder 9"/>
          <p:cNvSpPr>
            <a:spLocks noGrp="1"/>
          </p:cNvSpPr>
          <p:nvPr>
            <p:ph type="sldNum" sz="quarter" idx="12"/>
          </p:nvPr>
        </p:nvSpPr>
        <p:spPr>
          <a:xfrm>
            <a:off x="6553200" y="6356350"/>
            <a:ext cx="2133600" cy="365125"/>
          </a:xfrm>
        </p:spPr>
        <p:txBody>
          <a:bodyPr/>
          <a:lstStyle/>
          <a:p>
            <a:fld id="{3CC63E4C-4642-794D-A2FD-70F6B81535F5}" type="slidenum">
              <a:rPr lang="en-US" smtClean="0"/>
              <a:pPr/>
              <a:t>12</a:t>
            </a:fld>
            <a:endParaRPr lang="en-US" dirty="0"/>
          </a:p>
        </p:txBody>
      </p:sp>
      <p:sp>
        <p:nvSpPr>
          <p:cNvPr id="6" name="Footer Placeholder 10"/>
          <p:cNvSpPr>
            <a:spLocks noGrp="1"/>
          </p:cNvSpPr>
          <p:nvPr>
            <p:ph type="ftr" sz="quarter" idx="11"/>
          </p:nvPr>
        </p:nvSpPr>
        <p:spPr>
          <a:xfrm>
            <a:off x="3124200" y="6356350"/>
            <a:ext cx="2895600" cy="365125"/>
          </a:xfrm>
        </p:spPr>
        <p:txBody>
          <a:bodyPr/>
          <a:lstStyle/>
          <a:p>
            <a:r>
              <a:rPr lang="da-DK" dirty="0" smtClean="0"/>
              <a:t>Fall 2011</a:t>
            </a:r>
            <a:r>
              <a:rPr lang="en-US" dirty="0" smtClean="0"/>
              <a:t> -- Lecture #37</a:t>
            </a:r>
            <a:endParaRPr lang="en-US" dirty="0"/>
          </a:p>
        </p:txBody>
      </p:sp>
    </p:spTree>
    <p:extLst>
      <p:ext uri="{BB962C8B-B14F-4D97-AF65-F5344CB8AC3E}">
        <p14:creationId xmlns:p14="http://schemas.microsoft.com/office/powerpoint/2010/main" val="638245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4338" name="Rectangle 2"/>
          <p:cNvSpPr>
            <a:spLocks noGrp="1" noChangeArrowheads="1"/>
          </p:cNvSpPr>
          <p:nvPr>
            <p:ph type="title"/>
          </p:nvPr>
        </p:nvSpPr>
        <p:spPr/>
        <p:txBody>
          <a:bodyPr/>
          <a:lstStyle/>
          <a:p>
            <a:r>
              <a:rPr lang="en-US" smtClean="0"/>
              <a:t>Interrupt-Driven Data Transfer</a:t>
            </a:r>
            <a:endParaRPr lang="en-US"/>
          </a:p>
        </p:txBody>
      </p:sp>
      <p:grpSp>
        <p:nvGrpSpPr>
          <p:cNvPr id="2" name="Group 3"/>
          <p:cNvGrpSpPr>
            <a:grpSpLocks/>
          </p:cNvGrpSpPr>
          <p:nvPr/>
        </p:nvGrpSpPr>
        <p:grpSpPr bwMode="auto">
          <a:xfrm>
            <a:off x="2095500" y="1803401"/>
            <a:ext cx="2006600" cy="795338"/>
            <a:chOff x="1320" y="1136"/>
            <a:chExt cx="1264" cy="501"/>
          </a:xfrm>
        </p:grpSpPr>
        <p:sp>
          <p:nvSpPr>
            <p:cNvPr id="3214340" name="Line 4"/>
            <p:cNvSpPr>
              <a:spLocks noChangeShapeType="1"/>
            </p:cNvSpPr>
            <p:nvPr/>
          </p:nvSpPr>
          <p:spPr bwMode="auto">
            <a:xfrm>
              <a:off x="1976" y="1584"/>
              <a:ext cx="608" cy="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214341" name="Rectangle 5"/>
            <p:cNvSpPr>
              <a:spLocks noChangeArrowheads="1"/>
            </p:cNvSpPr>
            <p:nvPr/>
          </p:nvSpPr>
          <p:spPr bwMode="auto">
            <a:xfrm>
              <a:off x="1320" y="1136"/>
              <a:ext cx="889" cy="501"/>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(1) I/O</a:t>
              </a:r>
            </a:p>
            <a:p>
              <a:pPr algn="l">
                <a:lnSpc>
                  <a:spcPct val="85000"/>
                </a:lnSpc>
              </a:pPr>
              <a:r>
                <a:rPr lang="en-US" sz="2800">
                  <a:solidFill>
                    <a:schemeClr val="tx1"/>
                  </a:solidFill>
                  <a:latin typeface="18 VAG Rounded Light   02390"/>
                </a:rPr>
                <a:t>interrupt</a:t>
              </a:r>
            </a:p>
          </p:txBody>
        </p:sp>
      </p:grpSp>
      <p:grpSp>
        <p:nvGrpSpPr>
          <p:cNvPr id="3" name="Group 6"/>
          <p:cNvGrpSpPr>
            <a:grpSpLocks/>
          </p:cNvGrpSpPr>
          <p:nvPr/>
        </p:nvGrpSpPr>
        <p:grpSpPr bwMode="auto">
          <a:xfrm>
            <a:off x="1485900" y="2527301"/>
            <a:ext cx="2628900" cy="847726"/>
            <a:chOff x="936" y="1592"/>
            <a:chExt cx="1656" cy="534"/>
          </a:xfrm>
        </p:grpSpPr>
        <p:sp>
          <p:nvSpPr>
            <p:cNvPr id="3214343" name="Line 7"/>
            <p:cNvSpPr>
              <a:spLocks noChangeShapeType="1"/>
            </p:cNvSpPr>
            <p:nvPr/>
          </p:nvSpPr>
          <p:spPr bwMode="auto">
            <a:xfrm flipH="1">
              <a:off x="1816" y="1592"/>
              <a:ext cx="776" cy="264"/>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214344" name="Rectangle 8"/>
            <p:cNvSpPr>
              <a:spLocks noChangeArrowheads="1"/>
            </p:cNvSpPr>
            <p:nvPr/>
          </p:nvSpPr>
          <p:spPr bwMode="auto">
            <a:xfrm>
              <a:off x="936" y="1856"/>
              <a:ext cx="1123"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(2) save PC</a:t>
              </a:r>
            </a:p>
          </p:txBody>
        </p:sp>
      </p:grpSp>
      <p:sp>
        <p:nvSpPr>
          <p:cNvPr id="3214345" name="Rectangle 9"/>
          <p:cNvSpPr>
            <a:spLocks noChangeArrowheads="1"/>
          </p:cNvSpPr>
          <p:nvPr/>
        </p:nvSpPr>
        <p:spPr bwMode="auto">
          <a:xfrm>
            <a:off x="4038600" y="1143000"/>
            <a:ext cx="1451782" cy="428322"/>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b="1" dirty="0">
                <a:solidFill>
                  <a:schemeClr val="tx1"/>
                </a:solidFill>
                <a:latin typeface="18 VAG Rounded Light   02390"/>
              </a:rPr>
              <a:t>Memory</a:t>
            </a:r>
          </a:p>
        </p:txBody>
      </p:sp>
      <p:grpSp>
        <p:nvGrpSpPr>
          <p:cNvPr id="4" name="Group 10"/>
          <p:cNvGrpSpPr>
            <a:grpSpLocks/>
          </p:cNvGrpSpPr>
          <p:nvPr/>
        </p:nvGrpSpPr>
        <p:grpSpPr bwMode="auto">
          <a:xfrm>
            <a:off x="3879850" y="2819400"/>
            <a:ext cx="215900" cy="234950"/>
            <a:chOff x="2444" y="1776"/>
            <a:chExt cx="136" cy="148"/>
          </a:xfrm>
        </p:grpSpPr>
        <p:sp>
          <p:nvSpPr>
            <p:cNvPr id="3214347" name="Line 11"/>
            <p:cNvSpPr>
              <a:spLocks noChangeShapeType="1"/>
            </p:cNvSpPr>
            <p:nvPr/>
          </p:nvSpPr>
          <p:spPr bwMode="auto">
            <a:xfrm flipH="1">
              <a:off x="2448" y="1776"/>
              <a:ext cx="128" cy="64"/>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48" name="Line 12"/>
            <p:cNvSpPr>
              <a:spLocks noChangeShapeType="1"/>
            </p:cNvSpPr>
            <p:nvPr/>
          </p:nvSpPr>
          <p:spPr bwMode="auto">
            <a:xfrm>
              <a:off x="2444" y="1868"/>
              <a:ext cx="136" cy="5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grpSp>
      <p:grpSp>
        <p:nvGrpSpPr>
          <p:cNvPr id="5" name="Group 13"/>
          <p:cNvGrpSpPr>
            <a:grpSpLocks/>
          </p:cNvGrpSpPr>
          <p:nvPr/>
        </p:nvGrpSpPr>
        <p:grpSpPr bwMode="auto">
          <a:xfrm>
            <a:off x="3810000" y="1695450"/>
            <a:ext cx="3468688" cy="4781550"/>
            <a:chOff x="2400" y="1068"/>
            <a:chExt cx="2185" cy="3012"/>
          </a:xfrm>
        </p:grpSpPr>
        <p:grpSp>
          <p:nvGrpSpPr>
            <p:cNvPr id="6" name="Group 14"/>
            <p:cNvGrpSpPr>
              <a:grpSpLocks/>
            </p:cNvGrpSpPr>
            <p:nvPr/>
          </p:nvGrpSpPr>
          <p:grpSpPr bwMode="auto">
            <a:xfrm>
              <a:off x="2400" y="1068"/>
              <a:ext cx="2073" cy="3012"/>
              <a:chOff x="2400" y="1068"/>
              <a:chExt cx="2073" cy="3012"/>
            </a:xfrm>
          </p:grpSpPr>
          <p:sp>
            <p:nvSpPr>
              <p:cNvPr id="3214351" name="Line 15"/>
              <p:cNvSpPr>
                <a:spLocks noChangeShapeType="1"/>
              </p:cNvSpPr>
              <p:nvPr/>
            </p:nvSpPr>
            <p:spPr bwMode="auto">
              <a:xfrm>
                <a:off x="2584" y="1080"/>
                <a:ext cx="0" cy="300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52" name="Line 16"/>
              <p:cNvSpPr>
                <a:spLocks noChangeShapeType="1"/>
              </p:cNvSpPr>
              <p:nvPr/>
            </p:nvSpPr>
            <p:spPr bwMode="auto">
              <a:xfrm>
                <a:off x="3360" y="1088"/>
                <a:ext cx="0" cy="2944"/>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53" name="Line 17"/>
              <p:cNvSpPr>
                <a:spLocks noChangeShapeType="1"/>
              </p:cNvSpPr>
              <p:nvPr/>
            </p:nvSpPr>
            <p:spPr bwMode="auto">
              <a:xfrm>
                <a:off x="2428" y="1068"/>
                <a:ext cx="152" cy="12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214354" name="Line 18"/>
              <p:cNvSpPr>
                <a:spLocks noChangeShapeType="1"/>
              </p:cNvSpPr>
              <p:nvPr/>
            </p:nvSpPr>
            <p:spPr bwMode="auto">
              <a:xfrm flipH="1">
                <a:off x="2400" y="1296"/>
                <a:ext cx="144" cy="64"/>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55" name="Line 19"/>
              <p:cNvSpPr>
                <a:spLocks noChangeShapeType="1"/>
              </p:cNvSpPr>
              <p:nvPr/>
            </p:nvSpPr>
            <p:spPr bwMode="auto">
              <a:xfrm>
                <a:off x="2404" y="1368"/>
                <a:ext cx="136" cy="48"/>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214356" name="Rectangle 20"/>
              <p:cNvSpPr>
                <a:spLocks noChangeArrowheads="1"/>
              </p:cNvSpPr>
              <p:nvPr/>
            </p:nvSpPr>
            <p:spPr bwMode="auto">
              <a:xfrm>
                <a:off x="2736" y="1104"/>
                <a:ext cx="470" cy="962"/>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dirty="0">
                    <a:solidFill>
                      <a:schemeClr val="tx1"/>
                    </a:solidFill>
                    <a:latin typeface="18 VAG Rounded Light   02390"/>
                  </a:rPr>
                  <a:t>add</a:t>
                </a:r>
              </a:p>
              <a:p>
                <a:pPr algn="l">
                  <a:lnSpc>
                    <a:spcPct val="85000"/>
                  </a:lnSpc>
                </a:pPr>
                <a:r>
                  <a:rPr lang="en-US" sz="2800" dirty="0">
                    <a:solidFill>
                      <a:schemeClr val="tx1"/>
                    </a:solidFill>
                    <a:latin typeface="18 VAG Rounded Light   02390"/>
                  </a:rPr>
                  <a:t>sub</a:t>
                </a:r>
              </a:p>
              <a:p>
                <a:pPr algn="l">
                  <a:lnSpc>
                    <a:spcPct val="85000"/>
                  </a:lnSpc>
                </a:pPr>
                <a:r>
                  <a:rPr lang="en-US" sz="2800" dirty="0">
                    <a:solidFill>
                      <a:schemeClr val="tx1"/>
                    </a:solidFill>
                    <a:latin typeface="18 VAG Rounded Light   02390"/>
                  </a:rPr>
                  <a:t>and</a:t>
                </a:r>
              </a:p>
              <a:p>
                <a:pPr algn="l">
                  <a:lnSpc>
                    <a:spcPct val="85000"/>
                  </a:lnSpc>
                </a:pPr>
                <a:r>
                  <a:rPr lang="en-US" sz="2800" dirty="0">
                    <a:solidFill>
                      <a:schemeClr val="tx1"/>
                    </a:solidFill>
                    <a:latin typeface="18 VAG Rounded Light   02390"/>
                  </a:rPr>
                  <a:t>or</a:t>
                </a:r>
              </a:p>
            </p:txBody>
          </p:sp>
          <p:sp>
            <p:nvSpPr>
              <p:cNvPr id="3214357" name="Rectangle 21"/>
              <p:cNvSpPr>
                <a:spLocks noChangeArrowheads="1"/>
              </p:cNvSpPr>
              <p:nvPr/>
            </p:nvSpPr>
            <p:spPr bwMode="auto">
              <a:xfrm>
                <a:off x="3528" y="1376"/>
                <a:ext cx="945" cy="501"/>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user</a:t>
                </a:r>
              </a:p>
              <a:p>
                <a:pPr algn="l">
                  <a:lnSpc>
                    <a:spcPct val="85000"/>
                  </a:lnSpc>
                </a:pPr>
                <a:r>
                  <a:rPr lang="en-US" sz="2800">
                    <a:solidFill>
                      <a:schemeClr val="tx1"/>
                    </a:solidFill>
                    <a:latin typeface="18 VAG Rounded Light   02390"/>
                  </a:rPr>
                  <a:t>program</a:t>
                </a:r>
              </a:p>
            </p:txBody>
          </p:sp>
          <p:sp>
            <p:nvSpPr>
              <p:cNvPr id="3214358" name="Line 22"/>
              <p:cNvSpPr>
                <a:spLocks noChangeShapeType="1"/>
              </p:cNvSpPr>
              <p:nvPr/>
            </p:nvSpPr>
            <p:spPr bwMode="auto">
              <a:xfrm>
                <a:off x="2592" y="1344"/>
                <a:ext cx="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59" name="Line 23"/>
              <p:cNvSpPr>
                <a:spLocks noChangeShapeType="1"/>
              </p:cNvSpPr>
              <p:nvPr/>
            </p:nvSpPr>
            <p:spPr bwMode="auto">
              <a:xfrm>
                <a:off x="2600" y="1120"/>
                <a:ext cx="752"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0" name="Line 24"/>
              <p:cNvSpPr>
                <a:spLocks noChangeShapeType="1"/>
              </p:cNvSpPr>
              <p:nvPr/>
            </p:nvSpPr>
            <p:spPr bwMode="auto">
              <a:xfrm>
                <a:off x="2592" y="1584"/>
                <a:ext cx="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1" name="Line 25"/>
              <p:cNvSpPr>
                <a:spLocks noChangeShapeType="1"/>
              </p:cNvSpPr>
              <p:nvPr/>
            </p:nvSpPr>
            <p:spPr bwMode="auto">
              <a:xfrm>
                <a:off x="2592" y="2064"/>
                <a:ext cx="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2" name="Line 26"/>
              <p:cNvSpPr>
                <a:spLocks noChangeShapeType="1"/>
              </p:cNvSpPr>
              <p:nvPr/>
            </p:nvSpPr>
            <p:spPr bwMode="auto">
              <a:xfrm>
                <a:off x="2576" y="1848"/>
                <a:ext cx="776"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3" name="Line 27"/>
              <p:cNvSpPr>
                <a:spLocks noChangeShapeType="1"/>
              </p:cNvSpPr>
              <p:nvPr/>
            </p:nvSpPr>
            <p:spPr bwMode="auto">
              <a:xfrm>
                <a:off x="3380" y="1124"/>
                <a:ext cx="144" cy="224"/>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4" name="Line 28"/>
              <p:cNvSpPr>
                <a:spLocks noChangeShapeType="1"/>
              </p:cNvSpPr>
              <p:nvPr/>
            </p:nvSpPr>
            <p:spPr bwMode="auto">
              <a:xfrm flipV="1">
                <a:off x="3384" y="1856"/>
                <a:ext cx="136" cy="20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grpSp>
        <p:sp>
          <p:nvSpPr>
            <p:cNvPr id="3214365" name="Rectangle 29"/>
            <p:cNvSpPr>
              <a:spLocks noChangeArrowheads="1"/>
            </p:cNvSpPr>
            <p:nvPr/>
          </p:nvSpPr>
          <p:spPr bwMode="auto">
            <a:xfrm>
              <a:off x="2664" y="2880"/>
              <a:ext cx="551" cy="962"/>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dirty="0">
                  <a:solidFill>
                    <a:schemeClr val="tx1"/>
                  </a:solidFill>
                  <a:latin typeface="18 VAG Rounded Light   02390"/>
                </a:rPr>
                <a:t>read</a:t>
              </a:r>
            </a:p>
            <a:p>
              <a:pPr algn="l">
                <a:lnSpc>
                  <a:spcPct val="85000"/>
                </a:lnSpc>
              </a:pPr>
              <a:r>
                <a:rPr lang="en-US" sz="2800" dirty="0">
                  <a:solidFill>
                    <a:schemeClr val="tx1"/>
                  </a:solidFill>
                  <a:latin typeface="18 VAG Rounded Light   02390"/>
                </a:rPr>
                <a:t>store</a:t>
              </a:r>
            </a:p>
            <a:p>
              <a:pPr algn="l">
                <a:lnSpc>
                  <a:spcPct val="85000"/>
                </a:lnSpc>
              </a:pPr>
              <a:r>
                <a:rPr lang="en-US" sz="2800" dirty="0">
                  <a:solidFill>
                    <a:schemeClr val="tx1"/>
                  </a:solidFill>
                  <a:latin typeface="18 VAG Rounded Light   02390"/>
                </a:rPr>
                <a:t>...</a:t>
              </a:r>
            </a:p>
            <a:p>
              <a:pPr algn="l">
                <a:lnSpc>
                  <a:spcPct val="85000"/>
                </a:lnSpc>
              </a:pPr>
              <a:r>
                <a:rPr lang="en-US" sz="2800" dirty="0" err="1">
                  <a:solidFill>
                    <a:schemeClr val="tx1"/>
                  </a:solidFill>
                  <a:latin typeface="18 VAG Rounded Light   02390"/>
                </a:rPr>
                <a:t>jr</a:t>
              </a:r>
              <a:endParaRPr lang="en-US" sz="2800" dirty="0">
                <a:solidFill>
                  <a:schemeClr val="tx1"/>
                </a:solidFill>
                <a:latin typeface="18 VAG Rounded Light   02390"/>
              </a:endParaRPr>
            </a:p>
          </p:txBody>
        </p:sp>
        <p:sp>
          <p:nvSpPr>
            <p:cNvPr id="3214366" name="Line 30"/>
            <p:cNvSpPr>
              <a:spLocks noChangeShapeType="1"/>
            </p:cNvSpPr>
            <p:nvPr/>
          </p:nvSpPr>
          <p:spPr bwMode="auto">
            <a:xfrm>
              <a:off x="2592" y="2912"/>
              <a:ext cx="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7" name="Line 31"/>
            <p:cNvSpPr>
              <a:spLocks noChangeShapeType="1"/>
            </p:cNvSpPr>
            <p:nvPr/>
          </p:nvSpPr>
          <p:spPr bwMode="auto">
            <a:xfrm>
              <a:off x="2592" y="3584"/>
              <a:ext cx="752"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8" name="Line 32"/>
            <p:cNvSpPr>
              <a:spLocks noChangeShapeType="1"/>
            </p:cNvSpPr>
            <p:nvPr/>
          </p:nvSpPr>
          <p:spPr bwMode="auto">
            <a:xfrm>
              <a:off x="2584" y="3872"/>
              <a:ext cx="752"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69" name="Line 33"/>
            <p:cNvSpPr>
              <a:spLocks noChangeShapeType="1"/>
            </p:cNvSpPr>
            <p:nvPr/>
          </p:nvSpPr>
          <p:spPr bwMode="auto">
            <a:xfrm>
              <a:off x="2600" y="3152"/>
              <a:ext cx="752"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70" name="Line 34"/>
            <p:cNvSpPr>
              <a:spLocks noChangeShapeType="1"/>
            </p:cNvSpPr>
            <p:nvPr/>
          </p:nvSpPr>
          <p:spPr bwMode="auto">
            <a:xfrm>
              <a:off x="2592" y="3392"/>
              <a:ext cx="768"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71" name="Rectangle 35"/>
            <p:cNvSpPr>
              <a:spLocks noChangeArrowheads="1"/>
            </p:cNvSpPr>
            <p:nvPr/>
          </p:nvSpPr>
          <p:spPr bwMode="auto">
            <a:xfrm>
              <a:off x="3696" y="2976"/>
              <a:ext cx="889" cy="731"/>
            </a:xfrm>
            <a:prstGeom prst="rect">
              <a:avLst/>
            </a:prstGeom>
            <a:noFill/>
            <a:ln w="127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interrupt</a:t>
              </a:r>
            </a:p>
            <a:p>
              <a:pPr algn="l">
                <a:lnSpc>
                  <a:spcPct val="85000"/>
                </a:lnSpc>
              </a:pPr>
              <a:r>
                <a:rPr lang="en-US" sz="2800">
                  <a:solidFill>
                    <a:schemeClr val="tx1"/>
                  </a:solidFill>
                  <a:latin typeface="18 VAG Rounded Light   02390"/>
                </a:rPr>
                <a:t>service</a:t>
              </a:r>
            </a:p>
            <a:p>
              <a:pPr algn="l">
                <a:lnSpc>
                  <a:spcPct val="85000"/>
                </a:lnSpc>
              </a:pPr>
              <a:r>
                <a:rPr lang="en-US" sz="2800">
                  <a:solidFill>
                    <a:schemeClr val="tx1"/>
                  </a:solidFill>
                  <a:latin typeface="18 VAG Rounded Light   02390"/>
                </a:rPr>
                <a:t>routine</a:t>
              </a:r>
            </a:p>
          </p:txBody>
        </p:sp>
        <p:sp>
          <p:nvSpPr>
            <p:cNvPr id="3214372" name="Line 36"/>
            <p:cNvSpPr>
              <a:spLocks noChangeShapeType="1"/>
            </p:cNvSpPr>
            <p:nvPr/>
          </p:nvSpPr>
          <p:spPr bwMode="auto">
            <a:xfrm>
              <a:off x="3384" y="2912"/>
              <a:ext cx="248" cy="88"/>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sp>
          <p:nvSpPr>
            <p:cNvPr id="3214373" name="Line 37"/>
            <p:cNvSpPr>
              <a:spLocks noChangeShapeType="1"/>
            </p:cNvSpPr>
            <p:nvPr/>
          </p:nvSpPr>
          <p:spPr bwMode="auto">
            <a:xfrm flipV="1">
              <a:off x="3384" y="3680"/>
              <a:ext cx="240" cy="20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Light   02390"/>
              </a:endParaRPr>
            </a:p>
          </p:txBody>
        </p:sp>
      </p:grpSp>
      <p:grpSp>
        <p:nvGrpSpPr>
          <p:cNvPr id="7" name="Group 38"/>
          <p:cNvGrpSpPr>
            <a:grpSpLocks/>
          </p:cNvGrpSpPr>
          <p:nvPr/>
        </p:nvGrpSpPr>
        <p:grpSpPr bwMode="auto">
          <a:xfrm>
            <a:off x="1333500" y="3403601"/>
            <a:ext cx="2781300" cy="1465263"/>
            <a:chOff x="840" y="2144"/>
            <a:chExt cx="1752" cy="923"/>
          </a:xfrm>
        </p:grpSpPr>
        <p:sp>
          <p:nvSpPr>
            <p:cNvPr id="3214375" name="Line 39"/>
            <p:cNvSpPr>
              <a:spLocks noChangeShapeType="1"/>
            </p:cNvSpPr>
            <p:nvPr/>
          </p:nvSpPr>
          <p:spPr bwMode="auto">
            <a:xfrm>
              <a:off x="1606" y="2144"/>
              <a:ext cx="2" cy="25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Light   02390"/>
              </a:endParaRPr>
            </a:p>
          </p:txBody>
        </p:sp>
        <p:sp>
          <p:nvSpPr>
            <p:cNvPr id="3214376" name="Rectangle 40"/>
            <p:cNvSpPr>
              <a:spLocks noChangeArrowheads="1"/>
            </p:cNvSpPr>
            <p:nvPr/>
          </p:nvSpPr>
          <p:spPr bwMode="auto">
            <a:xfrm>
              <a:off x="840" y="2336"/>
              <a:ext cx="1656" cy="731"/>
            </a:xfrm>
            <a:prstGeom prst="rect">
              <a:avLst/>
            </a:prstGeom>
            <a:noFill/>
            <a:ln w="12700">
              <a:noFill/>
              <a:miter lim="800000"/>
              <a:headEnd/>
              <a:tailEnd/>
            </a:ln>
            <a:effectLst/>
          </p:spPr>
          <p:txBody>
            <a:bodyPr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(3) jump to interrupt</a:t>
              </a:r>
            </a:p>
            <a:p>
              <a:pPr algn="l">
                <a:lnSpc>
                  <a:spcPct val="85000"/>
                </a:lnSpc>
              </a:pPr>
              <a:r>
                <a:rPr lang="en-US" sz="2800">
                  <a:solidFill>
                    <a:schemeClr val="tx1"/>
                  </a:solidFill>
                  <a:latin typeface="18 VAG Rounded Light   02390"/>
                </a:rPr>
                <a:t>service routine</a:t>
              </a:r>
            </a:p>
          </p:txBody>
        </p:sp>
        <p:sp>
          <p:nvSpPr>
            <p:cNvPr id="3214377" name="Line 41"/>
            <p:cNvSpPr>
              <a:spLocks noChangeShapeType="1"/>
            </p:cNvSpPr>
            <p:nvPr/>
          </p:nvSpPr>
          <p:spPr bwMode="auto">
            <a:xfrm>
              <a:off x="2016" y="2736"/>
              <a:ext cx="576" cy="16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18 VAG Rounded Light   02390"/>
              </a:endParaRPr>
            </a:p>
          </p:txBody>
        </p:sp>
      </p:grpSp>
      <p:sp>
        <p:nvSpPr>
          <p:cNvPr id="3214378" name="Rectangle 42"/>
          <p:cNvSpPr>
            <a:spLocks noChangeArrowheads="1"/>
          </p:cNvSpPr>
          <p:nvPr/>
        </p:nvSpPr>
        <p:spPr bwMode="auto">
          <a:xfrm>
            <a:off x="1371600" y="5257800"/>
            <a:ext cx="1981200" cy="794576"/>
          </a:xfrm>
          <a:prstGeom prst="rect">
            <a:avLst/>
          </a:prstGeom>
          <a:noFill/>
          <a:ln w="38100">
            <a:noFill/>
            <a:miter lim="800000"/>
            <a:headEnd/>
            <a:tailEnd/>
          </a:ln>
          <a:effectLst/>
        </p:spPr>
        <p:txBody>
          <a:bodyPr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(4) perform transfer</a:t>
            </a:r>
          </a:p>
        </p:txBody>
      </p:sp>
      <p:grpSp>
        <p:nvGrpSpPr>
          <p:cNvPr id="8" name="Group 43"/>
          <p:cNvGrpSpPr>
            <a:grpSpLocks/>
          </p:cNvGrpSpPr>
          <p:nvPr/>
        </p:nvGrpSpPr>
        <p:grpSpPr bwMode="auto">
          <a:xfrm>
            <a:off x="2971800" y="2590800"/>
            <a:ext cx="1104900" cy="3556000"/>
            <a:chOff x="1872" y="1632"/>
            <a:chExt cx="696" cy="2240"/>
          </a:xfrm>
        </p:grpSpPr>
        <p:grpSp>
          <p:nvGrpSpPr>
            <p:cNvPr id="9" name="Group 44"/>
            <p:cNvGrpSpPr>
              <a:grpSpLocks/>
            </p:cNvGrpSpPr>
            <p:nvPr/>
          </p:nvGrpSpPr>
          <p:grpSpPr bwMode="auto">
            <a:xfrm>
              <a:off x="2248" y="1632"/>
              <a:ext cx="320" cy="2240"/>
              <a:chOff x="2248" y="1728"/>
              <a:chExt cx="320" cy="2240"/>
            </a:xfrm>
          </p:grpSpPr>
          <p:sp>
            <p:nvSpPr>
              <p:cNvPr id="3214381" name="Line 45"/>
              <p:cNvSpPr>
                <a:spLocks noChangeShapeType="1"/>
              </p:cNvSpPr>
              <p:nvPr/>
            </p:nvSpPr>
            <p:spPr bwMode="auto">
              <a:xfrm flipH="1" flipV="1">
                <a:off x="2256" y="3768"/>
                <a:ext cx="312" cy="200"/>
              </a:xfrm>
              <a:prstGeom prst="line">
                <a:avLst/>
              </a:prstGeom>
              <a:noFill/>
              <a:ln w="38100">
                <a:solidFill>
                  <a:schemeClr val="accent1"/>
                </a:solidFill>
                <a:round/>
                <a:headEnd/>
                <a:tailEnd/>
              </a:ln>
              <a:effectLst/>
            </p:spPr>
            <p:txBody>
              <a:bodyPr wrap="none" anchor="ctr">
                <a:prstTxWarp prst="textNoShape">
                  <a:avLst/>
                </a:prstTxWarp>
              </a:bodyPr>
              <a:lstStyle/>
              <a:p>
                <a:endParaRPr lang="en-US">
                  <a:latin typeface="18 VAG Rounded Light   02390"/>
                </a:endParaRPr>
              </a:p>
            </p:txBody>
          </p:sp>
          <p:sp>
            <p:nvSpPr>
              <p:cNvPr id="3214382" name="Line 46"/>
              <p:cNvSpPr>
                <a:spLocks noChangeShapeType="1"/>
              </p:cNvSpPr>
              <p:nvPr/>
            </p:nvSpPr>
            <p:spPr bwMode="auto">
              <a:xfrm flipV="1">
                <a:off x="2248" y="1944"/>
                <a:ext cx="0" cy="1824"/>
              </a:xfrm>
              <a:prstGeom prst="line">
                <a:avLst/>
              </a:prstGeom>
              <a:noFill/>
              <a:ln w="38100">
                <a:solidFill>
                  <a:schemeClr val="accent1"/>
                </a:solidFill>
                <a:round/>
                <a:headEnd/>
                <a:tailEnd/>
              </a:ln>
              <a:effectLst/>
            </p:spPr>
            <p:txBody>
              <a:bodyPr wrap="none" anchor="ctr">
                <a:prstTxWarp prst="textNoShape">
                  <a:avLst/>
                </a:prstTxWarp>
              </a:bodyPr>
              <a:lstStyle/>
              <a:p>
                <a:endParaRPr lang="en-US">
                  <a:latin typeface="18 VAG Rounded Light   02390"/>
                </a:endParaRPr>
              </a:p>
            </p:txBody>
          </p:sp>
          <p:sp>
            <p:nvSpPr>
              <p:cNvPr id="3214383" name="Line 47"/>
              <p:cNvSpPr>
                <a:spLocks noChangeShapeType="1"/>
              </p:cNvSpPr>
              <p:nvPr/>
            </p:nvSpPr>
            <p:spPr bwMode="auto">
              <a:xfrm flipV="1">
                <a:off x="2264" y="1728"/>
                <a:ext cx="288" cy="208"/>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18 VAG Rounded Light   02390"/>
                </a:endParaRPr>
              </a:p>
            </p:txBody>
          </p:sp>
        </p:grpSp>
        <p:sp>
          <p:nvSpPr>
            <p:cNvPr id="3214384" name="Rectangle 48"/>
            <p:cNvSpPr>
              <a:spLocks noChangeArrowheads="1"/>
            </p:cNvSpPr>
            <p:nvPr/>
          </p:nvSpPr>
          <p:spPr bwMode="auto">
            <a:xfrm>
              <a:off x="1872" y="2976"/>
              <a:ext cx="311" cy="270"/>
            </a:xfrm>
            <a:prstGeom prst="rect">
              <a:avLst/>
            </a:prstGeom>
            <a:noFill/>
            <a:ln w="38100">
              <a:noFill/>
              <a:miter lim="800000"/>
              <a:headEnd/>
              <a:tailEnd/>
            </a:ln>
            <a:effectLst/>
          </p:spPr>
          <p:txBody>
            <a:bodyPr wrap="none" lIns="63500" tIns="25400" rIns="63500" bIns="25400">
              <a:prstTxWarp prst="textNoShape">
                <a:avLst/>
              </a:prstTxWarp>
              <a:spAutoFit/>
            </a:bodyPr>
            <a:lstStyle/>
            <a:p>
              <a:pPr algn="l">
                <a:lnSpc>
                  <a:spcPct val="85000"/>
                </a:lnSpc>
              </a:pPr>
              <a:r>
                <a:rPr lang="en-US" sz="2800">
                  <a:solidFill>
                    <a:schemeClr val="tx1"/>
                  </a:solidFill>
                  <a:latin typeface="18 VAG Rounded Light   02390"/>
                </a:rPr>
                <a:t>(5)</a:t>
              </a:r>
            </a:p>
          </p:txBody>
        </p:sp>
      </p:grpSp>
      <p:sp>
        <p:nvSpPr>
          <p:cNvPr id="49" name="Date Placeholder 6"/>
          <p:cNvSpPr>
            <a:spLocks noGrp="1"/>
          </p:cNvSpPr>
          <p:nvPr>
            <p:ph type="dt" sz="half" idx="10"/>
          </p:nvPr>
        </p:nvSpPr>
        <p:spPr>
          <a:xfrm>
            <a:off x="457200" y="6356350"/>
            <a:ext cx="2133600" cy="365125"/>
          </a:xfrm>
        </p:spPr>
        <p:txBody>
          <a:bodyPr/>
          <a:lstStyle/>
          <a:p>
            <a:fld id="{35D0154C-0701-0B4D-8B3C-E8E1282CA971}" type="datetime1">
              <a:rPr lang="en-US" smtClean="0"/>
              <a:pPr/>
              <a:t>4/25/13</a:t>
            </a:fld>
            <a:endParaRPr lang="en-US" dirty="0"/>
          </a:p>
        </p:txBody>
      </p:sp>
      <p:sp>
        <p:nvSpPr>
          <p:cNvPr id="50" name="Slide Number Placeholder 9"/>
          <p:cNvSpPr>
            <a:spLocks noGrp="1"/>
          </p:cNvSpPr>
          <p:nvPr>
            <p:ph type="sldNum" sz="quarter" idx="12"/>
          </p:nvPr>
        </p:nvSpPr>
        <p:spPr>
          <a:xfrm>
            <a:off x="6553200" y="6356350"/>
            <a:ext cx="2133600" cy="365125"/>
          </a:xfrm>
        </p:spPr>
        <p:txBody>
          <a:bodyPr/>
          <a:lstStyle/>
          <a:p>
            <a:fld id="{3CC63E4C-4642-794D-A2FD-70F6B81535F5}" type="slidenum">
              <a:rPr lang="en-US" smtClean="0"/>
              <a:pPr/>
              <a:t>13</a:t>
            </a:fld>
            <a:endParaRPr lang="en-US" dirty="0"/>
          </a:p>
        </p:txBody>
      </p:sp>
      <p:sp>
        <p:nvSpPr>
          <p:cNvPr id="51" name="Footer Placeholder 10"/>
          <p:cNvSpPr>
            <a:spLocks noGrp="1"/>
          </p:cNvSpPr>
          <p:nvPr>
            <p:ph type="ftr" sz="quarter" idx="11"/>
          </p:nvPr>
        </p:nvSpPr>
        <p:spPr>
          <a:xfrm>
            <a:off x="3124200" y="6356350"/>
            <a:ext cx="2895600" cy="365125"/>
          </a:xfrm>
        </p:spPr>
        <p:txBody>
          <a:bodyPr/>
          <a:lstStyle/>
          <a:p>
            <a:r>
              <a:rPr lang="da-DK" dirty="0" smtClean="0"/>
              <a:t>Fall 2011</a:t>
            </a:r>
            <a:r>
              <a:rPr lang="en-US" dirty="0" smtClean="0"/>
              <a:t> -- Lecture #37</a:t>
            </a:r>
            <a:endParaRPr lang="en-US" dirty="0"/>
          </a:p>
        </p:txBody>
      </p:sp>
    </p:spTree>
    <p:extLst>
      <p:ext uri="{BB962C8B-B14F-4D97-AF65-F5344CB8AC3E}">
        <p14:creationId xmlns:p14="http://schemas.microsoft.com/office/powerpoint/2010/main" val="28436018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214378"/>
                                        </p:tgtEl>
                                        <p:attrNameLst>
                                          <p:attrName>style.visibility</p:attrName>
                                        </p:attrNameLst>
                                      </p:cBhvr>
                                      <p:to>
                                        <p:strVal val="visible"/>
                                      </p:to>
                                    </p:set>
                                    <p:animEffect transition="in" filter="wipe(up)">
                                      <p:cBhvr>
                                        <p:cTn id="22" dur="500"/>
                                        <p:tgtEl>
                                          <p:spTgt spid="321437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437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8435" name="Rectangle 3"/>
          <p:cNvSpPr>
            <a:spLocks noGrp="1" noChangeArrowheads="1"/>
          </p:cNvSpPr>
          <p:nvPr>
            <p:ph type="body" idx="1"/>
          </p:nvPr>
        </p:nvSpPr>
        <p:spPr>
          <a:xfrm>
            <a:off x="457200" y="990599"/>
            <a:ext cx="8458200" cy="5757119"/>
          </a:xfrm>
        </p:spPr>
        <p:txBody>
          <a:bodyPr>
            <a:normAutofit fontScale="92500" lnSpcReduction="10000"/>
          </a:bodyPr>
          <a:lstStyle/>
          <a:p>
            <a:r>
              <a:rPr lang="en-US" dirty="0">
                <a:solidFill>
                  <a:srgbClr val="000000"/>
                </a:solidFill>
              </a:rPr>
              <a:t>Find the % of processor consumed if the hard disk is only active 5% of the time.  Assuming 500 clock cycle overhead for each transfer, including interrupt:</a:t>
            </a:r>
          </a:p>
          <a:p>
            <a:pPr lvl="1">
              <a:buFont typeface="Arial"/>
              <a:buChar char="•"/>
            </a:pPr>
            <a:r>
              <a:rPr lang="en-US" dirty="0">
                <a:solidFill>
                  <a:srgbClr val="000000"/>
                </a:solidFill>
              </a:rPr>
              <a:t>Disk Interrupts/s = </a:t>
            </a:r>
            <a:r>
              <a:rPr lang="en-US" dirty="0" smtClean="0">
                <a:solidFill>
                  <a:srgbClr val="000000"/>
                </a:solidFill>
              </a:rPr>
              <a:t> 5% * 16 </a:t>
            </a:r>
            <a:r>
              <a:rPr lang="en-US" dirty="0">
                <a:solidFill>
                  <a:srgbClr val="000000"/>
                </a:solidFill>
              </a:rPr>
              <a:t>[MB/s] / 16 [B/interrupt]</a:t>
            </a:r>
            <a:br>
              <a:rPr lang="en-US" dirty="0">
                <a:solidFill>
                  <a:srgbClr val="000000"/>
                </a:solidFill>
              </a:rPr>
            </a:br>
            <a:r>
              <a:rPr lang="en-US" dirty="0">
                <a:solidFill>
                  <a:srgbClr val="000000"/>
                </a:solidFill>
              </a:rPr>
              <a:t>	 = </a:t>
            </a:r>
            <a:r>
              <a:rPr lang="en-US" dirty="0" smtClean="0">
                <a:solidFill>
                  <a:srgbClr val="000000"/>
                </a:solidFill>
              </a:rPr>
              <a:t>50,000 </a:t>
            </a:r>
            <a:r>
              <a:rPr lang="en-US" dirty="0">
                <a:solidFill>
                  <a:srgbClr val="000000"/>
                </a:solidFill>
              </a:rPr>
              <a:t>[interrupts/s]</a:t>
            </a:r>
          </a:p>
          <a:p>
            <a:pPr lvl="1">
              <a:buFont typeface="Arial"/>
              <a:buChar char="•"/>
            </a:pPr>
            <a:r>
              <a:rPr lang="en-US" dirty="0">
                <a:solidFill>
                  <a:srgbClr val="000000"/>
                </a:solidFill>
              </a:rPr>
              <a:t>Disk Interrupts [clocks/s] </a:t>
            </a:r>
            <a:br>
              <a:rPr lang="en-US" dirty="0">
                <a:solidFill>
                  <a:srgbClr val="000000"/>
                </a:solidFill>
              </a:rPr>
            </a:br>
            <a:r>
              <a:rPr lang="en-US" dirty="0">
                <a:solidFill>
                  <a:srgbClr val="000000"/>
                </a:solidFill>
              </a:rPr>
              <a:t>= </a:t>
            </a:r>
            <a:r>
              <a:rPr lang="en-US" dirty="0" smtClean="0">
                <a:solidFill>
                  <a:srgbClr val="000000"/>
                </a:solidFill>
              </a:rPr>
              <a:t>50,000 </a:t>
            </a:r>
            <a:r>
              <a:rPr lang="en-US" dirty="0">
                <a:solidFill>
                  <a:srgbClr val="000000"/>
                </a:solidFill>
              </a:rPr>
              <a:t>[interrupts/s] * 500 [clocks/interrupt] </a:t>
            </a:r>
            <a:br>
              <a:rPr lang="en-US" dirty="0">
                <a:solidFill>
                  <a:srgbClr val="000000"/>
                </a:solidFill>
              </a:rPr>
            </a:br>
            <a:r>
              <a:rPr lang="en-US" dirty="0">
                <a:solidFill>
                  <a:srgbClr val="000000"/>
                </a:solidFill>
              </a:rPr>
              <a:t>= </a:t>
            </a:r>
            <a:r>
              <a:rPr lang="en-US" dirty="0" smtClean="0">
                <a:solidFill>
                  <a:srgbClr val="000000"/>
                </a:solidFill>
              </a:rPr>
              <a:t>25,000,000 </a:t>
            </a:r>
            <a:r>
              <a:rPr lang="en-US" dirty="0">
                <a:solidFill>
                  <a:srgbClr val="000000"/>
                </a:solidFill>
              </a:rPr>
              <a:t>[clocks/s]</a:t>
            </a:r>
            <a:endParaRPr lang="en-US" dirty="0">
              <a:solidFill>
                <a:srgbClr val="000000"/>
              </a:solidFill>
              <a:latin typeface="Symbol" charset="2"/>
            </a:endParaRPr>
          </a:p>
          <a:p>
            <a:pPr lvl="1">
              <a:buFont typeface="Arial"/>
              <a:buChar char="•"/>
            </a:pPr>
            <a:r>
              <a:rPr lang="en-US" dirty="0">
                <a:solidFill>
                  <a:srgbClr val="000000"/>
                </a:solidFill>
              </a:rPr>
              <a:t>% Processor for during transfer: </a:t>
            </a:r>
            <a:br>
              <a:rPr lang="en-US" dirty="0">
                <a:solidFill>
                  <a:srgbClr val="000000"/>
                </a:solidFill>
              </a:rPr>
            </a:br>
            <a:r>
              <a:rPr lang="en-US" dirty="0" smtClean="0">
                <a:solidFill>
                  <a:srgbClr val="000000"/>
                </a:solidFill>
              </a:rPr>
              <a:t>2.5*10</a:t>
            </a:r>
            <a:r>
              <a:rPr lang="en-US" baseline="30000" dirty="0" smtClean="0">
                <a:solidFill>
                  <a:srgbClr val="000000"/>
                </a:solidFill>
              </a:rPr>
              <a:t>7 </a:t>
            </a:r>
            <a:r>
              <a:rPr lang="en-US" dirty="0">
                <a:solidFill>
                  <a:srgbClr val="000000"/>
                </a:solidFill>
              </a:rPr>
              <a:t>[clocks/s]</a:t>
            </a:r>
            <a:r>
              <a:rPr lang="en-US" baseline="30000" dirty="0">
                <a:solidFill>
                  <a:srgbClr val="000000"/>
                </a:solidFill>
              </a:rPr>
              <a:t> </a:t>
            </a:r>
            <a:r>
              <a:rPr lang="en-US" dirty="0">
                <a:solidFill>
                  <a:srgbClr val="000000"/>
                </a:solidFill>
              </a:rPr>
              <a:t>/ 1*10</a:t>
            </a:r>
            <a:r>
              <a:rPr lang="en-US" baseline="30000" dirty="0">
                <a:solidFill>
                  <a:srgbClr val="000000"/>
                </a:solidFill>
              </a:rPr>
              <a:t>9 </a:t>
            </a:r>
            <a:r>
              <a:rPr lang="en-US" dirty="0">
                <a:solidFill>
                  <a:srgbClr val="000000"/>
                </a:solidFill>
              </a:rPr>
              <a:t>[clocks/s]</a:t>
            </a:r>
            <a:r>
              <a:rPr lang="en-US" baseline="30000" dirty="0">
                <a:solidFill>
                  <a:srgbClr val="000000"/>
                </a:solidFill>
              </a:rPr>
              <a:t> </a:t>
            </a:r>
            <a:r>
              <a:rPr lang="en-US" dirty="0">
                <a:solidFill>
                  <a:srgbClr val="000000"/>
                </a:solidFill>
              </a:rPr>
              <a:t>= </a:t>
            </a:r>
            <a:r>
              <a:rPr lang="en-US" b="1" dirty="0" smtClean="0">
                <a:solidFill>
                  <a:srgbClr val="000000"/>
                </a:solidFill>
              </a:rPr>
              <a:t>2.5% Busy</a:t>
            </a:r>
            <a:endParaRPr lang="en-US" b="1" dirty="0">
              <a:solidFill>
                <a:srgbClr val="000000"/>
              </a:solidFill>
            </a:endParaRPr>
          </a:p>
          <a:p>
            <a:r>
              <a:rPr lang="en-US" dirty="0" smtClean="0">
                <a:solidFill>
                  <a:srgbClr val="000000"/>
                </a:solidFill>
              </a:rPr>
              <a:t>DMA (Direct Memory Access) even better – only one interrupt for an entire page!</a:t>
            </a:r>
            <a:endParaRPr lang="en-US" dirty="0">
              <a:solidFill>
                <a:srgbClr val="000000"/>
              </a:solidFill>
            </a:endParaRPr>
          </a:p>
        </p:txBody>
      </p:sp>
      <p:sp>
        <p:nvSpPr>
          <p:cNvPr id="4" name="Title 3"/>
          <p:cNvSpPr>
            <a:spLocks noGrp="1"/>
          </p:cNvSpPr>
          <p:nvPr>
            <p:ph type="title"/>
          </p:nvPr>
        </p:nvSpPr>
        <p:spPr>
          <a:xfrm>
            <a:off x="457200" y="274638"/>
            <a:ext cx="8229600" cy="714252"/>
          </a:xfrm>
        </p:spPr>
        <p:txBody>
          <a:bodyPr>
            <a:normAutofit fontScale="90000"/>
          </a:bodyPr>
          <a:lstStyle/>
          <a:p>
            <a:r>
              <a:rPr lang="en-US" dirty="0" smtClean="0"/>
              <a:t>Benefit of Interrupt-Driven I/O</a:t>
            </a:r>
            <a:endParaRPr lang="en-US" dirty="0"/>
          </a:p>
        </p:txBody>
      </p:sp>
      <p:sp>
        <p:nvSpPr>
          <p:cNvPr id="5" name="Date Placeholder 195"/>
          <p:cNvSpPr>
            <a:spLocks noGrp="1"/>
          </p:cNvSpPr>
          <p:nvPr>
            <p:ph type="dt" sz="half" idx="10"/>
          </p:nvPr>
        </p:nvSpPr>
        <p:spPr>
          <a:xfrm>
            <a:off x="457200" y="6356350"/>
            <a:ext cx="2133600" cy="365125"/>
          </a:xfrm>
        </p:spPr>
        <p:txBody>
          <a:bodyPr/>
          <a:lstStyle/>
          <a:p>
            <a:fld id="{196B23DA-8CFC-C649-A609-D553C8D8C4F7}" type="datetime1">
              <a:rPr lang="en-US" smtClean="0"/>
              <a:pPr/>
              <a:t>4/25/13</a:t>
            </a:fld>
            <a:endParaRPr lang="en-US" dirty="0"/>
          </a:p>
        </p:txBody>
      </p:sp>
      <p:sp>
        <p:nvSpPr>
          <p:cNvPr id="6"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14</a:t>
            </a:fld>
            <a:endParaRPr lang="en-US" dirty="0"/>
          </a:p>
        </p:txBody>
      </p:sp>
      <p:sp>
        <p:nvSpPr>
          <p:cNvPr id="7" name="Footer Placeholder 197"/>
          <p:cNvSpPr>
            <a:spLocks noGrp="1"/>
          </p:cNvSpPr>
          <p:nvPr>
            <p:ph type="ftr" sz="quarter" idx="11"/>
          </p:nvPr>
        </p:nvSpPr>
        <p:spPr>
          <a:xfrm>
            <a:off x="3124200" y="6356350"/>
            <a:ext cx="2895600" cy="365125"/>
          </a:xfrm>
        </p:spPr>
        <p:txBody>
          <a:bodyPr/>
          <a:lstStyle/>
          <a:p>
            <a:r>
              <a:rPr lang="da-DK" dirty="0" smtClean="0"/>
              <a:t>Fall 2011</a:t>
            </a:r>
            <a:r>
              <a:rPr lang="en-US" dirty="0" smtClean="0"/>
              <a:t> -- Lecture #37</a:t>
            </a:r>
            <a:endParaRPr lang="en-US" dirty="0"/>
          </a:p>
        </p:txBody>
      </p:sp>
    </p:spTree>
    <p:extLst>
      <p:ext uri="{BB962C8B-B14F-4D97-AF65-F5344CB8AC3E}">
        <p14:creationId xmlns:p14="http://schemas.microsoft.com/office/powerpoint/2010/main" val="3175719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843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lstStyle/>
          <a:p>
            <a:r>
              <a:rPr lang="en-US" dirty="0" smtClean="0"/>
              <a:t>Project 3 part 2 grades will be released around next Monday.</a:t>
            </a:r>
          </a:p>
          <a:p>
            <a:r>
              <a:rPr lang="en-US" dirty="0" smtClean="0"/>
              <a:t>Project 4 is due May 5</a:t>
            </a:r>
            <a:r>
              <a:rPr lang="en-US" baseline="30000" dirty="0" smtClean="0"/>
              <a:t>th</a:t>
            </a:r>
            <a:r>
              <a:rPr lang="en-US" dirty="0" smtClean="0"/>
              <a:t>, but you should get started ASAP</a:t>
            </a:r>
          </a:p>
          <a:p>
            <a:pPr lvl="1"/>
            <a:r>
              <a:rPr lang="en-US" dirty="0" smtClean="0"/>
              <a:t>Next week’s lab will be free section working on project 4</a:t>
            </a:r>
          </a:p>
          <a:p>
            <a:pPr lvl="1"/>
            <a:r>
              <a:rPr lang="en-US" dirty="0" smtClean="0">
                <a:solidFill>
                  <a:srgbClr val="FF0000"/>
                </a:solidFill>
              </a:rPr>
              <a:t>We will be holding normal discussions next week</a:t>
            </a:r>
            <a:endParaRPr lang="en-US" dirty="0">
              <a:solidFill>
                <a:srgbClr val="FF0000"/>
              </a:solidFill>
            </a:endParaRPr>
          </a:p>
        </p:txBody>
      </p:sp>
      <p:sp>
        <p:nvSpPr>
          <p:cNvPr id="4" name="Date Placeholder 3"/>
          <p:cNvSpPr>
            <a:spLocks noGrp="1"/>
          </p:cNvSpPr>
          <p:nvPr>
            <p:ph type="dt" sz="half" idx="10"/>
          </p:nvPr>
        </p:nvSpPr>
        <p:spPr/>
        <p:txBody>
          <a:bodyPr/>
          <a:lstStyle/>
          <a:p>
            <a:fld id="{1E5AF9D5-7A42-3946-AFD3-2A0C6C5CFD09}" type="datetime1">
              <a:rPr lang="en-US" smtClean="0"/>
              <a:pPr/>
              <a:t>4/25/13</a:t>
            </a:fld>
            <a:endParaRPr lang="en-US" dirty="0"/>
          </a:p>
        </p:txBody>
      </p:sp>
      <p:sp>
        <p:nvSpPr>
          <p:cNvPr id="5" name="Footer Placeholder 4"/>
          <p:cNvSpPr>
            <a:spLocks noGrp="1"/>
          </p:cNvSpPr>
          <p:nvPr>
            <p:ph type="ftr" sz="quarter" idx="11"/>
          </p:nvPr>
        </p:nvSpPr>
        <p:spPr/>
        <p:txBody>
          <a:bodyPr/>
          <a:lstStyle/>
          <a:p>
            <a:r>
              <a:rPr lang="da-DK" smtClean="0"/>
              <a:t>Fall 2011</a:t>
            </a:r>
            <a:r>
              <a:rPr lang="en-US" smtClean="0"/>
              <a:t> -- Lecture #37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15</a:t>
            </a:fld>
            <a:endParaRPr lang="en-US" dirty="0"/>
          </a:p>
        </p:txBody>
      </p:sp>
    </p:spTree>
    <p:extLst>
      <p:ext uri="{BB962C8B-B14F-4D97-AF65-F5344CB8AC3E}">
        <p14:creationId xmlns:p14="http://schemas.microsoft.com/office/powerpoint/2010/main" val="2346386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42" name="Rectangle 2"/>
          <p:cNvSpPr>
            <a:spLocks noGrp="1" noChangeArrowheads="1"/>
          </p:cNvSpPr>
          <p:nvPr>
            <p:ph type="title"/>
          </p:nvPr>
        </p:nvSpPr>
        <p:spPr/>
        <p:txBody>
          <a:bodyPr>
            <a:normAutofit fontScale="90000"/>
          </a:bodyPr>
          <a:lstStyle/>
          <a:p>
            <a:r>
              <a:rPr lang="en-US" dirty="0" smtClean="0"/>
              <a:t>Networks: Talking to the Outside World</a:t>
            </a:r>
            <a:endParaRPr lang="en-US" dirty="0"/>
          </a:p>
        </p:txBody>
      </p:sp>
      <p:sp>
        <p:nvSpPr>
          <p:cNvPr id="2826243" name="Rectangle 3"/>
          <p:cNvSpPr>
            <a:spLocks noGrp="1" noChangeArrowheads="1"/>
          </p:cNvSpPr>
          <p:nvPr>
            <p:ph type="body" idx="1"/>
          </p:nvPr>
        </p:nvSpPr>
        <p:spPr/>
        <p:txBody>
          <a:bodyPr>
            <a:normAutofit fontScale="92500" lnSpcReduction="20000"/>
          </a:bodyPr>
          <a:lstStyle/>
          <a:p>
            <a:r>
              <a:rPr lang="en-US"/>
              <a:t>Originally sharing I/O devices between computers </a:t>
            </a:r>
          </a:p>
          <a:p>
            <a:pPr lvl="1"/>
            <a:r>
              <a:rPr lang="en-US"/>
              <a:t>E.g., printers</a:t>
            </a:r>
          </a:p>
          <a:p>
            <a:r>
              <a:rPr lang="en-US"/>
              <a:t>Then communicating between computers</a:t>
            </a:r>
          </a:p>
          <a:p>
            <a:pPr lvl="1"/>
            <a:r>
              <a:rPr lang="en-US"/>
              <a:t>E.g., file transfer protocol</a:t>
            </a:r>
          </a:p>
          <a:p>
            <a:r>
              <a:rPr lang="en-US"/>
              <a:t>Then communicating between people</a:t>
            </a:r>
          </a:p>
          <a:p>
            <a:pPr lvl="1"/>
            <a:r>
              <a:rPr lang="en-US"/>
              <a:t>E.g., e-mail</a:t>
            </a:r>
          </a:p>
          <a:p>
            <a:r>
              <a:rPr lang="en-US"/>
              <a:t>Then communicating between networks of computers</a:t>
            </a:r>
          </a:p>
          <a:p>
            <a:pPr lvl="1"/>
            <a:r>
              <a:rPr lang="en-US"/>
              <a:t>E.g., file sharing, www, …</a:t>
            </a:r>
          </a:p>
        </p:txBody>
      </p:sp>
      <p:sp>
        <p:nvSpPr>
          <p:cNvPr id="4" name="Date Placeholder 195"/>
          <p:cNvSpPr>
            <a:spLocks noGrp="1"/>
          </p:cNvSpPr>
          <p:nvPr>
            <p:ph type="dt" sz="half" idx="10"/>
          </p:nvPr>
        </p:nvSpPr>
        <p:spPr>
          <a:xfrm>
            <a:off x="457200" y="6356350"/>
            <a:ext cx="2133600" cy="365125"/>
          </a:xfrm>
        </p:spPr>
        <p:txBody>
          <a:bodyPr/>
          <a:lstStyle/>
          <a:p>
            <a:fld id="{196B23DA-8CFC-C649-A609-D553C8D8C4F7}" type="datetime1">
              <a:rPr lang="en-US" smtClean="0"/>
              <a:pPr/>
              <a:t>4/25/13</a:t>
            </a:fld>
            <a:endParaRPr lang="en-US" dirty="0"/>
          </a:p>
        </p:txBody>
      </p:sp>
      <p:sp>
        <p:nvSpPr>
          <p:cNvPr id="5"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16</a:t>
            </a:fld>
            <a:endParaRPr lang="en-US" dirty="0"/>
          </a:p>
        </p:txBody>
      </p:sp>
      <p:sp>
        <p:nvSpPr>
          <p:cNvPr id="6" name="Footer Placeholder 197"/>
          <p:cNvSpPr>
            <a:spLocks noGrp="1"/>
          </p:cNvSpPr>
          <p:nvPr>
            <p:ph type="ftr" sz="quarter" idx="11"/>
          </p:nvPr>
        </p:nvSpPr>
        <p:spPr>
          <a:xfrm>
            <a:off x="3124200" y="6356350"/>
            <a:ext cx="2895600" cy="365125"/>
          </a:xfrm>
        </p:spPr>
        <p:txBody>
          <a:bodyPr/>
          <a:lstStyle/>
          <a:p>
            <a:r>
              <a:rPr lang="da-DK" dirty="0" smtClean="0"/>
              <a:t>Fall 2011</a:t>
            </a:r>
            <a:r>
              <a:rPr lang="en-US" dirty="0" smtClean="0"/>
              <a:t> -- Lecture #37</a:t>
            </a:r>
            <a:endParaRPr lang="en-US" dirty="0"/>
          </a:p>
        </p:txBody>
      </p:sp>
    </p:spTree>
    <p:extLst>
      <p:ext uri="{BB962C8B-B14F-4D97-AF65-F5344CB8AC3E}">
        <p14:creationId xmlns:p14="http://schemas.microsoft.com/office/powerpoint/2010/main" val="8190485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4344" y="990601"/>
            <a:ext cx="4336256" cy="5305864"/>
          </a:xfrm>
        </p:spPr>
        <p:txBody>
          <a:bodyPr>
            <a:normAutofit lnSpcReduction="10000"/>
          </a:bodyPr>
          <a:lstStyle/>
          <a:p>
            <a:r>
              <a:rPr lang="en-US" sz="2400"/>
              <a:t>Founders</a:t>
            </a:r>
          </a:p>
          <a:p>
            <a:pPr lvl="1"/>
            <a:r>
              <a:rPr lang="en-US" sz="2000"/>
              <a:t>JCR Licklider, as head of ARPA, writes on “intergalactic network”</a:t>
            </a:r>
          </a:p>
          <a:p>
            <a:pPr lvl="1"/>
            <a:r>
              <a:rPr lang="en-US" sz="2000"/>
              <a:t>1963 : ASCII becomes first universal computer standard</a:t>
            </a:r>
          </a:p>
          <a:p>
            <a:pPr lvl="1"/>
            <a:r>
              <a:rPr lang="en-US" sz="2000"/>
              <a:t>1969 : Defense Advanced Research Projects Agency (DARPA) deploys 4 “nodes” @ UCLA, SRI, Utah, &amp; UCSB</a:t>
            </a:r>
            <a:endParaRPr lang="en-US"/>
          </a:p>
          <a:p>
            <a:pPr lvl="1"/>
            <a:r>
              <a:rPr lang="en-US" sz="2000"/>
              <a:t>1973 Robert Kahn &amp; Vint Cerf invent </a:t>
            </a:r>
            <a:r>
              <a:rPr lang="en-US" sz="2000" u="sng"/>
              <a:t>TCP</a:t>
            </a:r>
            <a:r>
              <a:rPr lang="en-US" sz="2000"/>
              <a:t>, now part of the </a:t>
            </a:r>
            <a:r>
              <a:rPr lang="en-US" sz="2000" u="sng"/>
              <a:t>Internet Protocol Suite</a:t>
            </a:r>
          </a:p>
          <a:p>
            <a:r>
              <a:rPr lang="en-US"/>
              <a:t>Internet growth rates</a:t>
            </a:r>
          </a:p>
          <a:p>
            <a:pPr lvl="1"/>
            <a:r>
              <a:rPr lang="en-US"/>
              <a:t>Exponential since start!</a:t>
            </a:r>
          </a:p>
        </p:txBody>
      </p:sp>
      <p:pic>
        <p:nvPicPr>
          <p:cNvPr id="8" name="Content Placeholder 7"/>
          <p:cNvPicPr>
            <a:picLocks noGrp="1" noChangeAspect="1"/>
          </p:cNvPicPr>
          <p:nvPr>
            <p:ph sz="half" idx="2"/>
          </p:nvPr>
        </p:nvPicPr>
        <p:blipFill>
          <a:blip r:embed="rId2">
            <a:alphaModFix amt="54000"/>
          </a:blip>
          <a:srcRect t="-2534" b="-2534"/>
          <a:stretch>
            <a:fillRect/>
          </a:stretch>
        </p:blipFill>
        <p:spPr>
          <a:xfrm>
            <a:off x="4865930" y="1267266"/>
            <a:ext cx="3617428" cy="4752534"/>
          </a:xfrm>
        </p:spPr>
      </p:pic>
      <p:sp>
        <p:nvSpPr>
          <p:cNvPr id="4" name="Title 3"/>
          <p:cNvSpPr>
            <a:spLocks noGrp="1"/>
          </p:cNvSpPr>
          <p:nvPr>
            <p:ph type="title"/>
          </p:nvPr>
        </p:nvSpPr>
        <p:spPr/>
        <p:txBody>
          <a:bodyPr/>
          <a:lstStyle/>
          <a:p>
            <a:r>
              <a:rPr lang="en-US"/>
              <a:t>The Internet (1962)</a:t>
            </a:r>
          </a:p>
        </p:txBody>
      </p:sp>
      <p:sp>
        <p:nvSpPr>
          <p:cNvPr id="9" name="Rectangle 8"/>
          <p:cNvSpPr/>
          <p:nvPr/>
        </p:nvSpPr>
        <p:spPr>
          <a:xfrm>
            <a:off x="0" y="0"/>
            <a:ext cx="9144000" cy="400110"/>
          </a:xfrm>
          <a:prstGeom prst="rect">
            <a:avLst/>
          </a:prstGeom>
        </p:spPr>
        <p:txBody>
          <a:bodyPr wrap="square">
            <a:spAutoFit/>
          </a:bodyPr>
          <a:lstStyle/>
          <a:p>
            <a:pPr algn="r"/>
            <a:r>
              <a:rPr lang="en-US" sz="2000" b="1">
                <a:solidFill>
                  <a:schemeClr val="tx1">
                    <a:lumMod val="75000"/>
                  </a:schemeClr>
                </a:solidFill>
                <a:latin typeface="Courier New"/>
                <a:cs typeface="Courier New"/>
              </a:rPr>
              <a:t>www.computerhistory.org/internet_history</a:t>
            </a:r>
          </a:p>
        </p:txBody>
      </p:sp>
      <p:pic>
        <p:nvPicPr>
          <p:cNvPr id="10" name="Picture 9"/>
          <p:cNvPicPr>
            <a:picLocks noChangeAspect="1"/>
          </p:cNvPicPr>
          <p:nvPr/>
        </p:nvPicPr>
        <p:blipFill>
          <a:blip r:embed="rId3"/>
          <a:stretch>
            <a:fillRect/>
          </a:stretch>
        </p:blipFill>
        <p:spPr>
          <a:xfrm>
            <a:off x="7467600" y="1447800"/>
            <a:ext cx="922090" cy="1005078"/>
          </a:xfrm>
          <a:prstGeom prst="rect">
            <a:avLst/>
          </a:prstGeom>
        </p:spPr>
      </p:pic>
      <p:pic>
        <p:nvPicPr>
          <p:cNvPr id="12" name="Picture 11"/>
          <p:cNvPicPr>
            <a:picLocks noChangeAspect="1"/>
          </p:cNvPicPr>
          <p:nvPr/>
        </p:nvPicPr>
        <p:blipFill>
          <a:blip r:embed="rId4">
            <a:clrChange>
              <a:clrFrom>
                <a:srgbClr val="000400"/>
              </a:clrFrom>
              <a:clrTo>
                <a:srgbClr val="000400">
                  <a:alpha val="0"/>
                </a:srgbClr>
              </a:clrTo>
            </a:clrChange>
          </a:blip>
          <a:stretch>
            <a:fillRect/>
          </a:stretch>
        </p:blipFill>
        <p:spPr>
          <a:xfrm>
            <a:off x="4724400" y="1828800"/>
            <a:ext cx="3863112" cy="3514358"/>
          </a:xfrm>
          <a:prstGeom prst="rect">
            <a:avLst/>
          </a:prstGeom>
        </p:spPr>
      </p:pic>
      <p:sp>
        <p:nvSpPr>
          <p:cNvPr id="13" name="Rectangle 12"/>
          <p:cNvSpPr/>
          <p:nvPr/>
        </p:nvSpPr>
        <p:spPr>
          <a:xfrm>
            <a:off x="958195" y="5924490"/>
            <a:ext cx="7239000" cy="707886"/>
          </a:xfrm>
          <a:prstGeom prst="rect">
            <a:avLst/>
          </a:prstGeom>
        </p:spPr>
        <p:txBody>
          <a:bodyPr wrap="square">
            <a:spAutoFit/>
          </a:bodyPr>
          <a:lstStyle/>
          <a:p>
            <a:pPr algn="ctr"/>
            <a:r>
              <a:rPr lang="en-US" sz="2000" b="1">
                <a:solidFill>
                  <a:schemeClr val="tx1">
                    <a:lumMod val="75000"/>
                  </a:schemeClr>
                </a:solidFill>
                <a:latin typeface="Courier New"/>
                <a:cs typeface="Courier New"/>
              </a:rPr>
              <a:t>www.greatachievements.org/?id=3736</a:t>
            </a:r>
            <a:br>
              <a:rPr lang="en-US" sz="2000" b="1">
                <a:solidFill>
                  <a:schemeClr val="tx1">
                    <a:lumMod val="75000"/>
                  </a:schemeClr>
                </a:solidFill>
                <a:latin typeface="Courier New"/>
                <a:cs typeface="Courier New"/>
              </a:rPr>
            </a:br>
            <a:r>
              <a:rPr lang="en-US" sz="2000" b="1">
                <a:solidFill>
                  <a:schemeClr val="tx1">
                    <a:lumMod val="75000"/>
                  </a:schemeClr>
                </a:solidFill>
                <a:latin typeface="Courier New"/>
                <a:cs typeface="Courier New"/>
              </a:rPr>
              <a:t>en.wikipedia.org/wiki/Internet_Protocol_Suite</a:t>
            </a:r>
            <a:endParaRPr lang="en-US" sz="100" b="1">
              <a:solidFill>
                <a:schemeClr val="tx1">
                  <a:lumMod val="75000"/>
                </a:schemeClr>
              </a:solidFill>
              <a:latin typeface="18 VAG Rounded Thin   55390"/>
              <a:cs typeface="Courier New"/>
            </a:endParaRPr>
          </a:p>
        </p:txBody>
      </p:sp>
      <p:pic>
        <p:nvPicPr>
          <p:cNvPr id="14" name="Picture 13"/>
          <p:cNvPicPr>
            <a:picLocks noChangeAspect="1"/>
          </p:cNvPicPr>
          <p:nvPr/>
        </p:nvPicPr>
        <p:blipFill>
          <a:blip r:embed="rId5"/>
          <a:srcRect b="4602"/>
          <a:stretch>
            <a:fillRect/>
          </a:stretch>
        </p:blipFill>
        <p:spPr>
          <a:xfrm>
            <a:off x="5105401" y="4495800"/>
            <a:ext cx="788624" cy="955460"/>
          </a:xfrm>
          <a:prstGeom prst="rect">
            <a:avLst/>
          </a:prstGeom>
        </p:spPr>
      </p:pic>
      <p:pic>
        <p:nvPicPr>
          <p:cNvPr id="15" name="Picture 14"/>
          <p:cNvPicPr>
            <a:picLocks noChangeAspect="1"/>
          </p:cNvPicPr>
          <p:nvPr/>
        </p:nvPicPr>
        <p:blipFill>
          <a:blip r:embed="rId6"/>
          <a:srcRect b="3253"/>
          <a:stretch>
            <a:fillRect/>
          </a:stretch>
        </p:blipFill>
        <p:spPr>
          <a:xfrm>
            <a:off x="4953000" y="1447800"/>
            <a:ext cx="1281837" cy="1481959"/>
          </a:xfrm>
          <a:prstGeom prst="rect">
            <a:avLst/>
          </a:prstGeom>
        </p:spPr>
      </p:pic>
      <p:sp>
        <p:nvSpPr>
          <p:cNvPr id="16" name="Rectangle 15"/>
          <p:cNvSpPr/>
          <p:nvPr/>
        </p:nvSpPr>
        <p:spPr>
          <a:xfrm>
            <a:off x="4953000" y="2971800"/>
            <a:ext cx="1295400" cy="400110"/>
          </a:xfrm>
          <a:prstGeom prst="rect">
            <a:avLst/>
          </a:prstGeom>
        </p:spPr>
        <p:txBody>
          <a:bodyPr wrap="square">
            <a:spAutoFit/>
          </a:bodyPr>
          <a:lstStyle/>
          <a:p>
            <a:pPr algn="ctr"/>
            <a:r>
              <a:rPr lang="en-US" sz="2000">
                <a:solidFill>
                  <a:schemeClr val="tx1"/>
                </a:solidFill>
                <a:latin typeface="18 VAG Rounded Thin   55390"/>
              </a:rPr>
              <a:t>“Lick”</a:t>
            </a:r>
            <a:endParaRPr lang="en-US" sz="2000" b="1">
              <a:solidFill>
                <a:schemeClr val="tx1"/>
              </a:solidFill>
              <a:latin typeface="Courier New"/>
              <a:cs typeface="Courier New"/>
            </a:endParaRPr>
          </a:p>
        </p:txBody>
      </p:sp>
      <p:sp>
        <p:nvSpPr>
          <p:cNvPr id="17" name="Rectangle 16"/>
          <p:cNvSpPr/>
          <p:nvPr/>
        </p:nvSpPr>
        <p:spPr>
          <a:xfrm>
            <a:off x="4876800" y="5486400"/>
            <a:ext cx="1219200" cy="400110"/>
          </a:xfrm>
          <a:prstGeom prst="rect">
            <a:avLst/>
          </a:prstGeom>
        </p:spPr>
        <p:txBody>
          <a:bodyPr wrap="square">
            <a:spAutoFit/>
          </a:bodyPr>
          <a:lstStyle/>
          <a:p>
            <a:pPr algn="ctr"/>
            <a:r>
              <a:rPr lang="en-US" sz="2000">
                <a:solidFill>
                  <a:schemeClr val="tx1"/>
                </a:solidFill>
                <a:latin typeface="18 VAG Rounded Thin   55390"/>
              </a:rPr>
              <a:t>Vint Cerf</a:t>
            </a:r>
            <a:endParaRPr lang="en-US" sz="2000" b="1">
              <a:solidFill>
                <a:schemeClr val="tx1"/>
              </a:solidFill>
              <a:latin typeface="Courier New"/>
              <a:cs typeface="Courier New"/>
            </a:endParaRPr>
          </a:p>
        </p:txBody>
      </p:sp>
      <p:sp>
        <p:nvSpPr>
          <p:cNvPr id="18" name="Rectangle 17"/>
          <p:cNvSpPr/>
          <p:nvPr/>
        </p:nvSpPr>
        <p:spPr>
          <a:xfrm>
            <a:off x="5943600" y="5181600"/>
            <a:ext cx="2667000" cy="646331"/>
          </a:xfrm>
          <a:prstGeom prst="rect">
            <a:avLst/>
          </a:prstGeom>
        </p:spPr>
        <p:txBody>
          <a:bodyPr wrap="square">
            <a:spAutoFit/>
          </a:bodyPr>
          <a:lstStyle/>
          <a:p>
            <a:pPr algn="ctr"/>
            <a:r>
              <a:rPr lang="en-US" sz="1800" i="1">
                <a:solidFill>
                  <a:schemeClr val="tx1"/>
                </a:solidFill>
                <a:latin typeface="18 VAG Rounded Thin   55390"/>
              </a:rPr>
              <a:t>Revolutions like this don't come along very often</a:t>
            </a:r>
            <a:endParaRPr lang="en-US" sz="1800" b="1" i="1">
              <a:solidFill>
                <a:schemeClr val="tx1"/>
              </a:solidFill>
              <a:latin typeface="Courier New"/>
              <a:cs typeface="Courier New"/>
            </a:endParaRPr>
          </a:p>
        </p:txBody>
      </p:sp>
      <p:sp>
        <p:nvSpPr>
          <p:cNvPr id="19" name="Date Placeholder 195"/>
          <p:cNvSpPr>
            <a:spLocks noGrp="1"/>
          </p:cNvSpPr>
          <p:nvPr>
            <p:ph type="dt" sz="half" idx="10"/>
          </p:nvPr>
        </p:nvSpPr>
        <p:spPr>
          <a:xfrm>
            <a:off x="457200" y="6356350"/>
            <a:ext cx="2133600" cy="365125"/>
          </a:xfrm>
        </p:spPr>
        <p:txBody>
          <a:bodyPr/>
          <a:lstStyle/>
          <a:p>
            <a:fld id="{196B23DA-8CFC-C649-A609-D553C8D8C4F7}" type="datetime1">
              <a:rPr lang="en-US" smtClean="0"/>
              <a:pPr/>
              <a:t>4/25/13</a:t>
            </a:fld>
            <a:endParaRPr lang="en-US" dirty="0"/>
          </a:p>
        </p:txBody>
      </p:sp>
      <p:sp>
        <p:nvSpPr>
          <p:cNvPr id="20"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17</a:t>
            </a:fld>
            <a:endParaRPr lang="en-US" dirty="0"/>
          </a:p>
        </p:txBody>
      </p:sp>
      <p:sp>
        <p:nvSpPr>
          <p:cNvPr id="21" name="Footer Placeholder 197"/>
          <p:cNvSpPr>
            <a:spLocks noGrp="1"/>
          </p:cNvSpPr>
          <p:nvPr>
            <p:ph type="ftr" sz="quarter" idx="11"/>
          </p:nvPr>
        </p:nvSpPr>
        <p:spPr>
          <a:xfrm>
            <a:off x="3124200" y="6356350"/>
            <a:ext cx="2895600" cy="365125"/>
          </a:xfrm>
        </p:spPr>
        <p:txBody>
          <a:bodyPr/>
          <a:lstStyle/>
          <a:p>
            <a:r>
              <a:rPr lang="da-DK" dirty="0" smtClean="0"/>
              <a:t>Fall 2011</a:t>
            </a:r>
            <a:r>
              <a:rPr lang="en-US" dirty="0" smtClean="0"/>
              <a:t> -- Lecture #37</a:t>
            </a:r>
            <a:endParaRPr lang="en-US" dirty="0"/>
          </a:p>
        </p:txBody>
      </p:sp>
    </p:spTree>
    <p:extLst>
      <p:ext uri="{BB962C8B-B14F-4D97-AF65-F5344CB8AC3E}">
        <p14:creationId xmlns:p14="http://schemas.microsoft.com/office/powerpoint/2010/main" val="21006680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4344" y="990601"/>
            <a:ext cx="4183856" cy="5305864"/>
          </a:xfrm>
        </p:spPr>
        <p:txBody>
          <a:bodyPr/>
          <a:lstStyle/>
          <a:p>
            <a:r>
              <a:rPr lang="en-US" sz="2400"/>
              <a:t>“System of interlinked hypertext documents on the Internet”</a:t>
            </a:r>
          </a:p>
          <a:p>
            <a:r>
              <a:rPr lang="en-US" sz="2400"/>
              <a:t>History</a:t>
            </a:r>
          </a:p>
          <a:p>
            <a:pPr lvl="1"/>
            <a:r>
              <a:rPr lang="en-US" sz="2000"/>
              <a:t>1945: Vannevar Bush describes hypertext system called “memex” in article</a:t>
            </a:r>
          </a:p>
          <a:p>
            <a:pPr lvl="1"/>
            <a:r>
              <a:rPr lang="en-US" sz="2000"/>
              <a:t>1989: Tim Berners-Lee proposes, gets system up ’90</a:t>
            </a:r>
          </a:p>
          <a:p>
            <a:pPr lvl="1"/>
            <a:r>
              <a:rPr lang="en-US" sz="2000"/>
              <a:t>~2000 Dot-com entrepreneurs rushed in, 2001 bubble burst</a:t>
            </a:r>
          </a:p>
          <a:p>
            <a:r>
              <a:rPr lang="en-US" sz="2400"/>
              <a:t>Wayback Machine</a:t>
            </a:r>
          </a:p>
          <a:p>
            <a:pPr lvl="1"/>
            <a:r>
              <a:rPr lang="en-US" sz="2000"/>
              <a:t>Snapshots of web over time</a:t>
            </a:r>
          </a:p>
          <a:p>
            <a:r>
              <a:rPr lang="en-US" sz="2400"/>
              <a:t>Today : Access anywhere!</a:t>
            </a:r>
          </a:p>
        </p:txBody>
      </p:sp>
      <p:sp>
        <p:nvSpPr>
          <p:cNvPr id="4" name="Title 3"/>
          <p:cNvSpPr>
            <a:spLocks noGrp="1"/>
          </p:cNvSpPr>
          <p:nvPr>
            <p:ph type="title"/>
          </p:nvPr>
        </p:nvSpPr>
        <p:spPr/>
        <p:txBody>
          <a:bodyPr/>
          <a:lstStyle/>
          <a:p>
            <a:r>
              <a:rPr lang="en-US"/>
              <a:t>The World Wide Web (1989)</a:t>
            </a:r>
          </a:p>
        </p:txBody>
      </p:sp>
      <p:sp>
        <p:nvSpPr>
          <p:cNvPr id="7" name="Rectangle 6"/>
          <p:cNvSpPr/>
          <p:nvPr/>
        </p:nvSpPr>
        <p:spPr>
          <a:xfrm>
            <a:off x="0" y="0"/>
            <a:ext cx="9144000" cy="400110"/>
          </a:xfrm>
          <a:prstGeom prst="rect">
            <a:avLst/>
          </a:prstGeom>
        </p:spPr>
        <p:txBody>
          <a:bodyPr wrap="square">
            <a:spAutoFit/>
          </a:bodyPr>
          <a:lstStyle/>
          <a:p>
            <a:pPr algn="r"/>
            <a:r>
              <a:rPr lang="en-US" sz="2000" b="1">
                <a:solidFill>
                  <a:schemeClr val="tx1">
                    <a:lumMod val="75000"/>
                  </a:schemeClr>
                </a:solidFill>
                <a:latin typeface="Courier New"/>
                <a:cs typeface="Courier New"/>
              </a:rPr>
              <a:t>en.wikipedia.org/wiki/History_of_the_World_Wide_Web</a:t>
            </a:r>
          </a:p>
        </p:txBody>
      </p:sp>
      <p:pic>
        <p:nvPicPr>
          <p:cNvPr id="8" name="Picture 7"/>
          <p:cNvPicPr>
            <a:picLocks noChangeAspect="1"/>
          </p:cNvPicPr>
          <p:nvPr/>
        </p:nvPicPr>
        <p:blipFill>
          <a:blip r:embed="rId2"/>
          <a:stretch>
            <a:fillRect/>
          </a:stretch>
        </p:blipFill>
        <p:spPr>
          <a:xfrm>
            <a:off x="6553200" y="1295400"/>
            <a:ext cx="2286000" cy="1536700"/>
          </a:xfrm>
          <a:prstGeom prst="rect">
            <a:avLst/>
          </a:prstGeom>
        </p:spPr>
      </p:pic>
      <p:pic>
        <p:nvPicPr>
          <p:cNvPr id="9" name="Picture 8"/>
          <p:cNvPicPr>
            <a:picLocks noChangeAspect="1"/>
          </p:cNvPicPr>
          <p:nvPr/>
        </p:nvPicPr>
        <p:blipFill>
          <a:blip r:embed="rId3"/>
          <a:srcRect l="1625" t="7811" r="7521" b="11798"/>
          <a:stretch>
            <a:fillRect/>
          </a:stretch>
        </p:blipFill>
        <p:spPr>
          <a:xfrm>
            <a:off x="4953000" y="1295400"/>
            <a:ext cx="1285707" cy="1905109"/>
          </a:xfrm>
          <a:prstGeom prst="rect">
            <a:avLst/>
          </a:prstGeom>
        </p:spPr>
      </p:pic>
      <p:sp>
        <p:nvSpPr>
          <p:cNvPr id="10" name="Rectangle 9"/>
          <p:cNvSpPr/>
          <p:nvPr/>
        </p:nvSpPr>
        <p:spPr>
          <a:xfrm>
            <a:off x="4572000" y="3200400"/>
            <a:ext cx="2057400" cy="400110"/>
          </a:xfrm>
          <a:prstGeom prst="rect">
            <a:avLst/>
          </a:prstGeom>
        </p:spPr>
        <p:txBody>
          <a:bodyPr wrap="square">
            <a:spAutoFit/>
          </a:bodyPr>
          <a:lstStyle/>
          <a:p>
            <a:pPr algn="ctr"/>
            <a:r>
              <a:rPr lang="en-US" sz="2000">
                <a:solidFill>
                  <a:schemeClr val="tx1"/>
                </a:solidFill>
                <a:latin typeface="18 VAG Rounded Thin   55390"/>
              </a:rPr>
              <a:t>Tim Berners-Lee</a:t>
            </a:r>
            <a:endParaRPr lang="en-US" sz="2000" b="1">
              <a:solidFill>
                <a:schemeClr val="tx1"/>
              </a:solidFill>
              <a:latin typeface="Courier New"/>
              <a:cs typeface="Courier New"/>
            </a:endParaRPr>
          </a:p>
        </p:txBody>
      </p:sp>
      <p:sp>
        <p:nvSpPr>
          <p:cNvPr id="11" name="Rectangle 10"/>
          <p:cNvSpPr/>
          <p:nvPr/>
        </p:nvSpPr>
        <p:spPr>
          <a:xfrm>
            <a:off x="6553200" y="2895600"/>
            <a:ext cx="2286000" cy="707886"/>
          </a:xfrm>
          <a:prstGeom prst="rect">
            <a:avLst/>
          </a:prstGeom>
        </p:spPr>
        <p:txBody>
          <a:bodyPr wrap="square">
            <a:spAutoFit/>
          </a:bodyPr>
          <a:lstStyle/>
          <a:p>
            <a:pPr algn="ctr"/>
            <a:r>
              <a:rPr lang="en-US" sz="2000">
                <a:solidFill>
                  <a:schemeClr val="tx1"/>
                </a:solidFill>
                <a:latin typeface="18 VAG Rounded Thin   55390"/>
              </a:rPr>
              <a:t>World’s First web server in 1990</a:t>
            </a:r>
            <a:endParaRPr lang="en-US" sz="2000" b="1">
              <a:solidFill>
                <a:schemeClr val="tx1"/>
              </a:solidFill>
              <a:latin typeface="Courier New"/>
              <a:cs typeface="Courier New"/>
            </a:endParaRPr>
          </a:p>
        </p:txBody>
      </p:sp>
      <p:pic>
        <p:nvPicPr>
          <p:cNvPr id="2" name="Picture 1"/>
          <p:cNvPicPr>
            <a:picLocks noChangeAspect="1"/>
          </p:cNvPicPr>
          <p:nvPr/>
        </p:nvPicPr>
        <p:blipFill>
          <a:blip r:embed="rId4"/>
          <a:stretch>
            <a:fillRect/>
          </a:stretch>
        </p:blipFill>
        <p:spPr>
          <a:xfrm>
            <a:off x="4526625" y="4082274"/>
            <a:ext cx="4434760" cy="2549987"/>
          </a:xfrm>
          <a:prstGeom prst="rect">
            <a:avLst/>
          </a:prstGeom>
        </p:spPr>
      </p:pic>
      <p:sp>
        <p:nvSpPr>
          <p:cNvPr id="15" name="Date Placeholder 195"/>
          <p:cNvSpPr>
            <a:spLocks noGrp="1"/>
          </p:cNvSpPr>
          <p:nvPr>
            <p:ph type="dt" sz="half" idx="10"/>
          </p:nvPr>
        </p:nvSpPr>
        <p:spPr>
          <a:xfrm>
            <a:off x="457200" y="6356350"/>
            <a:ext cx="2133600" cy="365125"/>
          </a:xfrm>
        </p:spPr>
        <p:txBody>
          <a:bodyPr/>
          <a:lstStyle/>
          <a:p>
            <a:fld id="{196B23DA-8CFC-C649-A609-D553C8D8C4F7}" type="datetime1">
              <a:rPr lang="en-US" smtClean="0"/>
              <a:pPr/>
              <a:t>4/25/13</a:t>
            </a:fld>
            <a:endParaRPr lang="en-US" dirty="0"/>
          </a:p>
        </p:txBody>
      </p:sp>
      <p:sp>
        <p:nvSpPr>
          <p:cNvPr id="16"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18</a:t>
            </a:fld>
            <a:endParaRPr lang="en-US" dirty="0"/>
          </a:p>
        </p:txBody>
      </p:sp>
      <p:sp>
        <p:nvSpPr>
          <p:cNvPr id="17" name="Footer Placeholder 197"/>
          <p:cNvSpPr>
            <a:spLocks noGrp="1"/>
          </p:cNvSpPr>
          <p:nvPr>
            <p:ph type="ftr" sz="quarter" idx="11"/>
          </p:nvPr>
        </p:nvSpPr>
        <p:spPr>
          <a:xfrm>
            <a:off x="3124200" y="6356350"/>
            <a:ext cx="2895600" cy="365125"/>
          </a:xfrm>
        </p:spPr>
        <p:txBody>
          <a:bodyPr/>
          <a:lstStyle/>
          <a:p>
            <a:r>
              <a:rPr lang="da-DK" dirty="0" smtClean="0"/>
              <a:t>Fall 2011</a:t>
            </a:r>
            <a:r>
              <a:rPr lang="en-US" dirty="0" smtClean="0"/>
              <a:t> -- Lecture #37</a:t>
            </a:r>
            <a:endParaRPr lang="en-US" dirty="0"/>
          </a:p>
        </p:txBody>
      </p:sp>
    </p:spTree>
    <p:extLst>
      <p:ext uri="{BB962C8B-B14F-4D97-AF65-F5344CB8AC3E}">
        <p14:creationId xmlns:p14="http://schemas.microsoft.com/office/powerpoint/2010/main" val="571566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4194" name="Rectangle 2"/>
          <p:cNvSpPr>
            <a:spLocks noGrp="1" noChangeArrowheads="1"/>
          </p:cNvSpPr>
          <p:nvPr>
            <p:ph type="title"/>
          </p:nvPr>
        </p:nvSpPr>
        <p:spPr>
          <a:xfrm>
            <a:off x="381000" y="152400"/>
            <a:ext cx="8305800" cy="838200"/>
          </a:xfrm>
        </p:spPr>
        <p:txBody>
          <a:bodyPr>
            <a:normAutofit fontScale="90000"/>
          </a:bodyPr>
          <a:lstStyle/>
          <a:p>
            <a:r>
              <a:rPr lang="en-US" dirty="0"/>
              <a:t>Shared vs. Switched Based Networks</a:t>
            </a:r>
          </a:p>
        </p:txBody>
      </p:sp>
      <p:sp>
        <p:nvSpPr>
          <p:cNvPr id="2824195" name="Rectangle 3"/>
          <p:cNvSpPr>
            <a:spLocks noGrp="1" noChangeArrowheads="1"/>
          </p:cNvSpPr>
          <p:nvPr>
            <p:ph type="body" idx="1"/>
          </p:nvPr>
        </p:nvSpPr>
        <p:spPr>
          <a:xfrm>
            <a:off x="76200" y="1395412"/>
            <a:ext cx="4876800" cy="4548188"/>
          </a:xfrm>
        </p:spPr>
        <p:txBody>
          <a:bodyPr>
            <a:normAutofit/>
          </a:bodyPr>
          <a:lstStyle/>
          <a:p>
            <a:r>
              <a:rPr lang="en-US" sz="2800" dirty="0"/>
              <a:t>Shared vs. Switched: </a:t>
            </a:r>
          </a:p>
          <a:p>
            <a:pPr lvl="1">
              <a:buFont typeface="Arial"/>
              <a:buChar char="•"/>
            </a:pPr>
            <a:r>
              <a:rPr lang="en-US" sz="2400" dirty="0">
                <a:solidFill>
                  <a:srgbClr val="00ADDC"/>
                </a:solidFill>
              </a:rPr>
              <a:t>Shared: </a:t>
            </a:r>
            <a:r>
              <a:rPr lang="en-US" sz="2400" dirty="0"/>
              <a:t>1 at a time (CSMA/CD</a:t>
            </a:r>
            <a:r>
              <a:rPr lang="en-US" sz="2400" dirty="0" smtClean="0"/>
              <a:t>)</a:t>
            </a:r>
            <a:endParaRPr lang="en-US" sz="2400" dirty="0" smtClean="0">
              <a:solidFill>
                <a:schemeClr val="accent4"/>
              </a:solidFill>
            </a:endParaRPr>
          </a:p>
          <a:p>
            <a:pPr lvl="1">
              <a:buFont typeface="Arial"/>
              <a:buChar char="•"/>
            </a:pPr>
            <a:r>
              <a:rPr lang="en-US" sz="2400" dirty="0" smtClean="0">
                <a:solidFill>
                  <a:schemeClr val="accent4"/>
                </a:solidFill>
              </a:rPr>
              <a:t>Switched</a:t>
            </a:r>
            <a:r>
              <a:rPr lang="en-US" sz="2400" dirty="0">
                <a:solidFill>
                  <a:schemeClr val="accent4"/>
                </a:solidFill>
              </a:rPr>
              <a:t>:</a:t>
            </a:r>
            <a:r>
              <a:rPr lang="en-US" sz="2400" b="0" dirty="0"/>
              <a:t> pairs (“</a:t>
            </a:r>
            <a:r>
              <a:rPr lang="en-US" sz="2400" b="0" u="sng" dirty="0">
                <a:solidFill>
                  <a:schemeClr val="accent3"/>
                </a:solidFill>
              </a:rPr>
              <a:t>point-to-point</a:t>
            </a:r>
            <a:r>
              <a:rPr lang="en-US" sz="2400" b="0" dirty="0"/>
              <a:t>” connections) communicate at same time</a:t>
            </a:r>
          </a:p>
          <a:p>
            <a:r>
              <a:rPr lang="en-US" sz="2800" dirty="0" smtClean="0"/>
              <a:t>Aggregate </a:t>
            </a:r>
            <a:r>
              <a:rPr lang="en-US" sz="2800" dirty="0"/>
              <a:t>bandwidth (BW) in switched network is</a:t>
            </a:r>
            <a:br>
              <a:rPr lang="en-US" sz="2800" dirty="0"/>
            </a:br>
            <a:r>
              <a:rPr lang="en-US" sz="2800" dirty="0"/>
              <a:t>many times shared:</a:t>
            </a:r>
          </a:p>
          <a:p>
            <a:pPr lvl="1">
              <a:buFont typeface="Arial"/>
              <a:buChar char="•"/>
            </a:pPr>
            <a:r>
              <a:rPr lang="en-US" sz="2400" b="0" dirty="0"/>
              <a:t>point-to-point faster since </a:t>
            </a:r>
            <a:r>
              <a:rPr lang="en-US" sz="2400" dirty="0"/>
              <a:t>no arbitration</a:t>
            </a:r>
            <a:r>
              <a:rPr lang="en-US" sz="2400" b="0" dirty="0"/>
              <a:t>, simpler interface</a:t>
            </a:r>
          </a:p>
        </p:txBody>
      </p:sp>
      <p:grpSp>
        <p:nvGrpSpPr>
          <p:cNvPr id="2" name="Group 4"/>
          <p:cNvGrpSpPr>
            <a:grpSpLocks/>
          </p:cNvGrpSpPr>
          <p:nvPr/>
        </p:nvGrpSpPr>
        <p:grpSpPr bwMode="auto">
          <a:xfrm>
            <a:off x="4951412" y="1090612"/>
            <a:ext cx="3582988" cy="1423988"/>
            <a:chOff x="3034" y="528"/>
            <a:chExt cx="2257" cy="897"/>
          </a:xfrm>
        </p:grpSpPr>
        <p:sp>
          <p:nvSpPr>
            <p:cNvPr id="2824197" name="Text Box 5"/>
            <p:cNvSpPr txBox="1">
              <a:spLocks noChangeArrowheads="1"/>
            </p:cNvSpPr>
            <p:nvPr/>
          </p:nvSpPr>
          <p:spPr bwMode="auto">
            <a:xfrm>
              <a:off x="3072" y="912"/>
              <a:ext cx="520" cy="252"/>
            </a:xfrm>
            <a:prstGeom prst="rect">
              <a:avLst/>
            </a:prstGeom>
            <a:noFill/>
            <a:ln w="28575">
              <a:solidFill>
                <a:schemeClr val="tx1"/>
              </a:solidFill>
              <a:miter lim="800000"/>
              <a:headEnd/>
              <a:tailEnd/>
            </a:ln>
            <a:effectLst/>
          </p:spPr>
          <p:txBody>
            <a:bodyPr wrap="none">
              <a:prstTxWarp prst="textNoShape">
                <a:avLst/>
              </a:prstTxWarp>
              <a:spAutoFit/>
            </a:bodyPr>
            <a:lstStyle/>
            <a:p>
              <a:r>
                <a:rPr lang="en-US" sz="2000" b="1">
                  <a:solidFill>
                    <a:schemeClr val="tx1"/>
                  </a:solidFill>
                </a:rPr>
                <a:t>Node</a:t>
              </a:r>
              <a:endParaRPr lang="en-US" sz="2000"/>
            </a:p>
          </p:txBody>
        </p:sp>
        <p:sp>
          <p:nvSpPr>
            <p:cNvPr id="2824198" name="Text Box 6"/>
            <p:cNvSpPr txBox="1">
              <a:spLocks noChangeArrowheads="1"/>
            </p:cNvSpPr>
            <p:nvPr/>
          </p:nvSpPr>
          <p:spPr bwMode="auto">
            <a:xfrm>
              <a:off x="3754" y="897"/>
              <a:ext cx="520" cy="252"/>
            </a:xfrm>
            <a:prstGeom prst="rect">
              <a:avLst/>
            </a:prstGeom>
            <a:noFill/>
            <a:ln w="28575">
              <a:solidFill>
                <a:schemeClr val="tx1"/>
              </a:solidFill>
              <a:miter lim="800000"/>
              <a:headEnd/>
              <a:tailEnd/>
            </a:ln>
            <a:effectLst/>
          </p:spPr>
          <p:txBody>
            <a:bodyPr wrap="none">
              <a:prstTxWarp prst="textNoShape">
                <a:avLst/>
              </a:prstTxWarp>
              <a:spAutoFit/>
            </a:bodyPr>
            <a:lstStyle/>
            <a:p>
              <a:r>
                <a:rPr lang="en-US" sz="2000" b="1" dirty="0">
                  <a:solidFill>
                    <a:schemeClr val="tx1"/>
                  </a:solidFill>
                </a:rPr>
                <a:t>Node</a:t>
              </a:r>
              <a:endParaRPr lang="en-US" sz="2000" dirty="0"/>
            </a:p>
          </p:txBody>
        </p:sp>
        <p:sp>
          <p:nvSpPr>
            <p:cNvPr id="2824199" name="Text Box 7"/>
            <p:cNvSpPr txBox="1">
              <a:spLocks noChangeArrowheads="1"/>
            </p:cNvSpPr>
            <p:nvPr/>
          </p:nvSpPr>
          <p:spPr bwMode="auto">
            <a:xfrm>
              <a:off x="4426" y="897"/>
              <a:ext cx="520" cy="252"/>
            </a:xfrm>
            <a:prstGeom prst="rect">
              <a:avLst/>
            </a:prstGeom>
            <a:noFill/>
            <a:ln w="28575">
              <a:solidFill>
                <a:schemeClr val="tx1"/>
              </a:solidFill>
              <a:miter lim="800000"/>
              <a:headEnd/>
              <a:tailEnd/>
            </a:ln>
            <a:effectLst/>
          </p:spPr>
          <p:txBody>
            <a:bodyPr wrap="none">
              <a:prstTxWarp prst="textNoShape">
                <a:avLst/>
              </a:prstTxWarp>
              <a:spAutoFit/>
            </a:bodyPr>
            <a:lstStyle/>
            <a:p>
              <a:r>
                <a:rPr lang="en-US" sz="2000" b="1">
                  <a:solidFill>
                    <a:schemeClr val="tx1"/>
                  </a:solidFill>
                </a:rPr>
                <a:t>Node</a:t>
              </a:r>
              <a:endParaRPr lang="en-US"/>
            </a:p>
          </p:txBody>
        </p:sp>
        <p:sp>
          <p:nvSpPr>
            <p:cNvPr id="2824200" name="Line 8"/>
            <p:cNvSpPr>
              <a:spLocks noChangeShapeType="1"/>
            </p:cNvSpPr>
            <p:nvPr/>
          </p:nvSpPr>
          <p:spPr bwMode="auto">
            <a:xfrm>
              <a:off x="3034" y="1425"/>
              <a:ext cx="2016"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24201" name="Line 9"/>
            <p:cNvSpPr>
              <a:spLocks noChangeShapeType="1"/>
            </p:cNvSpPr>
            <p:nvPr/>
          </p:nvSpPr>
          <p:spPr bwMode="auto">
            <a:xfrm>
              <a:off x="4666" y="1185"/>
              <a:ext cx="0" cy="192"/>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24202" name="Line 10"/>
            <p:cNvSpPr>
              <a:spLocks noChangeShapeType="1"/>
            </p:cNvSpPr>
            <p:nvPr/>
          </p:nvSpPr>
          <p:spPr bwMode="auto">
            <a:xfrm>
              <a:off x="3994" y="1204"/>
              <a:ext cx="0" cy="221"/>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24203" name="Line 11"/>
            <p:cNvSpPr>
              <a:spLocks noChangeShapeType="1"/>
            </p:cNvSpPr>
            <p:nvPr/>
          </p:nvSpPr>
          <p:spPr bwMode="auto">
            <a:xfrm>
              <a:off x="3370" y="1185"/>
              <a:ext cx="0" cy="192"/>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24204" name="Freeform 12"/>
            <p:cNvSpPr>
              <a:spLocks/>
            </p:cNvSpPr>
            <p:nvPr/>
          </p:nvSpPr>
          <p:spPr bwMode="auto">
            <a:xfrm>
              <a:off x="3372" y="1137"/>
              <a:ext cx="1304" cy="288"/>
            </a:xfrm>
            <a:custGeom>
              <a:avLst/>
              <a:gdLst/>
              <a:ahLst/>
              <a:cxnLst>
                <a:cxn ang="0">
                  <a:pos x="0" y="48"/>
                </a:cxn>
                <a:cxn ang="0">
                  <a:pos x="0" y="288"/>
                </a:cxn>
                <a:cxn ang="0">
                  <a:pos x="1392" y="288"/>
                </a:cxn>
                <a:cxn ang="0">
                  <a:pos x="1392" y="0"/>
                </a:cxn>
              </a:cxnLst>
              <a:rect l="0" t="0" r="r" b="b"/>
              <a:pathLst>
                <a:path w="1392" h="288">
                  <a:moveTo>
                    <a:pt x="0" y="48"/>
                  </a:moveTo>
                  <a:lnTo>
                    <a:pt x="0" y="288"/>
                  </a:lnTo>
                  <a:lnTo>
                    <a:pt x="1392" y="288"/>
                  </a:lnTo>
                  <a:lnTo>
                    <a:pt x="1392" y="0"/>
                  </a:lnTo>
                </a:path>
              </a:pathLst>
            </a:custGeom>
            <a:noFill/>
            <a:ln w="76200" cap="flat" cmpd="sng">
              <a:solidFill>
                <a:schemeClr val="accent1"/>
              </a:solidFill>
              <a:prstDash val="solid"/>
              <a:round/>
              <a:headEnd type="triangle" w="med" len="med"/>
              <a:tailEnd type="triangle" w="med" len="med"/>
            </a:ln>
            <a:effectLst/>
          </p:spPr>
          <p:txBody>
            <a:bodyPr wrap="none" anchor="ctr">
              <a:prstTxWarp prst="textNoShape">
                <a:avLst/>
              </a:prstTxWarp>
            </a:bodyPr>
            <a:lstStyle/>
            <a:p>
              <a:endParaRPr lang="en-US"/>
            </a:p>
          </p:txBody>
        </p:sp>
        <p:sp>
          <p:nvSpPr>
            <p:cNvPr id="2824205" name="Text Box 13"/>
            <p:cNvSpPr txBox="1">
              <a:spLocks noChangeArrowheads="1"/>
            </p:cNvSpPr>
            <p:nvPr/>
          </p:nvSpPr>
          <p:spPr bwMode="auto">
            <a:xfrm>
              <a:off x="4416" y="528"/>
              <a:ext cx="875" cy="327"/>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hlink"/>
                  </a:solidFill>
                </a:rPr>
                <a:t>Shared</a:t>
              </a:r>
              <a:endParaRPr lang="en-US"/>
            </a:p>
          </p:txBody>
        </p:sp>
      </p:grpSp>
      <p:grpSp>
        <p:nvGrpSpPr>
          <p:cNvPr id="6" name="Group 5"/>
          <p:cNvGrpSpPr/>
          <p:nvPr/>
        </p:nvGrpSpPr>
        <p:grpSpPr>
          <a:xfrm>
            <a:off x="3962400" y="2895600"/>
            <a:ext cx="5105400" cy="3448050"/>
            <a:chOff x="3962400" y="2895600"/>
            <a:chExt cx="5105400" cy="3448050"/>
          </a:xfrm>
        </p:grpSpPr>
        <p:grpSp>
          <p:nvGrpSpPr>
            <p:cNvPr id="3" name="Group 14"/>
            <p:cNvGrpSpPr>
              <a:grpSpLocks/>
            </p:cNvGrpSpPr>
            <p:nvPr/>
          </p:nvGrpSpPr>
          <p:grpSpPr bwMode="auto">
            <a:xfrm>
              <a:off x="3962400" y="2895600"/>
              <a:ext cx="5105400" cy="3448050"/>
              <a:chOff x="2496" y="1728"/>
              <a:chExt cx="3216" cy="2172"/>
            </a:xfrm>
          </p:grpSpPr>
          <p:sp>
            <p:nvSpPr>
              <p:cNvPr id="2824207" name="Text Box 15"/>
              <p:cNvSpPr txBox="1">
                <a:spLocks noChangeArrowheads="1"/>
              </p:cNvSpPr>
              <p:nvPr/>
            </p:nvSpPr>
            <p:spPr bwMode="auto">
              <a:xfrm>
                <a:off x="4512" y="1824"/>
                <a:ext cx="1200" cy="601"/>
              </a:xfrm>
              <a:prstGeom prst="rect">
                <a:avLst/>
              </a:prstGeom>
              <a:noFill/>
              <a:ln w="12700">
                <a:noFill/>
                <a:miter lim="800000"/>
                <a:headEnd/>
                <a:tailEnd/>
              </a:ln>
              <a:effectLst/>
            </p:spPr>
            <p:txBody>
              <a:bodyPr>
                <a:prstTxWarp prst="textNoShape">
                  <a:avLst/>
                </a:prstTxWarp>
                <a:spAutoFit/>
              </a:bodyPr>
              <a:lstStyle/>
              <a:p>
                <a:pPr algn="ctr"/>
                <a:r>
                  <a:rPr lang="en-US" sz="2800" b="1">
                    <a:solidFill>
                      <a:schemeClr val="hlink"/>
                    </a:solidFill>
                  </a:rPr>
                  <a:t>Crossbar</a:t>
                </a:r>
              </a:p>
              <a:p>
                <a:pPr algn="ctr"/>
                <a:r>
                  <a:rPr lang="en-US" sz="2800" b="1">
                    <a:solidFill>
                      <a:schemeClr val="hlink"/>
                    </a:solidFill>
                  </a:rPr>
                  <a:t>Switch</a:t>
                </a:r>
                <a:endParaRPr lang="en-US" sz="28700"/>
              </a:p>
            </p:txBody>
          </p:sp>
          <p:grpSp>
            <p:nvGrpSpPr>
              <p:cNvPr id="4" name="Group 16"/>
              <p:cNvGrpSpPr>
                <a:grpSpLocks/>
              </p:cNvGrpSpPr>
              <p:nvPr/>
            </p:nvGrpSpPr>
            <p:grpSpPr bwMode="auto">
              <a:xfrm>
                <a:off x="2496" y="1728"/>
                <a:ext cx="2983" cy="2172"/>
                <a:chOff x="2496" y="1728"/>
                <a:chExt cx="2983" cy="2172"/>
              </a:xfrm>
            </p:grpSpPr>
            <p:sp>
              <p:nvSpPr>
                <p:cNvPr id="2824209" name="Text Box 17"/>
                <p:cNvSpPr txBox="1">
                  <a:spLocks noChangeArrowheads="1"/>
                </p:cNvSpPr>
                <p:nvPr/>
              </p:nvSpPr>
              <p:spPr bwMode="auto">
                <a:xfrm>
                  <a:off x="2496" y="2688"/>
                  <a:ext cx="520" cy="252"/>
                </a:xfrm>
                <a:prstGeom prst="rect">
                  <a:avLst/>
                </a:prstGeom>
                <a:noFill/>
                <a:ln w="28575">
                  <a:solidFill>
                    <a:schemeClr val="tx1"/>
                  </a:solidFill>
                  <a:miter lim="800000"/>
                  <a:headEnd/>
                  <a:tailEnd/>
                </a:ln>
                <a:effectLst/>
              </p:spPr>
              <p:txBody>
                <a:bodyPr wrap="none">
                  <a:prstTxWarp prst="textNoShape">
                    <a:avLst/>
                  </a:prstTxWarp>
                  <a:spAutoFit/>
                </a:bodyPr>
                <a:lstStyle/>
                <a:p>
                  <a:r>
                    <a:rPr lang="en-US" sz="2000" b="1">
                      <a:solidFill>
                        <a:schemeClr val="tx1"/>
                      </a:solidFill>
                    </a:rPr>
                    <a:t>Node</a:t>
                  </a:r>
                  <a:endParaRPr lang="en-US" sz="2000"/>
                </a:p>
              </p:txBody>
            </p:sp>
            <p:grpSp>
              <p:nvGrpSpPr>
                <p:cNvPr id="5" name="Group 18"/>
                <p:cNvGrpSpPr>
                  <a:grpSpLocks/>
                </p:cNvGrpSpPr>
                <p:nvPr/>
              </p:nvGrpSpPr>
              <p:grpSpPr bwMode="auto">
                <a:xfrm>
                  <a:off x="3024" y="1728"/>
                  <a:ext cx="2455" cy="2172"/>
                  <a:chOff x="3024" y="1728"/>
                  <a:chExt cx="2455" cy="2172"/>
                </a:xfrm>
              </p:grpSpPr>
              <p:sp>
                <p:nvSpPr>
                  <p:cNvPr id="2824211" name="Text Box 19"/>
                  <p:cNvSpPr txBox="1">
                    <a:spLocks noChangeArrowheads="1"/>
                  </p:cNvSpPr>
                  <p:nvPr/>
                </p:nvSpPr>
                <p:spPr bwMode="auto">
                  <a:xfrm>
                    <a:off x="3600" y="3648"/>
                    <a:ext cx="520" cy="252"/>
                  </a:xfrm>
                  <a:prstGeom prst="rect">
                    <a:avLst/>
                  </a:prstGeom>
                  <a:noFill/>
                  <a:ln w="28575">
                    <a:solidFill>
                      <a:schemeClr val="tx1"/>
                    </a:solidFill>
                    <a:miter lim="800000"/>
                    <a:headEnd/>
                    <a:tailEnd/>
                  </a:ln>
                  <a:effectLst/>
                </p:spPr>
                <p:txBody>
                  <a:bodyPr wrap="none">
                    <a:prstTxWarp prst="textNoShape">
                      <a:avLst/>
                    </a:prstTxWarp>
                    <a:spAutoFit/>
                  </a:bodyPr>
                  <a:lstStyle/>
                  <a:p>
                    <a:r>
                      <a:rPr lang="en-US" sz="2000" b="1">
                        <a:solidFill>
                          <a:schemeClr val="tx1"/>
                        </a:solidFill>
                      </a:rPr>
                      <a:t>Node</a:t>
                    </a:r>
                    <a:endParaRPr lang="en-US" sz="2000"/>
                  </a:p>
                </p:txBody>
              </p:sp>
              <p:sp>
                <p:nvSpPr>
                  <p:cNvPr id="2824212" name="Text Box 20"/>
                  <p:cNvSpPr txBox="1">
                    <a:spLocks noChangeArrowheads="1"/>
                  </p:cNvSpPr>
                  <p:nvPr/>
                </p:nvSpPr>
                <p:spPr bwMode="auto">
                  <a:xfrm>
                    <a:off x="4944" y="2592"/>
                    <a:ext cx="535" cy="252"/>
                  </a:xfrm>
                  <a:prstGeom prst="rect">
                    <a:avLst/>
                  </a:prstGeom>
                  <a:noFill/>
                  <a:ln w="28575">
                    <a:solidFill>
                      <a:schemeClr val="tx1"/>
                    </a:solidFill>
                    <a:miter lim="800000"/>
                    <a:headEnd/>
                    <a:tailEnd/>
                  </a:ln>
                  <a:effectLst/>
                </p:spPr>
                <p:txBody>
                  <a:bodyPr>
                    <a:prstTxWarp prst="textNoShape">
                      <a:avLst/>
                    </a:prstTxWarp>
                    <a:spAutoFit/>
                  </a:bodyPr>
                  <a:lstStyle/>
                  <a:p>
                    <a:r>
                      <a:rPr lang="en-US" sz="2000" b="1">
                        <a:solidFill>
                          <a:schemeClr val="tx1"/>
                        </a:solidFill>
                      </a:rPr>
                      <a:t>Node</a:t>
                    </a:r>
                    <a:endParaRPr lang="en-US" sz="2000">
                      <a:solidFill>
                        <a:schemeClr val="tx1"/>
                      </a:solidFill>
                    </a:endParaRPr>
                  </a:p>
                </p:txBody>
              </p:sp>
              <p:sp>
                <p:nvSpPr>
                  <p:cNvPr id="2824213" name="Text Box 21"/>
                  <p:cNvSpPr txBox="1">
                    <a:spLocks noChangeArrowheads="1"/>
                  </p:cNvSpPr>
                  <p:nvPr/>
                </p:nvSpPr>
                <p:spPr bwMode="auto">
                  <a:xfrm>
                    <a:off x="3744" y="1728"/>
                    <a:ext cx="520" cy="252"/>
                  </a:xfrm>
                  <a:prstGeom prst="rect">
                    <a:avLst/>
                  </a:prstGeom>
                  <a:noFill/>
                  <a:ln w="28575">
                    <a:solidFill>
                      <a:schemeClr val="tx1"/>
                    </a:solidFill>
                    <a:miter lim="800000"/>
                    <a:headEnd/>
                    <a:tailEnd/>
                  </a:ln>
                  <a:effectLst/>
                </p:spPr>
                <p:txBody>
                  <a:bodyPr wrap="none">
                    <a:prstTxWarp prst="textNoShape">
                      <a:avLst/>
                    </a:prstTxWarp>
                    <a:spAutoFit/>
                  </a:bodyPr>
                  <a:lstStyle/>
                  <a:p>
                    <a:r>
                      <a:rPr lang="en-US" sz="2000" b="1">
                        <a:solidFill>
                          <a:schemeClr val="tx1"/>
                        </a:solidFill>
                      </a:rPr>
                      <a:t>Node</a:t>
                    </a:r>
                    <a:endParaRPr lang="en-US" sz="2000"/>
                  </a:p>
                </p:txBody>
              </p:sp>
              <p:sp>
                <p:nvSpPr>
                  <p:cNvPr id="2824214" name="Rectangle 22"/>
                  <p:cNvSpPr>
                    <a:spLocks noChangeArrowheads="1"/>
                  </p:cNvSpPr>
                  <p:nvPr/>
                </p:nvSpPr>
                <p:spPr bwMode="auto">
                  <a:xfrm>
                    <a:off x="3456" y="2400"/>
                    <a:ext cx="1008" cy="816"/>
                  </a:xfrm>
                  <a:prstGeom prst="rect">
                    <a:avLst/>
                  </a:prstGeom>
                  <a:noFill/>
                  <a:ln w="57150">
                    <a:solidFill>
                      <a:schemeClr val="tx1"/>
                    </a:solidFill>
                    <a:miter lim="800000"/>
                    <a:headEnd/>
                    <a:tailEnd/>
                  </a:ln>
                  <a:effectLst/>
                </p:spPr>
                <p:txBody>
                  <a:bodyPr wrap="none" anchor="ctr">
                    <a:prstTxWarp prst="textNoShape">
                      <a:avLst/>
                    </a:prstTxWarp>
                  </a:bodyPr>
                  <a:lstStyle/>
                  <a:p>
                    <a:endParaRPr lang="en-US" sz="4800"/>
                  </a:p>
                </p:txBody>
              </p:sp>
              <p:cxnSp>
                <p:nvCxnSpPr>
                  <p:cNvPr id="2824215" name="AutoShape 23"/>
                  <p:cNvCxnSpPr>
                    <a:cxnSpLocks noChangeShapeType="1"/>
                    <a:stCxn id="2824211" idx="0"/>
                    <a:endCxn id="2824214" idx="2"/>
                  </p:cNvCxnSpPr>
                  <p:nvPr/>
                </p:nvCxnSpPr>
                <p:spPr bwMode="auto">
                  <a:xfrm rot="5400000" flipH="1" flipV="1">
                    <a:off x="3694" y="3382"/>
                    <a:ext cx="432" cy="100"/>
                  </a:xfrm>
                  <a:prstGeom prst="bentConnector3">
                    <a:avLst>
                      <a:gd name="adj1" fmla="val 50000"/>
                    </a:avLst>
                  </a:prstGeom>
                  <a:noFill/>
                  <a:ln w="57150">
                    <a:solidFill>
                      <a:schemeClr val="accent1"/>
                    </a:solidFill>
                    <a:miter lim="800000"/>
                    <a:headEnd type="triangle" w="med" len="med"/>
                    <a:tailEnd type="triangle" w="med" len="med"/>
                  </a:ln>
                  <a:effectLst/>
                </p:spPr>
              </p:cxnSp>
              <p:cxnSp>
                <p:nvCxnSpPr>
                  <p:cNvPr id="2824216" name="AutoShape 24"/>
                  <p:cNvCxnSpPr>
                    <a:cxnSpLocks noChangeShapeType="1"/>
                    <a:stCxn id="2824212" idx="1"/>
                    <a:endCxn id="2824214" idx="3"/>
                  </p:cNvCxnSpPr>
                  <p:nvPr/>
                </p:nvCxnSpPr>
                <p:spPr bwMode="auto">
                  <a:xfrm rot="10800000" flipV="1">
                    <a:off x="4464" y="2718"/>
                    <a:ext cx="480" cy="90"/>
                  </a:xfrm>
                  <a:prstGeom prst="bentConnector3">
                    <a:avLst>
                      <a:gd name="adj1" fmla="val 50000"/>
                    </a:avLst>
                  </a:prstGeom>
                  <a:noFill/>
                  <a:ln w="57150">
                    <a:solidFill>
                      <a:schemeClr val="accent1"/>
                    </a:solidFill>
                    <a:miter lim="800000"/>
                    <a:headEnd type="triangle" w="med" len="med"/>
                    <a:tailEnd type="triangle" w="med" len="med"/>
                  </a:ln>
                  <a:effectLst/>
                </p:spPr>
              </p:cxnSp>
              <p:cxnSp>
                <p:nvCxnSpPr>
                  <p:cNvPr id="2824217" name="AutoShape 25"/>
                  <p:cNvCxnSpPr>
                    <a:cxnSpLocks noChangeShapeType="1"/>
                  </p:cNvCxnSpPr>
                  <p:nvPr/>
                </p:nvCxnSpPr>
                <p:spPr bwMode="auto">
                  <a:xfrm rot="10800000" flipV="1">
                    <a:off x="3024" y="2726"/>
                    <a:ext cx="453" cy="82"/>
                  </a:xfrm>
                  <a:prstGeom prst="bentConnector3">
                    <a:avLst>
                      <a:gd name="adj1" fmla="val 50995"/>
                    </a:avLst>
                  </a:prstGeom>
                  <a:noFill/>
                  <a:ln w="57150">
                    <a:solidFill>
                      <a:schemeClr val="accent1"/>
                    </a:solidFill>
                    <a:miter lim="800000"/>
                    <a:headEnd type="triangle" w="med" len="med"/>
                    <a:tailEnd type="triangle" w="med" len="med"/>
                  </a:ln>
                  <a:effectLst/>
                </p:spPr>
              </p:cxnSp>
              <p:cxnSp>
                <p:nvCxnSpPr>
                  <p:cNvPr id="2824218" name="AutoShape 26"/>
                  <p:cNvCxnSpPr>
                    <a:cxnSpLocks noChangeShapeType="1"/>
                  </p:cNvCxnSpPr>
                  <p:nvPr/>
                </p:nvCxnSpPr>
                <p:spPr bwMode="auto">
                  <a:xfrm rot="16200000">
                    <a:off x="3779" y="2173"/>
                    <a:ext cx="405" cy="92"/>
                  </a:xfrm>
                  <a:prstGeom prst="bentConnector3">
                    <a:avLst>
                      <a:gd name="adj1" fmla="val 51111"/>
                    </a:avLst>
                  </a:prstGeom>
                  <a:noFill/>
                  <a:ln w="57150">
                    <a:solidFill>
                      <a:schemeClr val="accent1"/>
                    </a:solidFill>
                    <a:miter lim="800000"/>
                    <a:headEnd type="triangle" w="med" len="med"/>
                    <a:tailEnd type="triangle" w="med" len="med"/>
                  </a:ln>
                  <a:effectLst/>
                </p:spPr>
              </p:cxnSp>
              <p:sp>
                <p:nvSpPr>
                  <p:cNvPr id="2824219" name="Line 27"/>
                  <p:cNvSpPr>
                    <a:spLocks noChangeShapeType="1"/>
                  </p:cNvSpPr>
                  <p:nvPr/>
                </p:nvSpPr>
                <p:spPr bwMode="auto">
                  <a:xfrm>
                    <a:off x="3456" y="2736"/>
                    <a:ext cx="1008" cy="48"/>
                  </a:xfrm>
                  <a:prstGeom prst="line">
                    <a:avLst/>
                  </a:prstGeom>
                  <a:noFill/>
                  <a:ln w="38100">
                    <a:solidFill>
                      <a:schemeClr val="tx1"/>
                    </a:solidFill>
                    <a:round/>
                    <a:headEnd/>
                    <a:tailEnd/>
                  </a:ln>
                  <a:effectLst/>
                </p:spPr>
                <p:txBody>
                  <a:bodyPr wrap="none" anchor="ctr">
                    <a:prstTxWarp prst="textNoShape">
                      <a:avLst/>
                    </a:prstTxWarp>
                  </a:bodyPr>
                  <a:lstStyle/>
                  <a:p>
                    <a:endParaRPr lang="en-US" sz="4800"/>
                  </a:p>
                </p:txBody>
              </p:sp>
              <p:sp>
                <p:nvSpPr>
                  <p:cNvPr id="2824220" name="Line 28"/>
                  <p:cNvSpPr>
                    <a:spLocks noChangeShapeType="1"/>
                  </p:cNvSpPr>
                  <p:nvPr/>
                </p:nvSpPr>
                <p:spPr bwMode="auto">
                  <a:xfrm flipV="1">
                    <a:off x="3456" y="2400"/>
                    <a:ext cx="480" cy="336"/>
                  </a:xfrm>
                  <a:prstGeom prst="line">
                    <a:avLst/>
                  </a:prstGeom>
                  <a:noFill/>
                  <a:ln w="38100">
                    <a:solidFill>
                      <a:schemeClr val="tx1"/>
                    </a:solidFill>
                    <a:round/>
                    <a:headEnd/>
                    <a:tailEnd/>
                  </a:ln>
                  <a:effectLst/>
                </p:spPr>
                <p:txBody>
                  <a:bodyPr wrap="none" anchor="ctr">
                    <a:prstTxWarp prst="textNoShape">
                      <a:avLst/>
                    </a:prstTxWarp>
                  </a:bodyPr>
                  <a:lstStyle/>
                  <a:p>
                    <a:endParaRPr lang="en-US" sz="4800"/>
                  </a:p>
                </p:txBody>
              </p:sp>
              <p:sp>
                <p:nvSpPr>
                  <p:cNvPr id="2824221" name="Line 29"/>
                  <p:cNvSpPr>
                    <a:spLocks noChangeShapeType="1"/>
                  </p:cNvSpPr>
                  <p:nvPr/>
                </p:nvSpPr>
                <p:spPr bwMode="auto">
                  <a:xfrm>
                    <a:off x="3504" y="2784"/>
                    <a:ext cx="432" cy="384"/>
                  </a:xfrm>
                  <a:prstGeom prst="line">
                    <a:avLst/>
                  </a:prstGeom>
                  <a:noFill/>
                  <a:ln w="38100">
                    <a:solidFill>
                      <a:schemeClr val="tx1"/>
                    </a:solidFill>
                    <a:round/>
                    <a:headEnd/>
                    <a:tailEnd/>
                  </a:ln>
                  <a:effectLst/>
                </p:spPr>
                <p:txBody>
                  <a:bodyPr wrap="none" anchor="ctr">
                    <a:prstTxWarp prst="textNoShape">
                      <a:avLst/>
                    </a:prstTxWarp>
                  </a:bodyPr>
                  <a:lstStyle/>
                  <a:p>
                    <a:endParaRPr lang="en-US" sz="4800"/>
                  </a:p>
                </p:txBody>
              </p:sp>
              <p:sp>
                <p:nvSpPr>
                  <p:cNvPr id="2824222" name="Line 30"/>
                  <p:cNvSpPr>
                    <a:spLocks noChangeShapeType="1"/>
                  </p:cNvSpPr>
                  <p:nvPr/>
                </p:nvSpPr>
                <p:spPr bwMode="auto">
                  <a:xfrm>
                    <a:off x="3984" y="2400"/>
                    <a:ext cx="432" cy="384"/>
                  </a:xfrm>
                  <a:prstGeom prst="line">
                    <a:avLst/>
                  </a:prstGeom>
                  <a:noFill/>
                  <a:ln w="38100">
                    <a:solidFill>
                      <a:schemeClr val="tx1"/>
                    </a:solidFill>
                    <a:round/>
                    <a:headEnd/>
                    <a:tailEnd/>
                  </a:ln>
                  <a:effectLst/>
                </p:spPr>
                <p:txBody>
                  <a:bodyPr wrap="none" anchor="ctr">
                    <a:prstTxWarp prst="textNoShape">
                      <a:avLst/>
                    </a:prstTxWarp>
                  </a:bodyPr>
                  <a:lstStyle/>
                  <a:p>
                    <a:endParaRPr lang="en-US" sz="4800"/>
                  </a:p>
                </p:txBody>
              </p:sp>
              <p:sp>
                <p:nvSpPr>
                  <p:cNvPr id="2824223" name="Line 31"/>
                  <p:cNvSpPr>
                    <a:spLocks noChangeShapeType="1"/>
                  </p:cNvSpPr>
                  <p:nvPr/>
                </p:nvSpPr>
                <p:spPr bwMode="auto">
                  <a:xfrm flipV="1">
                    <a:off x="3936" y="2832"/>
                    <a:ext cx="480" cy="336"/>
                  </a:xfrm>
                  <a:prstGeom prst="line">
                    <a:avLst/>
                  </a:prstGeom>
                  <a:noFill/>
                  <a:ln w="38100">
                    <a:solidFill>
                      <a:schemeClr val="tx1"/>
                    </a:solidFill>
                    <a:round/>
                    <a:headEnd/>
                    <a:tailEnd/>
                  </a:ln>
                  <a:effectLst/>
                </p:spPr>
                <p:txBody>
                  <a:bodyPr wrap="none" anchor="ctr">
                    <a:prstTxWarp prst="textNoShape">
                      <a:avLst/>
                    </a:prstTxWarp>
                  </a:bodyPr>
                  <a:lstStyle/>
                  <a:p>
                    <a:endParaRPr lang="en-US" sz="4800"/>
                  </a:p>
                </p:txBody>
              </p:sp>
              <p:sp>
                <p:nvSpPr>
                  <p:cNvPr id="2824224" name="Line 32"/>
                  <p:cNvSpPr>
                    <a:spLocks noChangeShapeType="1"/>
                  </p:cNvSpPr>
                  <p:nvPr/>
                </p:nvSpPr>
                <p:spPr bwMode="auto">
                  <a:xfrm>
                    <a:off x="3936" y="2400"/>
                    <a:ext cx="0" cy="768"/>
                  </a:xfrm>
                  <a:prstGeom prst="line">
                    <a:avLst/>
                  </a:prstGeom>
                  <a:noFill/>
                  <a:ln w="38100">
                    <a:solidFill>
                      <a:schemeClr val="tx1"/>
                    </a:solidFill>
                    <a:round/>
                    <a:headEnd/>
                    <a:tailEnd/>
                  </a:ln>
                  <a:effectLst/>
                </p:spPr>
                <p:txBody>
                  <a:bodyPr wrap="none" anchor="ctr">
                    <a:prstTxWarp prst="textNoShape">
                      <a:avLst/>
                    </a:prstTxWarp>
                  </a:bodyPr>
                  <a:lstStyle/>
                  <a:p>
                    <a:endParaRPr lang="en-US" sz="4800"/>
                  </a:p>
                </p:txBody>
              </p:sp>
            </p:grpSp>
          </p:grpSp>
        </p:grpSp>
        <p:sp>
          <p:nvSpPr>
            <p:cNvPr id="2824225" name="Line 33"/>
            <p:cNvSpPr>
              <a:spLocks noChangeShapeType="1"/>
            </p:cNvSpPr>
            <p:nvPr/>
          </p:nvSpPr>
          <p:spPr bwMode="auto">
            <a:xfrm>
              <a:off x="5562600" y="4495800"/>
              <a:ext cx="1524000" cy="76200"/>
            </a:xfrm>
            <a:prstGeom prst="line">
              <a:avLst/>
            </a:prstGeom>
            <a:noFill/>
            <a:ln w="57150">
              <a:solidFill>
                <a:schemeClr val="accent1"/>
              </a:solidFill>
              <a:round/>
              <a:headEnd type="triangle" w="med" len="med"/>
              <a:tailEnd type="triangle" w="med" len="med"/>
            </a:ln>
            <a:effectLst/>
          </p:spPr>
          <p:txBody>
            <a:bodyPr wrap="none" anchor="ctr">
              <a:prstTxWarp prst="textNoShape">
                <a:avLst/>
              </a:prstTxWarp>
            </a:bodyPr>
            <a:lstStyle/>
            <a:p>
              <a:endParaRPr lang="en-US"/>
            </a:p>
          </p:txBody>
        </p:sp>
        <p:sp>
          <p:nvSpPr>
            <p:cNvPr id="2824226" name="Line 34"/>
            <p:cNvSpPr>
              <a:spLocks noChangeShapeType="1"/>
            </p:cNvSpPr>
            <p:nvPr/>
          </p:nvSpPr>
          <p:spPr bwMode="auto">
            <a:xfrm rot="5400000">
              <a:off x="5562600" y="4648200"/>
              <a:ext cx="1371600" cy="0"/>
            </a:xfrm>
            <a:prstGeom prst="line">
              <a:avLst/>
            </a:prstGeom>
            <a:noFill/>
            <a:ln w="57150">
              <a:solidFill>
                <a:schemeClr val="accent1"/>
              </a:solidFill>
              <a:round/>
              <a:headEnd type="triangle" w="med" len="med"/>
              <a:tailEnd type="triangle" w="med" len="med"/>
            </a:ln>
            <a:effectLst/>
          </p:spPr>
          <p:txBody>
            <a:bodyPr wrap="none" anchor="ctr">
              <a:prstTxWarp prst="textNoShape">
                <a:avLst/>
              </a:prstTxWarp>
            </a:bodyPr>
            <a:lstStyle/>
            <a:p>
              <a:endParaRPr lang="en-US"/>
            </a:p>
          </p:txBody>
        </p:sp>
      </p:grpSp>
      <p:sp>
        <p:nvSpPr>
          <p:cNvPr id="35" name="Date Placeholder 195"/>
          <p:cNvSpPr>
            <a:spLocks noGrp="1"/>
          </p:cNvSpPr>
          <p:nvPr>
            <p:ph type="dt" sz="half" idx="10"/>
          </p:nvPr>
        </p:nvSpPr>
        <p:spPr>
          <a:xfrm>
            <a:off x="457200" y="6356350"/>
            <a:ext cx="2133600" cy="365125"/>
          </a:xfrm>
        </p:spPr>
        <p:txBody>
          <a:bodyPr/>
          <a:lstStyle/>
          <a:p>
            <a:fld id="{196B23DA-8CFC-C649-A609-D553C8D8C4F7}" type="datetime1">
              <a:rPr lang="en-US" smtClean="0"/>
              <a:pPr/>
              <a:t>4/25/13</a:t>
            </a:fld>
            <a:endParaRPr lang="en-US" dirty="0"/>
          </a:p>
        </p:txBody>
      </p:sp>
      <p:sp>
        <p:nvSpPr>
          <p:cNvPr id="36"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19</a:t>
            </a:fld>
            <a:endParaRPr lang="en-US" dirty="0"/>
          </a:p>
        </p:txBody>
      </p:sp>
      <p:sp>
        <p:nvSpPr>
          <p:cNvPr id="37" name="Footer Placeholder 197"/>
          <p:cNvSpPr>
            <a:spLocks noGrp="1"/>
          </p:cNvSpPr>
          <p:nvPr>
            <p:ph type="ftr" sz="quarter" idx="11"/>
          </p:nvPr>
        </p:nvSpPr>
        <p:spPr>
          <a:xfrm>
            <a:off x="3124200" y="6356350"/>
            <a:ext cx="2895600" cy="365125"/>
          </a:xfrm>
        </p:spPr>
        <p:txBody>
          <a:bodyPr/>
          <a:lstStyle/>
          <a:p>
            <a:r>
              <a:rPr lang="da-DK" dirty="0" smtClean="0"/>
              <a:t>Fall 2011</a:t>
            </a:r>
            <a:r>
              <a:rPr lang="en-US" dirty="0" smtClean="0"/>
              <a:t> -- Lecture #37</a:t>
            </a:r>
            <a:endParaRPr lang="en-US" dirty="0"/>
          </a:p>
        </p:txBody>
      </p:sp>
    </p:spTree>
    <p:extLst>
      <p:ext uri="{BB962C8B-B14F-4D97-AF65-F5344CB8AC3E}">
        <p14:creationId xmlns:p14="http://schemas.microsoft.com/office/powerpoint/2010/main" val="40155479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24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24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2419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24195">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24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419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4578" name="Rectangle 2"/>
          <p:cNvSpPr>
            <a:spLocks noGrp="1" noChangeArrowheads="1"/>
          </p:cNvSpPr>
          <p:nvPr>
            <p:ph type="title"/>
          </p:nvPr>
        </p:nvSpPr>
        <p:spPr/>
        <p:txBody>
          <a:bodyPr/>
          <a:lstStyle/>
          <a:p>
            <a:r>
              <a:rPr lang="en-US" dirty="0" smtClean="0"/>
              <a:t>Review</a:t>
            </a:r>
            <a:endParaRPr lang="en-US" dirty="0"/>
          </a:p>
        </p:txBody>
      </p:sp>
      <p:sp>
        <p:nvSpPr>
          <p:cNvPr id="3224579" name="Rectangle 3"/>
          <p:cNvSpPr>
            <a:spLocks noGrp="1" noChangeArrowheads="1"/>
          </p:cNvSpPr>
          <p:nvPr>
            <p:ph type="body" idx="1"/>
          </p:nvPr>
        </p:nvSpPr>
        <p:spPr>
          <a:xfrm>
            <a:off x="457200" y="1600200"/>
            <a:ext cx="8387572" cy="4525963"/>
          </a:xfrm>
        </p:spPr>
        <p:txBody>
          <a:bodyPr>
            <a:normAutofit fontScale="92500" lnSpcReduction="20000"/>
          </a:bodyPr>
          <a:lstStyle/>
          <a:p>
            <a:r>
              <a:rPr lang="en-US" dirty="0" smtClean="0"/>
              <a:t>I/O gives computers their 5 senses + long term memory</a:t>
            </a:r>
          </a:p>
          <a:p>
            <a:r>
              <a:rPr lang="en-US" dirty="0" smtClean="0"/>
              <a:t>I/O speed range is 7 Orders of Magnitude (or more!)</a:t>
            </a:r>
          </a:p>
          <a:p>
            <a:r>
              <a:rPr lang="en-US" dirty="0" smtClean="0"/>
              <a:t>Processor speed means must synchronize with I/O devices before use</a:t>
            </a:r>
          </a:p>
          <a:p>
            <a:r>
              <a:rPr lang="en-US" dirty="0" smtClean="0"/>
              <a:t>Polling works, but expensive</a:t>
            </a:r>
          </a:p>
          <a:p>
            <a:pPr lvl="1"/>
            <a:r>
              <a:rPr lang="en-US" dirty="0" smtClean="0"/>
              <a:t>processor repeatedly queries devices</a:t>
            </a:r>
          </a:p>
          <a:p>
            <a:r>
              <a:rPr lang="en-US" dirty="0" smtClean="0"/>
              <a:t>Interrupts work, but more complex</a:t>
            </a:r>
          </a:p>
          <a:p>
            <a:pPr lvl="1"/>
            <a:r>
              <a:rPr lang="en-US" dirty="0" smtClean="0"/>
              <a:t>we’ll talk about these today</a:t>
            </a:r>
          </a:p>
        </p:txBody>
      </p:sp>
      <p:sp>
        <p:nvSpPr>
          <p:cNvPr id="4" name="Date Placeholder 6"/>
          <p:cNvSpPr>
            <a:spLocks noGrp="1"/>
          </p:cNvSpPr>
          <p:nvPr>
            <p:ph type="dt" sz="half" idx="10"/>
          </p:nvPr>
        </p:nvSpPr>
        <p:spPr>
          <a:xfrm>
            <a:off x="457200" y="6356350"/>
            <a:ext cx="2133600" cy="365125"/>
          </a:xfrm>
        </p:spPr>
        <p:txBody>
          <a:bodyPr/>
          <a:lstStyle/>
          <a:p>
            <a:fld id="{35D0154C-0701-0B4D-8B3C-E8E1282CA971}" type="datetime1">
              <a:rPr lang="en-US" smtClean="0"/>
              <a:pPr/>
              <a:t>4/25/13</a:t>
            </a:fld>
            <a:endParaRPr lang="en-US" dirty="0"/>
          </a:p>
        </p:txBody>
      </p:sp>
      <p:sp>
        <p:nvSpPr>
          <p:cNvPr id="5" name="Slide Number Placeholder 9"/>
          <p:cNvSpPr>
            <a:spLocks noGrp="1"/>
          </p:cNvSpPr>
          <p:nvPr>
            <p:ph type="sldNum" sz="quarter" idx="12"/>
          </p:nvPr>
        </p:nvSpPr>
        <p:spPr>
          <a:xfrm>
            <a:off x="6553200" y="6356350"/>
            <a:ext cx="2133600" cy="365125"/>
          </a:xfrm>
        </p:spPr>
        <p:txBody>
          <a:bodyPr/>
          <a:lstStyle/>
          <a:p>
            <a:fld id="{3CC63E4C-4642-794D-A2FD-70F6B81535F5}" type="slidenum">
              <a:rPr lang="en-US" smtClean="0"/>
              <a:pPr/>
              <a:t>2</a:t>
            </a:fld>
            <a:endParaRPr lang="en-US" dirty="0"/>
          </a:p>
        </p:txBody>
      </p:sp>
      <p:sp>
        <p:nvSpPr>
          <p:cNvPr id="6" name="Footer Placeholder 10"/>
          <p:cNvSpPr>
            <a:spLocks noGrp="1"/>
          </p:cNvSpPr>
          <p:nvPr>
            <p:ph type="ftr" sz="quarter" idx="11"/>
          </p:nvPr>
        </p:nvSpPr>
        <p:spPr>
          <a:xfrm>
            <a:off x="3124200" y="6356350"/>
            <a:ext cx="2895600" cy="365125"/>
          </a:xfrm>
        </p:spPr>
        <p:txBody>
          <a:bodyPr/>
          <a:lstStyle/>
          <a:p>
            <a:r>
              <a:rPr lang="da-DK" dirty="0" smtClean="0"/>
              <a:t>Fall 2011</a:t>
            </a:r>
            <a:r>
              <a:rPr lang="en-US" dirty="0" smtClean="0"/>
              <a:t> -- Lecture #37</a:t>
            </a:r>
            <a:endParaRPr lang="en-US" dirty="0"/>
          </a:p>
        </p:txBody>
      </p:sp>
    </p:spTree>
    <p:extLst>
      <p:ext uri="{BB962C8B-B14F-4D97-AF65-F5344CB8AC3E}">
        <p14:creationId xmlns:p14="http://schemas.microsoft.com/office/powerpoint/2010/main" val="879769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9314" name="Rectangle 2"/>
          <p:cNvSpPr>
            <a:spLocks noGrp="1" noChangeArrowheads="1"/>
          </p:cNvSpPr>
          <p:nvPr>
            <p:ph type="title"/>
          </p:nvPr>
        </p:nvSpPr>
        <p:spPr>
          <a:xfrm>
            <a:off x="762000" y="152400"/>
            <a:ext cx="7315200" cy="474663"/>
          </a:xfrm>
        </p:spPr>
        <p:txBody>
          <a:bodyPr>
            <a:normAutofit fontScale="90000"/>
          </a:bodyPr>
          <a:lstStyle/>
          <a:p>
            <a:r>
              <a:rPr lang="en-US"/>
              <a:t>What makes networks work?</a:t>
            </a:r>
          </a:p>
        </p:txBody>
      </p:sp>
      <p:sp>
        <p:nvSpPr>
          <p:cNvPr id="2829315" name="Rectangle 3"/>
          <p:cNvSpPr>
            <a:spLocks noGrp="1" noChangeArrowheads="1"/>
          </p:cNvSpPr>
          <p:nvPr>
            <p:ph type="body" idx="1"/>
          </p:nvPr>
        </p:nvSpPr>
        <p:spPr>
          <a:xfrm>
            <a:off x="457200" y="990600"/>
            <a:ext cx="7848600" cy="781050"/>
          </a:xfrm>
        </p:spPr>
        <p:txBody>
          <a:bodyPr>
            <a:normAutofit fontScale="85000" lnSpcReduction="20000"/>
          </a:bodyPr>
          <a:lstStyle/>
          <a:p>
            <a:r>
              <a:rPr lang="en-US" dirty="0">
                <a:solidFill>
                  <a:schemeClr val="accent1"/>
                </a:solidFill>
              </a:rPr>
              <a:t>links</a:t>
            </a:r>
            <a:r>
              <a:rPr lang="en-US" dirty="0"/>
              <a:t> connecting </a:t>
            </a:r>
            <a:r>
              <a:rPr lang="en-US" dirty="0" smtClean="0">
                <a:solidFill>
                  <a:schemeClr val="accent1"/>
                </a:solidFill>
              </a:rPr>
              <a:t>switches and/or routers</a:t>
            </a:r>
            <a:r>
              <a:rPr lang="en-US" dirty="0" smtClean="0"/>
              <a:t> </a:t>
            </a:r>
            <a:r>
              <a:rPr lang="en-US" dirty="0"/>
              <a:t>to each other and to computers or devices</a:t>
            </a:r>
          </a:p>
        </p:txBody>
      </p:sp>
      <p:grpSp>
        <p:nvGrpSpPr>
          <p:cNvPr id="2" name="Group 4"/>
          <p:cNvGrpSpPr>
            <a:grpSpLocks/>
          </p:cNvGrpSpPr>
          <p:nvPr/>
        </p:nvGrpSpPr>
        <p:grpSpPr bwMode="auto">
          <a:xfrm>
            <a:off x="1355725" y="1676400"/>
            <a:ext cx="6950075" cy="2243138"/>
            <a:chOff x="854" y="1056"/>
            <a:chExt cx="4378" cy="1413"/>
          </a:xfrm>
        </p:grpSpPr>
        <p:sp>
          <p:nvSpPr>
            <p:cNvPr id="2829317" name="Rectangle 5"/>
            <p:cNvSpPr>
              <a:spLocks noChangeArrowheads="1"/>
            </p:cNvSpPr>
            <p:nvPr/>
          </p:nvSpPr>
          <p:spPr bwMode="auto">
            <a:xfrm>
              <a:off x="912" y="1488"/>
              <a:ext cx="624" cy="528"/>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829318" name="Text Box 6"/>
            <p:cNvSpPr txBox="1">
              <a:spLocks noChangeArrowheads="1"/>
            </p:cNvSpPr>
            <p:nvPr/>
          </p:nvSpPr>
          <p:spPr bwMode="auto">
            <a:xfrm>
              <a:off x="854" y="1207"/>
              <a:ext cx="826" cy="252"/>
            </a:xfrm>
            <a:prstGeom prst="rect">
              <a:avLst/>
            </a:prstGeom>
            <a:noFill/>
            <a:ln w="12700">
              <a:noFill/>
              <a:miter lim="800000"/>
              <a:headEnd/>
              <a:tailEnd/>
            </a:ln>
            <a:effectLst/>
          </p:spPr>
          <p:txBody>
            <a:bodyPr wrap="none">
              <a:prstTxWarp prst="textNoShape">
                <a:avLst/>
              </a:prstTxWarp>
              <a:spAutoFit/>
            </a:bodyPr>
            <a:lstStyle/>
            <a:p>
              <a:r>
                <a:rPr lang="en-US" sz="2000"/>
                <a:t>Computer</a:t>
              </a:r>
            </a:p>
          </p:txBody>
        </p:sp>
        <p:sp>
          <p:nvSpPr>
            <p:cNvPr id="2829319" name="Rectangle 7"/>
            <p:cNvSpPr>
              <a:spLocks noChangeArrowheads="1"/>
            </p:cNvSpPr>
            <p:nvPr/>
          </p:nvSpPr>
          <p:spPr bwMode="auto">
            <a:xfrm>
              <a:off x="1440" y="1776"/>
              <a:ext cx="384" cy="144"/>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829320" name="Text Box 8"/>
            <p:cNvSpPr txBox="1">
              <a:spLocks noChangeArrowheads="1"/>
            </p:cNvSpPr>
            <p:nvPr/>
          </p:nvSpPr>
          <p:spPr bwMode="auto">
            <a:xfrm>
              <a:off x="1334" y="2023"/>
              <a:ext cx="738" cy="446"/>
            </a:xfrm>
            <a:prstGeom prst="rect">
              <a:avLst/>
            </a:prstGeom>
            <a:noFill/>
            <a:ln w="12700">
              <a:noFill/>
              <a:miter lim="800000"/>
              <a:headEnd/>
              <a:tailEnd/>
            </a:ln>
            <a:effectLst/>
          </p:spPr>
          <p:txBody>
            <a:bodyPr wrap="none">
              <a:prstTxWarp prst="textNoShape">
                <a:avLst/>
              </a:prstTxWarp>
              <a:spAutoFit/>
            </a:bodyPr>
            <a:lstStyle/>
            <a:p>
              <a:r>
                <a:rPr lang="en-US" sz="2000"/>
                <a:t>network</a:t>
              </a:r>
            </a:p>
            <a:p>
              <a:r>
                <a:rPr lang="en-US" sz="2000"/>
                <a:t>interface</a:t>
              </a:r>
            </a:p>
          </p:txBody>
        </p:sp>
        <p:grpSp>
          <p:nvGrpSpPr>
            <p:cNvPr id="3" name="Group 9"/>
            <p:cNvGrpSpPr>
              <a:grpSpLocks/>
            </p:cNvGrpSpPr>
            <p:nvPr/>
          </p:nvGrpSpPr>
          <p:grpSpPr bwMode="auto">
            <a:xfrm>
              <a:off x="2640" y="1440"/>
              <a:ext cx="576" cy="336"/>
              <a:chOff x="2640" y="1440"/>
              <a:chExt cx="576" cy="336"/>
            </a:xfrm>
          </p:grpSpPr>
          <p:sp>
            <p:nvSpPr>
              <p:cNvPr id="2829322" name="Oval 10"/>
              <p:cNvSpPr>
                <a:spLocks noChangeArrowheads="1"/>
              </p:cNvSpPr>
              <p:nvPr/>
            </p:nvSpPr>
            <p:spPr bwMode="auto">
              <a:xfrm>
                <a:off x="2640" y="1440"/>
                <a:ext cx="576" cy="336"/>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829323" name="Text Box 11"/>
              <p:cNvSpPr txBox="1">
                <a:spLocks noChangeArrowheads="1"/>
              </p:cNvSpPr>
              <p:nvPr/>
            </p:nvSpPr>
            <p:spPr bwMode="auto">
              <a:xfrm>
                <a:off x="2640" y="1440"/>
                <a:ext cx="565" cy="252"/>
              </a:xfrm>
              <a:prstGeom prst="rect">
                <a:avLst/>
              </a:prstGeom>
              <a:noFill/>
              <a:ln w="12700">
                <a:noFill/>
                <a:miter lim="800000"/>
                <a:headEnd/>
                <a:tailEnd/>
              </a:ln>
              <a:effectLst/>
            </p:spPr>
            <p:txBody>
              <a:bodyPr wrap="none">
                <a:prstTxWarp prst="textNoShape">
                  <a:avLst/>
                </a:prstTxWarp>
                <a:spAutoFit/>
              </a:bodyPr>
              <a:lstStyle/>
              <a:p>
                <a:r>
                  <a:rPr lang="en-US" sz="2000"/>
                  <a:t>switch</a:t>
                </a:r>
              </a:p>
            </p:txBody>
          </p:sp>
        </p:grpSp>
        <p:sp>
          <p:nvSpPr>
            <p:cNvPr id="2829324" name="Line 12"/>
            <p:cNvSpPr>
              <a:spLocks noChangeShapeType="1"/>
            </p:cNvSpPr>
            <p:nvPr/>
          </p:nvSpPr>
          <p:spPr bwMode="auto">
            <a:xfrm flipV="1">
              <a:off x="1824" y="1632"/>
              <a:ext cx="816"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grpSp>
          <p:nvGrpSpPr>
            <p:cNvPr id="4" name="Group 13"/>
            <p:cNvGrpSpPr>
              <a:grpSpLocks/>
            </p:cNvGrpSpPr>
            <p:nvPr/>
          </p:nvGrpSpPr>
          <p:grpSpPr bwMode="auto">
            <a:xfrm>
              <a:off x="3264" y="1872"/>
              <a:ext cx="576" cy="336"/>
              <a:chOff x="2640" y="1440"/>
              <a:chExt cx="576" cy="336"/>
            </a:xfrm>
          </p:grpSpPr>
          <p:sp>
            <p:nvSpPr>
              <p:cNvPr id="2829326" name="Oval 14"/>
              <p:cNvSpPr>
                <a:spLocks noChangeArrowheads="1"/>
              </p:cNvSpPr>
              <p:nvPr/>
            </p:nvSpPr>
            <p:spPr bwMode="auto">
              <a:xfrm>
                <a:off x="2640" y="1440"/>
                <a:ext cx="576" cy="336"/>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829327" name="Text Box 15"/>
              <p:cNvSpPr txBox="1">
                <a:spLocks noChangeArrowheads="1"/>
              </p:cNvSpPr>
              <p:nvPr/>
            </p:nvSpPr>
            <p:spPr bwMode="auto">
              <a:xfrm>
                <a:off x="2640" y="1440"/>
                <a:ext cx="565" cy="252"/>
              </a:xfrm>
              <a:prstGeom prst="rect">
                <a:avLst/>
              </a:prstGeom>
              <a:noFill/>
              <a:ln w="12700">
                <a:noFill/>
                <a:miter lim="800000"/>
                <a:headEnd/>
                <a:tailEnd/>
              </a:ln>
              <a:effectLst/>
            </p:spPr>
            <p:txBody>
              <a:bodyPr wrap="none">
                <a:prstTxWarp prst="textNoShape">
                  <a:avLst/>
                </a:prstTxWarp>
                <a:spAutoFit/>
              </a:bodyPr>
              <a:lstStyle/>
              <a:p>
                <a:r>
                  <a:rPr lang="en-US" sz="2000"/>
                  <a:t>switch</a:t>
                </a:r>
              </a:p>
            </p:txBody>
          </p:sp>
        </p:grpSp>
        <p:grpSp>
          <p:nvGrpSpPr>
            <p:cNvPr id="5" name="Group 16"/>
            <p:cNvGrpSpPr>
              <a:grpSpLocks/>
            </p:cNvGrpSpPr>
            <p:nvPr/>
          </p:nvGrpSpPr>
          <p:grpSpPr bwMode="auto">
            <a:xfrm>
              <a:off x="3792" y="1344"/>
              <a:ext cx="576" cy="336"/>
              <a:chOff x="2640" y="1440"/>
              <a:chExt cx="576" cy="336"/>
            </a:xfrm>
          </p:grpSpPr>
          <p:sp>
            <p:nvSpPr>
              <p:cNvPr id="2829329" name="Oval 17"/>
              <p:cNvSpPr>
                <a:spLocks noChangeArrowheads="1"/>
              </p:cNvSpPr>
              <p:nvPr/>
            </p:nvSpPr>
            <p:spPr bwMode="auto">
              <a:xfrm>
                <a:off x="2640" y="1440"/>
                <a:ext cx="576" cy="336"/>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829330" name="Text Box 18"/>
              <p:cNvSpPr txBox="1">
                <a:spLocks noChangeArrowheads="1"/>
              </p:cNvSpPr>
              <p:nvPr/>
            </p:nvSpPr>
            <p:spPr bwMode="auto">
              <a:xfrm>
                <a:off x="2640" y="1440"/>
                <a:ext cx="565" cy="252"/>
              </a:xfrm>
              <a:prstGeom prst="rect">
                <a:avLst/>
              </a:prstGeom>
              <a:noFill/>
              <a:ln w="12700">
                <a:noFill/>
                <a:miter lim="800000"/>
                <a:headEnd/>
                <a:tailEnd/>
              </a:ln>
              <a:effectLst/>
            </p:spPr>
            <p:txBody>
              <a:bodyPr wrap="none">
                <a:prstTxWarp prst="textNoShape">
                  <a:avLst/>
                </a:prstTxWarp>
                <a:spAutoFit/>
              </a:bodyPr>
              <a:lstStyle/>
              <a:p>
                <a:r>
                  <a:rPr lang="en-US" sz="2000"/>
                  <a:t>switch</a:t>
                </a:r>
              </a:p>
            </p:txBody>
          </p:sp>
        </p:grpSp>
        <p:sp>
          <p:nvSpPr>
            <p:cNvPr id="2829331" name="Rectangle 19"/>
            <p:cNvSpPr>
              <a:spLocks noChangeArrowheads="1"/>
            </p:cNvSpPr>
            <p:nvPr/>
          </p:nvSpPr>
          <p:spPr bwMode="auto">
            <a:xfrm>
              <a:off x="4848" y="1872"/>
              <a:ext cx="384" cy="288"/>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829332" name="Rectangle 20"/>
            <p:cNvSpPr>
              <a:spLocks noChangeArrowheads="1"/>
            </p:cNvSpPr>
            <p:nvPr/>
          </p:nvSpPr>
          <p:spPr bwMode="auto">
            <a:xfrm>
              <a:off x="2448" y="2016"/>
              <a:ext cx="336" cy="288"/>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829333" name="Line 21"/>
            <p:cNvSpPr>
              <a:spLocks noChangeShapeType="1"/>
            </p:cNvSpPr>
            <p:nvPr/>
          </p:nvSpPr>
          <p:spPr bwMode="auto">
            <a:xfrm flipV="1">
              <a:off x="2640" y="1776"/>
              <a:ext cx="192"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34" name="Line 22"/>
            <p:cNvSpPr>
              <a:spLocks noChangeShapeType="1"/>
            </p:cNvSpPr>
            <p:nvPr/>
          </p:nvSpPr>
          <p:spPr bwMode="auto">
            <a:xfrm flipV="1">
              <a:off x="3744" y="1680"/>
              <a:ext cx="192"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35" name="Line 23"/>
            <p:cNvSpPr>
              <a:spLocks noChangeShapeType="1"/>
            </p:cNvSpPr>
            <p:nvPr/>
          </p:nvSpPr>
          <p:spPr bwMode="auto">
            <a:xfrm flipH="1" flipV="1">
              <a:off x="2448" y="1248"/>
              <a:ext cx="288"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36" name="Line 24"/>
            <p:cNvSpPr>
              <a:spLocks noChangeShapeType="1"/>
            </p:cNvSpPr>
            <p:nvPr/>
          </p:nvSpPr>
          <p:spPr bwMode="auto">
            <a:xfrm flipH="1" flipV="1">
              <a:off x="3120" y="1680"/>
              <a:ext cx="288"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37" name="Line 25"/>
            <p:cNvSpPr>
              <a:spLocks noChangeShapeType="1"/>
            </p:cNvSpPr>
            <p:nvPr/>
          </p:nvSpPr>
          <p:spPr bwMode="auto">
            <a:xfrm flipH="1" flipV="1">
              <a:off x="3744" y="2112"/>
              <a:ext cx="288"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38" name="Line 26"/>
            <p:cNvSpPr>
              <a:spLocks noChangeShapeType="1"/>
            </p:cNvSpPr>
            <p:nvPr/>
          </p:nvSpPr>
          <p:spPr bwMode="auto">
            <a:xfrm flipH="1" flipV="1">
              <a:off x="4320" y="1584"/>
              <a:ext cx="480" cy="336"/>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39" name="Line 27"/>
            <p:cNvSpPr>
              <a:spLocks noChangeShapeType="1"/>
            </p:cNvSpPr>
            <p:nvPr/>
          </p:nvSpPr>
          <p:spPr bwMode="auto">
            <a:xfrm flipV="1">
              <a:off x="4320" y="1200"/>
              <a:ext cx="192"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40" name="Rectangle 28"/>
            <p:cNvSpPr>
              <a:spLocks noChangeArrowheads="1"/>
            </p:cNvSpPr>
            <p:nvPr/>
          </p:nvSpPr>
          <p:spPr bwMode="auto">
            <a:xfrm>
              <a:off x="4512" y="1056"/>
              <a:ext cx="336" cy="288"/>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2829341" name="Line 29"/>
            <p:cNvSpPr>
              <a:spLocks noChangeShapeType="1"/>
            </p:cNvSpPr>
            <p:nvPr/>
          </p:nvSpPr>
          <p:spPr bwMode="auto">
            <a:xfrm flipV="1">
              <a:off x="3168" y="1152"/>
              <a:ext cx="96" cy="384"/>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42" name="Line 30"/>
            <p:cNvSpPr>
              <a:spLocks noChangeShapeType="1"/>
            </p:cNvSpPr>
            <p:nvPr/>
          </p:nvSpPr>
          <p:spPr bwMode="auto">
            <a:xfrm flipV="1">
              <a:off x="3168" y="2160"/>
              <a:ext cx="192"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2829343" name="Line 31"/>
            <p:cNvSpPr>
              <a:spLocks noChangeShapeType="1"/>
            </p:cNvSpPr>
            <p:nvPr/>
          </p:nvSpPr>
          <p:spPr bwMode="auto">
            <a:xfrm flipH="1" flipV="1">
              <a:off x="3552" y="1152"/>
              <a:ext cx="288" cy="24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grpSp>
      <p:sp>
        <p:nvSpPr>
          <p:cNvPr id="2829344" name="Rectangle 32"/>
          <p:cNvSpPr>
            <a:spLocks noChangeArrowheads="1"/>
          </p:cNvSpPr>
          <p:nvPr/>
        </p:nvSpPr>
        <p:spPr bwMode="auto">
          <a:xfrm>
            <a:off x="762000" y="3962400"/>
            <a:ext cx="7848600" cy="1012825"/>
          </a:xfrm>
          <a:prstGeom prst="rect">
            <a:avLst/>
          </a:prstGeom>
          <a:noFill/>
          <a:ln w="12700">
            <a:noFill/>
            <a:miter lim="800000"/>
            <a:headEnd/>
            <a:tailEnd/>
          </a:ln>
          <a:effectLst/>
        </p:spPr>
        <p:txBody>
          <a:bodyPr lIns="63500" tIns="25400" rIns="63500" bIns="25400">
            <a:prstTxWarp prst="textNoShape">
              <a:avLst/>
            </a:prstTxWarp>
            <a:spAutoFit/>
          </a:bodyPr>
          <a:lstStyle/>
          <a:p>
            <a:pPr marL="203200" indent="-203200">
              <a:lnSpc>
                <a:spcPct val="75000"/>
              </a:lnSpc>
              <a:spcBef>
                <a:spcPct val="65000"/>
              </a:spcBef>
              <a:buSzPct val="100000"/>
              <a:buFont typeface="Times" charset="0"/>
              <a:buChar char="•"/>
            </a:pPr>
            <a:r>
              <a:rPr lang="en-US" sz="2800" b="1">
                <a:solidFill>
                  <a:schemeClr val="tx1"/>
                </a:solidFill>
              </a:rPr>
              <a:t>ability to </a:t>
            </a:r>
            <a:r>
              <a:rPr lang="en-US" sz="2800" b="1"/>
              <a:t>name</a:t>
            </a:r>
            <a:r>
              <a:rPr lang="en-US" sz="2800" b="1">
                <a:solidFill>
                  <a:schemeClr val="tx1"/>
                </a:solidFill>
              </a:rPr>
              <a:t> the components and to </a:t>
            </a:r>
            <a:r>
              <a:rPr lang="en-US" sz="2800" b="1"/>
              <a:t>route</a:t>
            </a:r>
            <a:r>
              <a:rPr lang="en-US" sz="2800" b="1">
                <a:solidFill>
                  <a:schemeClr val="tx1"/>
                </a:solidFill>
              </a:rPr>
              <a:t> packets of information - messages - from a source to a destination</a:t>
            </a:r>
          </a:p>
        </p:txBody>
      </p:sp>
      <p:sp>
        <p:nvSpPr>
          <p:cNvPr id="2829345" name="Rectangle 33" descr="Light vertical"/>
          <p:cNvSpPr>
            <a:spLocks noChangeArrowheads="1"/>
          </p:cNvSpPr>
          <p:nvPr/>
        </p:nvSpPr>
        <p:spPr bwMode="auto">
          <a:xfrm>
            <a:off x="1600200" y="2971800"/>
            <a:ext cx="381000" cy="152400"/>
          </a:xfrm>
          <a:prstGeom prst="rect">
            <a:avLst/>
          </a:prstGeom>
          <a:pattFill prst="ltVert">
            <a:fgClr>
              <a:schemeClr val="accent1"/>
            </a:fgClr>
            <a:bgClr>
              <a:schemeClr val="bg1"/>
            </a:bgClr>
          </a:pattFill>
          <a:ln w="12700">
            <a:solidFill>
              <a:schemeClr val="accent2"/>
            </a:solidFill>
            <a:miter lim="800000"/>
            <a:headEnd/>
            <a:tailEnd/>
          </a:ln>
          <a:effectLst/>
        </p:spPr>
        <p:txBody>
          <a:bodyPr wrap="none" anchor="ctr">
            <a:prstTxWarp prst="textNoShape">
              <a:avLst/>
            </a:prstTxWarp>
          </a:bodyPr>
          <a:lstStyle/>
          <a:p>
            <a:pPr algn="ctr"/>
            <a:endParaRPr lang="en-US">
              <a:solidFill>
                <a:schemeClr val="accent2"/>
              </a:solidFill>
            </a:endParaRPr>
          </a:p>
        </p:txBody>
      </p:sp>
      <p:grpSp>
        <p:nvGrpSpPr>
          <p:cNvPr id="6" name="Group 34"/>
          <p:cNvGrpSpPr>
            <a:grpSpLocks/>
          </p:cNvGrpSpPr>
          <p:nvPr/>
        </p:nvGrpSpPr>
        <p:grpSpPr bwMode="auto">
          <a:xfrm>
            <a:off x="1981200" y="2362200"/>
            <a:ext cx="6172200" cy="1066800"/>
            <a:chOff x="1248" y="1488"/>
            <a:chExt cx="3888" cy="672"/>
          </a:xfrm>
        </p:grpSpPr>
        <p:sp>
          <p:nvSpPr>
            <p:cNvPr id="2829347" name="Freeform 35"/>
            <p:cNvSpPr>
              <a:spLocks/>
            </p:cNvSpPr>
            <p:nvPr/>
          </p:nvSpPr>
          <p:spPr bwMode="auto">
            <a:xfrm>
              <a:off x="1248" y="1488"/>
              <a:ext cx="3648" cy="672"/>
            </a:xfrm>
            <a:custGeom>
              <a:avLst/>
              <a:gdLst/>
              <a:ahLst/>
              <a:cxnLst>
                <a:cxn ang="0">
                  <a:pos x="0" y="432"/>
                </a:cxn>
                <a:cxn ang="0">
                  <a:pos x="1632" y="0"/>
                </a:cxn>
                <a:cxn ang="0">
                  <a:pos x="2304" y="672"/>
                </a:cxn>
                <a:cxn ang="0">
                  <a:pos x="2880" y="96"/>
                </a:cxn>
                <a:cxn ang="0">
                  <a:pos x="3648" y="624"/>
                </a:cxn>
              </a:cxnLst>
              <a:rect l="0" t="0" r="r" b="b"/>
              <a:pathLst>
                <a:path w="3648" h="672">
                  <a:moveTo>
                    <a:pt x="0" y="432"/>
                  </a:moveTo>
                  <a:lnTo>
                    <a:pt x="1632" y="0"/>
                  </a:lnTo>
                  <a:lnTo>
                    <a:pt x="2304" y="672"/>
                  </a:lnTo>
                  <a:lnTo>
                    <a:pt x="2880" y="96"/>
                  </a:lnTo>
                  <a:lnTo>
                    <a:pt x="3648" y="624"/>
                  </a:lnTo>
                </a:path>
              </a:pathLst>
            </a:custGeom>
            <a:noFill/>
            <a:ln w="57150" cap="flat" cmpd="sng">
              <a:solidFill>
                <a:schemeClr val="accent2"/>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2829348" name="Rectangle 36" descr="Light vertical"/>
            <p:cNvSpPr>
              <a:spLocks noChangeArrowheads="1"/>
            </p:cNvSpPr>
            <p:nvPr/>
          </p:nvSpPr>
          <p:spPr bwMode="auto">
            <a:xfrm>
              <a:off x="4896" y="2016"/>
              <a:ext cx="240" cy="96"/>
            </a:xfrm>
            <a:prstGeom prst="rect">
              <a:avLst/>
            </a:prstGeom>
            <a:pattFill prst="ltVert">
              <a:fgClr>
                <a:schemeClr val="accent1"/>
              </a:fgClr>
              <a:bgClr>
                <a:schemeClr val="bg1"/>
              </a:bgClr>
            </a:pattFill>
            <a:ln w="12700">
              <a:solidFill>
                <a:schemeClr val="accent2"/>
              </a:solidFill>
              <a:miter lim="800000"/>
              <a:headEnd/>
              <a:tailEnd/>
            </a:ln>
            <a:effectLst/>
          </p:spPr>
          <p:txBody>
            <a:bodyPr wrap="none" anchor="ctr">
              <a:prstTxWarp prst="textNoShape">
                <a:avLst/>
              </a:prstTxWarp>
            </a:bodyPr>
            <a:lstStyle/>
            <a:p>
              <a:pPr algn="ctr"/>
              <a:endParaRPr lang="en-US">
                <a:solidFill>
                  <a:schemeClr val="accent2"/>
                </a:solidFill>
              </a:endParaRPr>
            </a:p>
          </p:txBody>
        </p:sp>
      </p:grpSp>
      <p:sp>
        <p:nvSpPr>
          <p:cNvPr id="2829349" name="Rectangle 37"/>
          <p:cNvSpPr>
            <a:spLocks noChangeArrowheads="1"/>
          </p:cNvSpPr>
          <p:nvPr/>
        </p:nvSpPr>
        <p:spPr bwMode="auto">
          <a:xfrm>
            <a:off x="457200" y="5410200"/>
            <a:ext cx="8229600" cy="1012825"/>
          </a:xfrm>
          <a:prstGeom prst="rect">
            <a:avLst/>
          </a:prstGeom>
          <a:noFill/>
          <a:ln w="12700">
            <a:noFill/>
            <a:miter lim="800000"/>
            <a:headEnd/>
            <a:tailEnd/>
          </a:ln>
          <a:effectLst/>
        </p:spPr>
        <p:txBody>
          <a:bodyPr lIns="63500" tIns="25400" rIns="63500" bIns="25400">
            <a:prstTxWarp prst="textNoShape">
              <a:avLst/>
            </a:prstTxWarp>
            <a:spAutoFit/>
          </a:bodyPr>
          <a:lstStyle/>
          <a:p>
            <a:pPr marL="203200" indent="-203200">
              <a:lnSpc>
                <a:spcPct val="75000"/>
              </a:lnSpc>
              <a:spcBef>
                <a:spcPct val="65000"/>
              </a:spcBef>
              <a:buSzPct val="100000"/>
              <a:buFont typeface="Times" charset="0"/>
              <a:buChar char="•"/>
            </a:pPr>
            <a:r>
              <a:rPr lang="en-US" sz="2800" b="1" dirty="0">
                <a:solidFill>
                  <a:schemeClr val="tx1"/>
                </a:solidFill>
              </a:rPr>
              <a:t>Layering, redundancy, protocols, and encapsulation as means of </a:t>
            </a:r>
            <a:br>
              <a:rPr lang="en-US" sz="2800" b="1" dirty="0">
                <a:solidFill>
                  <a:schemeClr val="tx1"/>
                </a:solidFill>
              </a:rPr>
            </a:br>
            <a:r>
              <a:rPr lang="en-US" sz="2800" b="1" dirty="0">
                <a:solidFill>
                  <a:schemeClr val="tx1"/>
                </a:solidFill>
              </a:rPr>
              <a:t>	</a:t>
            </a:r>
            <a:r>
              <a:rPr lang="en-US" sz="2800" b="1" u="sng" dirty="0"/>
              <a:t>abstraction</a:t>
            </a:r>
            <a:r>
              <a:rPr lang="en-US" sz="2800" b="1" dirty="0"/>
              <a:t> (61C big idea)</a:t>
            </a:r>
            <a:endParaRPr lang="en-US" sz="2800" b="1" dirty="0">
              <a:solidFill>
                <a:schemeClr val="tx1"/>
              </a:solidFill>
            </a:endParaRPr>
          </a:p>
        </p:txBody>
      </p:sp>
      <p:pic>
        <p:nvPicPr>
          <p:cNvPr id="2829350" name="Picture 38" descr="cisco"/>
          <p:cNvPicPr>
            <a:picLocks noChangeAspect="1" noChangeArrowheads="1"/>
          </p:cNvPicPr>
          <p:nvPr/>
        </p:nvPicPr>
        <p:blipFill>
          <a:blip r:embed="rId3"/>
          <a:srcRect/>
          <a:stretch>
            <a:fillRect/>
          </a:stretch>
        </p:blipFill>
        <p:spPr bwMode="auto">
          <a:xfrm>
            <a:off x="6853350" y="5846762"/>
            <a:ext cx="1524000" cy="1011238"/>
          </a:xfrm>
          <a:prstGeom prst="rect">
            <a:avLst/>
          </a:prstGeom>
          <a:noFill/>
        </p:spPr>
      </p:pic>
      <p:sp>
        <p:nvSpPr>
          <p:cNvPr id="39" name="Date Placeholder 195"/>
          <p:cNvSpPr>
            <a:spLocks noGrp="1"/>
          </p:cNvSpPr>
          <p:nvPr>
            <p:ph type="dt" sz="half" idx="10"/>
          </p:nvPr>
        </p:nvSpPr>
        <p:spPr>
          <a:xfrm>
            <a:off x="457200" y="6356350"/>
            <a:ext cx="2133600" cy="365125"/>
          </a:xfrm>
        </p:spPr>
        <p:txBody>
          <a:bodyPr/>
          <a:lstStyle/>
          <a:p>
            <a:fld id="{196B23DA-8CFC-C649-A609-D553C8D8C4F7}" type="datetime1">
              <a:rPr lang="en-US" smtClean="0"/>
              <a:pPr/>
              <a:t>4/25/13</a:t>
            </a:fld>
            <a:endParaRPr lang="en-US" dirty="0"/>
          </a:p>
        </p:txBody>
      </p:sp>
      <p:sp>
        <p:nvSpPr>
          <p:cNvPr id="40"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20</a:t>
            </a:fld>
            <a:endParaRPr lang="en-US" dirty="0"/>
          </a:p>
        </p:txBody>
      </p:sp>
      <p:sp>
        <p:nvSpPr>
          <p:cNvPr id="41" name="Footer Placeholder 197"/>
          <p:cNvSpPr>
            <a:spLocks noGrp="1"/>
          </p:cNvSpPr>
          <p:nvPr>
            <p:ph type="ftr" sz="quarter" idx="11"/>
          </p:nvPr>
        </p:nvSpPr>
        <p:spPr>
          <a:xfrm>
            <a:off x="3124200" y="6356350"/>
            <a:ext cx="2895600" cy="365125"/>
          </a:xfrm>
        </p:spPr>
        <p:txBody>
          <a:bodyPr/>
          <a:lstStyle/>
          <a:p>
            <a:r>
              <a:rPr lang="da-DK" dirty="0" smtClean="0"/>
              <a:t>Fall 2011</a:t>
            </a:r>
            <a:r>
              <a:rPr lang="en-US" dirty="0" smtClean="0"/>
              <a:t> -- Lecture #37</a:t>
            </a:r>
            <a:endParaRPr lang="en-US" dirty="0"/>
          </a:p>
        </p:txBody>
      </p:sp>
    </p:spTree>
    <p:extLst>
      <p:ext uri="{BB962C8B-B14F-4D97-AF65-F5344CB8AC3E}">
        <p14:creationId xmlns:p14="http://schemas.microsoft.com/office/powerpoint/2010/main" val="24292575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829350"/>
                                        </p:tgtEl>
                                        <p:attrNameLst>
                                          <p:attrName>style.visibility</p:attrName>
                                        </p:attrNameLst>
                                      </p:cBhvr>
                                      <p:to>
                                        <p:strVal val="visible"/>
                                      </p:to>
                                    </p:set>
                                    <p:animEffect transition="in" filter="wipe(down)">
                                      <p:cBhvr>
                                        <p:cTn id="7" dur="580">
                                          <p:stCondLst>
                                            <p:cond delay="0"/>
                                          </p:stCondLst>
                                        </p:cTn>
                                        <p:tgtEl>
                                          <p:spTgt spid="2829350"/>
                                        </p:tgtEl>
                                      </p:cBhvr>
                                    </p:animEffect>
                                    <p:anim calcmode="lin" valueType="num">
                                      <p:cBhvr>
                                        <p:cTn id="8" dur="1822" tmFilter="0,0; 0.14,0.36; 0.43,0.73; 0.71,0.91; 1.0,1.0">
                                          <p:stCondLst>
                                            <p:cond delay="0"/>
                                          </p:stCondLst>
                                        </p:cTn>
                                        <p:tgtEl>
                                          <p:spTgt spid="28293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8293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8293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8293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8293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829350"/>
                                        </p:tgtEl>
                                      </p:cBhvr>
                                      <p:to x="100000" y="60000"/>
                                    </p:animScale>
                                    <p:animScale>
                                      <p:cBhvr>
                                        <p:cTn id="14" dur="166" decel="50000">
                                          <p:stCondLst>
                                            <p:cond delay="676"/>
                                          </p:stCondLst>
                                        </p:cTn>
                                        <p:tgtEl>
                                          <p:spTgt spid="2829350"/>
                                        </p:tgtEl>
                                      </p:cBhvr>
                                      <p:to x="100000" y="100000"/>
                                    </p:animScale>
                                    <p:animScale>
                                      <p:cBhvr>
                                        <p:cTn id="15" dur="26">
                                          <p:stCondLst>
                                            <p:cond delay="1312"/>
                                          </p:stCondLst>
                                        </p:cTn>
                                        <p:tgtEl>
                                          <p:spTgt spid="2829350"/>
                                        </p:tgtEl>
                                      </p:cBhvr>
                                      <p:to x="100000" y="80000"/>
                                    </p:animScale>
                                    <p:animScale>
                                      <p:cBhvr>
                                        <p:cTn id="16" dur="166" decel="50000">
                                          <p:stCondLst>
                                            <p:cond delay="1338"/>
                                          </p:stCondLst>
                                        </p:cTn>
                                        <p:tgtEl>
                                          <p:spTgt spid="2829350"/>
                                        </p:tgtEl>
                                      </p:cBhvr>
                                      <p:to x="100000" y="100000"/>
                                    </p:animScale>
                                    <p:animScale>
                                      <p:cBhvr>
                                        <p:cTn id="17" dur="26">
                                          <p:stCondLst>
                                            <p:cond delay="1642"/>
                                          </p:stCondLst>
                                        </p:cTn>
                                        <p:tgtEl>
                                          <p:spTgt spid="2829350"/>
                                        </p:tgtEl>
                                      </p:cBhvr>
                                      <p:to x="100000" y="90000"/>
                                    </p:animScale>
                                    <p:animScale>
                                      <p:cBhvr>
                                        <p:cTn id="18" dur="166" decel="50000">
                                          <p:stCondLst>
                                            <p:cond delay="1668"/>
                                          </p:stCondLst>
                                        </p:cTn>
                                        <p:tgtEl>
                                          <p:spTgt spid="2829350"/>
                                        </p:tgtEl>
                                      </p:cBhvr>
                                      <p:to x="100000" y="100000"/>
                                    </p:animScale>
                                    <p:animScale>
                                      <p:cBhvr>
                                        <p:cTn id="19" dur="26">
                                          <p:stCondLst>
                                            <p:cond delay="1808"/>
                                          </p:stCondLst>
                                        </p:cTn>
                                        <p:tgtEl>
                                          <p:spTgt spid="2829350"/>
                                        </p:tgtEl>
                                      </p:cBhvr>
                                      <p:to x="100000" y="95000"/>
                                    </p:animScale>
                                    <p:animScale>
                                      <p:cBhvr>
                                        <p:cTn id="20" dur="166" decel="50000">
                                          <p:stCondLst>
                                            <p:cond delay="1834"/>
                                          </p:stCondLst>
                                        </p:cTn>
                                        <p:tgtEl>
                                          <p:spTgt spid="28293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6722" name="Rectangle 2"/>
          <p:cNvSpPr>
            <a:spLocks noGrp="1" noChangeArrowheads="1"/>
          </p:cNvSpPr>
          <p:nvPr>
            <p:ph type="title"/>
          </p:nvPr>
        </p:nvSpPr>
        <p:spPr>
          <a:xfrm>
            <a:off x="459017" y="152400"/>
            <a:ext cx="8534400" cy="474663"/>
          </a:xfrm>
          <a:noFill/>
          <a:ln/>
        </p:spPr>
        <p:txBody>
          <a:bodyPr wrap="square" lIns="90487" tIns="44450" rIns="90487" bIns="44450" anchor="ctr">
            <a:normAutofit fontScale="90000"/>
          </a:bodyPr>
          <a:lstStyle/>
          <a:p>
            <a:r>
              <a:rPr lang="en-US" dirty="0"/>
              <a:t>Software Protocol to Send and Receive</a:t>
            </a:r>
          </a:p>
        </p:txBody>
      </p:sp>
      <p:sp>
        <p:nvSpPr>
          <p:cNvPr id="2846723" name="Rectangle 3"/>
          <p:cNvSpPr>
            <a:spLocks noGrp="1" noChangeArrowheads="1"/>
          </p:cNvSpPr>
          <p:nvPr>
            <p:ph type="body" idx="1"/>
          </p:nvPr>
        </p:nvSpPr>
        <p:spPr>
          <a:xfrm>
            <a:off x="0" y="853499"/>
            <a:ext cx="9028242" cy="4114800"/>
          </a:xfrm>
          <a:noFill/>
          <a:ln/>
        </p:spPr>
        <p:txBody>
          <a:bodyPr lIns="90487" tIns="44450" rIns="90487" bIns="44450">
            <a:normAutofit/>
          </a:bodyPr>
          <a:lstStyle/>
          <a:p>
            <a:pPr>
              <a:lnSpc>
                <a:spcPct val="65000"/>
              </a:lnSpc>
            </a:pPr>
            <a:r>
              <a:rPr lang="en-US" dirty="0"/>
              <a:t>SW Send steps</a:t>
            </a:r>
          </a:p>
          <a:p>
            <a:pPr lvl="1">
              <a:lnSpc>
                <a:spcPct val="75000"/>
              </a:lnSpc>
              <a:buFontTx/>
              <a:buNone/>
            </a:pPr>
            <a:r>
              <a:rPr lang="en-US" dirty="0"/>
              <a:t>1: Application copies data to OS buffer</a:t>
            </a:r>
          </a:p>
          <a:p>
            <a:pPr lvl="1">
              <a:lnSpc>
                <a:spcPct val="75000"/>
              </a:lnSpc>
              <a:buFontTx/>
              <a:buNone/>
            </a:pPr>
            <a:r>
              <a:rPr lang="en-US" dirty="0"/>
              <a:t>2: OS calculates checksum, starts timer</a:t>
            </a:r>
          </a:p>
          <a:p>
            <a:pPr lvl="1">
              <a:lnSpc>
                <a:spcPct val="75000"/>
              </a:lnSpc>
              <a:buFontTx/>
              <a:buNone/>
            </a:pPr>
            <a:r>
              <a:rPr lang="en-US" dirty="0"/>
              <a:t>3: OS sends data to network interface HW and says start</a:t>
            </a:r>
          </a:p>
          <a:p>
            <a:pPr>
              <a:lnSpc>
                <a:spcPct val="65000"/>
              </a:lnSpc>
            </a:pPr>
            <a:r>
              <a:rPr lang="en-US" dirty="0"/>
              <a:t>SW Receive steps</a:t>
            </a:r>
          </a:p>
          <a:p>
            <a:pPr lvl="1">
              <a:lnSpc>
                <a:spcPct val="75000"/>
              </a:lnSpc>
              <a:buFontTx/>
              <a:buNone/>
            </a:pPr>
            <a:r>
              <a:rPr lang="en-US" dirty="0"/>
              <a:t>3: OS copies data from network interface HW to OS buffer</a:t>
            </a:r>
          </a:p>
          <a:p>
            <a:pPr lvl="1">
              <a:lnSpc>
                <a:spcPct val="75000"/>
              </a:lnSpc>
              <a:buFontTx/>
              <a:buNone/>
            </a:pPr>
            <a:r>
              <a:rPr lang="en-US" dirty="0"/>
              <a:t>2: OS calculates checksum, if OK, send ACK; if not, </a:t>
            </a:r>
            <a:r>
              <a:rPr lang="en-US" u="sng" dirty="0">
                <a:solidFill>
                  <a:schemeClr val="accent1"/>
                </a:solidFill>
              </a:rPr>
              <a:t>delete message</a:t>
            </a:r>
            <a:r>
              <a:rPr lang="en-US" i="1" dirty="0">
                <a:solidFill>
                  <a:schemeClr val="hlink"/>
                </a:solidFill>
              </a:rPr>
              <a:t> </a:t>
            </a:r>
            <a:r>
              <a:rPr lang="en-US" dirty="0"/>
              <a:t>(sender resends when timer expires)</a:t>
            </a:r>
          </a:p>
          <a:p>
            <a:pPr lvl="1">
              <a:lnSpc>
                <a:spcPct val="75000"/>
              </a:lnSpc>
              <a:buFontTx/>
              <a:buNone/>
            </a:pPr>
            <a:r>
              <a:rPr lang="en-US" dirty="0"/>
              <a:t>1: If OK, OS copies data to user address space,  	      &amp; signals application to continue</a:t>
            </a:r>
          </a:p>
        </p:txBody>
      </p:sp>
      <p:grpSp>
        <p:nvGrpSpPr>
          <p:cNvPr id="4" name="Group 4"/>
          <p:cNvGrpSpPr>
            <a:grpSpLocks/>
          </p:cNvGrpSpPr>
          <p:nvPr/>
        </p:nvGrpSpPr>
        <p:grpSpPr bwMode="auto">
          <a:xfrm>
            <a:off x="228600" y="4941059"/>
            <a:ext cx="8801100" cy="1736726"/>
            <a:chOff x="144" y="2401"/>
            <a:chExt cx="5544" cy="1094"/>
          </a:xfrm>
        </p:grpSpPr>
        <p:sp>
          <p:nvSpPr>
            <p:cNvPr id="5" name="Rectangle 5"/>
            <p:cNvSpPr>
              <a:spLocks noChangeArrowheads="1"/>
            </p:cNvSpPr>
            <p:nvPr/>
          </p:nvSpPr>
          <p:spPr bwMode="auto">
            <a:xfrm>
              <a:off x="4944" y="2784"/>
              <a:ext cx="623" cy="288"/>
            </a:xfrm>
            <a:prstGeom prst="rect">
              <a:avLst/>
            </a:prstGeom>
            <a:solidFill>
              <a:schemeClr val="hlink"/>
            </a:solidFill>
            <a:ln w="12700">
              <a:solidFill>
                <a:schemeClr val="bg1">
                  <a:lumMod val="65000"/>
                </a:schemeClr>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 name="Rectangle 6"/>
            <p:cNvSpPr>
              <a:spLocks noChangeArrowheads="1"/>
            </p:cNvSpPr>
            <p:nvPr/>
          </p:nvSpPr>
          <p:spPr bwMode="auto">
            <a:xfrm>
              <a:off x="192" y="2784"/>
              <a:ext cx="5376" cy="296"/>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Rectangle 7"/>
            <p:cNvSpPr>
              <a:spLocks noChangeArrowheads="1"/>
            </p:cNvSpPr>
            <p:nvPr/>
          </p:nvSpPr>
          <p:spPr bwMode="auto">
            <a:xfrm>
              <a:off x="528" y="3168"/>
              <a:ext cx="87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hlink"/>
                  </a:solidFill>
                  <a:latin typeface="Arial" charset="0"/>
                </a:rPr>
                <a:t>Header</a:t>
              </a:r>
            </a:p>
          </p:txBody>
        </p:sp>
        <p:sp>
          <p:nvSpPr>
            <p:cNvPr id="8" name="Rectangle 8"/>
            <p:cNvSpPr>
              <a:spLocks noChangeArrowheads="1"/>
            </p:cNvSpPr>
            <p:nvPr/>
          </p:nvSpPr>
          <p:spPr bwMode="auto">
            <a:xfrm>
              <a:off x="2976" y="3168"/>
              <a:ext cx="97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latin typeface="Arial" charset="0"/>
                </a:rPr>
                <a:t>Payload</a:t>
              </a:r>
            </a:p>
          </p:txBody>
        </p:sp>
        <p:sp>
          <p:nvSpPr>
            <p:cNvPr id="9" name="Rectangle 9"/>
            <p:cNvSpPr>
              <a:spLocks noChangeArrowheads="1"/>
            </p:cNvSpPr>
            <p:nvPr/>
          </p:nvSpPr>
          <p:spPr bwMode="auto">
            <a:xfrm>
              <a:off x="4445" y="2401"/>
              <a:ext cx="1243" cy="3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7" tIns="44450" rIns="90487" bIns="44450">
              <a:spAutoFit/>
            </a:bodyPr>
            <a:lstStyle/>
            <a:p>
              <a:r>
                <a:rPr lang="en-US" sz="2800" b="1" dirty="0">
                  <a:solidFill>
                    <a:schemeClr val="tx1"/>
                  </a:solidFill>
                  <a:latin typeface="Arial" charset="0"/>
                </a:rPr>
                <a:t>Checksum</a:t>
              </a:r>
            </a:p>
          </p:txBody>
        </p:sp>
        <p:sp>
          <p:nvSpPr>
            <p:cNvPr id="10" name="Rectangle 10"/>
            <p:cNvSpPr>
              <a:spLocks noChangeArrowheads="1"/>
            </p:cNvSpPr>
            <p:nvPr/>
          </p:nvSpPr>
          <p:spPr bwMode="auto">
            <a:xfrm>
              <a:off x="4464" y="3168"/>
              <a:ext cx="80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hlink"/>
                  </a:solidFill>
                  <a:latin typeface="Arial" charset="0"/>
                </a:rPr>
                <a:t>Trailer</a:t>
              </a:r>
            </a:p>
          </p:txBody>
        </p:sp>
        <p:sp>
          <p:nvSpPr>
            <p:cNvPr id="11" name="Rectangle 11"/>
            <p:cNvSpPr>
              <a:spLocks noChangeArrowheads="1"/>
            </p:cNvSpPr>
            <p:nvPr/>
          </p:nvSpPr>
          <p:spPr bwMode="auto">
            <a:xfrm>
              <a:off x="2592" y="2784"/>
              <a:ext cx="2352" cy="288"/>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Rectangle 12"/>
            <p:cNvSpPr>
              <a:spLocks noChangeArrowheads="1"/>
            </p:cNvSpPr>
            <p:nvPr/>
          </p:nvSpPr>
          <p:spPr bwMode="auto">
            <a:xfrm>
              <a:off x="2736" y="2784"/>
              <a:ext cx="2255" cy="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a:solidFill>
                    <a:schemeClr val="tx1"/>
                  </a:solidFill>
                  <a:latin typeface="Arial" charset="0"/>
                </a:rPr>
                <a:t>CMD/ Address /Data</a:t>
              </a:r>
            </a:p>
          </p:txBody>
        </p:sp>
        <p:sp>
          <p:nvSpPr>
            <p:cNvPr id="13" name="Rectangle 13"/>
            <p:cNvSpPr>
              <a:spLocks noChangeArrowheads="1"/>
            </p:cNvSpPr>
            <p:nvPr/>
          </p:nvSpPr>
          <p:spPr bwMode="auto">
            <a:xfrm>
              <a:off x="192" y="2784"/>
              <a:ext cx="1968" cy="288"/>
            </a:xfrm>
            <a:prstGeom prst="rect">
              <a:avLst/>
            </a:prstGeom>
            <a:solidFill>
              <a:srgbClr val="A6A6A6"/>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Rectangle 14"/>
            <p:cNvSpPr>
              <a:spLocks noChangeArrowheads="1"/>
            </p:cNvSpPr>
            <p:nvPr/>
          </p:nvSpPr>
          <p:spPr bwMode="auto">
            <a:xfrm>
              <a:off x="144" y="2736"/>
              <a:ext cx="761" cy="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dirty="0">
                  <a:solidFill>
                    <a:schemeClr val="tx1"/>
                  </a:solidFill>
                  <a:latin typeface="Arial" charset="0"/>
                </a:rPr>
                <a:t>Net ID</a:t>
              </a:r>
            </a:p>
          </p:txBody>
        </p:sp>
        <p:sp>
          <p:nvSpPr>
            <p:cNvPr id="15" name="Rectangle 15"/>
            <p:cNvSpPr>
              <a:spLocks noChangeArrowheads="1"/>
            </p:cNvSpPr>
            <p:nvPr/>
          </p:nvSpPr>
          <p:spPr bwMode="auto">
            <a:xfrm>
              <a:off x="912" y="2736"/>
              <a:ext cx="761" cy="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a:solidFill>
                    <a:schemeClr val="tx1"/>
                  </a:solidFill>
                  <a:latin typeface="Arial" charset="0"/>
                </a:rPr>
                <a:t>Net ID</a:t>
              </a:r>
            </a:p>
          </p:txBody>
        </p:sp>
        <p:sp>
          <p:nvSpPr>
            <p:cNvPr id="16" name="Line 16"/>
            <p:cNvSpPr>
              <a:spLocks noChangeShapeType="1"/>
            </p:cNvSpPr>
            <p:nvPr/>
          </p:nvSpPr>
          <p:spPr bwMode="auto">
            <a:xfrm>
              <a:off x="1680" y="2784"/>
              <a:ext cx="0" cy="28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Line 17"/>
            <p:cNvSpPr>
              <a:spLocks noChangeShapeType="1"/>
            </p:cNvSpPr>
            <p:nvPr/>
          </p:nvSpPr>
          <p:spPr bwMode="auto">
            <a:xfrm>
              <a:off x="864" y="2784"/>
              <a:ext cx="0" cy="28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Rectangle 18"/>
            <p:cNvSpPr>
              <a:spLocks noChangeArrowheads="1"/>
            </p:cNvSpPr>
            <p:nvPr/>
          </p:nvSpPr>
          <p:spPr bwMode="auto">
            <a:xfrm>
              <a:off x="1680" y="2736"/>
              <a:ext cx="512" cy="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dirty="0">
                  <a:solidFill>
                    <a:schemeClr val="tx1"/>
                  </a:solidFill>
                  <a:latin typeface="Arial" charset="0"/>
                </a:rPr>
                <a:t>Len</a:t>
              </a:r>
            </a:p>
          </p:txBody>
        </p:sp>
        <p:sp>
          <p:nvSpPr>
            <p:cNvPr id="19" name="Text Box 19"/>
            <p:cNvSpPr txBox="1">
              <a:spLocks noChangeArrowheads="1"/>
            </p:cNvSpPr>
            <p:nvPr/>
          </p:nvSpPr>
          <p:spPr bwMode="auto">
            <a:xfrm>
              <a:off x="2160" y="2784"/>
              <a:ext cx="38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t>ACK</a:t>
              </a:r>
            </a:p>
            <a:p>
              <a:r>
                <a:rPr lang="en-US" sz="1400"/>
                <a:t>INFO</a:t>
              </a:r>
            </a:p>
          </p:txBody>
        </p:sp>
      </p:grpSp>
      <p:sp>
        <p:nvSpPr>
          <p:cNvPr id="20" name="Rectangle 9"/>
          <p:cNvSpPr>
            <a:spLocks noChangeArrowheads="1"/>
          </p:cNvSpPr>
          <p:nvPr/>
        </p:nvSpPr>
        <p:spPr bwMode="auto">
          <a:xfrm>
            <a:off x="275410" y="5000074"/>
            <a:ext cx="961024" cy="5206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dirty="0" err="1" smtClean="0">
                <a:solidFill>
                  <a:schemeClr val="tx1"/>
                </a:solidFill>
                <a:latin typeface="Arial" charset="0"/>
              </a:rPr>
              <a:t>Dest</a:t>
            </a:r>
            <a:endParaRPr lang="en-US" sz="2800" b="1" dirty="0">
              <a:solidFill>
                <a:schemeClr val="tx1"/>
              </a:solidFill>
              <a:latin typeface="Arial" charset="0"/>
            </a:endParaRPr>
          </a:p>
        </p:txBody>
      </p:sp>
      <p:sp>
        <p:nvSpPr>
          <p:cNvPr id="21" name="Rectangle 9"/>
          <p:cNvSpPr>
            <a:spLocks noChangeArrowheads="1"/>
          </p:cNvSpPr>
          <p:nvPr/>
        </p:nvSpPr>
        <p:spPr bwMode="auto">
          <a:xfrm>
            <a:off x="1483549" y="5014778"/>
            <a:ext cx="761676" cy="5206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dirty="0" err="1" smtClean="0">
                <a:solidFill>
                  <a:schemeClr val="tx1"/>
                </a:solidFill>
                <a:latin typeface="Arial" charset="0"/>
              </a:rPr>
              <a:t>Src</a:t>
            </a:r>
            <a:endParaRPr lang="en-US" sz="2800" b="1" dirty="0">
              <a:solidFill>
                <a:schemeClr val="tx1"/>
              </a:solidFill>
              <a:latin typeface="Arial" charset="0"/>
            </a:endParaRPr>
          </a:p>
        </p:txBody>
      </p:sp>
      <p:sp>
        <p:nvSpPr>
          <p:cNvPr id="22" name="Date Placeholder 195"/>
          <p:cNvSpPr>
            <a:spLocks noGrp="1"/>
          </p:cNvSpPr>
          <p:nvPr>
            <p:ph type="dt" sz="half" idx="10"/>
          </p:nvPr>
        </p:nvSpPr>
        <p:spPr>
          <a:xfrm>
            <a:off x="457200" y="6356350"/>
            <a:ext cx="2133600" cy="365125"/>
          </a:xfrm>
        </p:spPr>
        <p:txBody>
          <a:bodyPr/>
          <a:lstStyle/>
          <a:p>
            <a:fld id="{196B23DA-8CFC-C649-A609-D553C8D8C4F7}" type="datetime1">
              <a:rPr lang="en-US" smtClean="0"/>
              <a:pPr/>
              <a:t>4/25/13</a:t>
            </a:fld>
            <a:endParaRPr lang="en-US" dirty="0"/>
          </a:p>
        </p:txBody>
      </p:sp>
      <p:sp>
        <p:nvSpPr>
          <p:cNvPr id="23"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21</a:t>
            </a:fld>
            <a:endParaRPr lang="en-US" dirty="0"/>
          </a:p>
        </p:txBody>
      </p:sp>
      <p:sp>
        <p:nvSpPr>
          <p:cNvPr id="24" name="Footer Placeholder 197"/>
          <p:cNvSpPr>
            <a:spLocks noGrp="1"/>
          </p:cNvSpPr>
          <p:nvPr>
            <p:ph type="ftr" sz="quarter" idx="11"/>
          </p:nvPr>
        </p:nvSpPr>
        <p:spPr>
          <a:xfrm>
            <a:off x="3124200" y="6356350"/>
            <a:ext cx="2895600" cy="365125"/>
          </a:xfrm>
        </p:spPr>
        <p:txBody>
          <a:bodyPr/>
          <a:lstStyle/>
          <a:p>
            <a:r>
              <a:rPr lang="da-DK" dirty="0" smtClean="0"/>
              <a:t>Fall 2011</a:t>
            </a:r>
            <a:r>
              <a:rPr lang="en-US" dirty="0" smtClean="0"/>
              <a:t> -- Lecture #37</a:t>
            </a:r>
            <a:endParaRPr lang="en-US" dirty="0"/>
          </a:p>
        </p:txBody>
      </p:sp>
    </p:spTree>
    <p:extLst>
      <p:ext uri="{BB962C8B-B14F-4D97-AF65-F5344CB8AC3E}">
        <p14:creationId xmlns:p14="http://schemas.microsoft.com/office/powerpoint/2010/main" val="31133044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672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4672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4672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4672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4672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4672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4672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4672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467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2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7746" name="Rectangle 2"/>
          <p:cNvSpPr>
            <a:spLocks noGrp="1" noChangeArrowheads="1"/>
          </p:cNvSpPr>
          <p:nvPr>
            <p:ph type="title"/>
          </p:nvPr>
        </p:nvSpPr>
        <p:spPr>
          <a:xfrm>
            <a:off x="807902" y="596085"/>
            <a:ext cx="7162800" cy="474663"/>
          </a:xfrm>
          <a:noFill/>
          <a:ln/>
        </p:spPr>
        <p:txBody>
          <a:bodyPr wrap="square" lIns="90487" tIns="44450" rIns="90487" bIns="44450" anchor="ctr">
            <a:normAutofit fontScale="90000"/>
          </a:bodyPr>
          <a:lstStyle/>
          <a:p>
            <a:r>
              <a:rPr lang="en-US" dirty="0"/>
              <a:t>Protocol for Networks of Networks?</a:t>
            </a:r>
          </a:p>
        </p:txBody>
      </p:sp>
      <p:pic>
        <p:nvPicPr>
          <p:cNvPr id="2847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913554"/>
            <a:ext cx="144780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47749" name="Text Box 5"/>
          <p:cNvSpPr txBox="1">
            <a:spLocks noChangeArrowheads="1"/>
          </p:cNvSpPr>
          <p:nvPr/>
        </p:nvSpPr>
        <p:spPr bwMode="auto">
          <a:xfrm>
            <a:off x="7162800" y="2913554"/>
            <a:ext cx="1676400"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dirty="0">
                <a:latin typeface="Verdana" charset="0"/>
              </a:rPr>
              <a:t>Networks are like onions.</a:t>
            </a:r>
          </a:p>
          <a:p>
            <a:pPr>
              <a:spcBef>
                <a:spcPct val="50000"/>
              </a:spcBef>
            </a:pPr>
            <a:r>
              <a:rPr lang="en-US" sz="1600" dirty="0">
                <a:latin typeface="Verdana" charset="0"/>
              </a:rPr>
              <a:t>They stink?</a:t>
            </a:r>
          </a:p>
          <a:p>
            <a:pPr>
              <a:spcBef>
                <a:spcPct val="50000"/>
              </a:spcBef>
            </a:pPr>
            <a:r>
              <a:rPr lang="en-US" sz="1600" dirty="0">
                <a:latin typeface="Verdana" charset="0"/>
              </a:rPr>
              <a:t>Yes. No!</a:t>
            </a:r>
          </a:p>
          <a:p>
            <a:pPr>
              <a:spcBef>
                <a:spcPct val="50000"/>
              </a:spcBef>
            </a:pPr>
            <a:r>
              <a:rPr lang="en-US" sz="1600" dirty="0">
                <a:latin typeface="Verdana" charset="0"/>
              </a:rPr>
              <a:t>Oh, they make you cry.</a:t>
            </a:r>
          </a:p>
          <a:p>
            <a:pPr>
              <a:spcBef>
                <a:spcPct val="50000"/>
              </a:spcBef>
            </a:pPr>
            <a:r>
              <a:rPr lang="en-US" sz="1600" dirty="0">
                <a:latin typeface="Verdana" charset="0"/>
              </a:rPr>
              <a:t>No!… Layers. Onions have layers. Networks have layers.</a:t>
            </a:r>
            <a:r>
              <a:rPr lang="en-US" sz="1600" dirty="0"/>
              <a:t> </a:t>
            </a:r>
          </a:p>
        </p:txBody>
      </p:sp>
      <p:sp>
        <p:nvSpPr>
          <p:cNvPr id="2847750" name="Rectangle 6"/>
          <p:cNvSpPr>
            <a:spLocks noChangeArrowheads="1"/>
          </p:cNvSpPr>
          <p:nvPr/>
        </p:nvSpPr>
        <p:spPr bwMode="auto">
          <a:xfrm>
            <a:off x="457200" y="1694354"/>
            <a:ext cx="828675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lstStyle/>
          <a:p>
            <a:pPr marL="203200" indent="-203200">
              <a:lnSpc>
                <a:spcPct val="95000"/>
              </a:lnSpc>
              <a:spcBef>
                <a:spcPct val="65000"/>
              </a:spcBef>
              <a:buSzPct val="100000"/>
              <a:buFont typeface="Times" charset="0"/>
              <a:buChar char="•"/>
            </a:pPr>
            <a:r>
              <a:rPr lang="en-US" sz="3200" b="1" u="sng" dirty="0"/>
              <a:t>Abstraction</a:t>
            </a:r>
            <a:r>
              <a:rPr lang="en-US" sz="3200" b="1" dirty="0">
                <a:solidFill>
                  <a:schemeClr val="tx1"/>
                </a:solidFill>
              </a:rPr>
              <a:t> to cope with </a:t>
            </a:r>
            <a:r>
              <a:rPr lang="en-US" sz="3200" b="1" u="sng" dirty="0"/>
              <a:t>complexity of </a:t>
            </a:r>
            <a:r>
              <a:rPr lang="en-US" sz="3200" b="1" u="sng" dirty="0" smtClean="0"/>
              <a:t>communication</a:t>
            </a:r>
          </a:p>
          <a:p>
            <a:pPr marL="203200" indent="-203200">
              <a:lnSpc>
                <a:spcPct val="95000"/>
              </a:lnSpc>
              <a:spcBef>
                <a:spcPct val="65000"/>
              </a:spcBef>
              <a:buSzPct val="100000"/>
              <a:buFont typeface="Times" charset="0"/>
              <a:buChar char="•"/>
            </a:pPr>
            <a:endParaRPr lang="en-US" b="1" u="sng" dirty="0">
              <a:solidFill>
                <a:schemeClr val="bg2"/>
              </a:solidFill>
            </a:endParaRPr>
          </a:p>
          <a:p>
            <a:pPr marL="203200" indent="-203200">
              <a:lnSpc>
                <a:spcPct val="95000"/>
              </a:lnSpc>
              <a:spcBef>
                <a:spcPct val="65000"/>
              </a:spcBef>
              <a:buSzPct val="100000"/>
              <a:buFont typeface="Times" charset="0"/>
              <a:buChar char="•"/>
            </a:pPr>
            <a:r>
              <a:rPr lang="en-US" sz="3200" b="1" dirty="0">
                <a:solidFill>
                  <a:schemeClr val="tx1"/>
                </a:solidFill>
              </a:rPr>
              <a:t>Networks are like onions</a:t>
            </a:r>
          </a:p>
          <a:p>
            <a:pPr marL="685800" lvl="1" indent="-190500">
              <a:lnSpc>
                <a:spcPct val="95000"/>
              </a:lnSpc>
              <a:spcBef>
                <a:spcPct val="40000"/>
              </a:spcBef>
              <a:buSzPct val="100000"/>
              <a:buFontTx/>
              <a:buChar char="•"/>
            </a:pPr>
            <a:r>
              <a:rPr lang="en-US" sz="2800" b="1" dirty="0">
                <a:solidFill>
                  <a:schemeClr val="tx1"/>
                </a:solidFill>
              </a:rPr>
              <a:t>Hierarchy of layers:</a:t>
            </a:r>
          </a:p>
          <a:p>
            <a:pPr marL="1257300" lvl="2" indent="-342900">
              <a:lnSpc>
                <a:spcPct val="95000"/>
              </a:lnSpc>
              <a:spcBef>
                <a:spcPct val="40000"/>
              </a:spcBef>
              <a:buSzPct val="100000"/>
              <a:buFontTx/>
              <a:buChar char="-"/>
            </a:pPr>
            <a:r>
              <a:rPr lang="en-US" sz="2400" b="1" dirty="0">
                <a:solidFill>
                  <a:schemeClr val="tx1"/>
                </a:solidFill>
              </a:rPr>
              <a:t>Application (chat client, game, etc.)</a:t>
            </a:r>
          </a:p>
          <a:p>
            <a:pPr marL="1257300" lvl="2" indent="-342900">
              <a:lnSpc>
                <a:spcPct val="95000"/>
              </a:lnSpc>
              <a:spcBef>
                <a:spcPct val="40000"/>
              </a:spcBef>
              <a:buSzPct val="100000"/>
              <a:buFontTx/>
              <a:buChar char="-"/>
            </a:pPr>
            <a:r>
              <a:rPr lang="en-US" sz="2400" b="1" dirty="0">
                <a:solidFill>
                  <a:schemeClr val="tx1"/>
                </a:solidFill>
              </a:rPr>
              <a:t>Transport (TCP, UDP)</a:t>
            </a:r>
          </a:p>
          <a:p>
            <a:pPr marL="1257300" lvl="2" indent="-342900">
              <a:lnSpc>
                <a:spcPct val="95000"/>
              </a:lnSpc>
              <a:spcBef>
                <a:spcPct val="40000"/>
              </a:spcBef>
              <a:buSzPct val="100000"/>
              <a:buFontTx/>
              <a:buChar char="-"/>
            </a:pPr>
            <a:r>
              <a:rPr lang="en-US" sz="2400" b="1" dirty="0">
                <a:solidFill>
                  <a:schemeClr val="tx1"/>
                </a:solidFill>
              </a:rPr>
              <a:t>Network (IP)</a:t>
            </a:r>
          </a:p>
          <a:p>
            <a:pPr marL="1257300" lvl="2" indent="-342900">
              <a:lnSpc>
                <a:spcPct val="95000"/>
              </a:lnSpc>
              <a:spcBef>
                <a:spcPct val="40000"/>
              </a:spcBef>
              <a:buSzPct val="100000"/>
              <a:buFontTx/>
              <a:buChar char="-"/>
            </a:pPr>
            <a:r>
              <a:rPr lang="en-US" sz="2400" b="1" dirty="0">
                <a:solidFill>
                  <a:schemeClr val="tx1"/>
                </a:solidFill>
              </a:rPr>
              <a:t>Physical Link (wired, wireless, etc.)</a:t>
            </a:r>
          </a:p>
        </p:txBody>
      </p:sp>
      <p:sp>
        <p:nvSpPr>
          <p:cNvPr id="6" name="Date Placeholder 195"/>
          <p:cNvSpPr>
            <a:spLocks noGrp="1"/>
          </p:cNvSpPr>
          <p:nvPr>
            <p:ph type="dt" sz="half" idx="10"/>
          </p:nvPr>
        </p:nvSpPr>
        <p:spPr>
          <a:xfrm>
            <a:off x="457200" y="6356350"/>
            <a:ext cx="2133600" cy="365125"/>
          </a:xfrm>
        </p:spPr>
        <p:txBody>
          <a:bodyPr/>
          <a:lstStyle/>
          <a:p>
            <a:fld id="{196B23DA-8CFC-C649-A609-D553C8D8C4F7}" type="datetime1">
              <a:rPr lang="en-US" smtClean="0"/>
              <a:pPr/>
              <a:t>4/25/13</a:t>
            </a:fld>
            <a:endParaRPr lang="en-US" dirty="0"/>
          </a:p>
        </p:txBody>
      </p:sp>
      <p:sp>
        <p:nvSpPr>
          <p:cNvPr id="7"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22</a:t>
            </a:fld>
            <a:endParaRPr lang="en-US" dirty="0"/>
          </a:p>
        </p:txBody>
      </p:sp>
      <p:sp>
        <p:nvSpPr>
          <p:cNvPr id="8" name="Footer Placeholder 197"/>
          <p:cNvSpPr>
            <a:spLocks noGrp="1"/>
          </p:cNvSpPr>
          <p:nvPr>
            <p:ph type="ftr" sz="quarter" idx="11"/>
          </p:nvPr>
        </p:nvSpPr>
        <p:spPr>
          <a:xfrm>
            <a:off x="3124200" y="6356350"/>
            <a:ext cx="2895600" cy="365125"/>
          </a:xfrm>
        </p:spPr>
        <p:txBody>
          <a:bodyPr/>
          <a:lstStyle/>
          <a:p>
            <a:r>
              <a:rPr lang="da-DK" dirty="0" smtClean="0"/>
              <a:t>Fall 2011</a:t>
            </a:r>
            <a:r>
              <a:rPr lang="en-US" dirty="0" smtClean="0"/>
              <a:t> -- Lecture #37</a:t>
            </a:r>
            <a:endParaRPr lang="en-US" dirty="0"/>
          </a:p>
        </p:txBody>
      </p:sp>
    </p:spTree>
    <p:extLst>
      <p:ext uri="{BB962C8B-B14F-4D97-AF65-F5344CB8AC3E}">
        <p14:creationId xmlns:p14="http://schemas.microsoft.com/office/powerpoint/2010/main" val="33903148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47749"/>
                                        </p:tgtEl>
                                        <p:attrNameLst>
                                          <p:attrName>style.visibility</p:attrName>
                                        </p:attrNameLst>
                                      </p:cBhvr>
                                      <p:to>
                                        <p:strVal val="visible"/>
                                      </p:to>
                                    </p:set>
                                    <p:animEffect transition="in" filter="fade">
                                      <p:cBhvr>
                                        <p:cTn id="7" dur="500"/>
                                        <p:tgtEl>
                                          <p:spTgt spid="2847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77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0818" name="Rectangle 2"/>
          <p:cNvSpPr>
            <a:spLocks noGrp="1" noChangeArrowheads="1"/>
          </p:cNvSpPr>
          <p:nvPr>
            <p:ph type="title"/>
          </p:nvPr>
        </p:nvSpPr>
        <p:spPr>
          <a:xfrm>
            <a:off x="761999" y="152400"/>
            <a:ext cx="7894869" cy="474663"/>
          </a:xfrm>
          <a:noFill/>
          <a:ln/>
        </p:spPr>
        <p:txBody>
          <a:bodyPr wrap="square" lIns="90487" tIns="44450" rIns="90487" bIns="44450" anchor="ctr">
            <a:normAutofit fontScale="90000"/>
          </a:bodyPr>
          <a:lstStyle/>
          <a:p>
            <a:r>
              <a:rPr lang="en-US" dirty="0"/>
              <a:t>Protocol </a:t>
            </a:r>
            <a:r>
              <a:rPr lang="en-US" dirty="0" smtClean="0"/>
              <a:t>Family Concept</a:t>
            </a:r>
            <a:endParaRPr lang="en-US" dirty="0"/>
          </a:p>
        </p:txBody>
      </p:sp>
      <p:sp>
        <p:nvSpPr>
          <p:cNvPr id="2850819" name="Rectangle 3"/>
          <p:cNvSpPr>
            <a:spLocks noGrp="1" noChangeArrowheads="1"/>
          </p:cNvSpPr>
          <p:nvPr>
            <p:ph type="body" idx="1"/>
          </p:nvPr>
        </p:nvSpPr>
        <p:spPr>
          <a:xfrm>
            <a:off x="228600" y="1544575"/>
            <a:ext cx="8686800" cy="1771650"/>
          </a:xfrm>
          <a:noFill/>
          <a:ln/>
        </p:spPr>
        <p:txBody>
          <a:bodyPr lIns="90487" tIns="44450" rIns="90487" bIns="44450">
            <a:noAutofit/>
          </a:bodyPr>
          <a:lstStyle/>
          <a:p>
            <a:pPr>
              <a:lnSpc>
                <a:spcPct val="85000"/>
              </a:lnSpc>
            </a:pPr>
            <a:r>
              <a:rPr lang="en-US" dirty="0"/>
              <a:t>Key to </a:t>
            </a:r>
            <a:r>
              <a:rPr lang="en-US" dirty="0">
                <a:solidFill>
                  <a:schemeClr val="accent1"/>
                </a:solidFill>
              </a:rPr>
              <a:t>protocol families</a:t>
            </a:r>
            <a:r>
              <a:rPr lang="en-US" dirty="0">
                <a:solidFill>
                  <a:schemeClr val="hlink"/>
                </a:solidFill>
              </a:rPr>
              <a:t> </a:t>
            </a:r>
            <a:r>
              <a:rPr lang="en-US" dirty="0"/>
              <a:t>is that communication occurs </a:t>
            </a:r>
            <a:r>
              <a:rPr lang="en-US" dirty="0">
                <a:solidFill>
                  <a:schemeClr val="accent1"/>
                </a:solidFill>
              </a:rPr>
              <a:t>logically</a:t>
            </a:r>
            <a:r>
              <a:rPr lang="en-US" dirty="0"/>
              <a:t> at the same level of the protocol, called </a:t>
            </a:r>
            <a:r>
              <a:rPr lang="en-US" dirty="0">
                <a:solidFill>
                  <a:schemeClr val="accent1"/>
                </a:solidFill>
              </a:rPr>
              <a:t>peer-to-peer</a:t>
            </a:r>
            <a:r>
              <a:rPr lang="en-US" dirty="0"/>
              <a:t>…</a:t>
            </a:r>
            <a:br>
              <a:rPr lang="en-US" dirty="0"/>
            </a:br>
            <a:r>
              <a:rPr lang="en-US" dirty="0"/>
              <a:t/>
            </a:r>
            <a:br>
              <a:rPr lang="en-US" dirty="0"/>
            </a:br>
            <a:r>
              <a:rPr lang="en-US" dirty="0"/>
              <a:t>…but is </a:t>
            </a:r>
            <a:r>
              <a:rPr lang="en-US" dirty="0">
                <a:solidFill>
                  <a:schemeClr val="accent1"/>
                </a:solidFill>
              </a:rPr>
              <a:t>implemented via services at the next lower </a:t>
            </a:r>
            <a:r>
              <a:rPr lang="en-US" dirty="0" smtClean="0">
                <a:solidFill>
                  <a:schemeClr val="accent1"/>
                </a:solidFill>
              </a:rPr>
              <a:t>level</a:t>
            </a:r>
          </a:p>
          <a:p>
            <a:pPr marL="0" indent="0">
              <a:lnSpc>
                <a:spcPct val="85000"/>
              </a:lnSpc>
              <a:buNone/>
            </a:pPr>
            <a:endParaRPr lang="en-US" dirty="0">
              <a:solidFill>
                <a:schemeClr val="accent1"/>
              </a:solidFill>
            </a:endParaRPr>
          </a:p>
          <a:p>
            <a:pPr>
              <a:lnSpc>
                <a:spcPct val="85000"/>
              </a:lnSpc>
            </a:pPr>
            <a:r>
              <a:rPr lang="en-US" dirty="0">
                <a:solidFill>
                  <a:schemeClr val="accent1"/>
                </a:solidFill>
              </a:rPr>
              <a:t>Encapsulation: </a:t>
            </a:r>
            <a:r>
              <a:rPr lang="en-US" dirty="0">
                <a:solidFill>
                  <a:srgbClr val="000000"/>
                </a:solidFill>
              </a:rPr>
              <a:t>carry higher level information within lower level </a:t>
            </a:r>
            <a:r>
              <a:rPr lang="ja-JP" altLang="en-US" dirty="0">
                <a:solidFill>
                  <a:srgbClr val="000000"/>
                </a:solidFill>
                <a:latin typeface="Arial"/>
              </a:rPr>
              <a:t>“</a:t>
            </a:r>
            <a:r>
              <a:rPr lang="en-US" dirty="0">
                <a:solidFill>
                  <a:srgbClr val="000000"/>
                </a:solidFill>
              </a:rPr>
              <a:t>envelope</a:t>
            </a:r>
            <a:r>
              <a:rPr lang="ja-JP" altLang="en-US" dirty="0">
                <a:solidFill>
                  <a:srgbClr val="000000"/>
                </a:solidFill>
                <a:latin typeface="Arial"/>
              </a:rPr>
              <a:t>”</a:t>
            </a:r>
            <a:endParaRPr lang="en-US" dirty="0">
              <a:solidFill>
                <a:srgbClr val="000000"/>
              </a:solidFill>
            </a:endParaRPr>
          </a:p>
          <a:p>
            <a:pPr>
              <a:lnSpc>
                <a:spcPct val="85000"/>
              </a:lnSpc>
            </a:pPr>
            <a:r>
              <a:rPr lang="en-US" dirty="0">
                <a:solidFill>
                  <a:schemeClr val="accent1"/>
                </a:solidFill>
              </a:rPr>
              <a:t>Fragmentation: </a:t>
            </a:r>
            <a:r>
              <a:rPr lang="en-US" dirty="0">
                <a:solidFill>
                  <a:srgbClr val="000000"/>
                </a:solidFill>
              </a:rPr>
              <a:t>break packet into multiple smaller packets and reassemble</a:t>
            </a:r>
          </a:p>
        </p:txBody>
      </p:sp>
      <p:sp>
        <p:nvSpPr>
          <p:cNvPr id="4" name="Date Placeholder 195"/>
          <p:cNvSpPr>
            <a:spLocks noGrp="1"/>
          </p:cNvSpPr>
          <p:nvPr>
            <p:ph type="dt" sz="half" idx="10"/>
          </p:nvPr>
        </p:nvSpPr>
        <p:spPr>
          <a:xfrm>
            <a:off x="457200" y="6356350"/>
            <a:ext cx="2133600" cy="365125"/>
          </a:xfrm>
        </p:spPr>
        <p:txBody>
          <a:bodyPr/>
          <a:lstStyle/>
          <a:p>
            <a:fld id="{196B23DA-8CFC-C649-A609-D553C8D8C4F7}" type="datetime1">
              <a:rPr lang="en-US" smtClean="0"/>
              <a:pPr/>
              <a:t>4/25/13</a:t>
            </a:fld>
            <a:endParaRPr lang="en-US" dirty="0"/>
          </a:p>
        </p:txBody>
      </p:sp>
      <p:sp>
        <p:nvSpPr>
          <p:cNvPr id="5"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23</a:t>
            </a:fld>
            <a:endParaRPr lang="en-US" dirty="0"/>
          </a:p>
        </p:txBody>
      </p:sp>
      <p:sp>
        <p:nvSpPr>
          <p:cNvPr id="6" name="Footer Placeholder 197"/>
          <p:cNvSpPr>
            <a:spLocks noGrp="1"/>
          </p:cNvSpPr>
          <p:nvPr>
            <p:ph type="ftr" sz="quarter" idx="11"/>
          </p:nvPr>
        </p:nvSpPr>
        <p:spPr>
          <a:xfrm>
            <a:off x="3124200" y="6356350"/>
            <a:ext cx="2895600" cy="365125"/>
          </a:xfrm>
        </p:spPr>
        <p:txBody>
          <a:bodyPr/>
          <a:lstStyle/>
          <a:p>
            <a:r>
              <a:rPr lang="da-DK" dirty="0" smtClean="0"/>
              <a:t>Fall 2011</a:t>
            </a:r>
            <a:r>
              <a:rPr lang="en-US" dirty="0" smtClean="0"/>
              <a:t> -- Lecture #37</a:t>
            </a:r>
            <a:endParaRPr lang="en-US" dirty="0"/>
          </a:p>
        </p:txBody>
      </p:sp>
    </p:spTree>
    <p:extLst>
      <p:ext uri="{BB962C8B-B14F-4D97-AF65-F5344CB8AC3E}">
        <p14:creationId xmlns:p14="http://schemas.microsoft.com/office/powerpoint/2010/main" val="34139851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9794" name="Rectangle 2"/>
          <p:cNvSpPr>
            <a:spLocks noGrp="1" noChangeArrowheads="1"/>
          </p:cNvSpPr>
          <p:nvPr>
            <p:ph type="title"/>
          </p:nvPr>
        </p:nvSpPr>
        <p:spPr>
          <a:xfrm>
            <a:off x="761999" y="488989"/>
            <a:ext cx="7331999" cy="474663"/>
          </a:xfrm>
          <a:noFill/>
          <a:ln/>
        </p:spPr>
        <p:txBody>
          <a:bodyPr wrap="square" lIns="90487" tIns="44450" rIns="90487" bIns="44450" anchor="ctr">
            <a:normAutofit fontScale="90000"/>
          </a:bodyPr>
          <a:lstStyle/>
          <a:p>
            <a:r>
              <a:rPr lang="en-US" dirty="0"/>
              <a:t>Protocol Family Concept</a:t>
            </a:r>
          </a:p>
        </p:txBody>
      </p:sp>
      <p:sp>
        <p:nvSpPr>
          <p:cNvPr id="2849795" name="Text Box 3"/>
          <p:cNvSpPr txBox="1">
            <a:spLocks noChangeArrowheads="1"/>
          </p:cNvSpPr>
          <p:nvPr/>
        </p:nvSpPr>
        <p:spPr bwMode="auto">
          <a:xfrm>
            <a:off x="1066800" y="1447800"/>
            <a:ext cx="1724025" cy="55721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Message</a:t>
            </a:r>
            <a:endParaRPr lang="en-US">
              <a:solidFill>
                <a:schemeClr val="tx1"/>
              </a:solidFill>
            </a:endParaRPr>
          </a:p>
        </p:txBody>
      </p:sp>
      <p:sp>
        <p:nvSpPr>
          <p:cNvPr id="2849796" name="Text Box 4"/>
          <p:cNvSpPr txBox="1">
            <a:spLocks noChangeArrowheads="1"/>
          </p:cNvSpPr>
          <p:nvPr/>
        </p:nvSpPr>
        <p:spPr bwMode="auto">
          <a:xfrm>
            <a:off x="5562600" y="1447800"/>
            <a:ext cx="1724025" cy="55721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Message</a:t>
            </a:r>
            <a:endParaRPr lang="en-US">
              <a:solidFill>
                <a:schemeClr val="tx1"/>
              </a:solidFill>
            </a:endParaRPr>
          </a:p>
        </p:txBody>
      </p:sp>
      <p:grpSp>
        <p:nvGrpSpPr>
          <p:cNvPr id="2849797" name="Group 5"/>
          <p:cNvGrpSpPr>
            <a:grpSpLocks/>
          </p:cNvGrpSpPr>
          <p:nvPr/>
        </p:nvGrpSpPr>
        <p:grpSpPr bwMode="auto">
          <a:xfrm>
            <a:off x="152400" y="3124200"/>
            <a:ext cx="7983538" cy="1166813"/>
            <a:chOff x="96" y="1968"/>
            <a:chExt cx="5029" cy="735"/>
          </a:xfrm>
        </p:grpSpPr>
        <p:grpSp>
          <p:nvGrpSpPr>
            <p:cNvPr id="2849798" name="Group 6"/>
            <p:cNvGrpSpPr>
              <a:grpSpLocks/>
            </p:cNvGrpSpPr>
            <p:nvPr/>
          </p:nvGrpSpPr>
          <p:grpSpPr bwMode="auto">
            <a:xfrm>
              <a:off x="96" y="2352"/>
              <a:ext cx="2197" cy="351"/>
              <a:chOff x="96" y="2352"/>
              <a:chExt cx="2197" cy="351"/>
            </a:xfrm>
          </p:grpSpPr>
          <p:sp>
            <p:nvSpPr>
              <p:cNvPr id="2849799" name="Text Box 7"/>
              <p:cNvSpPr txBox="1">
                <a:spLocks noChangeArrowheads="1"/>
              </p:cNvSpPr>
              <p:nvPr/>
            </p:nvSpPr>
            <p:spPr bwMode="auto">
              <a:xfrm>
                <a:off x="2016" y="2352"/>
                <a:ext cx="277" cy="351"/>
              </a:xfrm>
              <a:prstGeom prst="rect">
                <a:avLst/>
              </a:prstGeom>
              <a:solidFill>
                <a:srgbClr val="FF8DA0"/>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T</a:t>
                </a:r>
              </a:p>
            </p:txBody>
          </p:sp>
          <p:sp>
            <p:nvSpPr>
              <p:cNvPr id="2849800" name="Text Box 8"/>
              <p:cNvSpPr txBox="1">
                <a:spLocks noChangeArrowheads="1"/>
              </p:cNvSpPr>
              <p:nvPr/>
            </p:nvSpPr>
            <p:spPr bwMode="auto">
              <a:xfrm>
                <a:off x="96" y="2352"/>
                <a:ext cx="302" cy="351"/>
              </a:xfrm>
              <a:prstGeom prst="rect">
                <a:avLst/>
              </a:prstGeom>
              <a:solidFill>
                <a:srgbClr val="FF8DA0"/>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H</a:t>
                </a:r>
              </a:p>
            </p:txBody>
          </p:sp>
        </p:grpSp>
        <p:grpSp>
          <p:nvGrpSpPr>
            <p:cNvPr id="2849801" name="Group 9"/>
            <p:cNvGrpSpPr>
              <a:grpSpLocks/>
            </p:cNvGrpSpPr>
            <p:nvPr/>
          </p:nvGrpSpPr>
          <p:grpSpPr bwMode="auto">
            <a:xfrm>
              <a:off x="384" y="2352"/>
              <a:ext cx="1621" cy="351"/>
              <a:chOff x="384" y="2352"/>
              <a:chExt cx="1621" cy="351"/>
            </a:xfrm>
          </p:grpSpPr>
          <p:sp>
            <p:nvSpPr>
              <p:cNvPr id="2849802" name="Text Box 10"/>
              <p:cNvSpPr txBox="1">
                <a:spLocks noChangeArrowheads="1"/>
              </p:cNvSpPr>
              <p:nvPr/>
            </p:nvSpPr>
            <p:spPr bwMode="auto">
              <a:xfrm>
                <a:off x="672" y="2352"/>
                <a:ext cx="1086" cy="351"/>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Message</a:t>
                </a:r>
                <a:endParaRPr lang="en-US">
                  <a:solidFill>
                    <a:schemeClr val="tx1"/>
                  </a:solidFill>
                </a:endParaRPr>
              </a:p>
            </p:txBody>
          </p:sp>
          <p:sp>
            <p:nvSpPr>
              <p:cNvPr id="2849803" name="Text Box 11"/>
              <p:cNvSpPr txBox="1">
                <a:spLocks noChangeArrowheads="1"/>
              </p:cNvSpPr>
              <p:nvPr/>
            </p:nvSpPr>
            <p:spPr bwMode="auto">
              <a:xfrm>
                <a:off x="1728" y="2352"/>
                <a:ext cx="277" cy="351"/>
              </a:xfrm>
              <a:prstGeom prst="rect">
                <a:avLst/>
              </a:prstGeom>
              <a:solidFill>
                <a:srgbClr val="948A54"/>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T</a:t>
                </a:r>
              </a:p>
            </p:txBody>
          </p:sp>
          <p:sp>
            <p:nvSpPr>
              <p:cNvPr id="2849804" name="Text Box 12"/>
              <p:cNvSpPr txBox="1">
                <a:spLocks noChangeArrowheads="1"/>
              </p:cNvSpPr>
              <p:nvPr/>
            </p:nvSpPr>
            <p:spPr bwMode="auto">
              <a:xfrm>
                <a:off x="384" y="2352"/>
                <a:ext cx="302" cy="351"/>
              </a:xfrm>
              <a:prstGeom prst="rect">
                <a:avLst/>
              </a:prstGeom>
              <a:solidFill>
                <a:srgbClr val="948A54"/>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H</a:t>
                </a:r>
              </a:p>
            </p:txBody>
          </p:sp>
        </p:grpSp>
        <p:grpSp>
          <p:nvGrpSpPr>
            <p:cNvPr id="2849805" name="Group 13"/>
            <p:cNvGrpSpPr>
              <a:grpSpLocks/>
            </p:cNvGrpSpPr>
            <p:nvPr/>
          </p:nvGrpSpPr>
          <p:grpSpPr bwMode="auto">
            <a:xfrm>
              <a:off x="2928" y="2352"/>
              <a:ext cx="2197" cy="351"/>
              <a:chOff x="2928" y="2352"/>
              <a:chExt cx="2197" cy="351"/>
            </a:xfrm>
          </p:grpSpPr>
          <p:sp>
            <p:nvSpPr>
              <p:cNvPr id="2849806" name="Text Box 14"/>
              <p:cNvSpPr txBox="1">
                <a:spLocks noChangeArrowheads="1"/>
              </p:cNvSpPr>
              <p:nvPr/>
            </p:nvSpPr>
            <p:spPr bwMode="auto">
              <a:xfrm>
                <a:off x="3504" y="2352"/>
                <a:ext cx="1086" cy="351"/>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Message</a:t>
                </a:r>
                <a:endParaRPr lang="en-US">
                  <a:solidFill>
                    <a:schemeClr val="tx1"/>
                  </a:solidFill>
                </a:endParaRPr>
              </a:p>
            </p:txBody>
          </p:sp>
          <p:sp>
            <p:nvSpPr>
              <p:cNvPr id="2849807" name="Text Box 15"/>
              <p:cNvSpPr txBox="1">
                <a:spLocks noChangeArrowheads="1"/>
              </p:cNvSpPr>
              <p:nvPr/>
            </p:nvSpPr>
            <p:spPr bwMode="auto">
              <a:xfrm>
                <a:off x="4560" y="2352"/>
                <a:ext cx="277" cy="351"/>
              </a:xfrm>
              <a:prstGeom prst="rect">
                <a:avLst/>
              </a:prstGeom>
              <a:solidFill>
                <a:srgbClr val="948A54"/>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T</a:t>
                </a:r>
              </a:p>
            </p:txBody>
          </p:sp>
          <p:sp>
            <p:nvSpPr>
              <p:cNvPr id="2849808" name="Text Box 16"/>
              <p:cNvSpPr txBox="1">
                <a:spLocks noChangeArrowheads="1"/>
              </p:cNvSpPr>
              <p:nvPr/>
            </p:nvSpPr>
            <p:spPr bwMode="auto">
              <a:xfrm>
                <a:off x="3216" y="2352"/>
                <a:ext cx="302" cy="351"/>
              </a:xfrm>
              <a:prstGeom prst="rect">
                <a:avLst/>
              </a:prstGeom>
              <a:solidFill>
                <a:srgbClr val="948A54"/>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dirty="0">
                    <a:solidFill>
                      <a:schemeClr val="tx1"/>
                    </a:solidFill>
                  </a:rPr>
                  <a:t>H</a:t>
                </a:r>
              </a:p>
            </p:txBody>
          </p:sp>
          <p:sp>
            <p:nvSpPr>
              <p:cNvPr id="2849809" name="Text Box 17"/>
              <p:cNvSpPr txBox="1">
                <a:spLocks noChangeArrowheads="1"/>
              </p:cNvSpPr>
              <p:nvPr/>
            </p:nvSpPr>
            <p:spPr bwMode="auto">
              <a:xfrm>
                <a:off x="4848" y="2352"/>
                <a:ext cx="277" cy="351"/>
              </a:xfrm>
              <a:prstGeom prst="rect">
                <a:avLst/>
              </a:prstGeom>
              <a:solidFill>
                <a:srgbClr val="FF8DA0"/>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T</a:t>
                </a:r>
              </a:p>
            </p:txBody>
          </p:sp>
          <p:sp>
            <p:nvSpPr>
              <p:cNvPr id="2849810" name="Text Box 18"/>
              <p:cNvSpPr txBox="1">
                <a:spLocks noChangeArrowheads="1"/>
              </p:cNvSpPr>
              <p:nvPr/>
            </p:nvSpPr>
            <p:spPr bwMode="auto">
              <a:xfrm>
                <a:off x="2928" y="2352"/>
                <a:ext cx="302" cy="351"/>
              </a:xfrm>
              <a:prstGeom prst="rect">
                <a:avLst/>
              </a:prstGeom>
              <a:solidFill>
                <a:srgbClr val="FF8DA0"/>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H</a:t>
                </a:r>
              </a:p>
            </p:txBody>
          </p:sp>
        </p:grpSp>
        <p:grpSp>
          <p:nvGrpSpPr>
            <p:cNvPr id="2849811" name="Group 19"/>
            <p:cNvGrpSpPr>
              <a:grpSpLocks/>
            </p:cNvGrpSpPr>
            <p:nvPr/>
          </p:nvGrpSpPr>
          <p:grpSpPr bwMode="auto">
            <a:xfrm>
              <a:off x="1200" y="1968"/>
              <a:ext cx="849" cy="384"/>
              <a:chOff x="1200" y="1968"/>
              <a:chExt cx="849" cy="384"/>
            </a:xfrm>
          </p:grpSpPr>
          <p:sp>
            <p:nvSpPr>
              <p:cNvPr id="2849812" name="Line 20"/>
              <p:cNvSpPr>
                <a:spLocks noChangeShapeType="1"/>
              </p:cNvSpPr>
              <p:nvPr/>
            </p:nvSpPr>
            <p:spPr bwMode="auto">
              <a:xfrm>
                <a:off x="1200" y="2016"/>
                <a:ext cx="0" cy="3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49813" name="Text Box 21"/>
              <p:cNvSpPr txBox="1">
                <a:spLocks noChangeArrowheads="1"/>
              </p:cNvSpPr>
              <p:nvPr/>
            </p:nvSpPr>
            <p:spPr bwMode="auto">
              <a:xfrm>
                <a:off x="1248" y="1968"/>
                <a:ext cx="80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Actual</a:t>
                </a:r>
              </a:p>
            </p:txBody>
          </p:sp>
        </p:grpSp>
        <p:grpSp>
          <p:nvGrpSpPr>
            <p:cNvPr id="2849814" name="Group 22"/>
            <p:cNvGrpSpPr>
              <a:grpSpLocks/>
            </p:cNvGrpSpPr>
            <p:nvPr/>
          </p:nvGrpSpPr>
          <p:grpSpPr bwMode="auto">
            <a:xfrm>
              <a:off x="4032" y="1968"/>
              <a:ext cx="849" cy="384"/>
              <a:chOff x="4032" y="1968"/>
              <a:chExt cx="849" cy="384"/>
            </a:xfrm>
          </p:grpSpPr>
          <p:sp>
            <p:nvSpPr>
              <p:cNvPr id="2849815" name="Line 23"/>
              <p:cNvSpPr>
                <a:spLocks noChangeShapeType="1"/>
              </p:cNvSpPr>
              <p:nvPr/>
            </p:nvSpPr>
            <p:spPr bwMode="auto">
              <a:xfrm>
                <a:off x="4032" y="2016"/>
                <a:ext cx="0" cy="336"/>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49816" name="Text Box 24"/>
              <p:cNvSpPr txBox="1">
                <a:spLocks noChangeArrowheads="1"/>
              </p:cNvSpPr>
              <p:nvPr/>
            </p:nvSpPr>
            <p:spPr bwMode="auto">
              <a:xfrm>
                <a:off x="4080" y="1968"/>
                <a:ext cx="80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Actual</a:t>
                </a:r>
              </a:p>
            </p:txBody>
          </p:sp>
        </p:grpSp>
      </p:grpSp>
      <p:grpSp>
        <p:nvGrpSpPr>
          <p:cNvPr id="2849817" name="Group 25"/>
          <p:cNvGrpSpPr>
            <a:grpSpLocks/>
          </p:cNvGrpSpPr>
          <p:nvPr/>
        </p:nvGrpSpPr>
        <p:grpSpPr bwMode="auto">
          <a:xfrm>
            <a:off x="1752600" y="4724400"/>
            <a:ext cx="4495800" cy="595313"/>
            <a:chOff x="1104" y="2976"/>
            <a:chExt cx="2832" cy="375"/>
          </a:xfrm>
        </p:grpSpPr>
        <p:sp>
          <p:nvSpPr>
            <p:cNvPr id="2849818" name="Line 26"/>
            <p:cNvSpPr>
              <a:spLocks noChangeShapeType="1"/>
            </p:cNvSpPr>
            <p:nvPr/>
          </p:nvSpPr>
          <p:spPr bwMode="auto">
            <a:xfrm>
              <a:off x="1104" y="2976"/>
              <a:ext cx="283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49819" name="Text Box 27"/>
            <p:cNvSpPr txBox="1">
              <a:spLocks noChangeArrowheads="1"/>
            </p:cNvSpPr>
            <p:nvPr/>
          </p:nvSpPr>
          <p:spPr bwMode="auto">
            <a:xfrm>
              <a:off x="2160" y="3024"/>
              <a:ext cx="102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Physical</a:t>
              </a:r>
            </a:p>
          </p:txBody>
        </p:sp>
      </p:grpSp>
      <p:grpSp>
        <p:nvGrpSpPr>
          <p:cNvPr id="2849820" name="Group 28"/>
          <p:cNvGrpSpPr>
            <a:grpSpLocks/>
          </p:cNvGrpSpPr>
          <p:nvPr/>
        </p:nvGrpSpPr>
        <p:grpSpPr bwMode="auto">
          <a:xfrm>
            <a:off x="609600" y="2057400"/>
            <a:ext cx="7138988" cy="1090613"/>
            <a:chOff x="384" y="1296"/>
            <a:chExt cx="4497" cy="687"/>
          </a:xfrm>
        </p:grpSpPr>
        <p:sp>
          <p:nvSpPr>
            <p:cNvPr id="2849821" name="Text Box 29"/>
            <p:cNvSpPr txBox="1">
              <a:spLocks noChangeArrowheads="1"/>
            </p:cNvSpPr>
            <p:nvPr/>
          </p:nvSpPr>
          <p:spPr bwMode="auto">
            <a:xfrm>
              <a:off x="672" y="1632"/>
              <a:ext cx="1086" cy="351"/>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Message</a:t>
              </a:r>
              <a:endParaRPr lang="en-US">
                <a:solidFill>
                  <a:schemeClr val="tx1"/>
                </a:solidFill>
              </a:endParaRPr>
            </a:p>
          </p:txBody>
        </p:sp>
        <p:grpSp>
          <p:nvGrpSpPr>
            <p:cNvPr id="2849822" name="Group 30"/>
            <p:cNvGrpSpPr>
              <a:grpSpLocks/>
            </p:cNvGrpSpPr>
            <p:nvPr/>
          </p:nvGrpSpPr>
          <p:grpSpPr bwMode="auto">
            <a:xfrm>
              <a:off x="384" y="1632"/>
              <a:ext cx="1621" cy="351"/>
              <a:chOff x="384" y="1632"/>
              <a:chExt cx="1621" cy="351"/>
            </a:xfrm>
          </p:grpSpPr>
          <p:sp>
            <p:nvSpPr>
              <p:cNvPr id="2849823" name="Text Box 31"/>
              <p:cNvSpPr txBox="1">
                <a:spLocks noChangeArrowheads="1"/>
              </p:cNvSpPr>
              <p:nvPr/>
            </p:nvSpPr>
            <p:spPr bwMode="auto">
              <a:xfrm>
                <a:off x="1728" y="1632"/>
                <a:ext cx="277" cy="351"/>
              </a:xfrm>
              <a:prstGeom prst="rect">
                <a:avLst/>
              </a:prstGeom>
              <a:solidFill>
                <a:srgbClr val="948A54"/>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T</a:t>
                </a:r>
              </a:p>
            </p:txBody>
          </p:sp>
          <p:sp>
            <p:nvSpPr>
              <p:cNvPr id="2849824" name="Text Box 32"/>
              <p:cNvSpPr txBox="1">
                <a:spLocks noChangeArrowheads="1"/>
              </p:cNvSpPr>
              <p:nvPr/>
            </p:nvSpPr>
            <p:spPr bwMode="auto">
              <a:xfrm>
                <a:off x="384" y="1632"/>
                <a:ext cx="302" cy="351"/>
              </a:xfrm>
              <a:prstGeom prst="rect">
                <a:avLst/>
              </a:prstGeom>
              <a:solidFill>
                <a:srgbClr val="948A54"/>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dirty="0">
                    <a:solidFill>
                      <a:schemeClr val="tx1"/>
                    </a:solidFill>
                  </a:rPr>
                  <a:t>H</a:t>
                </a:r>
              </a:p>
            </p:txBody>
          </p:sp>
        </p:grpSp>
        <p:grpSp>
          <p:nvGrpSpPr>
            <p:cNvPr id="2849825" name="Group 33"/>
            <p:cNvGrpSpPr>
              <a:grpSpLocks/>
            </p:cNvGrpSpPr>
            <p:nvPr/>
          </p:nvGrpSpPr>
          <p:grpSpPr bwMode="auto">
            <a:xfrm>
              <a:off x="3216" y="1632"/>
              <a:ext cx="1621" cy="351"/>
              <a:chOff x="3216" y="1632"/>
              <a:chExt cx="1621" cy="351"/>
            </a:xfrm>
          </p:grpSpPr>
          <p:sp>
            <p:nvSpPr>
              <p:cNvPr id="2849826" name="Text Box 34"/>
              <p:cNvSpPr txBox="1">
                <a:spLocks noChangeArrowheads="1"/>
              </p:cNvSpPr>
              <p:nvPr/>
            </p:nvSpPr>
            <p:spPr bwMode="auto">
              <a:xfrm>
                <a:off x="3504" y="1632"/>
                <a:ext cx="1086" cy="351"/>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Message</a:t>
                </a:r>
                <a:endParaRPr lang="en-US">
                  <a:solidFill>
                    <a:schemeClr val="tx1"/>
                  </a:solidFill>
                </a:endParaRPr>
              </a:p>
            </p:txBody>
          </p:sp>
          <p:sp>
            <p:nvSpPr>
              <p:cNvPr id="2849827" name="Text Box 35"/>
              <p:cNvSpPr txBox="1">
                <a:spLocks noChangeArrowheads="1"/>
              </p:cNvSpPr>
              <p:nvPr/>
            </p:nvSpPr>
            <p:spPr bwMode="auto">
              <a:xfrm>
                <a:off x="4560" y="1632"/>
                <a:ext cx="277" cy="351"/>
              </a:xfrm>
              <a:prstGeom prst="rect">
                <a:avLst/>
              </a:prstGeom>
              <a:solidFill>
                <a:schemeClr val="bg2">
                  <a:lumMod val="50000"/>
                </a:scheme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T</a:t>
                </a:r>
              </a:p>
            </p:txBody>
          </p:sp>
          <p:sp>
            <p:nvSpPr>
              <p:cNvPr id="2849828" name="Text Box 36"/>
              <p:cNvSpPr txBox="1">
                <a:spLocks noChangeArrowheads="1"/>
              </p:cNvSpPr>
              <p:nvPr/>
            </p:nvSpPr>
            <p:spPr bwMode="auto">
              <a:xfrm>
                <a:off x="3216" y="1632"/>
                <a:ext cx="302" cy="351"/>
              </a:xfrm>
              <a:prstGeom prst="rect">
                <a:avLst/>
              </a:prstGeom>
              <a:solidFill>
                <a:schemeClr val="bg2">
                  <a:lumMod val="50000"/>
                </a:scheme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H</a:t>
                </a:r>
              </a:p>
            </p:txBody>
          </p:sp>
        </p:grpSp>
        <p:grpSp>
          <p:nvGrpSpPr>
            <p:cNvPr id="2849829" name="Group 37"/>
            <p:cNvGrpSpPr>
              <a:grpSpLocks/>
            </p:cNvGrpSpPr>
            <p:nvPr/>
          </p:nvGrpSpPr>
          <p:grpSpPr bwMode="auto">
            <a:xfrm>
              <a:off x="1200" y="1296"/>
              <a:ext cx="849" cy="336"/>
              <a:chOff x="1200" y="1296"/>
              <a:chExt cx="849" cy="336"/>
            </a:xfrm>
          </p:grpSpPr>
          <p:sp>
            <p:nvSpPr>
              <p:cNvPr id="2849830" name="Line 38"/>
              <p:cNvSpPr>
                <a:spLocks noChangeShapeType="1"/>
              </p:cNvSpPr>
              <p:nvPr/>
            </p:nvSpPr>
            <p:spPr bwMode="auto">
              <a:xfrm>
                <a:off x="1200" y="1296"/>
                <a:ext cx="0" cy="3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49831" name="Text Box 39"/>
              <p:cNvSpPr txBox="1">
                <a:spLocks noChangeArrowheads="1"/>
              </p:cNvSpPr>
              <p:nvPr/>
            </p:nvSpPr>
            <p:spPr bwMode="auto">
              <a:xfrm>
                <a:off x="1248" y="1296"/>
                <a:ext cx="80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Actual</a:t>
                </a:r>
              </a:p>
            </p:txBody>
          </p:sp>
        </p:grpSp>
        <p:grpSp>
          <p:nvGrpSpPr>
            <p:cNvPr id="2849832" name="Group 40"/>
            <p:cNvGrpSpPr>
              <a:grpSpLocks/>
            </p:cNvGrpSpPr>
            <p:nvPr/>
          </p:nvGrpSpPr>
          <p:grpSpPr bwMode="auto">
            <a:xfrm>
              <a:off x="4032" y="1296"/>
              <a:ext cx="849" cy="336"/>
              <a:chOff x="4032" y="1296"/>
              <a:chExt cx="849" cy="336"/>
            </a:xfrm>
          </p:grpSpPr>
          <p:sp>
            <p:nvSpPr>
              <p:cNvPr id="2849833" name="Line 41"/>
              <p:cNvSpPr>
                <a:spLocks noChangeShapeType="1"/>
              </p:cNvSpPr>
              <p:nvPr/>
            </p:nvSpPr>
            <p:spPr bwMode="auto">
              <a:xfrm>
                <a:off x="4032" y="1296"/>
                <a:ext cx="0" cy="336"/>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49834" name="Text Box 42"/>
              <p:cNvSpPr txBox="1">
                <a:spLocks noChangeArrowheads="1"/>
              </p:cNvSpPr>
              <p:nvPr/>
            </p:nvSpPr>
            <p:spPr bwMode="auto">
              <a:xfrm>
                <a:off x="4080" y="1296"/>
                <a:ext cx="80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Actual</a:t>
                </a:r>
              </a:p>
            </p:txBody>
          </p:sp>
        </p:grpSp>
        <p:grpSp>
          <p:nvGrpSpPr>
            <p:cNvPr id="2849835" name="Group 43"/>
            <p:cNvGrpSpPr>
              <a:grpSpLocks/>
            </p:cNvGrpSpPr>
            <p:nvPr/>
          </p:nvGrpSpPr>
          <p:grpSpPr bwMode="auto">
            <a:xfrm>
              <a:off x="2112" y="1440"/>
              <a:ext cx="900" cy="384"/>
              <a:chOff x="2112" y="1440"/>
              <a:chExt cx="900" cy="384"/>
            </a:xfrm>
          </p:grpSpPr>
          <p:sp>
            <p:nvSpPr>
              <p:cNvPr id="2849836" name="Line 44"/>
              <p:cNvSpPr>
                <a:spLocks noChangeShapeType="1"/>
              </p:cNvSpPr>
              <p:nvPr/>
            </p:nvSpPr>
            <p:spPr bwMode="auto">
              <a:xfrm>
                <a:off x="2208" y="1824"/>
                <a:ext cx="76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49837" name="Text Box 45"/>
              <p:cNvSpPr txBox="1">
                <a:spLocks noChangeArrowheads="1"/>
              </p:cNvSpPr>
              <p:nvPr/>
            </p:nvSpPr>
            <p:spPr bwMode="auto">
              <a:xfrm>
                <a:off x="2112" y="1440"/>
                <a:ext cx="9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Logical</a:t>
                </a:r>
              </a:p>
            </p:txBody>
          </p:sp>
        </p:grpSp>
      </p:grpSp>
      <p:grpSp>
        <p:nvGrpSpPr>
          <p:cNvPr id="2849838" name="Group 46"/>
          <p:cNvGrpSpPr>
            <a:grpSpLocks/>
          </p:cNvGrpSpPr>
          <p:nvPr/>
        </p:nvGrpSpPr>
        <p:grpSpPr bwMode="auto">
          <a:xfrm>
            <a:off x="3352800" y="1447800"/>
            <a:ext cx="1428750" cy="609600"/>
            <a:chOff x="2112" y="912"/>
            <a:chExt cx="900" cy="384"/>
          </a:xfrm>
        </p:grpSpPr>
        <p:sp>
          <p:nvSpPr>
            <p:cNvPr id="2849839" name="Line 47"/>
            <p:cNvSpPr>
              <a:spLocks noChangeShapeType="1"/>
            </p:cNvSpPr>
            <p:nvPr/>
          </p:nvSpPr>
          <p:spPr bwMode="auto">
            <a:xfrm>
              <a:off x="2208" y="1296"/>
              <a:ext cx="76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49840" name="Text Box 48"/>
            <p:cNvSpPr txBox="1">
              <a:spLocks noChangeArrowheads="1"/>
            </p:cNvSpPr>
            <p:nvPr/>
          </p:nvSpPr>
          <p:spPr bwMode="auto">
            <a:xfrm>
              <a:off x="2112" y="912"/>
              <a:ext cx="9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tx1"/>
                  </a:solidFill>
                </a:rPr>
                <a:t>Logical</a:t>
              </a:r>
            </a:p>
          </p:txBody>
        </p:sp>
      </p:grpSp>
      <p:sp>
        <p:nvSpPr>
          <p:cNvPr id="49" name="Date Placeholder 195"/>
          <p:cNvSpPr>
            <a:spLocks noGrp="1"/>
          </p:cNvSpPr>
          <p:nvPr>
            <p:ph type="dt" sz="half" idx="10"/>
          </p:nvPr>
        </p:nvSpPr>
        <p:spPr>
          <a:xfrm>
            <a:off x="457200" y="6356350"/>
            <a:ext cx="2133600" cy="365125"/>
          </a:xfrm>
        </p:spPr>
        <p:txBody>
          <a:bodyPr/>
          <a:lstStyle/>
          <a:p>
            <a:fld id="{196B23DA-8CFC-C649-A609-D553C8D8C4F7}" type="datetime1">
              <a:rPr lang="en-US" smtClean="0"/>
              <a:pPr/>
              <a:t>4/25/13</a:t>
            </a:fld>
            <a:endParaRPr lang="en-US" dirty="0"/>
          </a:p>
        </p:txBody>
      </p:sp>
      <p:sp>
        <p:nvSpPr>
          <p:cNvPr id="50"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24</a:t>
            </a:fld>
            <a:endParaRPr lang="en-US" dirty="0"/>
          </a:p>
        </p:txBody>
      </p:sp>
      <p:sp>
        <p:nvSpPr>
          <p:cNvPr id="51" name="Footer Placeholder 197"/>
          <p:cNvSpPr>
            <a:spLocks noGrp="1"/>
          </p:cNvSpPr>
          <p:nvPr>
            <p:ph type="ftr" sz="quarter" idx="11"/>
          </p:nvPr>
        </p:nvSpPr>
        <p:spPr>
          <a:xfrm>
            <a:off x="3124200" y="6356350"/>
            <a:ext cx="2895600" cy="365125"/>
          </a:xfrm>
        </p:spPr>
        <p:txBody>
          <a:bodyPr/>
          <a:lstStyle/>
          <a:p>
            <a:r>
              <a:rPr lang="da-DK" dirty="0" smtClean="0"/>
              <a:t>Fall 2011</a:t>
            </a:r>
            <a:r>
              <a:rPr lang="en-US" dirty="0" smtClean="0"/>
              <a:t> -- Lecture #37</a:t>
            </a:r>
            <a:endParaRPr lang="en-US" dirty="0"/>
          </a:p>
        </p:txBody>
      </p:sp>
    </p:spTree>
    <p:extLst>
      <p:ext uri="{BB962C8B-B14F-4D97-AF65-F5344CB8AC3E}">
        <p14:creationId xmlns:p14="http://schemas.microsoft.com/office/powerpoint/2010/main" val="23731059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8498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849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1842" name="Rectangle 2"/>
          <p:cNvSpPr>
            <a:spLocks noGrp="1" noChangeArrowheads="1"/>
          </p:cNvSpPr>
          <p:nvPr>
            <p:ph type="title"/>
          </p:nvPr>
        </p:nvSpPr>
        <p:spPr>
          <a:xfrm>
            <a:off x="566121" y="366593"/>
            <a:ext cx="7543800" cy="474663"/>
          </a:xfrm>
          <a:noFill/>
          <a:ln/>
        </p:spPr>
        <p:txBody>
          <a:bodyPr wrap="square" lIns="90487" tIns="44450" rIns="90487" bIns="44450" anchor="ctr">
            <a:normAutofit fontScale="90000"/>
          </a:bodyPr>
          <a:lstStyle/>
          <a:p>
            <a:r>
              <a:rPr lang="en-US" dirty="0"/>
              <a:t>Protocol for Network of Networks</a:t>
            </a:r>
          </a:p>
        </p:txBody>
      </p:sp>
      <p:sp>
        <p:nvSpPr>
          <p:cNvPr id="2851843" name="Rectangle 3"/>
          <p:cNvSpPr>
            <a:spLocks noGrp="1" noChangeArrowheads="1"/>
          </p:cNvSpPr>
          <p:nvPr>
            <p:ph type="body" idx="1"/>
          </p:nvPr>
        </p:nvSpPr>
        <p:spPr>
          <a:xfrm>
            <a:off x="457200" y="990600"/>
            <a:ext cx="8286750" cy="5029200"/>
          </a:xfrm>
          <a:noFill/>
          <a:ln/>
        </p:spPr>
        <p:txBody>
          <a:bodyPr lIns="90487" tIns="44450" rIns="90487" bIns="44450">
            <a:normAutofit lnSpcReduction="10000"/>
          </a:bodyPr>
          <a:lstStyle/>
          <a:p>
            <a:r>
              <a:rPr lang="en-US" u="sng" dirty="0">
                <a:solidFill>
                  <a:schemeClr val="accent1"/>
                </a:solidFill>
              </a:rPr>
              <a:t>Transmission Control Protocol/Internet Protocol (TCP/IP)</a:t>
            </a:r>
            <a:r>
              <a:rPr lang="en-US" dirty="0">
                <a:solidFill>
                  <a:schemeClr val="accent1"/>
                </a:solidFill>
              </a:rPr>
              <a:t>                             </a:t>
            </a:r>
            <a:r>
              <a:rPr lang="en-US" dirty="0" smtClean="0">
                <a:solidFill>
                  <a:schemeClr val="accent1"/>
                </a:solidFill>
              </a:rPr>
              <a:t>                      </a:t>
            </a:r>
            <a:r>
              <a:rPr lang="en-US" dirty="0"/>
              <a:t>(TCP :: a Transport Layer)</a:t>
            </a:r>
          </a:p>
          <a:p>
            <a:pPr lvl="1">
              <a:buFont typeface="Arial"/>
              <a:buChar char="•"/>
            </a:pPr>
            <a:r>
              <a:rPr lang="en-US" dirty="0"/>
              <a:t>This protocol family is the </a:t>
            </a:r>
            <a:r>
              <a:rPr lang="en-US" dirty="0">
                <a:solidFill>
                  <a:schemeClr val="accent2"/>
                </a:solidFill>
              </a:rPr>
              <a:t>basis of the Internet</a:t>
            </a:r>
            <a:r>
              <a:rPr lang="en-US" dirty="0"/>
              <a:t>, a WAN protocol</a:t>
            </a:r>
          </a:p>
          <a:p>
            <a:pPr lvl="1">
              <a:buFont typeface="Arial"/>
              <a:buChar char="•"/>
            </a:pPr>
            <a:r>
              <a:rPr lang="en-US" dirty="0"/>
              <a:t>IP makes best effort to deliver </a:t>
            </a:r>
          </a:p>
          <a:p>
            <a:pPr lvl="2"/>
            <a:r>
              <a:rPr lang="en-US" dirty="0"/>
              <a:t>Packets can be lost, corrupted</a:t>
            </a:r>
          </a:p>
          <a:p>
            <a:pPr lvl="1">
              <a:buFont typeface="Arial"/>
              <a:buChar char="•"/>
            </a:pPr>
            <a:r>
              <a:rPr lang="en-US" dirty="0"/>
              <a:t>TCP guarantees delivery</a:t>
            </a:r>
          </a:p>
          <a:p>
            <a:pPr lvl="1">
              <a:buFont typeface="Arial"/>
              <a:buChar char="•"/>
            </a:pPr>
            <a:r>
              <a:rPr lang="en-US" dirty="0"/>
              <a:t>TCP/IP so popular it is used even when communicating locally: even across homogeneous LAN</a:t>
            </a:r>
          </a:p>
        </p:txBody>
      </p:sp>
      <p:sp>
        <p:nvSpPr>
          <p:cNvPr id="4" name="Date Placeholder 195"/>
          <p:cNvSpPr>
            <a:spLocks noGrp="1"/>
          </p:cNvSpPr>
          <p:nvPr>
            <p:ph type="dt" sz="half" idx="10"/>
          </p:nvPr>
        </p:nvSpPr>
        <p:spPr>
          <a:xfrm>
            <a:off x="457200" y="6356350"/>
            <a:ext cx="2133600" cy="365125"/>
          </a:xfrm>
        </p:spPr>
        <p:txBody>
          <a:bodyPr/>
          <a:lstStyle/>
          <a:p>
            <a:fld id="{196B23DA-8CFC-C649-A609-D553C8D8C4F7}" type="datetime1">
              <a:rPr lang="en-US" smtClean="0"/>
              <a:pPr/>
              <a:t>4/25/13</a:t>
            </a:fld>
            <a:endParaRPr lang="en-US" dirty="0"/>
          </a:p>
        </p:txBody>
      </p:sp>
      <p:sp>
        <p:nvSpPr>
          <p:cNvPr id="5"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25</a:t>
            </a:fld>
            <a:endParaRPr lang="en-US" dirty="0"/>
          </a:p>
        </p:txBody>
      </p:sp>
      <p:sp>
        <p:nvSpPr>
          <p:cNvPr id="6" name="Footer Placeholder 197"/>
          <p:cNvSpPr>
            <a:spLocks noGrp="1"/>
          </p:cNvSpPr>
          <p:nvPr>
            <p:ph type="ftr" sz="quarter" idx="11"/>
          </p:nvPr>
        </p:nvSpPr>
        <p:spPr>
          <a:xfrm>
            <a:off x="3124200" y="6356350"/>
            <a:ext cx="2895600" cy="365125"/>
          </a:xfrm>
        </p:spPr>
        <p:txBody>
          <a:bodyPr/>
          <a:lstStyle/>
          <a:p>
            <a:r>
              <a:rPr lang="da-DK" dirty="0" smtClean="0"/>
              <a:t>Fall 2011</a:t>
            </a:r>
            <a:r>
              <a:rPr lang="en-US" dirty="0" smtClean="0"/>
              <a:t> -- Lecture #37</a:t>
            </a:r>
            <a:endParaRPr lang="en-US" dirty="0"/>
          </a:p>
        </p:txBody>
      </p:sp>
    </p:spTree>
    <p:extLst>
      <p:ext uri="{BB962C8B-B14F-4D97-AF65-F5344CB8AC3E}">
        <p14:creationId xmlns:p14="http://schemas.microsoft.com/office/powerpoint/2010/main" val="20748303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853890" name="Group 2"/>
          <p:cNvGrpSpPr>
            <a:grpSpLocks/>
          </p:cNvGrpSpPr>
          <p:nvPr/>
        </p:nvGrpSpPr>
        <p:grpSpPr bwMode="auto">
          <a:xfrm>
            <a:off x="6400800" y="3491966"/>
            <a:ext cx="1838325" cy="1600200"/>
            <a:chOff x="4032" y="1872"/>
            <a:chExt cx="1158" cy="1008"/>
          </a:xfrm>
        </p:grpSpPr>
        <p:sp>
          <p:nvSpPr>
            <p:cNvPr id="2853891" name="Rectangle 3" descr="5%"/>
            <p:cNvSpPr>
              <a:spLocks noChangeArrowheads="1"/>
            </p:cNvSpPr>
            <p:nvPr/>
          </p:nvSpPr>
          <p:spPr bwMode="auto">
            <a:xfrm>
              <a:off x="4032" y="1872"/>
              <a:ext cx="1152" cy="1008"/>
            </a:xfrm>
            <a:prstGeom prst="rect">
              <a:avLst/>
            </a:prstGeom>
            <a:pattFill prst="pct5">
              <a:fgClr>
                <a:schemeClr val="hlink"/>
              </a:fgClr>
              <a:bgClr>
                <a:schemeClr val="bg1"/>
              </a:bgClr>
            </a:pattFill>
            <a:ln w="38100">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53892" name="Text Box 4"/>
            <p:cNvSpPr txBox="1">
              <a:spLocks noChangeArrowheads="1"/>
            </p:cNvSpPr>
            <p:nvPr/>
          </p:nvSpPr>
          <p:spPr bwMode="auto">
            <a:xfrm>
              <a:off x="4128" y="2448"/>
              <a:ext cx="106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chemeClr val="hlink"/>
                  </a:solidFill>
                </a:rPr>
                <a:t>Message</a:t>
              </a:r>
            </a:p>
          </p:txBody>
        </p:sp>
      </p:grpSp>
      <p:sp>
        <p:nvSpPr>
          <p:cNvPr id="2853893" name="Rectangle 5"/>
          <p:cNvSpPr>
            <a:spLocks noGrp="1" noChangeArrowheads="1"/>
          </p:cNvSpPr>
          <p:nvPr>
            <p:ph type="title"/>
          </p:nvPr>
        </p:nvSpPr>
        <p:spPr>
          <a:xfrm>
            <a:off x="274198" y="488989"/>
            <a:ext cx="8382000" cy="474663"/>
          </a:xfrm>
          <a:noFill/>
          <a:ln/>
        </p:spPr>
        <p:txBody>
          <a:bodyPr wrap="square" lIns="90487" tIns="44450" rIns="90487" bIns="44450" anchor="ctr">
            <a:normAutofit fontScale="90000"/>
          </a:bodyPr>
          <a:lstStyle/>
          <a:p>
            <a:r>
              <a:rPr lang="en-US" dirty="0"/>
              <a:t>TCP/IP packet, Ethernet packet, protocols</a:t>
            </a:r>
          </a:p>
        </p:txBody>
      </p:sp>
      <p:sp>
        <p:nvSpPr>
          <p:cNvPr id="2853894" name="Rectangle 6"/>
          <p:cNvSpPr>
            <a:spLocks noGrp="1" noChangeArrowheads="1"/>
          </p:cNvSpPr>
          <p:nvPr>
            <p:ph type="body" idx="1"/>
          </p:nvPr>
        </p:nvSpPr>
        <p:spPr>
          <a:xfrm>
            <a:off x="533400" y="1282166"/>
            <a:ext cx="5334000" cy="990600"/>
          </a:xfrm>
          <a:noFill/>
          <a:ln/>
        </p:spPr>
        <p:txBody>
          <a:bodyPr lIns="90487" tIns="44450" rIns="90487" bIns="44450"/>
          <a:lstStyle/>
          <a:p>
            <a:r>
              <a:rPr lang="en-US"/>
              <a:t>Application sends message</a:t>
            </a:r>
          </a:p>
        </p:txBody>
      </p:sp>
      <p:grpSp>
        <p:nvGrpSpPr>
          <p:cNvPr id="2853895" name="Group 7"/>
          <p:cNvGrpSpPr>
            <a:grpSpLocks/>
          </p:cNvGrpSpPr>
          <p:nvPr/>
        </p:nvGrpSpPr>
        <p:grpSpPr bwMode="auto">
          <a:xfrm>
            <a:off x="6248400" y="2806166"/>
            <a:ext cx="2197100" cy="2613025"/>
            <a:chOff x="3936" y="1440"/>
            <a:chExt cx="1384" cy="1646"/>
          </a:xfrm>
        </p:grpSpPr>
        <p:grpSp>
          <p:nvGrpSpPr>
            <p:cNvPr id="2853896" name="Group 8"/>
            <p:cNvGrpSpPr>
              <a:grpSpLocks/>
            </p:cNvGrpSpPr>
            <p:nvPr/>
          </p:nvGrpSpPr>
          <p:grpSpPr bwMode="auto">
            <a:xfrm>
              <a:off x="3977" y="1450"/>
              <a:ext cx="1336" cy="1636"/>
              <a:chOff x="3977" y="1450"/>
              <a:chExt cx="1336" cy="1636"/>
            </a:xfrm>
          </p:grpSpPr>
          <p:sp>
            <p:nvSpPr>
              <p:cNvPr id="2853897" name="Rectangle 9"/>
              <p:cNvSpPr>
                <a:spLocks noChangeArrowheads="1"/>
              </p:cNvSpPr>
              <p:nvPr/>
            </p:nvSpPr>
            <p:spPr bwMode="auto">
              <a:xfrm>
                <a:off x="3977" y="1750"/>
                <a:ext cx="1324" cy="1336"/>
              </a:xfrm>
              <a:prstGeom prst="rect">
                <a:avLst/>
              </a:prstGeom>
              <a:noFill/>
              <a:ln w="50800">
                <a:solidFill>
                  <a:srgbClr val="FE9B03"/>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53898" name="Rectangle 10"/>
              <p:cNvSpPr>
                <a:spLocks noChangeArrowheads="1"/>
              </p:cNvSpPr>
              <p:nvPr/>
            </p:nvSpPr>
            <p:spPr bwMode="auto">
              <a:xfrm>
                <a:off x="4106" y="2160"/>
                <a:ext cx="1085" cy="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ctr"/>
                <a:r>
                  <a:rPr lang="en-US" sz="2800" b="1">
                    <a:solidFill>
                      <a:srgbClr val="FF9900"/>
                    </a:solidFill>
                    <a:latin typeface="Arial" charset="0"/>
                  </a:rPr>
                  <a:t>TCP data</a:t>
                </a:r>
                <a:endParaRPr lang="en-US" sz="1800" b="1">
                  <a:solidFill>
                    <a:schemeClr val="tx1"/>
                  </a:solidFill>
                  <a:latin typeface="Arial" charset="0"/>
                </a:endParaRPr>
              </a:p>
            </p:txBody>
          </p:sp>
          <p:sp>
            <p:nvSpPr>
              <p:cNvPr id="2853899" name="Rectangle 11"/>
              <p:cNvSpPr>
                <a:spLocks noChangeArrowheads="1"/>
              </p:cNvSpPr>
              <p:nvPr/>
            </p:nvSpPr>
            <p:spPr bwMode="auto">
              <a:xfrm>
                <a:off x="3977" y="1450"/>
                <a:ext cx="1336" cy="292"/>
              </a:xfrm>
              <a:prstGeom prst="rect">
                <a:avLst/>
              </a:prstGeom>
              <a:solidFill>
                <a:schemeClr val="bg1"/>
              </a:solidFill>
              <a:ln w="50800">
                <a:solidFill>
                  <a:srgbClr val="FE9B03"/>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853900" name="Rectangle 12"/>
            <p:cNvSpPr>
              <a:spLocks noChangeArrowheads="1"/>
            </p:cNvSpPr>
            <p:nvPr/>
          </p:nvSpPr>
          <p:spPr bwMode="auto">
            <a:xfrm>
              <a:off x="3936" y="1440"/>
              <a:ext cx="1384" cy="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a:solidFill>
                    <a:srgbClr val="FF9900"/>
                  </a:solidFill>
                  <a:latin typeface="Arial" charset="0"/>
                </a:rPr>
                <a:t>TCP Header</a:t>
              </a:r>
              <a:endParaRPr lang="en-US" sz="2800" b="1">
                <a:solidFill>
                  <a:schemeClr val="tx1"/>
                </a:solidFill>
                <a:latin typeface="Arial" charset="0"/>
              </a:endParaRPr>
            </a:p>
          </p:txBody>
        </p:sp>
      </p:grpSp>
      <p:grpSp>
        <p:nvGrpSpPr>
          <p:cNvPr id="2853901" name="Group 13"/>
          <p:cNvGrpSpPr>
            <a:grpSpLocks/>
          </p:cNvGrpSpPr>
          <p:nvPr/>
        </p:nvGrpSpPr>
        <p:grpSpPr bwMode="auto">
          <a:xfrm>
            <a:off x="6237288" y="2196566"/>
            <a:ext cx="2273300" cy="3298825"/>
            <a:chOff x="3929" y="1056"/>
            <a:chExt cx="1432" cy="2078"/>
          </a:xfrm>
        </p:grpSpPr>
        <p:grpSp>
          <p:nvGrpSpPr>
            <p:cNvPr id="2853902" name="Group 14"/>
            <p:cNvGrpSpPr>
              <a:grpSpLocks/>
            </p:cNvGrpSpPr>
            <p:nvPr/>
          </p:nvGrpSpPr>
          <p:grpSpPr bwMode="auto">
            <a:xfrm>
              <a:off x="3929" y="1056"/>
              <a:ext cx="1432" cy="2078"/>
              <a:chOff x="3929" y="1056"/>
              <a:chExt cx="1432" cy="2078"/>
            </a:xfrm>
          </p:grpSpPr>
          <p:sp>
            <p:nvSpPr>
              <p:cNvPr id="2853903" name="Rectangle 15"/>
              <p:cNvSpPr>
                <a:spLocks noChangeArrowheads="1"/>
              </p:cNvSpPr>
              <p:nvPr/>
            </p:nvSpPr>
            <p:spPr bwMode="auto">
              <a:xfrm>
                <a:off x="3929" y="1078"/>
                <a:ext cx="1432" cy="292"/>
              </a:xfrm>
              <a:prstGeom prst="rect">
                <a:avLst/>
              </a:prstGeom>
              <a:solidFill>
                <a:schemeClr val="bg1"/>
              </a:solidFill>
              <a:ln w="50800">
                <a:solidFill>
                  <a:schemeClr val="accent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53904" name="Rectangle 16"/>
              <p:cNvSpPr>
                <a:spLocks noChangeArrowheads="1"/>
              </p:cNvSpPr>
              <p:nvPr/>
            </p:nvSpPr>
            <p:spPr bwMode="auto">
              <a:xfrm>
                <a:off x="4080" y="1056"/>
                <a:ext cx="1147" cy="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a:latin typeface="Arial" charset="0"/>
                  </a:rPr>
                  <a:t>IP Header</a:t>
                </a:r>
                <a:endParaRPr lang="en-US" sz="2400" b="1">
                  <a:latin typeface="Arial" charset="0"/>
                </a:endParaRPr>
              </a:p>
            </p:txBody>
          </p:sp>
          <p:sp>
            <p:nvSpPr>
              <p:cNvPr id="2853905" name="Rectangle 17"/>
              <p:cNvSpPr>
                <a:spLocks noChangeArrowheads="1"/>
              </p:cNvSpPr>
              <p:nvPr/>
            </p:nvSpPr>
            <p:spPr bwMode="auto">
              <a:xfrm>
                <a:off x="3929" y="1402"/>
                <a:ext cx="1432" cy="1732"/>
              </a:xfrm>
              <a:prstGeom prst="rect">
                <a:avLst/>
              </a:prstGeom>
              <a:noFill/>
              <a:ln w="5080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853906" name="Rectangle 18"/>
            <p:cNvSpPr>
              <a:spLocks noChangeArrowheads="1"/>
            </p:cNvSpPr>
            <p:nvPr/>
          </p:nvSpPr>
          <p:spPr bwMode="auto">
            <a:xfrm>
              <a:off x="4176" y="1824"/>
              <a:ext cx="873" cy="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a:latin typeface="Arial" charset="0"/>
                </a:rPr>
                <a:t>IP Data</a:t>
              </a:r>
              <a:endParaRPr lang="en-US" sz="2400" b="1">
                <a:latin typeface="Arial" charset="0"/>
              </a:endParaRPr>
            </a:p>
          </p:txBody>
        </p:sp>
      </p:grpSp>
      <p:grpSp>
        <p:nvGrpSpPr>
          <p:cNvPr id="2853907" name="Group 19"/>
          <p:cNvGrpSpPr>
            <a:grpSpLocks/>
          </p:cNvGrpSpPr>
          <p:nvPr/>
        </p:nvGrpSpPr>
        <p:grpSpPr bwMode="auto">
          <a:xfrm>
            <a:off x="6091238" y="1663166"/>
            <a:ext cx="2513012" cy="4679950"/>
            <a:chOff x="3837" y="720"/>
            <a:chExt cx="1583" cy="2948"/>
          </a:xfrm>
        </p:grpSpPr>
        <p:sp>
          <p:nvSpPr>
            <p:cNvPr id="2853908" name="Rectangle 20"/>
            <p:cNvSpPr>
              <a:spLocks noChangeArrowheads="1"/>
            </p:cNvSpPr>
            <p:nvPr/>
          </p:nvSpPr>
          <p:spPr bwMode="auto">
            <a:xfrm>
              <a:off x="3837" y="1034"/>
              <a:ext cx="1580" cy="776"/>
            </a:xfrm>
            <a:prstGeom prst="rect">
              <a:avLst/>
            </a:prstGeom>
            <a:noFill/>
            <a:ln w="38100">
              <a:solidFill>
                <a:schemeClr val="tx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53909" name="Rectangle 21"/>
            <p:cNvSpPr>
              <a:spLocks noChangeArrowheads="1"/>
            </p:cNvSpPr>
            <p:nvPr/>
          </p:nvSpPr>
          <p:spPr bwMode="auto">
            <a:xfrm>
              <a:off x="3840" y="2064"/>
              <a:ext cx="1580" cy="656"/>
            </a:xfrm>
            <a:prstGeom prst="rect">
              <a:avLst/>
            </a:prstGeom>
            <a:noFill/>
            <a:ln w="38100">
              <a:solidFill>
                <a:schemeClr val="tx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53910" name="Rectangle 22"/>
            <p:cNvSpPr>
              <a:spLocks noChangeArrowheads="1"/>
            </p:cNvSpPr>
            <p:nvPr/>
          </p:nvSpPr>
          <p:spPr bwMode="auto">
            <a:xfrm>
              <a:off x="3840" y="2976"/>
              <a:ext cx="1580" cy="692"/>
            </a:xfrm>
            <a:prstGeom prst="rect">
              <a:avLst/>
            </a:prstGeom>
            <a:noFill/>
            <a:ln w="38100">
              <a:solidFill>
                <a:schemeClr val="tx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53911" name="Rectangle 23"/>
            <p:cNvSpPr>
              <a:spLocks noChangeArrowheads="1"/>
            </p:cNvSpPr>
            <p:nvPr/>
          </p:nvSpPr>
          <p:spPr bwMode="auto">
            <a:xfrm>
              <a:off x="3888" y="1776"/>
              <a:ext cx="425" cy="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a:solidFill>
                    <a:schemeClr val="tx1"/>
                  </a:solidFill>
                  <a:latin typeface="Arial" charset="0"/>
                </a:rPr>
                <a:t>EH</a:t>
              </a:r>
              <a:endParaRPr lang="en-US" sz="1800" b="1">
                <a:solidFill>
                  <a:schemeClr val="tx1"/>
                </a:solidFill>
                <a:latin typeface="Arial" charset="0"/>
              </a:endParaRPr>
            </a:p>
          </p:txBody>
        </p:sp>
        <p:sp>
          <p:nvSpPr>
            <p:cNvPr id="2853912" name="Rectangle 24"/>
            <p:cNvSpPr>
              <a:spLocks noChangeArrowheads="1"/>
            </p:cNvSpPr>
            <p:nvPr/>
          </p:nvSpPr>
          <p:spPr bwMode="auto">
            <a:xfrm>
              <a:off x="3837" y="768"/>
              <a:ext cx="1580" cy="248"/>
            </a:xfrm>
            <a:prstGeom prst="rect">
              <a:avLst/>
            </a:prstGeom>
            <a:noFill/>
            <a:ln w="38100">
              <a:solidFill>
                <a:schemeClr val="tx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53913" name="Rectangle 25"/>
            <p:cNvSpPr>
              <a:spLocks noChangeArrowheads="1"/>
            </p:cNvSpPr>
            <p:nvPr/>
          </p:nvSpPr>
          <p:spPr bwMode="auto">
            <a:xfrm>
              <a:off x="3837" y="1824"/>
              <a:ext cx="1580" cy="248"/>
            </a:xfrm>
            <a:prstGeom prst="rect">
              <a:avLst/>
            </a:prstGeom>
            <a:noFill/>
            <a:ln w="38100">
              <a:solidFill>
                <a:schemeClr val="tx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53914" name="Rectangle 26"/>
            <p:cNvSpPr>
              <a:spLocks noChangeArrowheads="1"/>
            </p:cNvSpPr>
            <p:nvPr/>
          </p:nvSpPr>
          <p:spPr bwMode="auto">
            <a:xfrm>
              <a:off x="3888" y="2688"/>
              <a:ext cx="1471" cy="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dirty="0">
                  <a:solidFill>
                    <a:schemeClr val="tx1"/>
                  </a:solidFill>
                  <a:latin typeface="Arial" charset="0"/>
                </a:rPr>
                <a:t>Ethernet </a:t>
              </a:r>
              <a:r>
                <a:rPr lang="en-US" sz="2800" b="1" dirty="0" err="1">
                  <a:solidFill>
                    <a:schemeClr val="tx1"/>
                  </a:solidFill>
                  <a:latin typeface="Arial" charset="0"/>
                </a:rPr>
                <a:t>Hdr</a:t>
              </a:r>
              <a:endParaRPr lang="en-US" sz="2800" b="1" dirty="0">
                <a:solidFill>
                  <a:schemeClr val="tx1"/>
                </a:solidFill>
                <a:latin typeface="Arial" charset="0"/>
              </a:endParaRPr>
            </a:p>
          </p:txBody>
        </p:sp>
        <p:sp>
          <p:nvSpPr>
            <p:cNvPr id="2853915" name="Rectangle 27"/>
            <p:cNvSpPr>
              <a:spLocks noChangeArrowheads="1"/>
            </p:cNvSpPr>
            <p:nvPr/>
          </p:nvSpPr>
          <p:spPr bwMode="auto">
            <a:xfrm>
              <a:off x="3837" y="2736"/>
              <a:ext cx="1580" cy="248"/>
            </a:xfrm>
            <a:prstGeom prst="rect">
              <a:avLst/>
            </a:prstGeom>
            <a:noFill/>
            <a:ln w="38100">
              <a:solidFill>
                <a:schemeClr val="tx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53916" name="Rectangle 28"/>
            <p:cNvSpPr>
              <a:spLocks noChangeArrowheads="1"/>
            </p:cNvSpPr>
            <p:nvPr/>
          </p:nvSpPr>
          <p:spPr bwMode="auto">
            <a:xfrm>
              <a:off x="3888" y="720"/>
              <a:ext cx="1471" cy="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a:solidFill>
                    <a:schemeClr val="tx1"/>
                  </a:solidFill>
                  <a:latin typeface="Arial" charset="0"/>
                </a:rPr>
                <a:t>Ethernet Hdr</a:t>
              </a:r>
              <a:endParaRPr lang="en-US" sz="1800" b="1">
                <a:solidFill>
                  <a:schemeClr val="tx1"/>
                </a:solidFill>
                <a:latin typeface="Arial" charset="0"/>
              </a:endParaRPr>
            </a:p>
          </p:txBody>
        </p:sp>
      </p:grpSp>
      <p:sp>
        <p:nvSpPr>
          <p:cNvPr id="2853917" name="Rectangle 29"/>
          <p:cNvSpPr>
            <a:spLocks noChangeArrowheads="1"/>
          </p:cNvSpPr>
          <p:nvPr/>
        </p:nvSpPr>
        <p:spPr bwMode="auto">
          <a:xfrm>
            <a:off x="533400" y="2272766"/>
            <a:ext cx="533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lstStyle/>
          <a:p>
            <a:pPr marL="203200" indent="-203200">
              <a:lnSpc>
                <a:spcPct val="75000"/>
              </a:lnSpc>
              <a:spcBef>
                <a:spcPct val="65000"/>
              </a:spcBef>
              <a:buSzPct val="100000"/>
              <a:buFont typeface="Times" charset="0"/>
              <a:buChar char="•"/>
            </a:pPr>
            <a:r>
              <a:rPr lang="en-US" sz="3200" b="1">
                <a:solidFill>
                  <a:schemeClr val="tx1"/>
                </a:solidFill>
              </a:rPr>
              <a:t>TCP breaks into 64KiB segments, adds 20B header</a:t>
            </a:r>
          </a:p>
        </p:txBody>
      </p:sp>
      <p:sp>
        <p:nvSpPr>
          <p:cNvPr id="2853918" name="Rectangle 30"/>
          <p:cNvSpPr>
            <a:spLocks noChangeArrowheads="1"/>
          </p:cNvSpPr>
          <p:nvPr/>
        </p:nvSpPr>
        <p:spPr bwMode="auto">
          <a:xfrm>
            <a:off x="533400" y="3491966"/>
            <a:ext cx="533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lstStyle/>
          <a:p>
            <a:pPr marL="203200" indent="-203200">
              <a:lnSpc>
                <a:spcPct val="75000"/>
              </a:lnSpc>
              <a:spcBef>
                <a:spcPct val="65000"/>
              </a:spcBef>
              <a:buSzPct val="100000"/>
              <a:buFont typeface="Times" charset="0"/>
              <a:buChar char="•"/>
            </a:pPr>
            <a:r>
              <a:rPr lang="en-US" sz="3200" b="1">
                <a:solidFill>
                  <a:schemeClr val="tx1"/>
                </a:solidFill>
              </a:rPr>
              <a:t>IP adds 20B header, sends to network</a:t>
            </a:r>
          </a:p>
        </p:txBody>
      </p:sp>
      <p:sp>
        <p:nvSpPr>
          <p:cNvPr id="2853919" name="Rectangle 31"/>
          <p:cNvSpPr>
            <a:spLocks noChangeArrowheads="1"/>
          </p:cNvSpPr>
          <p:nvPr/>
        </p:nvSpPr>
        <p:spPr bwMode="auto">
          <a:xfrm>
            <a:off x="533400" y="4406366"/>
            <a:ext cx="5334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lstStyle/>
          <a:p>
            <a:pPr marL="203200" indent="-203200">
              <a:lnSpc>
                <a:spcPct val="75000"/>
              </a:lnSpc>
              <a:spcBef>
                <a:spcPct val="65000"/>
              </a:spcBef>
              <a:buSzPct val="100000"/>
              <a:buFont typeface="Times" charset="0"/>
              <a:buChar char="•"/>
            </a:pPr>
            <a:r>
              <a:rPr lang="en-US" sz="3200" b="1">
                <a:solidFill>
                  <a:schemeClr val="tx1"/>
                </a:solidFill>
              </a:rPr>
              <a:t>If Ethernet, broken into 1500B packets with headers, trailers (24B)</a:t>
            </a:r>
          </a:p>
        </p:txBody>
      </p:sp>
      <p:sp>
        <p:nvSpPr>
          <p:cNvPr id="2853920" name="Rectangle 32"/>
          <p:cNvSpPr>
            <a:spLocks noChangeArrowheads="1"/>
          </p:cNvSpPr>
          <p:nvPr/>
        </p:nvSpPr>
        <p:spPr bwMode="auto">
          <a:xfrm>
            <a:off x="457200" y="5701766"/>
            <a:ext cx="533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lstStyle/>
          <a:p>
            <a:pPr>
              <a:lnSpc>
                <a:spcPct val="75000"/>
              </a:lnSpc>
              <a:spcBef>
                <a:spcPct val="65000"/>
              </a:spcBef>
              <a:buSzPct val="100000"/>
            </a:pPr>
            <a:r>
              <a:rPr lang="en-US" sz="3200" b="1" dirty="0" smtClean="0">
                <a:solidFill>
                  <a:schemeClr val="tx1"/>
                </a:solidFill>
              </a:rPr>
              <a:t>.</a:t>
            </a:r>
            <a:endParaRPr lang="en-US" sz="3200" b="1" dirty="0">
              <a:solidFill>
                <a:schemeClr val="tx1"/>
              </a:solidFill>
            </a:endParaRPr>
          </a:p>
        </p:txBody>
      </p:sp>
      <p:sp>
        <p:nvSpPr>
          <p:cNvPr id="33" name="Date Placeholder 195"/>
          <p:cNvSpPr>
            <a:spLocks noGrp="1"/>
          </p:cNvSpPr>
          <p:nvPr>
            <p:ph type="dt" sz="half" idx="10"/>
          </p:nvPr>
        </p:nvSpPr>
        <p:spPr>
          <a:xfrm>
            <a:off x="457200" y="6356350"/>
            <a:ext cx="2133600" cy="365125"/>
          </a:xfrm>
        </p:spPr>
        <p:txBody>
          <a:bodyPr/>
          <a:lstStyle/>
          <a:p>
            <a:fld id="{196B23DA-8CFC-C649-A609-D553C8D8C4F7}" type="datetime1">
              <a:rPr lang="en-US" smtClean="0"/>
              <a:pPr/>
              <a:t>4/25/13</a:t>
            </a:fld>
            <a:endParaRPr lang="en-US" dirty="0"/>
          </a:p>
        </p:txBody>
      </p:sp>
      <p:sp>
        <p:nvSpPr>
          <p:cNvPr id="34"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26</a:t>
            </a:fld>
            <a:endParaRPr lang="en-US" dirty="0"/>
          </a:p>
        </p:txBody>
      </p:sp>
      <p:sp>
        <p:nvSpPr>
          <p:cNvPr id="35" name="Footer Placeholder 197"/>
          <p:cNvSpPr>
            <a:spLocks noGrp="1"/>
          </p:cNvSpPr>
          <p:nvPr>
            <p:ph type="ftr" sz="quarter" idx="11"/>
          </p:nvPr>
        </p:nvSpPr>
        <p:spPr>
          <a:xfrm>
            <a:off x="3124200" y="6356350"/>
            <a:ext cx="2895600" cy="365125"/>
          </a:xfrm>
        </p:spPr>
        <p:txBody>
          <a:bodyPr/>
          <a:lstStyle/>
          <a:p>
            <a:r>
              <a:rPr lang="da-DK" dirty="0" smtClean="0"/>
              <a:t>Fall 2011</a:t>
            </a:r>
            <a:r>
              <a:rPr lang="en-US" dirty="0" smtClean="0"/>
              <a:t> -- Lecture #37</a:t>
            </a:r>
            <a:endParaRPr lang="en-US" dirty="0"/>
          </a:p>
        </p:txBody>
      </p:sp>
    </p:spTree>
    <p:extLst>
      <p:ext uri="{BB962C8B-B14F-4D97-AF65-F5344CB8AC3E}">
        <p14:creationId xmlns:p14="http://schemas.microsoft.com/office/powerpoint/2010/main" val="19448261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538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8538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53917">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853895"/>
                                        </p:tgtEl>
                                        <p:attrNameLst>
                                          <p:attrName>style.visibility</p:attrName>
                                        </p:attrNameLst>
                                      </p:cBhvr>
                                      <p:to>
                                        <p:strVal val="visible"/>
                                      </p:to>
                                    </p:set>
                                    <p:anim calcmode="lin" valueType="num">
                                      <p:cBhvr additive="base">
                                        <p:cTn id="19" dur="500" fill="hold"/>
                                        <p:tgtEl>
                                          <p:spTgt spid="2853895"/>
                                        </p:tgtEl>
                                        <p:attrNameLst>
                                          <p:attrName>ppt_x</p:attrName>
                                        </p:attrNameLst>
                                      </p:cBhvr>
                                      <p:tavLst>
                                        <p:tav tm="0">
                                          <p:val>
                                            <p:strVal val="0-#ppt_w/2"/>
                                          </p:val>
                                        </p:tav>
                                        <p:tav tm="100000">
                                          <p:val>
                                            <p:strVal val="#ppt_x"/>
                                          </p:val>
                                        </p:tav>
                                      </p:tavLst>
                                    </p:anim>
                                    <p:anim calcmode="lin" valueType="num">
                                      <p:cBhvr additive="base">
                                        <p:cTn id="20" dur="500" fill="hold"/>
                                        <p:tgtEl>
                                          <p:spTgt spid="28538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853918">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2853901"/>
                                        </p:tgtEl>
                                        <p:attrNameLst>
                                          <p:attrName>style.visibility</p:attrName>
                                        </p:attrNameLst>
                                      </p:cBhvr>
                                      <p:to>
                                        <p:strVal val="visible"/>
                                      </p:to>
                                    </p:set>
                                    <p:anim calcmode="lin" valueType="num">
                                      <p:cBhvr additive="base">
                                        <p:cTn id="29" dur="500" fill="hold"/>
                                        <p:tgtEl>
                                          <p:spTgt spid="2853901"/>
                                        </p:tgtEl>
                                        <p:attrNameLst>
                                          <p:attrName>ppt_x</p:attrName>
                                        </p:attrNameLst>
                                      </p:cBhvr>
                                      <p:tavLst>
                                        <p:tav tm="0">
                                          <p:val>
                                            <p:strVal val="0-#ppt_w/2"/>
                                          </p:val>
                                        </p:tav>
                                        <p:tav tm="100000">
                                          <p:val>
                                            <p:strVal val="#ppt_x"/>
                                          </p:val>
                                        </p:tav>
                                      </p:tavLst>
                                    </p:anim>
                                    <p:anim calcmode="lin" valueType="num">
                                      <p:cBhvr additive="base">
                                        <p:cTn id="30" dur="500" fill="hold"/>
                                        <p:tgtEl>
                                          <p:spTgt spid="28539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853919">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2853907"/>
                                        </p:tgtEl>
                                        <p:attrNameLst>
                                          <p:attrName>style.visibility</p:attrName>
                                        </p:attrNameLst>
                                      </p:cBhvr>
                                      <p:to>
                                        <p:strVal val="visible"/>
                                      </p:to>
                                    </p:set>
                                    <p:animEffect transition="in" filter="dissolve">
                                      <p:cBhvr>
                                        <p:cTn id="39" dur="500"/>
                                        <p:tgtEl>
                                          <p:spTgt spid="2853907"/>
                                        </p:tgtEl>
                                      </p:cBhvr>
                                    </p:animEffect>
                                  </p:childTnLst>
                                  <p:subTnLst>
                                    <p:audio>
                                      <p:cMediaNode>
                                        <p:cTn display="0" masterRel="sameClick">
                                          <p:stCondLst>
                                            <p:cond evt="begin" delay="0">
                                              <p:tn val="37"/>
                                            </p:cond>
                                          </p:stCondLst>
                                          <p:endCondLst>
                                            <p:cond evt="onStopAudio" delay="0">
                                              <p:tgtEl>
                                                <p:sldTgt/>
                                              </p:tgtEl>
                                            </p:cond>
                                          </p:endCondLst>
                                        </p:cTn>
                                        <p:tgtEl>
                                          <p:sndTgt r:embed="rId3" name="Whoosh"/>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28539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build="p" autoUpdateAnimBg="0"/>
      <p:bldP spid="2853917" grpId="0" build="p" autoUpdateAnimBg="0"/>
      <p:bldP spid="2853918" grpId="0" build="p" autoUpdateAnimBg="0"/>
      <p:bldP spid="2853919" grpId="0" build="p" autoUpdateAnimBg="0"/>
      <p:bldP spid="2853920"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9010" name="Rectangle 2"/>
          <p:cNvSpPr>
            <a:spLocks noGrp="1" noChangeArrowheads="1"/>
          </p:cNvSpPr>
          <p:nvPr>
            <p:ph type="title"/>
          </p:nvPr>
        </p:nvSpPr>
        <p:spPr>
          <a:xfrm>
            <a:off x="762000" y="152400"/>
            <a:ext cx="7622709" cy="474663"/>
          </a:xfrm>
        </p:spPr>
        <p:txBody>
          <a:bodyPr>
            <a:normAutofit fontScale="90000"/>
          </a:bodyPr>
          <a:lstStyle/>
          <a:p>
            <a:r>
              <a:rPr lang="en-US" dirty="0"/>
              <a:t>And in conclusion…</a:t>
            </a:r>
          </a:p>
        </p:txBody>
      </p:sp>
      <p:sp>
        <p:nvSpPr>
          <p:cNvPr id="2859011" name="Rectangle 3"/>
          <p:cNvSpPr>
            <a:spLocks noGrp="1" noChangeArrowheads="1"/>
          </p:cNvSpPr>
          <p:nvPr>
            <p:ph type="body" idx="1"/>
          </p:nvPr>
        </p:nvSpPr>
        <p:spPr>
          <a:xfrm>
            <a:off x="228600" y="517216"/>
            <a:ext cx="8610600" cy="5932488"/>
          </a:xfrm>
        </p:spPr>
        <p:txBody>
          <a:bodyPr>
            <a:normAutofit/>
          </a:bodyPr>
          <a:lstStyle/>
          <a:p>
            <a:pPr marL="0" indent="0">
              <a:lnSpc>
                <a:spcPct val="65000"/>
              </a:lnSpc>
              <a:buNone/>
            </a:pPr>
            <a:r>
              <a:rPr lang="en-US" dirty="0" smtClean="0"/>
              <a:t> </a:t>
            </a:r>
          </a:p>
          <a:p>
            <a:pPr>
              <a:lnSpc>
                <a:spcPct val="65000"/>
              </a:lnSpc>
            </a:pPr>
            <a:r>
              <a:rPr lang="en-US" dirty="0" smtClean="0"/>
              <a:t>Exceptions are “Unexpected” events</a:t>
            </a:r>
          </a:p>
          <a:p>
            <a:pPr>
              <a:lnSpc>
                <a:spcPct val="65000"/>
              </a:lnSpc>
            </a:pPr>
            <a:r>
              <a:rPr lang="en-US" dirty="0" smtClean="0"/>
              <a:t>Interrupts are asynchronous</a:t>
            </a:r>
          </a:p>
          <a:p>
            <a:pPr lvl="1">
              <a:lnSpc>
                <a:spcPct val="65000"/>
              </a:lnSpc>
            </a:pPr>
            <a:r>
              <a:rPr lang="en-US" dirty="0" smtClean="0"/>
              <a:t>can be used for interacting with I/O devices</a:t>
            </a:r>
          </a:p>
          <a:p>
            <a:pPr>
              <a:lnSpc>
                <a:spcPct val="65000"/>
              </a:lnSpc>
            </a:pPr>
            <a:r>
              <a:rPr lang="en-US" dirty="0" smtClean="0"/>
              <a:t>Need to handle in presence of pipelining, etc.</a:t>
            </a:r>
          </a:p>
          <a:p>
            <a:pPr>
              <a:lnSpc>
                <a:spcPct val="65000"/>
              </a:lnSpc>
            </a:pPr>
            <a:endParaRPr lang="en-US" dirty="0" smtClean="0"/>
          </a:p>
          <a:p>
            <a:pPr>
              <a:lnSpc>
                <a:spcPct val="65000"/>
              </a:lnSpc>
            </a:pPr>
            <a:r>
              <a:rPr lang="en-US" dirty="0" smtClean="0"/>
              <a:t>Networks are another form of I/O</a:t>
            </a:r>
          </a:p>
          <a:p>
            <a:pPr>
              <a:lnSpc>
                <a:spcPct val="65000"/>
              </a:lnSpc>
            </a:pPr>
            <a:endParaRPr lang="en-US" dirty="0" smtClean="0"/>
          </a:p>
          <a:p>
            <a:pPr>
              <a:lnSpc>
                <a:spcPct val="65000"/>
              </a:lnSpc>
            </a:pPr>
            <a:r>
              <a:rPr lang="en-US" dirty="0" smtClean="0"/>
              <a:t>Protocol </a:t>
            </a:r>
            <a:r>
              <a:rPr lang="en-US" dirty="0"/>
              <a:t>suites allow networking of heterogeneous components</a:t>
            </a:r>
          </a:p>
          <a:p>
            <a:pPr marL="508000" lvl="1">
              <a:lnSpc>
                <a:spcPct val="75000"/>
              </a:lnSpc>
            </a:pPr>
            <a:r>
              <a:rPr lang="en-US" dirty="0"/>
              <a:t>Another form of principle of abstraction </a:t>
            </a:r>
            <a:endParaRPr lang="en-US" dirty="0" smtClean="0"/>
          </a:p>
          <a:p>
            <a:pPr>
              <a:lnSpc>
                <a:spcPct val="65000"/>
              </a:lnSpc>
            </a:pPr>
            <a:endParaRPr lang="en-US" dirty="0"/>
          </a:p>
          <a:p>
            <a:pPr>
              <a:lnSpc>
                <a:spcPct val="65000"/>
              </a:lnSpc>
            </a:pPr>
            <a:r>
              <a:rPr lang="en-US" dirty="0" smtClean="0"/>
              <a:t>Interested in Networking? </a:t>
            </a:r>
            <a:endParaRPr lang="en-US" dirty="0"/>
          </a:p>
          <a:p>
            <a:pPr lvl="2">
              <a:lnSpc>
                <a:spcPct val="75000"/>
              </a:lnSpc>
            </a:pPr>
            <a:r>
              <a:rPr lang="en-US" dirty="0"/>
              <a:t>EE122 (CS-based in Fall, EE –based in Spring)</a:t>
            </a:r>
          </a:p>
        </p:txBody>
      </p:sp>
      <p:sp>
        <p:nvSpPr>
          <p:cNvPr id="4" name="Date Placeholder 195"/>
          <p:cNvSpPr>
            <a:spLocks noGrp="1"/>
          </p:cNvSpPr>
          <p:nvPr>
            <p:ph type="dt" sz="half" idx="10"/>
          </p:nvPr>
        </p:nvSpPr>
        <p:spPr>
          <a:xfrm>
            <a:off x="457200" y="6356350"/>
            <a:ext cx="2133600" cy="365125"/>
          </a:xfrm>
        </p:spPr>
        <p:txBody>
          <a:bodyPr/>
          <a:lstStyle/>
          <a:p>
            <a:fld id="{196B23DA-8CFC-C649-A609-D553C8D8C4F7}" type="datetime1">
              <a:rPr lang="en-US" smtClean="0"/>
              <a:pPr/>
              <a:t>4/25/13</a:t>
            </a:fld>
            <a:endParaRPr lang="en-US" dirty="0"/>
          </a:p>
        </p:txBody>
      </p:sp>
      <p:sp>
        <p:nvSpPr>
          <p:cNvPr id="5" name="Slide Number Placeholder 196"/>
          <p:cNvSpPr>
            <a:spLocks noGrp="1"/>
          </p:cNvSpPr>
          <p:nvPr>
            <p:ph type="sldNum" sz="quarter" idx="12"/>
          </p:nvPr>
        </p:nvSpPr>
        <p:spPr>
          <a:xfrm>
            <a:off x="6553200" y="6356350"/>
            <a:ext cx="2133600" cy="365125"/>
          </a:xfrm>
        </p:spPr>
        <p:txBody>
          <a:bodyPr/>
          <a:lstStyle/>
          <a:p>
            <a:fld id="{3CC63E4C-4642-794D-A2FD-70F6B81535F5}" type="slidenum">
              <a:rPr lang="en-US" smtClean="0"/>
              <a:pPr/>
              <a:t>27</a:t>
            </a:fld>
            <a:endParaRPr lang="en-US" dirty="0"/>
          </a:p>
        </p:txBody>
      </p:sp>
      <p:sp>
        <p:nvSpPr>
          <p:cNvPr id="6" name="Footer Placeholder 197"/>
          <p:cNvSpPr>
            <a:spLocks noGrp="1"/>
          </p:cNvSpPr>
          <p:nvPr>
            <p:ph type="ftr" sz="quarter" idx="11"/>
          </p:nvPr>
        </p:nvSpPr>
        <p:spPr>
          <a:xfrm>
            <a:off x="3124200" y="6356350"/>
            <a:ext cx="2895600" cy="365125"/>
          </a:xfrm>
        </p:spPr>
        <p:txBody>
          <a:bodyPr/>
          <a:lstStyle/>
          <a:p>
            <a:r>
              <a:rPr lang="da-DK" dirty="0" smtClean="0"/>
              <a:t>Fall 2011</a:t>
            </a:r>
            <a:r>
              <a:rPr lang="en-US" dirty="0" smtClean="0"/>
              <a:t> -- Lecture #37</a:t>
            </a:r>
            <a:endParaRPr lang="en-US" dirty="0"/>
          </a:p>
        </p:txBody>
      </p:sp>
    </p:spTree>
    <p:extLst>
      <p:ext uri="{BB962C8B-B14F-4D97-AF65-F5344CB8AC3E}">
        <p14:creationId xmlns:p14="http://schemas.microsoft.com/office/powerpoint/2010/main" val="19026967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0BBF46E2-D812-F648-B1EE-DE48D3579328}" type="datetime1">
              <a:rPr lang="en-US" smtClean="0"/>
              <a:pPr/>
              <a:t>4/25/13</a:t>
            </a:fld>
            <a:endParaRPr lang="en-US" dirty="0"/>
          </a:p>
        </p:txBody>
      </p:sp>
      <p:sp>
        <p:nvSpPr>
          <p:cNvPr id="5" name="Footer Placeholder 3"/>
          <p:cNvSpPr>
            <a:spLocks noGrp="1"/>
          </p:cNvSpPr>
          <p:nvPr>
            <p:ph type="ftr" sz="quarter" idx="10"/>
          </p:nvPr>
        </p:nvSpPr>
        <p:spPr>
          <a:xfrm>
            <a:off x="3606749" y="6356350"/>
            <a:ext cx="2133600" cy="365125"/>
          </a:xfrm>
        </p:spPr>
        <p:txBody>
          <a:bodyPr/>
          <a:lstStyle/>
          <a:p>
            <a:r>
              <a:rPr lang="da-DK" dirty="0" smtClean="0"/>
              <a:t>Fall 2011</a:t>
            </a:r>
            <a:r>
              <a:rPr lang="en-US" dirty="0" smtClean="0"/>
              <a:t> -- Lecture #37</a:t>
            </a:r>
            <a:endParaRPr lang="en-AU" dirty="0"/>
          </a:p>
        </p:txBody>
      </p:sp>
      <p:sp>
        <p:nvSpPr>
          <p:cNvPr id="452610" name="Rectangle 2"/>
          <p:cNvSpPr>
            <a:spLocks noGrp="1" noChangeArrowheads="1"/>
          </p:cNvSpPr>
          <p:nvPr>
            <p:ph type="title"/>
          </p:nvPr>
        </p:nvSpPr>
        <p:spPr/>
        <p:txBody>
          <a:bodyPr/>
          <a:lstStyle/>
          <a:p>
            <a:r>
              <a:rPr lang="en-US"/>
              <a:t>Exceptions and Interrupts</a:t>
            </a:r>
            <a:endParaRPr lang="en-AU"/>
          </a:p>
        </p:txBody>
      </p:sp>
      <p:sp>
        <p:nvSpPr>
          <p:cNvPr id="452611" name="Rectangle 3"/>
          <p:cNvSpPr>
            <a:spLocks noGrp="1" noChangeArrowheads="1"/>
          </p:cNvSpPr>
          <p:nvPr>
            <p:ph type="body" idx="1"/>
          </p:nvPr>
        </p:nvSpPr>
        <p:spPr/>
        <p:txBody>
          <a:bodyPr>
            <a:normAutofit lnSpcReduction="10000"/>
          </a:bodyPr>
          <a:lstStyle/>
          <a:p>
            <a:r>
              <a:rPr lang="en-US" sz="2800" dirty="0"/>
              <a:t>“Unexpected” events requiring </a:t>
            </a:r>
            <a:r>
              <a:rPr lang="en-US" sz="2800" dirty="0" smtClean="0"/>
              <a:t>change in </a:t>
            </a:r>
            <a:r>
              <a:rPr lang="en-US" sz="2800" dirty="0"/>
              <a:t>flow of control</a:t>
            </a:r>
          </a:p>
          <a:p>
            <a:pPr lvl="1"/>
            <a:r>
              <a:rPr lang="en-US" sz="2400" dirty="0"/>
              <a:t>Different </a:t>
            </a:r>
            <a:r>
              <a:rPr lang="en-US" sz="2400" dirty="0" err="1"/>
              <a:t>ISAs</a:t>
            </a:r>
            <a:r>
              <a:rPr lang="en-US" sz="2400" dirty="0"/>
              <a:t> use the terms differently</a:t>
            </a:r>
          </a:p>
          <a:p>
            <a:r>
              <a:rPr lang="en-US" sz="2800" dirty="0"/>
              <a:t>Exception</a:t>
            </a:r>
          </a:p>
          <a:p>
            <a:pPr lvl="1"/>
            <a:r>
              <a:rPr lang="en-US" sz="2400" dirty="0"/>
              <a:t>Arises within the CPU</a:t>
            </a:r>
          </a:p>
          <a:p>
            <a:pPr lvl="2"/>
            <a:r>
              <a:rPr lang="en-US" sz="2000" dirty="0"/>
              <a:t>e.g.,</a:t>
            </a:r>
            <a:r>
              <a:rPr lang="en-US" sz="2000" dirty="0" smtClean="0"/>
              <a:t> Undefined </a:t>
            </a:r>
            <a:r>
              <a:rPr lang="en-US" sz="2000" dirty="0" err="1"/>
              <a:t>opcode</a:t>
            </a:r>
            <a:r>
              <a:rPr lang="en-US" sz="2000" dirty="0"/>
              <a:t>, overflow, </a:t>
            </a:r>
            <a:r>
              <a:rPr lang="en-US" sz="2000" dirty="0" err="1"/>
              <a:t>syscall</a:t>
            </a:r>
            <a:r>
              <a:rPr lang="en-US" sz="2000" dirty="0"/>
              <a:t>, </a:t>
            </a:r>
            <a:r>
              <a:rPr lang="en-US" sz="2000" dirty="0" smtClean="0"/>
              <a:t>TLB Miss,…</a:t>
            </a:r>
            <a:endParaRPr lang="en-US" sz="2000" dirty="0"/>
          </a:p>
          <a:p>
            <a:r>
              <a:rPr lang="en-US" sz="2800" dirty="0"/>
              <a:t>Interrupt</a:t>
            </a:r>
          </a:p>
          <a:p>
            <a:pPr lvl="1"/>
            <a:r>
              <a:rPr lang="en-US" sz="2400" dirty="0"/>
              <a:t>From an external I/O controller</a:t>
            </a:r>
          </a:p>
          <a:p>
            <a:r>
              <a:rPr lang="en-US" sz="2800" dirty="0"/>
              <a:t>Dealing with them without sacrificing performance is</a:t>
            </a:r>
            <a:r>
              <a:rPr lang="en-US" sz="2800" dirty="0" smtClean="0"/>
              <a:t> difficult</a:t>
            </a:r>
            <a:endParaRPr lang="en-AU" sz="2800" dirty="0"/>
          </a:p>
        </p:txBody>
      </p:sp>
      <p:sp>
        <p:nvSpPr>
          <p:cNvPr id="452612" name="Text Box 4"/>
          <p:cNvSpPr txBox="1">
            <a:spLocks noChangeArrowheads="1"/>
          </p:cNvSpPr>
          <p:nvPr/>
        </p:nvSpPr>
        <p:spPr bwMode="auto">
          <a:xfrm rot="5400000">
            <a:off x="8055769" y="721519"/>
            <a:ext cx="1809750" cy="366712"/>
          </a:xfrm>
          <a:prstGeom prst="rect">
            <a:avLst/>
          </a:prstGeom>
          <a:solidFill>
            <a:schemeClr val="accent1"/>
          </a:solidFill>
          <a:ln w="9525">
            <a:noFill/>
            <a:miter lim="800000"/>
            <a:headEnd/>
            <a:tailEnd/>
          </a:ln>
          <a:effectLst/>
        </p:spPr>
        <p:txBody>
          <a:bodyPr wrap="none">
            <a:prstTxWarp prst="textNoShape">
              <a:avLst/>
            </a:prstTxWarp>
            <a:spAutoFit/>
          </a:bodyPr>
          <a:lstStyle/>
          <a:p>
            <a:pPr algn="l"/>
            <a:r>
              <a:rPr lang="en-US" sz="1800" dirty="0">
                <a:solidFill>
                  <a:schemeClr val="folHlink"/>
                </a:solidFill>
              </a:rPr>
              <a:t>§4.9 Exceptions</a:t>
            </a:r>
          </a:p>
        </p:txBody>
      </p:sp>
      <p:sp>
        <p:nvSpPr>
          <p:cNvPr id="7" name="Slide Number Placeholder 6"/>
          <p:cNvSpPr>
            <a:spLocks noGrp="1"/>
          </p:cNvSpPr>
          <p:nvPr>
            <p:ph type="sldNum" sz="quarter" idx="12"/>
          </p:nvPr>
        </p:nvSpPr>
        <p:spPr/>
        <p:txBody>
          <a:bodyPr/>
          <a:lstStyle/>
          <a:p>
            <a:fld id="{3CC63E4C-4642-794D-A2FD-70F6B81535F5}" type="slidenum">
              <a:rPr lang="en-US" smtClean="0"/>
              <a:pPr/>
              <a:t>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524932" y="6356350"/>
            <a:ext cx="2133600" cy="365125"/>
          </a:xfrm>
        </p:spPr>
        <p:txBody>
          <a:bodyPr/>
          <a:lstStyle/>
          <a:p>
            <a:fld id="{A13770DE-578C-EE43-8A9A-8E8B52FBC841}" type="datetime1">
              <a:rPr lang="en-US" smtClean="0"/>
              <a:pPr/>
              <a:t>4/25/13</a:t>
            </a:fld>
            <a:endParaRPr lang="en-US" dirty="0"/>
          </a:p>
        </p:txBody>
      </p:sp>
      <p:sp>
        <p:nvSpPr>
          <p:cNvPr id="4" name="Footer Placeholder 3"/>
          <p:cNvSpPr>
            <a:spLocks noGrp="1"/>
          </p:cNvSpPr>
          <p:nvPr>
            <p:ph type="ftr" sz="quarter" idx="10"/>
          </p:nvPr>
        </p:nvSpPr>
        <p:spPr>
          <a:xfrm>
            <a:off x="3606800" y="6356350"/>
            <a:ext cx="2133600" cy="365125"/>
          </a:xfrm>
        </p:spPr>
        <p:txBody>
          <a:bodyPr/>
          <a:lstStyle/>
          <a:p>
            <a:r>
              <a:rPr lang="da-DK" dirty="0" smtClean="0"/>
              <a:t>Fall 2011</a:t>
            </a:r>
            <a:r>
              <a:rPr lang="en-US" dirty="0" smtClean="0"/>
              <a:t> -- Lecture #37</a:t>
            </a:r>
            <a:endParaRPr lang="en-AU" dirty="0"/>
          </a:p>
        </p:txBody>
      </p:sp>
      <p:sp>
        <p:nvSpPr>
          <p:cNvPr id="454658" name="Rectangle 2"/>
          <p:cNvSpPr>
            <a:spLocks noGrp="1" noChangeArrowheads="1"/>
          </p:cNvSpPr>
          <p:nvPr>
            <p:ph type="title"/>
          </p:nvPr>
        </p:nvSpPr>
        <p:spPr/>
        <p:txBody>
          <a:bodyPr/>
          <a:lstStyle/>
          <a:p>
            <a:r>
              <a:rPr lang="en-US"/>
              <a:t>Handling Exceptions</a:t>
            </a:r>
            <a:endParaRPr lang="en-AU"/>
          </a:p>
        </p:txBody>
      </p:sp>
      <p:sp>
        <p:nvSpPr>
          <p:cNvPr id="454659" name="Rectangle 3"/>
          <p:cNvSpPr>
            <a:spLocks noGrp="1" noChangeArrowheads="1"/>
          </p:cNvSpPr>
          <p:nvPr>
            <p:ph type="body" idx="1"/>
          </p:nvPr>
        </p:nvSpPr>
        <p:spPr/>
        <p:txBody>
          <a:bodyPr/>
          <a:lstStyle/>
          <a:p>
            <a:pPr>
              <a:lnSpc>
                <a:spcPct val="90000"/>
              </a:lnSpc>
            </a:pPr>
            <a:r>
              <a:rPr lang="en-US" sz="2800" dirty="0"/>
              <a:t>In MIPS, exceptions managed by a System Control Coprocessor (CP0)</a:t>
            </a:r>
          </a:p>
          <a:p>
            <a:pPr>
              <a:lnSpc>
                <a:spcPct val="90000"/>
              </a:lnSpc>
            </a:pPr>
            <a:r>
              <a:rPr lang="en-US" sz="2800" dirty="0"/>
              <a:t>Save PC of offending (or interrupted) instruction</a:t>
            </a:r>
          </a:p>
          <a:p>
            <a:pPr lvl="1">
              <a:lnSpc>
                <a:spcPct val="90000"/>
              </a:lnSpc>
            </a:pPr>
            <a:r>
              <a:rPr lang="en-US" sz="2400" dirty="0"/>
              <a:t>In MIPS:</a:t>
            </a:r>
            <a:r>
              <a:rPr lang="en-US" sz="2400" dirty="0" smtClean="0"/>
              <a:t> save in special register called</a:t>
            </a:r>
            <a:br>
              <a:rPr lang="en-US" sz="2400" dirty="0" smtClean="0"/>
            </a:br>
            <a:r>
              <a:rPr lang="en-US" sz="2400" i="1" dirty="0" smtClean="0">
                <a:solidFill>
                  <a:srgbClr val="FF0000"/>
                </a:solidFill>
              </a:rPr>
              <a:t>Exception </a:t>
            </a:r>
            <a:r>
              <a:rPr lang="en-US" sz="2400" i="1" dirty="0">
                <a:solidFill>
                  <a:srgbClr val="FF0000"/>
                </a:solidFill>
              </a:rPr>
              <a:t>Program Counter </a:t>
            </a:r>
            <a:r>
              <a:rPr lang="en-US" sz="2400" dirty="0"/>
              <a:t>(</a:t>
            </a:r>
            <a:r>
              <a:rPr lang="en-US" sz="2400" i="1" dirty="0">
                <a:solidFill>
                  <a:srgbClr val="FF0000"/>
                </a:solidFill>
              </a:rPr>
              <a:t>EPC</a:t>
            </a:r>
            <a:r>
              <a:rPr lang="en-US" sz="2400" dirty="0"/>
              <a:t>)</a:t>
            </a:r>
          </a:p>
          <a:p>
            <a:pPr>
              <a:lnSpc>
                <a:spcPct val="90000"/>
              </a:lnSpc>
            </a:pPr>
            <a:r>
              <a:rPr lang="en-US" sz="2800" dirty="0"/>
              <a:t>Save indication of the problem</a:t>
            </a:r>
          </a:p>
          <a:p>
            <a:pPr lvl="1">
              <a:lnSpc>
                <a:spcPct val="90000"/>
              </a:lnSpc>
            </a:pPr>
            <a:r>
              <a:rPr lang="en-US" sz="2400" dirty="0"/>
              <a:t>In MIPS:</a:t>
            </a:r>
            <a:r>
              <a:rPr lang="en-US" sz="2400" dirty="0" smtClean="0"/>
              <a:t> saved in special register called </a:t>
            </a:r>
            <a:r>
              <a:rPr lang="en-US" sz="2400" i="1" dirty="0" smtClean="0">
                <a:solidFill>
                  <a:srgbClr val="FF0000"/>
                </a:solidFill>
              </a:rPr>
              <a:t>Cause </a:t>
            </a:r>
            <a:r>
              <a:rPr lang="en-US" sz="2400" dirty="0"/>
              <a:t>register</a:t>
            </a:r>
          </a:p>
          <a:p>
            <a:pPr lvl="1">
              <a:lnSpc>
                <a:spcPct val="90000"/>
              </a:lnSpc>
            </a:pPr>
            <a:r>
              <a:rPr lang="en-US" sz="2400" dirty="0"/>
              <a:t>We’ll assume 1-bit</a:t>
            </a:r>
          </a:p>
          <a:p>
            <a:pPr lvl="2">
              <a:lnSpc>
                <a:spcPct val="90000"/>
              </a:lnSpc>
            </a:pPr>
            <a:r>
              <a:rPr lang="en-US" sz="2000" dirty="0"/>
              <a:t>0 for undefined opcode, 1 for overflow</a:t>
            </a:r>
          </a:p>
          <a:p>
            <a:pPr>
              <a:lnSpc>
                <a:spcPct val="90000"/>
              </a:lnSpc>
            </a:pPr>
            <a:r>
              <a:rPr lang="en-US" sz="2800" dirty="0"/>
              <a:t>Jump to</a:t>
            </a:r>
            <a:r>
              <a:rPr lang="en-US" sz="2800" dirty="0" smtClean="0"/>
              <a:t> exception handler code </a:t>
            </a:r>
            <a:r>
              <a:rPr lang="en-US" sz="2800" dirty="0"/>
              <a:t>at</a:t>
            </a:r>
            <a:r>
              <a:rPr lang="en-US" sz="2800" dirty="0" smtClean="0"/>
              <a:t> address </a:t>
            </a:r>
            <a:br>
              <a:rPr lang="en-US" sz="2800" dirty="0" smtClean="0"/>
            </a:br>
            <a:r>
              <a:rPr lang="en-US" sz="2800" dirty="0" smtClean="0"/>
              <a:t>8000 0180</a:t>
            </a:r>
            <a:r>
              <a:rPr lang="en-US" sz="2800" baseline="-25000" dirty="0" smtClean="0"/>
              <a:t>hex</a:t>
            </a:r>
            <a:endParaRPr lang="en-US" sz="2800" baseline="-25000"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8F581E0-AE49-764B-B12D-048013526FF0}" type="datetime1">
              <a:rPr lang="en-US" smtClean="0"/>
              <a:pPr/>
              <a:t>4/25/13</a:t>
            </a:fld>
            <a:endParaRPr lang="en-US" dirty="0"/>
          </a:p>
        </p:txBody>
      </p:sp>
      <p:sp>
        <p:nvSpPr>
          <p:cNvPr id="4" name="Footer Placeholder 3"/>
          <p:cNvSpPr>
            <a:spLocks noGrp="1"/>
          </p:cNvSpPr>
          <p:nvPr>
            <p:ph type="ftr" sz="quarter" idx="10"/>
          </p:nvPr>
        </p:nvSpPr>
        <p:spPr>
          <a:xfrm>
            <a:off x="3606800" y="6356350"/>
            <a:ext cx="2133600" cy="365125"/>
          </a:xfrm>
        </p:spPr>
        <p:txBody>
          <a:bodyPr/>
          <a:lstStyle/>
          <a:p>
            <a:r>
              <a:rPr lang="da-DK" dirty="0" smtClean="0"/>
              <a:t>Fall 2011</a:t>
            </a:r>
            <a:r>
              <a:rPr lang="en-US" dirty="0" smtClean="0"/>
              <a:t> -- Lecture #37</a:t>
            </a:r>
            <a:endParaRPr lang="en-AU" dirty="0"/>
          </a:p>
        </p:txBody>
      </p:sp>
      <p:sp>
        <p:nvSpPr>
          <p:cNvPr id="466946" name="Rectangle 2"/>
          <p:cNvSpPr>
            <a:spLocks noGrp="1" noChangeArrowheads="1"/>
          </p:cNvSpPr>
          <p:nvPr>
            <p:ph type="title"/>
          </p:nvPr>
        </p:nvSpPr>
        <p:spPr/>
        <p:txBody>
          <a:bodyPr/>
          <a:lstStyle/>
          <a:p>
            <a:r>
              <a:rPr lang="en-US"/>
              <a:t>Exception Properties</a:t>
            </a:r>
            <a:endParaRPr lang="en-AU"/>
          </a:p>
        </p:txBody>
      </p:sp>
      <p:sp>
        <p:nvSpPr>
          <p:cNvPr id="466947" name="Rectangle 3"/>
          <p:cNvSpPr>
            <a:spLocks noGrp="1" noChangeArrowheads="1"/>
          </p:cNvSpPr>
          <p:nvPr>
            <p:ph type="body" idx="1"/>
          </p:nvPr>
        </p:nvSpPr>
        <p:spPr/>
        <p:txBody>
          <a:bodyPr/>
          <a:lstStyle/>
          <a:p>
            <a:r>
              <a:rPr lang="en-US" dirty="0" err="1"/>
              <a:t>Restartable</a:t>
            </a:r>
            <a:r>
              <a:rPr lang="en-US" dirty="0"/>
              <a:t> exceptions</a:t>
            </a:r>
          </a:p>
          <a:p>
            <a:pPr lvl="1"/>
            <a:r>
              <a:rPr lang="en-US" dirty="0"/>
              <a:t>Pipeline can flush the instruction</a:t>
            </a:r>
          </a:p>
          <a:p>
            <a:pPr lvl="1"/>
            <a:r>
              <a:rPr lang="en-US" dirty="0"/>
              <a:t>Handler executes, then returns to the instruction</a:t>
            </a:r>
          </a:p>
          <a:p>
            <a:pPr lvl="2"/>
            <a:r>
              <a:rPr lang="en-US" dirty="0" err="1"/>
              <a:t>Refetched</a:t>
            </a:r>
            <a:r>
              <a:rPr lang="en-US" dirty="0"/>
              <a:t> and executed from scratch</a:t>
            </a:r>
          </a:p>
          <a:p>
            <a:r>
              <a:rPr lang="en-US" dirty="0"/>
              <a:t>PC saved in EPC register</a:t>
            </a:r>
          </a:p>
          <a:p>
            <a:pPr lvl="1"/>
            <a:r>
              <a:rPr lang="en-US" dirty="0"/>
              <a:t>Identifies causing instruction</a:t>
            </a:r>
          </a:p>
          <a:p>
            <a:pPr lvl="1"/>
            <a:r>
              <a:rPr lang="en-US" dirty="0"/>
              <a:t>Actually PC + 4 is </a:t>
            </a:r>
            <a:r>
              <a:rPr lang="en-US" dirty="0" smtClean="0"/>
              <a:t>saved because of pipelined implementation</a:t>
            </a:r>
          </a:p>
          <a:p>
            <a:pPr lvl="2"/>
            <a:r>
              <a:rPr lang="en-US" dirty="0"/>
              <a:t>Handler must </a:t>
            </a:r>
            <a:r>
              <a:rPr lang="en-US" dirty="0" smtClean="0"/>
              <a:t>adjust PC to get right address</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23F3200-9123-A34B-BE36-F0B8A0E74718}" type="datetime1">
              <a:rPr lang="en-US" smtClean="0"/>
              <a:pPr/>
              <a:t>4/25/13</a:t>
            </a:fld>
            <a:endParaRPr lang="en-US" dirty="0"/>
          </a:p>
        </p:txBody>
      </p:sp>
      <p:sp>
        <p:nvSpPr>
          <p:cNvPr id="4" name="Footer Placeholder 3"/>
          <p:cNvSpPr>
            <a:spLocks noGrp="1"/>
          </p:cNvSpPr>
          <p:nvPr>
            <p:ph type="ftr" sz="quarter" idx="10"/>
          </p:nvPr>
        </p:nvSpPr>
        <p:spPr>
          <a:xfrm>
            <a:off x="3589866" y="6356350"/>
            <a:ext cx="2133600" cy="365125"/>
          </a:xfrm>
        </p:spPr>
        <p:txBody>
          <a:bodyPr/>
          <a:lstStyle/>
          <a:p>
            <a:r>
              <a:rPr lang="da-DK" dirty="0" smtClean="0"/>
              <a:t>Fall 2011</a:t>
            </a:r>
            <a:r>
              <a:rPr lang="en-US" dirty="0" smtClean="0"/>
              <a:t> -- Lecture #37</a:t>
            </a:r>
            <a:endParaRPr lang="en-AU" dirty="0"/>
          </a:p>
        </p:txBody>
      </p:sp>
      <p:sp>
        <p:nvSpPr>
          <p:cNvPr id="458754" name="Rectangle 2"/>
          <p:cNvSpPr>
            <a:spLocks noGrp="1" noChangeArrowheads="1"/>
          </p:cNvSpPr>
          <p:nvPr>
            <p:ph type="title"/>
          </p:nvPr>
        </p:nvSpPr>
        <p:spPr/>
        <p:txBody>
          <a:bodyPr/>
          <a:lstStyle/>
          <a:p>
            <a:r>
              <a:rPr lang="en-US"/>
              <a:t>Handler Actions</a:t>
            </a:r>
            <a:endParaRPr lang="en-AU"/>
          </a:p>
        </p:txBody>
      </p:sp>
      <p:sp>
        <p:nvSpPr>
          <p:cNvPr id="458755" name="Rectangle 3"/>
          <p:cNvSpPr>
            <a:spLocks noGrp="1" noChangeArrowheads="1"/>
          </p:cNvSpPr>
          <p:nvPr>
            <p:ph type="body" idx="1"/>
          </p:nvPr>
        </p:nvSpPr>
        <p:spPr/>
        <p:txBody>
          <a:bodyPr/>
          <a:lstStyle/>
          <a:p>
            <a:pPr>
              <a:lnSpc>
                <a:spcPct val="90000"/>
              </a:lnSpc>
            </a:pPr>
            <a:r>
              <a:rPr lang="en-US" dirty="0"/>
              <a:t>Read</a:t>
            </a:r>
            <a:r>
              <a:rPr lang="en-US" dirty="0" smtClean="0"/>
              <a:t> Cause register, </a:t>
            </a:r>
            <a:r>
              <a:rPr lang="en-US" dirty="0"/>
              <a:t>and transfer to relevant handler</a:t>
            </a:r>
          </a:p>
          <a:p>
            <a:pPr>
              <a:lnSpc>
                <a:spcPct val="90000"/>
              </a:lnSpc>
            </a:pPr>
            <a:r>
              <a:rPr lang="en-US" dirty="0"/>
              <a:t>Determine action required</a:t>
            </a:r>
          </a:p>
          <a:p>
            <a:pPr>
              <a:lnSpc>
                <a:spcPct val="90000"/>
              </a:lnSpc>
            </a:pPr>
            <a:r>
              <a:rPr lang="en-US" dirty="0"/>
              <a:t>If </a:t>
            </a:r>
            <a:r>
              <a:rPr lang="en-US" dirty="0" err="1" smtClean="0"/>
              <a:t>restartable</a:t>
            </a:r>
            <a:r>
              <a:rPr lang="en-US" dirty="0" smtClean="0"/>
              <a:t> exception</a:t>
            </a:r>
          </a:p>
          <a:p>
            <a:pPr lvl="1">
              <a:lnSpc>
                <a:spcPct val="90000"/>
              </a:lnSpc>
            </a:pPr>
            <a:r>
              <a:rPr lang="en-US" dirty="0"/>
              <a:t>Take corrective action</a:t>
            </a:r>
          </a:p>
          <a:p>
            <a:pPr lvl="1">
              <a:lnSpc>
                <a:spcPct val="90000"/>
              </a:lnSpc>
            </a:pPr>
            <a:r>
              <a:rPr lang="en-US" dirty="0"/>
              <a:t>use EPC to return to program</a:t>
            </a:r>
          </a:p>
          <a:p>
            <a:pPr>
              <a:lnSpc>
                <a:spcPct val="90000"/>
              </a:lnSpc>
            </a:pPr>
            <a:r>
              <a:rPr lang="en-US" dirty="0"/>
              <a:t>Otherwise</a:t>
            </a:r>
          </a:p>
          <a:p>
            <a:pPr lvl="1">
              <a:lnSpc>
                <a:spcPct val="90000"/>
              </a:lnSpc>
            </a:pPr>
            <a:r>
              <a:rPr lang="en-US" dirty="0"/>
              <a:t>Terminate program</a:t>
            </a:r>
          </a:p>
          <a:p>
            <a:pPr lvl="1">
              <a:lnSpc>
                <a:spcPct val="90000"/>
              </a:lnSpc>
            </a:pPr>
            <a:r>
              <a:rPr lang="en-US" dirty="0"/>
              <a:t>Report error using EPC, cause, …</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623733" y="6356350"/>
            <a:ext cx="2133600" cy="365125"/>
          </a:xfrm>
        </p:spPr>
        <p:txBody>
          <a:bodyPr/>
          <a:lstStyle/>
          <a:p>
            <a:r>
              <a:rPr lang="da-DK" dirty="0" smtClean="0"/>
              <a:t>Fall 2011</a:t>
            </a:r>
            <a:r>
              <a:rPr lang="en-US" dirty="0" smtClean="0"/>
              <a:t> -- Lecture #37</a:t>
            </a:r>
            <a:endParaRPr lang="en-AU" dirty="0"/>
          </a:p>
        </p:txBody>
      </p:sp>
      <p:sp>
        <p:nvSpPr>
          <p:cNvPr id="462850" name="Rectangle 2"/>
          <p:cNvSpPr>
            <a:spLocks noGrp="1" noChangeArrowheads="1"/>
          </p:cNvSpPr>
          <p:nvPr>
            <p:ph type="title"/>
          </p:nvPr>
        </p:nvSpPr>
        <p:spPr/>
        <p:txBody>
          <a:bodyPr/>
          <a:lstStyle/>
          <a:p>
            <a:r>
              <a:rPr lang="en-US"/>
              <a:t>Exceptions in a Pipeline</a:t>
            </a:r>
            <a:endParaRPr lang="en-AU"/>
          </a:p>
        </p:txBody>
      </p:sp>
      <p:sp>
        <p:nvSpPr>
          <p:cNvPr id="462851" name="Rectangle 3"/>
          <p:cNvSpPr>
            <a:spLocks noGrp="1" noChangeArrowheads="1"/>
          </p:cNvSpPr>
          <p:nvPr>
            <p:ph type="body" idx="1"/>
          </p:nvPr>
        </p:nvSpPr>
        <p:spPr/>
        <p:txBody>
          <a:bodyPr>
            <a:normAutofit lnSpcReduction="10000"/>
          </a:bodyPr>
          <a:lstStyle/>
          <a:p>
            <a:pPr>
              <a:lnSpc>
                <a:spcPct val="90000"/>
              </a:lnSpc>
            </a:pPr>
            <a:r>
              <a:rPr lang="en-US" dirty="0"/>
              <a:t>Another</a:t>
            </a:r>
            <a:r>
              <a:rPr lang="en-US" dirty="0" smtClean="0"/>
              <a:t> kind of </a:t>
            </a:r>
            <a:r>
              <a:rPr lang="en-US" dirty="0"/>
              <a:t>control hazard</a:t>
            </a:r>
          </a:p>
          <a:p>
            <a:pPr>
              <a:lnSpc>
                <a:spcPct val="90000"/>
              </a:lnSpc>
            </a:pPr>
            <a:r>
              <a:rPr lang="en-US" dirty="0"/>
              <a:t>Consider overflow on add in EX stage</a:t>
            </a:r>
          </a:p>
          <a:p>
            <a:pPr lvl="1">
              <a:lnSpc>
                <a:spcPct val="90000"/>
              </a:lnSpc>
              <a:buFont typeface="Wingdings" charset="2"/>
              <a:buNone/>
            </a:pPr>
            <a:r>
              <a:rPr lang="en-US" dirty="0">
                <a:latin typeface="Courier New"/>
                <a:cs typeface="Courier New"/>
              </a:rPr>
              <a:t>add $1, $2, $1</a:t>
            </a:r>
          </a:p>
          <a:p>
            <a:pPr lvl="1">
              <a:lnSpc>
                <a:spcPct val="90000"/>
              </a:lnSpc>
            </a:pPr>
            <a:r>
              <a:rPr lang="en-US" dirty="0"/>
              <a:t>Prevent $1 from being clobbered</a:t>
            </a:r>
          </a:p>
          <a:p>
            <a:pPr lvl="1">
              <a:lnSpc>
                <a:spcPct val="90000"/>
              </a:lnSpc>
            </a:pPr>
            <a:r>
              <a:rPr lang="en-US" dirty="0"/>
              <a:t>Complete previous instructions</a:t>
            </a:r>
          </a:p>
          <a:p>
            <a:pPr lvl="1">
              <a:lnSpc>
                <a:spcPct val="90000"/>
              </a:lnSpc>
            </a:pPr>
            <a:r>
              <a:rPr lang="en-US" dirty="0"/>
              <a:t>Flush </a:t>
            </a:r>
            <a:r>
              <a:rPr lang="en-US" dirty="0">
                <a:latin typeface="Lucida Console" charset="0"/>
              </a:rPr>
              <a:t>add</a:t>
            </a:r>
            <a:r>
              <a:rPr lang="en-US" dirty="0"/>
              <a:t> and subsequent instructions</a:t>
            </a:r>
          </a:p>
          <a:p>
            <a:pPr lvl="1">
              <a:lnSpc>
                <a:spcPct val="90000"/>
              </a:lnSpc>
            </a:pPr>
            <a:r>
              <a:rPr lang="en-US" dirty="0"/>
              <a:t>Set Cause and EPC register values</a:t>
            </a:r>
          </a:p>
          <a:p>
            <a:pPr lvl="1">
              <a:lnSpc>
                <a:spcPct val="90000"/>
              </a:lnSpc>
            </a:pPr>
            <a:r>
              <a:rPr lang="en-US" dirty="0"/>
              <a:t>Transfer control to handler</a:t>
            </a:r>
          </a:p>
          <a:p>
            <a:pPr>
              <a:lnSpc>
                <a:spcPct val="90000"/>
              </a:lnSpc>
            </a:pPr>
            <a:r>
              <a:rPr lang="en-US" dirty="0"/>
              <a:t>Similar to </a:t>
            </a:r>
            <a:r>
              <a:rPr lang="en-US" dirty="0" err="1"/>
              <a:t>mispredicted</a:t>
            </a:r>
            <a:r>
              <a:rPr lang="en-US" dirty="0"/>
              <a:t> branch</a:t>
            </a:r>
          </a:p>
          <a:p>
            <a:pPr lvl="1">
              <a:lnSpc>
                <a:spcPct val="90000"/>
              </a:lnSpc>
            </a:pPr>
            <a:r>
              <a:rPr lang="en-US" dirty="0"/>
              <a:t>Use much of the same hardware</a:t>
            </a:r>
            <a:endParaRPr lang="en-AU" dirty="0"/>
          </a:p>
        </p:txBody>
      </p:sp>
      <p:sp>
        <p:nvSpPr>
          <p:cNvPr id="5" name="Date Placeholder 4"/>
          <p:cNvSpPr>
            <a:spLocks noGrp="1"/>
          </p:cNvSpPr>
          <p:nvPr>
            <p:ph type="dt" sz="half" idx="10"/>
          </p:nvPr>
        </p:nvSpPr>
        <p:spPr/>
        <p:txBody>
          <a:bodyPr/>
          <a:lstStyle/>
          <a:p>
            <a:fld id="{8A196E08-9556-5A4A-9168-C8E71AFB6DD8}" type="datetime1">
              <a:rPr lang="en-US" smtClean="0"/>
              <a:pPr/>
              <a:t>4/25/13</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7</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1730" name="Rectangle 2"/>
          <p:cNvSpPr>
            <a:spLocks noGrp="1" noChangeArrowheads="1"/>
          </p:cNvSpPr>
          <p:nvPr>
            <p:ph type="title"/>
          </p:nvPr>
        </p:nvSpPr>
        <p:spPr/>
        <p:txBody>
          <a:bodyPr/>
          <a:lstStyle/>
          <a:p>
            <a:r>
              <a:rPr lang="en-US" dirty="0" smtClean="0"/>
              <a:t>Exception Example</a:t>
            </a:r>
            <a:endParaRPr lang="en-US" dirty="0"/>
          </a:p>
        </p:txBody>
      </p:sp>
      <p:grpSp>
        <p:nvGrpSpPr>
          <p:cNvPr id="2" name="Group 5"/>
          <p:cNvGrpSpPr>
            <a:grpSpLocks/>
          </p:cNvGrpSpPr>
          <p:nvPr/>
        </p:nvGrpSpPr>
        <p:grpSpPr bwMode="auto">
          <a:xfrm>
            <a:off x="4356100" y="2209801"/>
            <a:ext cx="539750" cy="458788"/>
            <a:chOff x="2624" y="1200"/>
            <a:chExt cx="340" cy="289"/>
          </a:xfrm>
        </p:grpSpPr>
        <p:sp>
          <p:nvSpPr>
            <p:cNvPr id="2761734" name="Freeform 6"/>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35" name="Freeform 7"/>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3" name="Group 8"/>
          <p:cNvGrpSpPr>
            <a:grpSpLocks/>
          </p:cNvGrpSpPr>
          <p:nvPr/>
        </p:nvGrpSpPr>
        <p:grpSpPr bwMode="auto">
          <a:xfrm>
            <a:off x="4356100" y="4419601"/>
            <a:ext cx="539750" cy="458788"/>
            <a:chOff x="2624" y="2592"/>
            <a:chExt cx="340" cy="289"/>
          </a:xfrm>
        </p:grpSpPr>
        <p:sp>
          <p:nvSpPr>
            <p:cNvPr id="2761737" name="Freeform 9"/>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38" name="Freeform 10"/>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39" name="Rectangle 11"/>
          <p:cNvSpPr>
            <a:spLocks noChangeArrowheads="1"/>
          </p:cNvSpPr>
          <p:nvPr/>
        </p:nvSpPr>
        <p:spPr bwMode="auto">
          <a:xfrm>
            <a:off x="4325938" y="4422776"/>
            <a:ext cx="463550"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61740" name="Line 12"/>
          <p:cNvSpPr>
            <a:spLocks noChangeShapeType="1"/>
          </p:cNvSpPr>
          <p:nvPr/>
        </p:nvSpPr>
        <p:spPr bwMode="auto">
          <a:xfrm>
            <a:off x="1071563" y="2061637"/>
            <a:ext cx="0" cy="4203699"/>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1741" name="Line 13"/>
          <p:cNvSpPr>
            <a:spLocks noChangeShapeType="1"/>
          </p:cNvSpPr>
          <p:nvPr/>
        </p:nvSpPr>
        <p:spPr bwMode="auto">
          <a:xfrm>
            <a:off x="1752599" y="1638301"/>
            <a:ext cx="6815667" cy="42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1742" name="Rectangle 14"/>
          <p:cNvSpPr>
            <a:spLocks noChangeArrowheads="1"/>
          </p:cNvSpPr>
          <p:nvPr/>
        </p:nvSpPr>
        <p:spPr bwMode="auto">
          <a:xfrm>
            <a:off x="1071563" y="2185463"/>
            <a:ext cx="829177"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smtClean="0">
                <a:latin typeface="Courier" pitchFamily="-65" charset="0"/>
              </a:rPr>
              <a:t>and</a:t>
            </a:r>
            <a:endParaRPr lang="en-US" sz="2800" b="1" dirty="0">
              <a:solidFill>
                <a:schemeClr val="tx1"/>
              </a:solidFill>
              <a:latin typeface="Arial" pitchFamily="-65" charset="0"/>
            </a:endParaRPr>
          </a:p>
        </p:txBody>
      </p:sp>
      <p:sp>
        <p:nvSpPr>
          <p:cNvPr id="2761743" name="Rectangle 15"/>
          <p:cNvSpPr>
            <a:spLocks noChangeArrowheads="1"/>
          </p:cNvSpPr>
          <p:nvPr/>
        </p:nvSpPr>
        <p:spPr bwMode="auto">
          <a:xfrm>
            <a:off x="1071563" y="2845863"/>
            <a:ext cx="613699"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smtClean="0">
                <a:latin typeface="Courier" pitchFamily="-65" charset="0"/>
              </a:rPr>
              <a:t>or</a:t>
            </a:r>
            <a:endParaRPr lang="en-US" sz="2800" b="1" dirty="0">
              <a:solidFill>
                <a:schemeClr val="tx1"/>
              </a:solidFill>
              <a:latin typeface="Arial" pitchFamily="-65" charset="0"/>
            </a:endParaRPr>
          </a:p>
        </p:txBody>
      </p:sp>
      <p:sp>
        <p:nvSpPr>
          <p:cNvPr id="2761744" name="Rectangle 16"/>
          <p:cNvSpPr>
            <a:spLocks noChangeArrowheads="1"/>
          </p:cNvSpPr>
          <p:nvPr/>
        </p:nvSpPr>
        <p:spPr bwMode="auto">
          <a:xfrm>
            <a:off x="1071563" y="3582463"/>
            <a:ext cx="829177"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smtClean="0">
                <a:latin typeface="Courier" pitchFamily="-65" charset="0"/>
              </a:rPr>
              <a:t>add</a:t>
            </a:r>
            <a:endParaRPr lang="en-US" sz="2800" b="1" dirty="0">
              <a:solidFill>
                <a:schemeClr val="tx1"/>
              </a:solidFill>
              <a:latin typeface="Arial" pitchFamily="-65" charset="0"/>
            </a:endParaRPr>
          </a:p>
        </p:txBody>
      </p:sp>
      <p:sp>
        <p:nvSpPr>
          <p:cNvPr id="2761745" name="Rectangle 17"/>
          <p:cNvSpPr>
            <a:spLocks noChangeArrowheads="1"/>
          </p:cNvSpPr>
          <p:nvPr/>
        </p:nvSpPr>
        <p:spPr bwMode="auto">
          <a:xfrm>
            <a:off x="1071563" y="4265088"/>
            <a:ext cx="829177"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smtClean="0">
                <a:latin typeface="Courier" pitchFamily="-65" charset="0"/>
              </a:rPr>
              <a:t>slt</a:t>
            </a:r>
            <a:endParaRPr lang="en-US" sz="2800" b="1" dirty="0">
              <a:solidFill>
                <a:schemeClr val="tx1"/>
              </a:solidFill>
              <a:latin typeface="Arial" pitchFamily="-65" charset="0"/>
            </a:endParaRPr>
          </a:p>
        </p:txBody>
      </p:sp>
      <p:sp>
        <p:nvSpPr>
          <p:cNvPr id="2761746" name="Rectangle 18"/>
          <p:cNvSpPr>
            <a:spLocks noChangeArrowheads="1"/>
          </p:cNvSpPr>
          <p:nvPr/>
        </p:nvSpPr>
        <p:spPr bwMode="auto">
          <a:xfrm>
            <a:off x="1071563" y="4987400"/>
            <a:ext cx="618758"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smtClean="0">
                <a:latin typeface="Courier" pitchFamily="-65" charset="0"/>
              </a:rPr>
              <a:t>lw</a:t>
            </a:r>
            <a:endParaRPr lang="en-US" sz="2800" b="1" dirty="0">
              <a:solidFill>
                <a:schemeClr val="tx1"/>
              </a:solidFill>
              <a:latin typeface="Arial" pitchFamily="-65" charset="0"/>
            </a:endParaRPr>
          </a:p>
        </p:txBody>
      </p:sp>
      <p:sp>
        <p:nvSpPr>
          <p:cNvPr id="2761747" name="Line 19"/>
          <p:cNvSpPr>
            <a:spLocks noChangeShapeType="1"/>
          </p:cNvSpPr>
          <p:nvPr/>
        </p:nvSpPr>
        <p:spPr bwMode="auto">
          <a:xfrm>
            <a:off x="29337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48" name="Line 20"/>
          <p:cNvSpPr>
            <a:spLocks noChangeShapeType="1"/>
          </p:cNvSpPr>
          <p:nvPr/>
        </p:nvSpPr>
        <p:spPr bwMode="auto">
          <a:xfrm>
            <a:off x="36195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49" name="Line 21"/>
          <p:cNvSpPr>
            <a:spLocks noChangeShapeType="1"/>
          </p:cNvSpPr>
          <p:nvPr/>
        </p:nvSpPr>
        <p:spPr bwMode="auto">
          <a:xfrm>
            <a:off x="43053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0" name="Line 22"/>
          <p:cNvSpPr>
            <a:spLocks noChangeShapeType="1"/>
          </p:cNvSpPr>
          <p:nvPr/>
        </p:nvSpPr>
        <p:spPr bwMode="auto">
          <a:xfrm>
            <a:off x="49911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1" name="Line 23"/>
          <p:cNvSpPr>
            <a:spLocks noChangeShapeType="1"/>
          </p:cNvSpPr>
          <p:nvPr/>
        </p:nvSpPr>
        <p:spPr bwMode="auto">
          <a:xfrm>
            <a:off x="56769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2" name="Line 24"/>
          <p:cNvSpPr>
            <a:spLocks noChangeShapeType="1"/>
          </p:cNvSpPr>
          <p:nvPr/>
        </p:nvSpPr>
        <p:spPr bwMode="auto">
          <a:xfrm>
            <a:off x="6362699" y="1765301"/>
            <a:ext cx="55033" cy="480483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3" name="Line 25"/>
          <p:cNvSpPr>
            <a:spLocks noChangeShapeType="1"/>
          </p:cNvSpPr>
          <p:nvPr/>
        </p:nvSpPr>
        <p:spPr bwMode="auto">
          <a:xfrm flipH="1">
            <a:off x="7010400" y="1765301"/>
            <a:ext cx="38100" cy="48387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4" name="Line 26"/>
          <p:cNvSpPr>
            <a:spLocks noChangeShapeType="1"/>
          </p:cNvSpPr>
          <p:nvPr/>
        </p:nvSpPr>
        <p:spPr bwMode="auto">
          <a:xfrm flipH="1">
            <a:off x="7670800" y="1765300"/>
            <a:ext cx="63500" cy="487256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4" name="Group 27"/>
          <p:cNvGrpSpPr>
            <a:grpSpLocks/>
          </p:cNvGrpSpPr>
          <p:nvPr/>
        </p:nvGrpSpPr>
        <p:grpSpPr bwMode="auto">
          <a:xfrm>
            <a:off x="3773488" y="2133601"/>
            <a:ext cx="357188" cy="763588"/>
            <a:chOff x="2257" y="1152"/>
            <a:chExt cx="225" cy="481"/>
          </a:xfrm>
        </p:grpSpPr>
        <p:sp>
          <p:nvSpPr>
            <p:cNvPr id="2761756" name="Freeform 28"/>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57" name="Rectangle 29"/>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5" name="Group 30"/>
          <p:cNvGrpSpPr>
            <a:grpSpLocks/>
          </p:cNvGrpSpPr>
          <p:nvPr/>
        </p:nvGrpSpPr>
        <p:grpSpPr bwMode="auto">
          <a:xfrm>
            <a:off x="2292350" y="2286001"/>
            <a:ext cx="569913" cy="458788"/>
            <a:chOff x="1324" y="1248"/>
            <a:chExt cx="359" cy="289"/>
          </a:xfrm>
        </p:grpSpPr>
        <p:sp>
          <p:nvSpPr>
            <p:cNvPr id="2761759" name="Rectangle 31"/>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6" name="Group 32"/>
            <p:cNvGrpSpPr>
              <a:grpSpLocks/>
            </p:cNvGrpSpPr>
            <p:nvPr/>
          </p:nvGrpSpPr>
          <p:grpSpPr bwMode="auto">
            <a:xfrm>
              <a:off x="1343" y="1248"/>
              <a:ext cx="340" cy="289"/>
              <a:chOff x="1343" y="1248"/>
              <a:chExt cx="340" cy="289"/>
            </a:xfrm>
          </p:grpSpPr>
          <p:sp>
            <p:nvSpPr>
              <p:cNvPr id="2761761" name="Freeform 33"/>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2" name="Freeform 34"/>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763" name="Rectangle 35"/>
          <p:cNvSpPr>
            <a:spLocks noChangeArrowheads="1"/>
          </p:cNvSpPr>
          <p:nvPr/>
        </p:nvSpPr>
        <p:spPr bwMode="auto">
          <a:xfrm>
            <a:off x="3022600" y="2297113"/>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7" name="Group 36"/>
          <p:cNvGrpSpPr>
            <a:grpSpLocks/>
          </p:cNvGrpSpPr>
          <p:nvPr/>
        </p:nvGrpSpPr>
        <p:grpSpPr bwMode="auto">
          <a:xfrm>
            <a:off x="3052763" y="2286001"/>
            <a:ext cx="469900" cy="458788"/>
            <a:chOff x="1803" y="1248"/>
            <a:chExt cx="296" cy="289"/>
          </a:xfrm>
        </p:grpSpPr>
        <p:sp>
          <p:nvSpPr>
            <p:cNvPr id="2761765" name="Freeform 37"/>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6" name="Freeform 38"/>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67" name="Line 39"/>
          <p:cNvSpPr>
            <a:spLocks noChangeShapeType="1"/>
          </p:cNvSpPr>
          <p:nvPr/>
        </p:nvSpPr>
        <p:spPr bwMode="auto">
          <a:xfrm>
            <a:off x="2870200" y="2514601"/>
            <a:ext cx="1524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68" name="Freeform 40"/>
          <p:cNvSpPr>
            <a:spLocks/>
          </p:cNvSpPr>
          <p:nvPr/>
        </p:nvSpPr>
        <p:spPr bwMode="auto">
          <a:xfrm>
            <a:off x="2968625" y="2362201"/>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9" name="Line 41"/>
          <p:cNvSpPr>
            <a:spLocks noChangeShapeType="1"/>
          </p:cNvSpPr>
          <p:nvPr/>
        </p:nvSpPr>
        <p:spPr bwMode="auto">
          <a:xfrm>
            <a:off x="3530600" y="23622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0" name="Rectangle 42"/>
          <p:cNvSpPr>
            <a:spLocks noChangeArrowheads="1"/>
          </p:cNvSpPr>
          <p:nvPr/>
        </p:nvSpPr>
        <p:spPr bwMode="auto">
          <a:xfrm>
            <a:off x="4319588" y="2289176"/>
            <a:ext cx="530225"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61771" name="Rectangle 43"/>
          <p:cNvSpPr>
            <a:spLocks noChangeArrowheads="1"/>
          </p:cNvSpPr>
          <p:nvPr/>
        </p:nvSpPr>
        <p:spPr bwMode="auto">
          <a:xfrm>
            <a:off x="5100638" y="2289176"/>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8" name="Group 44"/>
          <p:cNvGrpSpPr>
            <a:grpSpLocks/>
          </p:cNvGrpSpPr>
          <p:nvPr/>
        </p:nvGrpSpPr>
        <p:grpSpPr bwMode="auto">
          <a:xfrm>
            <a:off x="5143500" y="2286001"/>
            <a:ext cx="450850" cy="458788"/>
            <a:chOff x="3120" y="1248"/>
            <a:chExt cx="284" cy="289"/>
          </a:xfrm>
        </p:grpSpPr>
        <p:sp>
          <p:nvSpPr>
            <p:cNvPr id="2761773" name="Freeform 45"/>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74" name="Freeform 46"/>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75" name="Line 47"/>
          <p:cNvSpPr>
            <a:spLocks noChangeShapeType="1"/>
          </p:cNvSpPr>
          <p:nvPr/>
        </p:nvSpPr>
        <p:spPr bwMode="auto">
          <a:xfrm>
            <a:off x="4910138" y="2514601"/>
            <a:ext cx="2206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6" name="Line 48"/>
          <p:cNvSpPr>
            <a:spLocks noChangeShapeType="1"/>
          </p:cNvSpPr>
          <p:nvPr/>
        </p:nvSpPr>
        <p:spPr bwMode="auto">
          <a:xfrm>
            <a:off x="4141788" y="2514601"/>
            <a:ext cx="2460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7" name="Freeform 49"/>
          <p:cNvSpPr>
            <a:spLocks/>
          </p:cNvSpPr>
          <p:nvPr/>
        </p:nvSpPr>
        <p:spPr bwMode="auto">
          <a:xfrm>
            <a:off x="4333875" y="2514601"/>
            <a:ext cx="684213" cy="306388"/>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78" name="Line 50"/>
          <p:cNvSpPr>
            <a:spLocks noChangeShapeType="1"/>
          </p:cNvSpPr>
          <p:nvPr/>
        </p:nvSpPr>
        <p:spPr bwMode="auto">
          <a:xfrm>
            <a:off x="3530600" y="26670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9" name="Freeform 51"/>
          <p:cNvSpPr>
            <a:spLocks/>
          </p:cNvSpPr>
          <p:nvPr/>
        </p:nvSpPr>
        <p:spPr bwMode="auto">
          <a:xfrm>
            <a:off x="3678238" y="2506663"/>
            <a:ext cx="534988" cy="441325"/>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9" name="Group 52"/>
          <p:cNvGrpSpPr>
            <a:grpSpLocks/>
          </p:cNvGrpSpPr>
          <p:nvPr/>
        </p:nvGrpSpPr>
        <p:grpSpPr bwMode="auto">
          <a:xfrm>
            <a:off x="2970213" y="2844801"/>
            <a:ext cx="3327400" cy="814388"/>
            <a:chOff x="1751" y="1600"/>
            <a:chExt cx="2096" cy="513"/>
          </a:xfrm>
        </p:grpSpPr>
        <p:grpSp>
          <p:nvGrpSpPr>
            <p:cNvPr id="10" name="Group 53"/>
            <p:cNvGrpSpPr>
              <a:grpSpLocks/>
            </p:cNvGrpSpPr>
            <p:nvPr/>
          </p:nvGrpSpPr>
          <p:grpSpPr bwMode="auto">
            <a:xfrm>
              <a:off x="2684" y="1600"/>
              <a:ext cx="225" cy="481"/>
              <a:chOff x="2684" y="1600"/>
              <a:chExt cx="225" cy="481"/>
            </a:xfrm>
          </p:grpSpPr>
          <p:sp>
            <p:nvSpPr>
              <p:cNvPr id="2761782" name="Freeform 54"/>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83" name="Rectangle 55"/>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1" name="Group 56"/>
            <p:cNvGrpSpPr>
              <a:grpSpLocks/>
            </p:cNvGrpSpPr>
            <p:nvPr/>
          </p:nvGrpSpPr>
          <p:grpSpPr bwMode="auto">
            <a:xfrm>
              <a:off x="1751" y="1696"/>
              <a:ext cx="359" cy="289"/>
              <a:chOff x="1751" y="1696"/>
              <a:chExt cx="359" cy="289"/>
            </a:xfrm>
          </p:grpSpPr>
          <p:sp>
            <p:nvSpPr>
              <p:cNvPr id="2761785" name="Rectangle 57"/>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2" name="Group 58"/>
              <p:cNvGrpSpPr>
                <a:grpSpLocks/>
              </p:cNvGrpSpPr>
              <p:nvPr/>
            </p:nvGrpSpPr>
            <p:grpSpPr bwMode="auto">
              <a:xfrm>
                <a:off x="1770" y="1696"/>
                <a:ext cx="340" cy="289"/>
                <a:chOff x="1770" y="1696"/>
                <a:chExt cx="340" cy="289"/>
              </a:xfrm>
            </p:grpSpPr>
            <p:sp>
              <p:nvSpPr>
                <p:cNvPr id="2761787" name="Freeform 59"/>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88" name="Freeform 60"/>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789" name="Rectangle 61"/>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3" name="Group 62"/>
            <p:cNvGrpSpPr>
              <a:grpSpLocks/>
            </p:cNvGrpSpPr>
            <p:nvPr/>
          </p:nvGrpSpPr>
          <p:grpSpPr bwMode="auto">
            <a:xfrm>
              <a:off x="2230" y="1696"/>
              <a:ext cx="296" cy="289"/>
              <a:chOff x="2230" y="1696"/>
              <a:chExt cx="296" cy="289"/>
            </a:xfrm>
          </p:grpSpPr>
          <p:sp>
            <p:nvSpPr>
              <p:cNvPr id="2761791" name="Freeform 63"/>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2" name="Freeform 64"/>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93" name="Line 65"/>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94" name="Freeform 66"/>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5" name="Line 67"/>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96" name="Rectangle 68"/>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4" name="Group 69"/>
            <p:cNvGrpSpPr>
              <a:grpSpLocks/>
            </p:cNvGrpSpPr>
            <p:nvPr/>
          </p:nvGrpSpPr>
          <p:grpSpPr bwMode="auto">
            <a:xfrm>
              <a:off x="3079" y="1696"/>
              <a:ext cx="325" cy="289"/>
              <a:chOff x="3079" y="1696"/>
              <a:chExt cx="325" cy="289"/>
            </a:xfrm>
          </p:grpSpPr>
          <p:sp>
            <p:nvSpPr>
              <p:cNvPr id="2761798" name="Freeform 70"/>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9" name="Freeform 71"/>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00" name="Rectangle 72"/>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73"/>
            <p:cNvGrpSpPr>
              <a:grpSpLocks/>
            </p:cNvGrpSpPr>
            <p:nvPr/>
          </p:nvGrpSpPr>
          <p:grpSpPr bwMode="auto">
            <a:xfrm>
              <a:off x="3547" y="1696"/>
              <a:ext cx="284" cy="289"/>
              <a:chOff x="3547" y="1696"/>
              <a:chExt cx="284" cy="289"/>
            </a:xfrm>
          </p:grpSpPr>
          <p:sp>
            <p:nvSpPr>
              <p:cNvPr id="2761802" name="Freeform 74"/>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03" name="Freeform 75"/>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04" name="Line 76"/>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5" name="Line 77"/>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6" name="Freeform 78"/>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07" name="Line 79"/>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8" name="Freeform 80"/>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6" name="Group 81"/>
          <p:cNvGrpSpPr>
            <a:grpSpLocks/>
          </p:cNvGrpSpPr>
          <p:nvPr/>
        </p:nvGrpSpPr>
        <p:grpSpPr bwMode="auto">
          <a:xfrm>
            <a:off x="3648075" y="3556001"/>
            <a:ext cx="3327400" cy="814388"/>
            <a:chOff x="2178" y="2048"/>
            <a:chExt cx="2096" cy="513"/>
          </a:xfrm>
        </p:grpSpPr>
        <p:grpSp>
          <p:nvGrpSpPr>
            <p:cNvPr id="17" name="Group 82"/>
            <p:cNvGrpSpPr>
              <a:grpSpLocks/>
            </p:cNvGrpSpPr>
            <p:nvPr/>
          </p:nvGrpSpPr>
          <p:grpSpPr bwMode="auto">
            <a:xfrm>
              <a:off x="3111" y="2048"/>
              <a:ext cx="225" cy="481"/>
              <a:chOff x="3111" y="2048"/>
              <a:chExt cx="225" cy="481"/>
            </a:xfrm>
          </p:grpSpPr>
          <p:sp>
            <p:nvSpPr>
              <p:cNvPr id="2761811" name="Freeform 83"/>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12" name="Rectangle 84"/>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8" name="Group 85"/>
            <p:cNvGrpSpPr>
              <a:grpSpLocks/>
            </p:cNvGrpSpPr>
            <p:nvPr/>
          </p:nvGrpSpPr>
          <p:grpSpPr bwMode="auto">
            <a:xfrm>
              <a:off x="2178" y="2144"/>
              <a:ext cx="359" cy="289"/>
              <a:chOff x="2178" y="2144"/>
              <a:chExt cx="359" cy="289"/>
            </a:xfrm>
          </p:grpSpPr>
          <p:sp>
            <p:nvSpPr>
              <p:cNvPr id="2761814" name="Rectangle 86"/>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9" name="Group 87"/>
              <p:cNvGrpSpPr>
                <a:grpSpLocks/>
              </p:cNvGrpSpPr>
              <p:nvPr/>
            </p:nvGrpSpPr>
            <p:grpSpPr bwMode="auto">
              <a:xfrm>
                <a:off x="2197" y="2144"/>
                <a:ext cx="340" cy="289"/>
                <a:chOff x="2197" y="2144"/>
                <a:chExt cx="340" cy="289"/>
              </a:xfrm>
            </p:grpSpPr>
            <p:sp>
              <p:nvSpPr>
                <p:cNvPr id="2761816" name="Freeform 88"/>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17" name="Freeform 89"/>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818" name="Rectangle 90"/>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0" name="Group 91"/>
            <p:cNvGrpSpPr>
              <a:grpSpLocks/>
            </p:cNvGrpSpPr>
            <p:nvPr/>
          </p:nvGrpSpPr>
          <p:grpSpPr bwMode="auto">
            <a:xfrm>
              <a:off x="2657" y="2144"/>
              <a:ext cx="296" cy="289"/>
              <a:chOff x="2657" y="2144"/>
              <a:chExt cx="296" cy="289"/>
            </a:xfrm>
          </p:grpSpPr>
          <p:sp>
            <p:nvSpPr>
              <p:cNvPr id="2761820" name="Freeform 92"/>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1" name="Freeform 93"/>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22" name="Line 94"/>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23" name="Freeform 95"/>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4" name="Line 96"/>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25" name="Rectangle 97"/>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1" name="Group 98"/>
            <p:cNvGrpSpPr>
              <a:grpSpLocks/>
            </p:cNvGrpSpPr>
            <p:nvPr/>
          </p:nvGrpSpPr>
          <p:grpSpPr bwMode="auto">
            <a:xfrm>
              <a:off x="3506" y="2144"/>
              <a:ext cx="325" cy="289"/>
              <a:chOff x="3506" y="2144"/>
              <a:chExt cx="325" cy="289"/>
            </a:xfrm>
          </p:grpSpPr>
          <p:sp>
            <p:nvSpPr>
              <p:cNvPr id="2761827" name="Freeform 99"/>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8" name="Freeform 100"/>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29" name="Rectangle 101"/>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102"/>
            <p:cNvGrpSpPr>
              <a:grpSpLocks/>
            </p:cNvGrpSpPr>
            <p:nvPr/>
          </p:nvGrpSpPr>
          <p:grpSpPr bwMode="auto">
            <a:xfrm>
              <a:off x="3974" y="2144"/>
              <a:ext cx="284" cy="289"/>
              <a:chOff x="3974" y="2144"/>
              <a:chExt cx="284" cy="289"/>
            </a:xfrm>
          </p:grpSpPr>
          <p:sp>
            <p:nvSpPr>
              <p:cNvPr id="2761831" name="Freeform 103"/>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32" name="Freeform 104"/>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33" name="Line 105"/>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4" name="Line 106"/>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5" name="Freeform 107"/>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36" name="Line 108"/>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7" name="Freeform 109"/>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3" name="Group 110"/>
          <p:cNvGrpSpPr>
            <a:grpSpLocks/>
          </p:cNvGrpSpPr>
          <p:nvPr/>
        </p:nvGrpSpPr>
        <p:grpSpPr bwMode="auto">
          <a:xfrm>
            <a:off x="5807075" y="4267201"/>
            <a:ext cx="357188" cy="763588"/>
            <a:chOff x="3538" y="2496"/>
            <a:chExt cx="225" cy="481"/>
          </a:xfrm>
        </p:grpSpPr>
        <p:sp>
          <p:nvSpPr>
            <p:cNvPr id="2761839" name="Freeform 111"/>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0" name="Rectangle 112"/>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61841" name="Rectangle 113"/>
          <p:cNvSpPr>
            <a:spLocks noChangeArrowheads="1"/>
          </p:cNvSpPr>
          <p:nvPr/>
        </p:nvSpPr>
        <p:spPr bwMode="auto">
          <a:xfrm>
            <a:off x="5056188" y="4430713"/>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4" name="Group 114"/>
          <p:cNvGrpSpPr>
            <a:grpSpLocks/>
          </p:cNvGrpSpPr>
          <p:nvPr/>
        </p:nvGrpSpPr>
        <p:grpSpPr bwMode="auto">
          <a:xfrm>
            <a:off x="5086350" y="4419601"/>
            <a:ext cx="469900" cy="458788"/>
            <a:chOff x="3084" y="2592"/>
            <a:chExt cx="296" cy="289"/>
          </a:xfrm>
        </p:grpSpPr>
        <p:sp>
          <p:nvSpPr>
            <p:cNvPr id="2761843" name="Freeform 115"/>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4" name="Freeform 116"/>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45" name="Line 117"/>
          <p:cNvSpPr>
            <a:spLocks noChangeShapeType="1"/>
          </p:cNvSpPr>
          <p:nvPr/>
        </p:nvSpPr>
        <p:spPr bwMode="auto">
          <a:xfrm>
            <a:off x="4903788" y="4648201"/>
            <a:ext cx="1524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46" name="Freeform 118"/>
          <p:cNvSpPr>
            <a:spLocks/>
          </p:cNvSpPr>
          <p:nvPr/>
        </p:nvSpPr>
        <p:spPr bwMode="auto">
          <a:xfrm>
            <a:off x="5002213" y="4495801"/>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7" name="Line 119"/>
          <p:cNvSpPr>
            <a:spLocks noChangeShapeType="1"/>
          </p:cNvSpPr>
          <p:nvPr/>
        </p:nvSpPr>
        <p:spPr bwMode="auto">
          <a:xfrm>
            <a:off x="5564188" y="44958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48" name="Rectangle 120"/>
          <p:cNvSpPr>
            <a:spLocks noChangeArrowheads="1"/>
          </p:cNvSpPr>
          <p:nvPr/>
        </p:nvSpPr>
        <p:spPr bwMode="auto">
          <a:xfrm>
            <a:off x="6353175" y="4422776"/>
            <a:ext cx="530225"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5" name="Group 121"/>
          <p:cNvGrpSpPr>
            <a:grpSpLocks/>
          </p:cNvGrpSpPr>
          <p:nvPr/>
        </p:nvGrpSpPr>
        <p:grpSpPr bwMode="auto">
          <a:xfrm>
            <a:off x="6434138" y="4419601"/>
            <a:ext cx="515938" cy="458788"/>
            <a:chOff x="3933" y="2592"/>
            <a:chExt cx="325" cy="289"/>
          </a:xfrm>
        </p:grpSpPr>
        <p:sp>
          <p:nvSpPr>
            <p:cNvPr id="2761850" name="Freeform 122"/>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1" name="Freeform 123"/>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52" name="Rectangle 124"/>
          <p:cNvSpPr>
            <a:spLocks noChangeArrowheads="1"/>
          </p:cNvSpPr>
          <p:nvPr/>
        </p:nvSpPr>
        <p:spPr bwMode="auto">
          <a:xfrm>
            <a:off x="7134225" y="4422776"/>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6" name="Group 125"/>
          <p:cNvGrpSpPr>
            <a:grpSpLocks/>
          </p:cNvGrpSpPr>
          <p:nvPr/>
        </p:nvGrpSpPr>
        <p:grpSpPr bwMode="auto">
          <a:xfrm>
            <a:off x="7177088" y="4419601"/>
            <a:ext cx="450850" cy="458788"/>
            <a:chOff x="4401" y="2592"/>
            <a:chExt cx="284" cy="289"/>
          </a:xfrm>
        </p:grpSpPr>
        <p:sp>
          <p:nvSpPr>
            <p:cNvPr id="2761854" name="Freeform 126"/>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5" name="Freeform 127"/>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56" name="Line 128"/>
          <p:cNvSpPr>
            <a:spLocks noChangeShapeType="1"/>
          </p:cNvSpPr>
          <p:nvPr/>
        </p:nvSpPr>
        <p:spPr bwMode="auto">
          <a:xfrm>
            <a:off x="6943725" y="4648201"/>
            <a:ext cx="2206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57" name="Line 129"/>
          <p:cNvSpPr>
            <a:spLocks noChangeShapeType="1"/>
          </p:cNvSpPr>
          <p:nvPr/>
        </p:nvSpPr>
        <p:spPr bwMode="auto">
          <a:xfrm>
            <a:off x="6175375" y="4648201"/>
            <a:ext cx="2460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58" name="Freeform 130"/>
          <p:cNvSpPr>
            <a:spLocks/>
          </p:cNvSpPr>
          <p:nvPr/>
        </p:nvSpPr>
        <p:spPr bwMode="auto">
          <a:xfrm>
            <a:off x="6367463" y="4648201"/>
            <a:ext cx="684213" cy="306388"/>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9" name="Line 131"/>
          <p:cNvSpPr>
            <a:spLocks noChangeShapeType="1"/>
          </p:cNvSpPr>
          <p:nvPr/>
        </p:nvSpPr>
        <p:spPr bwMode="auto">
          <a:xfrm>
            <a:off x="5564188" y="48006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60" name="Freeform 132"/>
          <p:cNvSpPr>
            <a:spLocks/>
          </p:cNvSpPr>
          <p:nvPr/>
        </p:nvSpPr>
        <p:spPr bwMode="auto">
          <a:xfrm>
            <a:off x="5711825" y="4640263"/>
            <a:ext cx="534988" cy="441325"/>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7" name="Group 133"/>
          <p:cNvGrpSpPr>
            <a:grpSpLocks/>
          </p:cNvGrpSpPr>
          <p:nvPr/>
        </p:nvGrpSpPr>
        <p:grpSpPr bwMode="auto">
          <a:xfrm>
            <a:off x="5003800" y="4978401"/>
            <a:ext cx="3327400" cy="814388"/>
            <a:chOff x="3032" y="2944"/>
            <a:chExt cx="2096" cy="513"/>
          </a:xfrm>
        </p:grpSpPr>
        <p:grpSp>
          <p:nvGrpSpPr>
            <p:cNvPr id="28" name="Group 134"/>
            <p:cNvGrpSpPr>
              <a:grpSpLocks/>
            </p:cNvGrpSpPr>
            <p:nvPr/>
          </p:nvGrpSpPr>
          <p:grpSpPr bwMode="auto">
            <a:xfrm>
              <a:off x="3965" y="2944"/>
              <a:ext cx="225" cy="481"/>
              <a:chOff x="3965" y="2944"/>
              <a:chExt cx="225" cy="481"/>
            </a:xfrm>
          </p:grpSpPr>
          <p:sp>
            <p:nvSpPr>
              <p:cNvPr id="2761863" name="Freeform 135"/>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64" name="Rectangle 136"/>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9" name="Group 137"/>
            <p:cNvGrpSpPr>
              <a:grpSpLocks/>
            </p:cNvGrpSpPr>
            <p:nvPr/>
          </p:nvGrpSpPr>
          <p:grpSpPr bwMode="auto">
            <a:xfrm>
              <a:off x="3032" y="3040"/>
              <a:ext cx="359" cy="289"/>
              <a:chOff x="3032" y="3040"/>
              <a:chExt cx="359" cy="289"/>
            </a:xfrm>
          </p:grpSpPr>
          <p:sp>
            <p:nvSpPr>
              <p:cNvPr id="2761866" name="Rectangle 138"/>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30" name="Group 139"/>
              <p:cNvGrpSpPr>
                <a:grpSpLocks/>
              </p:cNvGrpSpPr>
              <p:nvPr/>
            </p:nvGrpSpPr>
            <p:grpSpPr bwMode="auto">
              <a:xfrm>
                <a:off x="3051" y="3040"/>
                <a:ext cx="340" cy="289"/>
                <a:chOff x="3051" y="3040"/>
                <a:chExt cx="340" cy="289"/>
              </a:xfrm>
            </p:grpSpPr>
            <p:sp>
              <p:nvSpPr>
                <p:cNvPr id="2761868" name="Freeform 140"/>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69" name="Freeform 141"/>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870" name="Rectangle 142"/>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31" name="Group 143"/>
            <p:cNvGrpSpPr>
              <a:grpSpLocks/>
            </p:cNvGrpSpPr>
            <p:nvPr/>
          </p:nvGrpSpPr>
          <p:grpSpPr bwMode="auto">
            <a:xfrm>
              <a:off x="3511" y="3040"/>
              <a:ext cx="296" cy="289"/>
              <a:chOff x="3511" y="3040"/>
              <a:chExt cx="296" cy="289"/>
            </a:xfrm>
          </p:grpSpPr>
          <p:sp>
            <p:nvSpPr>
              <p:cNvPr id="2761872" name="Freeform 144"/>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73" name="Freeform 145"/>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74" name="Line 146"/>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75" name="Freeform 147"/>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76" name="Line 148"/>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77" name="Rectangle 149"/>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61728" name="Group 150"/>
            <p:cNvGrpSpPr>
              <a:grpSpLocks/>
            </p:cNvGrpSpPr>
            <p:nvPr/>
          </p:nvGrpSpPr>
          <p:grpSpPr bwMode="auto">
            <a:xfrm>
              <a:off x="4360" y="3040"/>
              <a:ext cx="325" cy="289"/>
              <a:chOff x="4360" y="3040"/>
              <a:chExt cx="325" cy="289"/>
            </a:xfrm>
          </p:grpSpPr>
          <p:sp>
            <p:nvSpPr>
              <p:cNvPr id="2761879" name="Freeform 151"/>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0" name="Freeform 152"/>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81" name="Rectangle 153"/>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29" name="Group 154"/>
            <p:cNvGrpSpPr>
              <a:grpSpLocks/>
            </p:cNvGrpSpPr>
            <p:nvPr/>
          </p:nvGrpSpPr>
          <p:grpSpPr bwMode="auto">
            <a:xfrm>
              <a:off x="4828" y="3040"/>
              <a:ext cx="284" cy="289"/>
              <a:chOff x="4828" y="3040"/>
              <a:chExt cx="284" cy="289"/>
            </a:xfrm>
          </p:grpSpPr>
          <p:sp>
            <p:nvSpPr>
              <p:cNvPr id="2761883" name="Freeform 155"/>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4" name="Freeform 156"/>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85" name="Line 157"/>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6" name="Line 158"/>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7" name="Freeform 159"/>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8" name="Line 160"/>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9" name="Freeform 161"/>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90" name="Rectangle 162"/>
          <p:cNvSpPr>
            <a:spLocks noChangeArrowheads="1"/>
          </p:cNvSpPr>
          <p:nvPr/>
        </p:nvSpPr>
        <p:spPr bwMode="auto">
          <a:xfrm>
            <a:off x="530980" y="2118776"/>
            <a:ext cx="462040" cy="412933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lnSpc>
                <a:spcPct val="85000"/>
              </a:lnSpc>
            </a:pPr>
            <a:r>
              <a:rPr lang="en-US" sz="2800" b="1" dirty="0">
                <a:solidFill>
                  <a:schemeClr val="tx1"/>
                </a:solidFill>
                <a:latin typeface="Arial" pitchFamily="-65" charset="0"/>
              </a:rPr>
              <a:t>I</a:t>
            </a:r>
          </a:p>
          <a:p>
            <a:pPr algn="ctr">
              <a:lnSpc>
                <a:spcPct val="85000"/>
              </a:lnSpc>
            </a:pPr>
            <a:r>
              <a:rPr lang="en-US" sz="2800" b="1" dirty="0" err="1">
                <a:solidFill>
                  <a:schemeClr val="tx1"/>
                </a:solidFill>
                <a:latin typeface="Arial" pitchFamily="-65" charset="0"/>
              </a:rPr>
              <a:t>n</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s</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t</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r</a:t>
            </a:r>
            <a:r>
              <a:rPr lang="en-US" sz="2800" b="1" dirty="0">
                <a:solidFill>
                  <a:schemeClr val="tx1"/>
                </a:solidFill>
                <a:latin typeface="Arial" pitchFamily="-65" charset="0"/>
              </a:rPr>
              <a:t>.</a:t>
            </a:r>
          </a:p>
          <a:p>
            <a:pPr algn="ctr">
              <a:lnSpc>
                <a:spcPct val="85000"/>
              </a:lnSpc>
            </a:pPr>
            <a:endParaRPr lang="en-US" sz="2800" b="1" dirty="0">
              <a:solidFill>
                <a:schemeClr val="tx1"/>
              </a:solidFill>
              <a:latin typeface="Arial" pitchFamily="-65" charset="0"/>
            </a:endParaRPr>
          </a:p>
          <a:p>
            <a:pPr algn="ctr">
              <a:lnSpc>
                <a:spcPct val="85000"/>
              </a:lnSpc>
            </a:pPr>
            <a:r>
              <a:rPr lang="en-US" sz="2800" b="1" dirty="0">
                <a:solidFill>
                  <a:schemeClr val="tx1"/>
                </a:solidFill>
                <a:latin typeface="Arial" pitchFamily="-65" charset="0"/>
              </a:rPr>
              <a:t>O</a:t>
            </a:r>
          </a:p>
          <a:p>
            <a:pPr algn="ctr">
              <a:lnSpc>
                <a:spcPct val="85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d</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e</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p:txBody>
      </p:sp>
      <p:sp>
        <p:nvSpPr>
          <p:cNvPr id="2761891" name="Rectangle 163"/>
          <p:cNvSpPr>
            <a:spLocks noChangeArrowheads="1"/>
          </p:cNvSpPr>
          <p:nvPr/>
        </p:nvSpPr>
        <p:spPr bwMode="auto">
          <a:xfrm>
            <a:off x="3154363" y="1179513"/>
            <a:ext cx="3441700" cy="51593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nvGrpSpPr>
          <p:cNvPr id="2761731" name="Group 133"/>
          <p:cNvGrpSpPr>
            <a:grpSpLocks/>
          </p:cNvGrpSpPr>
          <p:nvPr/>
        </p:nvGrpSpPr>
        <p:grpSpPr bwMode="auto">
          <a:xfrm>
            <a:off x="5748868" y="5706535"/>
            <a:ext cx="3327400" cy="814388"/>
            <a:chOff x="3032" y="2944"/>
            <a:chExt cx="2096" cy="513"/>
          </a:xfrm>
        </p:grpSpPr>
        <p:grpSp>
          <p:nvGrpSpPr>
            <p:cNvPr id="2761732" name="Group 134"/>
            <p:cNvGrpSpPr>
              <a:grpSpLocks/>
            </p:cNvGrpSpPr>
            <p:nvPr/>
          </p:nvGrpSpPr>
          <p:grpSpPr bwMode="auto">
            <a:xfrm>
              <a:off x="3965" y="2944"/>
              <a:ext cx="225" cy="481"/>
              <a:chOff x="3965" y="2944"/>
              <a:chExt cx="225" cy="481"/>
            </a:xfrm>
          </p:grpSpPr>
          <p:sp>
            <p:nvSpPr>
              <p:cNvPr id="191" name="Freeform 135"/>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92" name="Rectangle 136"/>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761733" name="Group 137"/>
            <p:cNvGrpSpPr>
              <a:grpSpLocks/>
            </p:cNvGrpSpPr>
            <p:nvPr/>
          </p:nvGrpSpPr>
          <p:grpSpPr bwMode="auto">
            <a:xfrm>
              <a:off x="3032" y="3040"/>
              <a:ext cx="359" cy="289"/>
              <a:chOff x="3032" y="3040"/>
              <a:chExt cx="359" cy="289"/>
            </a:xfrm>
          </p:grpSpPr>
          <p:sp>
            <p:nvSpPr>
              <p:cNvPr id="187" name="Rectangle 138"/>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61736" name="Group 139"/>
              <p:cNvGrpSpPr>
                <a:grpSpLocks/>
              </p:cNvGrpSpPr>
              <p:nvPr/>
            </p:nvGrpSpPr>
            <p:grpSpPr bwMode="auto">
              <a:xfrm>
                <a:off x="3051" y="3040"/>
                <a:ext cx="340" cy="289"/>
                <a:chOff x="3051" y="3040"/>
                <a:chExt cx="340" cy="289"/>
              </a:xfrm>
            </p:grpSpPr>
            <p:sp>
              <p:nvSpPr>
                <p:cNvPr id="189" name="Freeform 140"/>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90" name="Freeform 141"/>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167" name="Rectangle 142"/>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55" name="Group 143"/>
            <p:cNvGrpSpPr>
              <a:grpSpLocks/>
            </p:cNvGrpSpPr>
            <p:nvPr/>
          </p:nvGrpSpPr>
          <p:grpSpPr bwMode="auto">
            <a:xfrm>
              <a:off x="3511" y="3040"/>
              <a:ext cx="296" cy="289"/>
              <a:chOff x="3511" y="3040"/>
              <a:chExt cx="296" cy="289"/>
            </a:xfrm>
          </p:grpSpPr>
          <p:sp>
            <p:nvSpPr>
              <p:cNvPr id="185" name="Freeform 144"/>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86" name="Freeform 145"/>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69" name="Line 146"/>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0" name="Freeform 147"/>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71" name="Line 148"/>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2" name="Rectangle 149"/>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61758" name="Group 150"/>
            <p:cNvGrpSpPr>
              <a:grpSpLocks/>
            </p:cNvGrpSpPr>
            <p:nvPr/>
          </p:nvGrpSpPr>
          <p:grpSpPr bwMode="auto">
            <a:xfrm>
              <a:off x="4360" y="3040"/>
              <a:ext cx="325" cy="289"/>
              <a:chOff x="4360" y="3040"/>
              <a:chExt cx="325" cy="289"/>
            </a:xfrm>
          </p:grpSpPr>
          <p:sp>
            <p:nvSpPr>
              <p:cNvPr id="183" name="Freeform 151"/>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84" name="Freeform 152"/>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74" name="Rectangle 153"/>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60" name="Group 154"/>
            <p:cNvGrpSpPr>
              <a:grpSpLocks/>
            </p:cNvGrpSpPr>
            <p:nvPr/>
          </p:nvGrpSpPr>
          <p:grpSpPr bwMode="auto">
            <a:xfrm>
              <a:off x="4828" y="3040"/>
              <a:ext cx="284" cy="289"/>
              <a:chOff x="4828" y="3040"/>
              <a:chExt cx="284" cy="289"/>
            </a:xfrm>
          </p:grpSpPr>
          <p:sp>
            <p:nvSpPr>
              <p:cNvPr id="181" name="Freeform 155"/>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82" name="Freeform 156"/>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76" name="Line 157"/>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7" name="Line 158"/>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8" name="Freeform 159"/>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79" name="Line 160"/>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80" name="Freeform 161"/>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93" name="Line 26"/>
          <p:cNvSpPr>
            <a:spLocks noChangeShapeType="1"/>
          </p:cNvSpPr>
          <p:nvPr/>
        </p:nvSpPr>
        <p:spPr bwMode="auto">
          <a:xfrm flipH="1">
            <a:off x="8500534" y="1731433"/>
            <a:ext cx="63500" cy="487256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194" name="Rectangle 18"/>
          <p:cNvSpPr>
            <a:spLocks noChangeArrowheads="1"/>
          </p:cNvSpPr>
          <p:nvPr/>
        </p:nvSpPr>
        <p:spPr bwMode="auto">
          <a:xfrm>
            <a:off x="1071563" y="5715533"/>
            <a:ext cx="829177"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smtClean="0">
                <a:latin typeface="Courier" pitchFamily="-65" charset="0"/>
              </a:rPr>
              <a:t>lui</a:t>
            </a:r>
            <a:endParaRPr lang="en-US" sz="2800" b="1" dirty="0">
              <a:solidFill>
                <a:schemeClr val="tx1"/>
              </a:solidFill>
              <a:latin typeface="Arial" pitchFamily="-65" charset="0"/>
            </a:endParaRPr>
          </a:p>
        </p:txBody>
      </p:sp>
      <p:sp>
        <p:nvSpPr>
          <p:cNvPr id="195" name="Lightning Bolt 194"/>
          <p:cNvSpPr/>
          <p:nvPr/>
        </p:nvSpPr>
        <p:spPr>
          <a:xfrm>
            <a:off x="5012267" y="3640667"/>
            <a:ext cx="541866" cy="508000"/>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Date Placeholder 195"/>
          <p:cNvSpPr>
            <a:spLocks noGrp="1"/>
          </p:cNvSpPr>
          <p:nvPr>
            <p:ph type="dt" sz="half" idx="10"/>
          </p:nvPr>
        </p:nvSpPr>
        <p:spPr/>
        <p:txBody>
          <a:bodyPr/>
          <a:lstStyle/>
          <a:p>
            <a:fld id="{196B23DA-8CFC-C649-A609-D553C8D8C4F7}" type="datetime1">
              <a:rPr lang="en-US" smtClean="0"/>
              <a:pPr/>
              <a:t>4/25/13</a:t>
            </a:fld>
            <a:endParaRPr lang="en-US" dirty="0"/>
          </a:p>
        </p:txBody>
      </p:sp>
      <p:sp>
        <p:nvSpPr>
          <p:cNvPr id="197" name="Slide Number Placeholder 196"/>
          <p:cNvSpPr>
            <a:spLocks noGrp="1"/>
          </p:cNvSpPr>
          <p:nvPr>
            <p:ph type="sldNum" sz="quarter" idx="12"/>
          </p:nvPr>
        </p:nvSpPr>
        <p:spPr/>
        <p:txBody>
          <a:bodyPr/>
          <a:lstStyle/>
          <a:p>
            <a:fld id="{3CC63E4C-4642-794D-A2FD-70F6B81535F5}" type="slidenum">
              <a:rPr lang="en-US" smtClean="0"/>
              <a:pPr/>
              <a:t>8</a:t>
            </a:fld>
            <a:endParaRPr lang="en-US" dirty="0"/>
          </a:p>
        </p:txBody>
      </p:sp>
      <p:sp>
        <p:nvSpPr>
          <p:cNvPr id="198" name="Footer Placeholder 197"/>
          <p:cNvSpPr>
            <a:spLocks noGrp="1"/>
          </p:cNvSpPr>
          <p:nvPr>
            <p:ph type="ftr" sz="quarter" idx="11"/>
          </p:nvPr>
        </p:nvSpPr>
        <p:spPr/>
        <p:txBody>
          <a:bodyPr/>
          <a:lstStyle/>
          <a:p>
            <a:r>
              <a:rPr lang="da-DK" dirty="0" smtClean="0"/>
              <a:t>Fall 2011</a:t>
            </a:r>
            <a:r>
              <a:rPr lang="en-US" dirty="0" smtClean="0"/>
              <a:t> -- Lecture #37</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1730" name="Rectangle 2"/>
          <p:cNvSpPr>
            <a:spLocks noGrp="1" noChangeArrowheads="1"/>
          </p:cNvSpPr>
          <p:nvPr>
            <p:ph type="title"/>
          </p:nvPr>
        </p:nvSpPr>
        <p:spPr/>
        <p:txBody>
          <a:bodyPr/>
          <a:lstStyle/>
          <a:p>
            <a:r>
              <a:rPr lang="en-US" dirty="0" smtClean="0"/>
              <a:t>Exception Example</a:t>
            </a:r>
            <a:endParaRPr lang="en-US" dirty="0"/>
          </a:p>
        </p:txBody>
      </p:sp>
      <p:grpSp>
        <p:nvGrpSpPr>
          <p:cNvPr id="2" name="Group 5"/>
          <p:cNvGrpSpPr>
            <a:grpSpLocks/>
          </p:cNvGrpSpPr>
          <p:nvPr/>
        </p:nvGrpSpPr>
        <p:grpSpPr bwMode="auto">
          <a:xfrm>
            <a:off x="4356100" y="2209801"/>
            <a:ext cx="539750" cy="458788"/>
            <a:chOff x="2624" y="1200"/>
            <a:chExt cx="340" cy="289"/>
          </a:xfrm>
        </p:grpSpPr>
        <p:sp>
          <p:nvSpPr>
            <p:cNvPr id="2761734" name="Freeform 6"/>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35" name="Freeform 7"/>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3" name="Group 8"/>
          <p:cNvGrpSpPr>
            <a:grpSpLocks/>
          </p:cNvGrpSpPr>
          <p:nvPr/>
        </p:nvGrpSpPr>
        <p:grpSpPr bwMode="auto">
          <a:xfrm>
            <a:off x="4356100" y="4419601"/>
            <a:ext cx="539750" cy="458788"/>
            <a:chOff x="2624" y="2592"/>
            <a:chExt cx="340" cy="289"/>
          </a:xfrm>
        </p:grpSpPr>
        <p:sp>
          <p:nvSpPr>
            <p:cNvPr id="2761737" name="Freeform 9"/>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38" name="Freeform 10"/>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39" name="Rectangle 11"/>
          <p:cNvSpPr>
            <a:spLocks noChangeArrowheads="1"/>
          </p:cNvSpPr>
          <p:nvPr/>
        </p:nvSpPr>
        <p:spPr bwMode="auto">
          <a:xfrm>
            <a:off x="4325938" y="4422776"/>
            <a:ext cx="463550"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61740" name="Line 12"/>
          <p:cNvSpPr>
            <a:spLocks noChangeShapeType="1"/>
          </p:cNvSpPr>
          <p:nvPr/>
        </p:nvSpPr>
        <p:spPr bwMode="auto">
          <a:xfrm>
            <a:off x="1071563" y="2247900"/>
            <a:ext cx="0" cy="4203699"/>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1741" name="Line 13"/>
          <p:cNvSpPr>
            <a:spLocks noChangeShapeType="1"/>
          </p:cNvSpPr>
          <p:nvPr/>
        </p:nvSpPr>
        <p:spPr bwMode="auto">
          <a:xfrm>
            <a:off x="1752599" y="1638301"/>
            <a:ext cx="6815667" cy="42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61742" name="Rectangle 14"/>
          <p:cNvSpPr>
            <a:spLocks noChangeArrowheads="1"/>
          </p:cNvSpPr>
          <p:nvPr/>
        </p:nvSpPr>
        <p:spPr bwMode="auto">
          <a:xfrm>
            <a:off x="1071563" y="2219329"/>
            <a:ext cx="829177"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smtClean="0">
                <a:latin typeface="Courier" pitchFamily="-65" charset="0"/>
              </a:rPr>
              <a:t>and</a:t>
            </a:r>
            <a:endParaRPr lang="en-US" sz="2800" b="1" dirty="0">
              <a:solidFill>
                <a:schemeClr val="tx1"/>
              </a:solidFill>
              <a:latin typeface="Arial" pitchFamily="-65" charset="0"/>
            </a:endParaRPr>
          </a:p>
        </p:txBody>
      </p:sp>
      <p:sp>
        <p:nvSpPr>
          <p:cNvPr id="2761743" name="Rectangle 15"/>
          <p:cNvSpPr>
            <a:spLocks noChangeArrowheads="1"/>
          </p:cNvSpPr>
          <p:nvPr/>
        </p:nvSpPr>
        <p:spPr bwMode="auto">
          <a:xfrm>
            <a:off x="1071563" y="2879729"/>
            <a:ext cx="613699"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smtClean="0">
                <a:latin typeface="Courier" pitchFamily="-65" charset="0"/>
              </a:rPr>
              <a:t>or</a:t>
            </a:r>
            <a:endParaRPr lang="en-US" sz="2800" b="1" dirty="0">
              <a:solidFill>
                <a:schemeClr val="tx1"/>
              </a:solidFill>
              <a:latin typeface="Arial" pitchFamily="-65" charset="0"/>
            </a:endParaRPr>
          </a:p>
        </p:txBody>
      </p:sp>
      <p:sp>
        <p:nvSpPr>
          <p:cNvPr id="2761744" name="Rectangle 16"/>
          <p:cNvSpPr>
            <a:spLocks noChangeArrowheads="1"/>
          </p:cNvSpPr>
          <p:nvPr/>
        </p:nvSpPr>
        <p:spPr bwMode="auto">
          <a:xfrm>
            <a:off x="1071563" y="3616329"/>
            <a:ext cx="1982763"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i="1" dirty="0" smtClean="0">
                <a:solidFill>
                  <a:schemeClr val="bg1">
                    <a:lumMod val="65000"/>
                  </a:schemeClr>
                </a:solidFill>
                <a:latin typeface="Courier" pitchFamily="-65" charset="0"/>
              </a:rPr>
              <a:t>(bubble)</a:t>
            </a:r>
            <a:endParaRPr lang="en-US" sz="2800" b="1" i="1" dirty="0">
              <a:solidFill>
                <a:schemeClr val="bg1">
                  <a:lumMod val="65000"/>
                </a:schemeClr>
              </a:solidFill>
              <a:latin typeface="Arial" pitchFamily="-65" charset="0"/>
            </a:endParaRPr>
          </a:p>
        </p:txBody>
      </p:sp>
      <p:sp>
        <p:nvSpPr>
          <p:cNvPr id="2761745" name="Rectangle 17"/>
          <p:cNvSpPr>
            <a:spLocks noChangeArrowheads="1"/>
          </p:cNvSpPr>
          <p:nvPr/>
        </p:nvSpPr>
        <p:spPr bwMode="auto">
          <a:xfrm>
            <a:off x="1071563" y="4298954"/>
            <a:ext cx="1982763" cy="95154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i="1" dirty="0" smtClean="0">
                <a:solidFill>
                  <a:schemeClr val="bg1">
                    <a:lumMod val="65000"/>
                  </a:schemeClr>
                </a:solidFill>
                <a:latin typeface="Courier" pitchFamily="-65" charset="0"/>
              </a:rPr>
              <a:t>(bubble)</a:t>
            </a:r>
            <a:endParaRPr lang="en-US" sz="2800" b="1" i="1" dirty="0" smtClean="0">
              <a:solidFill>
                <a:schemeClr val="bg1">
                  <a:lumMod val="65000"/>
                </a:schemeClr>
              </a:solidFill>
              <a:latin typeface="Arial" pitchFamily="-65" charset="0"/>
            </a:endParaRPr>
          </a:p>
          <a:p>
            <a:endParaRPr lang="en-US" sz="2800" b="1" dirty="0">
              <a:solidFill>
                <a:schemeClr val="tx1"/>
              </a:solidFill>
              <a:latin typeface="Arial" pitchFamily="-65" charset="0"/>
            </a:endParaRPr>
          </a:p>
        </p:txBody>
      </p:sp>
      <p:sp>
        <p:nvSpPr>
          <p:cNvPr id="2761746" name="Rectangle 18"/>
          <p:cNvSpPr>
            <a:spLocks noChangeArrowheads="1"/>
          </p:cNvSpPr>
          <p:nvPr/>
        </p:nvSpPr>
        <p:spPr bwMode="auto">
          <a:xfrm>
            <a:off x="1071563" y="5021266"/>
            <a:ext cx="1982763" cy="95154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i="1" dirty="0" smtClean="0">
                <a:solidFill>
                  <a:schemeClr val="bg1">
                    <a:lumMod val="65000"/>
                  </a:schemeClr>
                </a:solidFill>
                <a:latin typeface="Courier" pitchFamily="-65" charset="0"/>
              </a:rPr>
              <a:t>(bubble)</a:t>
            </a:r>
            <a:endParaRPr lang="en-US" sz="2800" b="1" i="1" dirty="0" smtClean="0">
              <a:solidFill>
                <a:schemeClr val="bg1">
                  <a:lumMod val="65000"/>
                </a:schemeClr>
              </a:solidFill>
              <a:latin typeface="Arial" pitchFamily="-65" charset="0"/>
            </a:endParaRPr>
          </a:p>
          <a:p>
            <a:endParaRPr lang="en-US" sz="2800" b="1" dirty="0">
              <a:solidFill>
                <a:schemeClr val="tx1"/>
              </a:solidFill>
              <a:latin typeface="Arial" pitchFamily="-65" charset="0"/>
            </a:endParaRPr>
          </a:p>
        </p:txBody>
      </p:sp>
      <p:sp>
        <p:nvSpPr>
          <p:cNvPr id="2761747" name="Line 19"/>
          <p:cNvSpPr>
            <a:spLocks noChangeShapeType="1"/>
          </p:cNvSpPr>
          <p:nvPr/>
        </p:nvSpPr>
        <p:spPr bwMode="auto">
          <a:xfrm>
            <a:off x="29337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48" name="Line 20"/>
          <p:cNvSpPr>
            <a:spLocks noChangeShapeType="1"/>
          </p:cNvSpPr>
          <p:nvPr/>
        </p:nvSpPr>
        <p:spPr bwMode="auto">
          <a:xfrm>
            <a:off x="36195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49" name="Line 21"/>
          <p:cNvSpPr>
            <a:spLocks noChangeShapeType="1"/>
          </p:cNvSpPr>
          <p:nvPr/>
        </p:nvSpPr>
        <p:spPr bwMode="auto">
          <a:xfrm>
            <a:off x="43053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0" name="Line 22"/>
          <p:cNvSpPr>
            <a:spLocks noChangeShapeType="1"/>
          </p:cNvSpPr>
          <p:nvPr/>
        </p:nvSpPr>
        <p:spPr bwMode="auto">
          <a:xfrm>
            <a:off x="49911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1" name="Line 23"/>
          <p:cNvSpPr>
            <a:spLocks noChangeShapeType="1"/>
          </p:cNvSpPr>
          <p:nvPr/>
        </p:nvSpPr>
        <p:spPr bwMode="auto">
          <a:xfrm>
            <a:off x="5676900" y="1765301"/>
            <a:ext cx="0" cy="44704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2" name="Line 24"/>
          <p:cNvSpPr>
            <a:spLocks noChangeShapeType="1"/>
          </p:cNvSpPr>
          <p:nvPr/>
        </p:nvSpPr>
        <p:spPr bwMode="auto">
          <a:xfrm>
            <a:off x="6362699" y="1765301"/>
            <a:ext cx="55033" cy="4804832"/>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3" name="Line 25"/>
          <p:cNvSpPr>
            <a:spLocks noChangeShapeType="1"/>
          </p:cNvSpPr>
          <p:nvPr/>
        </p:nvSpPr>
        <p:spPr bwMode="auto">
          <a:xfrm flipH="1">
            <a:off x="7010400" y="1765301"/>
            <a:ext cx="38100" cy="4838700"/>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61754" name="Line 26"/>
          <p:cNvSpPr>
            <a:spLocks noChangeShapeType="1"/>
          </p:cNvSpPr>
          <p:nvPr/>
        </p:nvSpPr>
        <p:spPr bwMode="auto">
          <a:xfrm flipH="1">
            <a:off x="7670800" y="1765300"/>
            <a:ext cx="63500" cy="487256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4" name="Group 27"/>
          <p:cNvGrpSpPr>
            <a:grpSpLocks/>
          </p:cNvGrpSpPr>
          <p:nvPr/>
        </p:nvGrpSpPr>
        <p:grpSpPr bwMode="auto">
          <a:xfrm>
            <a:off x="3773488" y="2133601"/>
            <a:ext cx="357188" cy="763588"/>
            <a:chOff x="2257" y="1152"/>
            <a:chExt cx="225" cy="481"/>
          </a:xfrm>
        </p:grpSpPr>
        <p:sp>
          <p:nvSpPr>
            <p:cNvPr id="2761756" name="Freeform 28"/>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57" name="Rectangle 29"/>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5" name="Group 30"/>
          <p:cNvGrpSpPr>
            <a:grpSpLocks/>
          </p:cNvGrpSpPr>
          <p:nvPr/>
        </p:nvGrpSpPr>
        <p:grpSpPr bwMode="auto">
          <a:xfrm>
            <a:off x="2292350" y="2286001"/>
            <a:ext cx="569913" cy="458788"/>
            <a:chOff x="1324" y="1248"/>
            <a:chExt cx="359" cy="289"/>
          </a:xfrm>
        </p:grpSpPr>
        <p:sp>
          <p:nvSpPr>
            <p:cNvPr id="2761759" name="Rectangle 31"/>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6" name="Group 32"/>
            <p:cNvGrpSpPr>
              <a:grpSpLocks/>
            </p:cNvGrpSpPr>
            <p:nvPr/>
          </p:nvGrpSpPr>
          <p:grpSpPr bwMode="auto">
            <a:xfrm>
              <a:off x="1343" y="1248"/>
              <a:ext cx="340" cy="289"/>
              <a:chOff x="1343" y="1248"/>
              <a:chExt cx="340" cy="289"/>
            </a:xfrm>
          </p:grpSpPr>
          <p:sp>
            <p:nvSpPr>
              <p:cNvPr id="2761761" name="Freeform 33"/>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2" name="Freeform 34"/>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763" name="Rectangle 35"/>
          <p:cNvSpPr>
            <a:spLocks noChangeArrowheads="1"/>
          </p:cNvSpPr>
          <p:nvPr/>
        </p:nvSpPr>
        <p:spPr bwMode="auto">
          <a:xfrm>
            <a:off x="3022600" y="2297113"/>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7" name="Group 36"/>
          <p:cNvGrpSpPr>
            <a:grpSpLocks/>
          </p:cNvGrpSpPr>
          <p:nvPr/>
        </p:nvGrpSpPr>
        <p:grpSpPr bwMode="auto">
          <a:xfrm>
            <a:off x="3052763" y="2286001"/>
            <a:ext cx="469900" cy="458788"/>
            <a:chOff x="1803" y="1248"/>
            <a:chExt cx="296" cy="289"/>
          </a:xfrm>
        </p:grpSpPr>
        <p:sp>
          <p:nvSpPr>
            <p:cNvPr id="2761765" name="Freeform 37"/>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6" name="Freeform 38"/>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67" name="Line 39"/>
          <p:cNvSpPr>
            <a:spLocks noChangeShapeType="1"/>
          </p:cNvSpPr>
          <p:nvPr/>
        </p:nvSpPr>
        <p:spPr bwMode="auto">
          <a:xfrm>
            <a:off x="2870200" y="2514601"/>
            <a:ext cx="1524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68" name="Freeform 40"/>
          <p:cNvSpPr>
            <a:spLocks/>
          </p:cNvSpPr>
          <p:nvPr/>
        </p:nvSpPr>
        <p:spPr bwMode="auto">
          <a:xfrm>
            <a:off x="2968625" y="2362201"/>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69" name="Line 41"/>
          <p:cNvSpPr>
            <a:spLocks noChangeShapeType="1"/>
          </p:cNvSpPr>
          <p:nvPr/>
        </p:nvSpPr>
        <p:spPr bwMode="auto">
          <a:xfrm>
            <a:off x="3530600" y="23622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0" name="Rectangle 42"/>
          <p:cNvSpPr>
            <a:spLocks noChangeArrowheads="1"/>
          </p:cNvSpPr>
          <p:nvPr/>
        </p:nvSpPr>
        <p:spPr bwMode="auto">
          <a:xfrm>
            <a:off x="4319588" y="2289176"/>
            <a:ext cx="530225"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61771" name="Rectangle 43"/>
          <p:cNvSpPr>
            <a:spLocks noChangeArrowheads="1"/>
          </p:cNvSpPr>
          <p:nvPr/>
        </p:nvSpPr>
        <p:spPr bwMode="auto">
          <a:xfrm>
            <a:off x="5100638" y="2289176"/>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8" name="Group 44"/>
          <p:cNvGrpSpPr>
            <a:grpSpLocks/>
          </p:cNvGrpSpPr>
          <p:nvPr/>
        </p:nvGrpSpPr>
        <p:grpSpPr bwMode="auto">
          <a:xfrm>
            <a:off x="5143500" y="2286001"/>
            <a:ext cx="450850" cy="458788"/>
            <a:chOff x="3120" y="1248"/>
            <a:chExt cx="284" cy="289"/>
          </a:xfrm>
        </p:grpSpPr>
        <p:sp>
          <p:nvSpPr>
            <p:cNvPr id="2761773" name="Freeform 45"/>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74" name="Freeform 46"/>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75" name="Line 47"/>
          <p:cNvSpPr>
            <a:spLocks noChangeShapeType="1"/>
          </p:cNvSpPr>
          <p:nvPr/>
        </p:nvSpPr>
        <p:spPr bwMode="auto">
          <a:xfrm>
            <a:off x="4910138" y="2514601"/>
            <a:ext cx="2206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6" name="Line 48"/>
          <p:cNvSpPr>
            <a:spLocks noChangeShapeType="1"/>
          </p:cNvSpPr>
          <p:nvPr/>
        </p:nvSpPr>
        <p:spPr bwMode="auto">
          <a:xfrm>
            <a:off x="4141788" y="2514601"/>
            <a:ext cx="2460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7" name="Freeform 49"/>
          <p:cNvSpPr>
            <a:spLocks/>
          </p:cNvSpPr>
          <p:nvPr/>
        </p:nvSpPr>
        <p:spPr bwMode="auto">
          <a:xfrm>
            <a:off x="4333875" y="2514601"/>
            <a:ext cx="684213" cy="306388"/>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78" name="Line 50"/>
          <p:cNvSpPr>
            <a:spLocks noChangeShapeType="1"/>
          </p:cNvSpPr>
          <p:nvPr/>
        </p:nvSpPr>
        <p:spPr bwMode="auto">
          <a:xfrm>
            <a:off x="3530600" y="26670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79" name="Freeform 51"/>
          <p:cNvSpPr>
            <a:spLocks/>
          </p:cNvSpPr>
          <p:nvPr/>
        </p:nvSpPr>
        <p:spPr bwMode="auto">
          <a:xfrm>
            <a:off x="3678238" y="2506663"/>
            <a:ext cx="534988" cy="441325"/>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9" name="Group 52"/>
          <p:cNvGrpSpPr>
            <a:grpSpLocks/>
          </p:cNvGrpSpPr>
          <p:nvPr/>
        </p:nvGrpSpPr>
        <p:grpSpPr bwMode="auto">
          <a:xfrm>
            <a:off x="2970213" y="2844801"/>
            <a:ext cx="3327400" cy="814388"/>
            <a:chOff x="1751" y="1600"/>
            <a:chExt cx="2096" cy="513"/>
          </a:xfrm>
        </p:grpSpPr>
        <p:grpSp>
          <p:nvGrpSpPr>
            <p:cNvPr id="10" name="Group 53"/>
            <p:cNvGrpSpPr>
              <a:grpSpLocks/>
            </p:cNvGrpSpPr>
            <p:nvPr/>
          </p:nvGrpSpPr>
          <p:grpSpPr bwMode="auto">
            <a:xfrm>
              <a:off x="2684" y="1600"/>
              <a:ext cx="225" cy="481"/>
              <a:chOff x="2684" y="1600"/>
              <a:chExt cx="225" cy="481"/>
            </a:xfrm>
          </p:grpSpPr>
          <p:sp>
            <p:nvSpPr>
              <p:cNvPr id="2761782" name="Freeform 54"/>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83" name="Rectangle 55"/>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1" name="Group 56"/>
            <p:cNvGrpSpPr>
              <a:grpSpLocks/>
            </p:cNvGrpSpPr>
            <p:nvPr/>
          </p:nvGrpSpPr>
          <p:grpSpPr bwMode="auto">
            <a:xfrm>
              <a:off x="1751" y="1696"/>
              <a:ext cx="359" cy="289"/>
              <a:chOff x="1751" y="1696"/>
              <a:chExt cx="359" cy="289"/>
            </a:xfrm>
          </p:grpSpPr>
          <p:sp>
            <p:nvSpPr>
              <p:cNvPr id="2761785" name="Rectangle 57"/>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2" name="Group 58"/>
              <p:cNvGrpSpPr>
                <a:grpSpLocks/>
              </p:cNvGrpSpPr>
              <p:nvPr/>
            </p:nvGrpSpPr>
            <p:grpSpPr bwMode="auto">
              <a:xfrm>
                <a:off x="1770" y="1696"/>
                <a:ext cx="340" cy="289"/>
                <a:chOff x="1770" y="1696"/>
                <a:chExt cx="340" cy="289"/>
              </a:xfrm>
            </p:grpSpPr>
            <p:sp>
              <p:nvSpPr>
                <p:cNvPr id="2761787" name="Freeform 59"/>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88" name="Freeform 60"/>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789" name="Rectangle 61"/>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3" name="Group 62"/>
            <p:cNvGrpSpPr>
              <a:grpSpLocks/>
            </p:cNvGrpSpPr>
            <p:nvPr/>
          </p:nvGrpSpPr>
          <p:grpSpPr bwMode="auto">
            <a:xfrm>
              <a:off x="2230" y="1696"/>
              <a:ext cx="296" cy="289"/>
              <a:chOff x="2230" y="1696"/>
              <a:chExt cx="296" cy="289"/>
            </a:xfrm>
          </p:grpSpPr>
          <p:sp>
            <p:nvSpPr>
              <p:cNvPr id="2761791" name="Freeform 63"/>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2" name="Freeform 64"/>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793" name="Line 65"/>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94" name="Freeform 66"/>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5" name="Line 67"/>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796" name="Rectangle 68"/>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4" name="Group 69"/>
            <p:cNvGrpSpPr>
              <a:grpSpLocks/>
            </p:cNvGrpSpPr>
            <p:nvPr/>
          </p:nvGrpSpPr>
          <p:grpSpPr bwMode="auto">
            <a:xfrm>
              <a:off x="3079" y="1696"/>
              <a:ext cx="325" cy="289"/>
              <a:chOff x="3079" y="1696"/>
              <a:chExt cx="325" cy="289"/>
            </a:xfrm>
          </p:grpSpPr>
          <p:sp>
            <p:nvSpPr>
              <p:cNvPr id="2761798" name="Freeform 70"/>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799" name="Freeform 71"/>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00" name="Rectangle 72"/>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73"/>
            <p:cNvGrpSpPr>
              <a:grpSpLocks/>
            </p:cNvGrpSpPr>
            <p:nvPr/>
          </p:nvGrpSpPr>
          <p:grpSpPr bwMode="auto">
            <a:xfrm>
              <a:off x="3547" y="1696"/>
              <a:ext cx="284" cy="289"/>
              <a:chOff x="3547" y="1696"/>
              <a:chExt cx="284" cy="289"/>
            </a:xfrm>
          </p:grpSpPr>
          <p:sp>
            <p:nvSpPr>
              <p:cNvPr id="2761802" name="Freeform 74"/>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03" name="Freeform 75"/>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04" name="Line 76"/>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5" name="Line 77"/>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6" name="Freeform 78"/>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07" name="Line 79"/>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08" name="Freeform 80"/>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6" name="Group 81"/>
          <p:cNvGrpSpPr>
            <a:grpSpLocks/>
          </p:cNvGrpSpPr>
          <p:nvPr/>
        </p:nvGrpSpPr>
        <p:grpSpPr bwMode="auto">
          <a:xfrm>
            <a:off x="3648075" y="3556001"/>
            <a:ext cx="3327400" cy="814388"/>
            <a:chOff x="2178" y="2048"/>
            <a:chExt cx="2096" cy="513"/>
          </a:xfrm>
        </p:grpSpPr>
        <p:grpSp>
          <p:nvGrpSpPr>
            <p:cNvPr id="17" name="Group 82"/>
            <p:cNvGrpSpPr>
              <a:grpSpLocks/>
            </p:cNvGrpSpPr>
            <p:nvPr/>
          </p:nvGrpSpPr>
          <p:grpSpPr bwMode="auto">
            <a:xfrm>
              <a:off x="3111" y="2048"/>
              <a:ext cx="225" cy="481"/>
              <a:chOff x="3111" y="2048"/>
              <a:chExt cx="225" cy="481"/>
            </a:xfrm>
          </p:grpSpPr>
          <p:sp>
            <p:nvSpPr>
              <p:cNvPr id="2761811" name="Freeform 83"/>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12" name="Rectangle 84"/>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8" name="Group 85"/>
            <p:cNvGrpSpPr>
              <a:grpSpLocks/>
            </p:cNvGrpSpPr>
            <p:nvPr/>
          </p:nvGrpSpPr>
          <p:grpSpPr bwMode="auto">
            <a:xfrm>
              <a:off x="2178" y="2144"/>
              <a:ext cx="359" cy="289"/>
              <a:chOff x="2178" y="2144"/>
              <a:chExt cx="359" cy="289"/>
            </a:xfrm>
          </p:grpSpPr>
          <p:sp>
            <p:nvSpPr>
              <p:cNvPr id="2761814" name="Rectangle 86"/>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9" name="Group 87"/>
              <p:cNvGrpSpPr>
                <a:grpSpLocks/>
              </p:cNvGrpSpPr>
              <p:nvPr/>
            </p:nvGrpSpPr>
            <p:grpSpPr bwMode="auto">
              <a:xfrm>
                <a:off x="2197" y="2144"/>
                <a:ext cx="340" cy="289"/>
                <a:chOff x="2197" y="2144"/>
                <a:chExt cx="340" cy="289"/>
              </a:xfrm>
            </p:grpSpPr>
            <p:sp>
              <p:nvSpPr>
                <p:cNvPr id="2761816" name="Freeform 88"/>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17" name="Freeform 89"/>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818" name="Rectangle 90"/>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0" name="Group 91"/>
            <p:cNvGrpSpPr>
              <a:grpSpLocks/>
            </p:cNvGrpSpPr>
            <p:nvPr/>
          </p:nvGrpSpPr>
          <p:grpSpPr bwMode="auto">
            <a:xfrm>
              <a:off x="2657" y="2144"/>
              <a:ext cx="296" cy="289"/>
              <a:chOff x="2657" y="2144"/>
              <a:chExt cx="296" cy="289"/>
            </a:xfrm>
          </p:grpSpPr>
          <p:sp>
            <p:nvSpPr>
              <p:cNvPr id="2761820" name="Freeform 92"/>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1" name="Freeform 93"/>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22" name="Line 94"/>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23" name="Freeform 95"/>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4" name="Line 96"/>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25" name="Rectangle 97"/>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1" name="Group 98"/>
            <p:cNvGrpSpPr>
              <a:grpSpLocks/>
            </p:cNvGrpSpPr>
            <p:nvPr/>
          </p:nvGrpSpPr>
          <p:grpSpPr bwMode="auto">
            <a:xfrm>
              <a:off x="3506" y="2144"/>
              <a:ext cx="325" cy="289"/>
              <a:chOff x="3506" y="2144"/>
              <a:chExt cx="325" cy="289"/>
            </a:xfrm>
          </p:grpSpPr>
          <p:sp>
            <p:nvSpPr>
              <p:cNvPr id="2761827" name="Freeform 99"/>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28" name="Freeform 100"/>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29" name="Rectangle 101"/>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102"/>
            <p:cNvGrpSpPr>
              <a:grpSpLocks/>
            </p:cNvGrpSpPr>
            <p:nvPr/>
          </p:nvGrpSpPr>
          <p:grpSpPr bwMode="auto">
            <a:xfrm>
              <a:off x="3974" y="2144"/>
              <a:ext cx="284" cy="289"/>
              <a:chOff x="3974" y="2144"/>
              <a:chExt cx="284" cy="289"/>
            </a:xfrm>
          </p:grpSpPr>
          <p:sp>
            <p:nvSpPr>
              <p:cNvPr id="2761831" name="Freeform 103"/>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32" name="Freeform 104"/>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33" name="Line 105"/>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4" name="Line 106"/>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5" name="Freeform 107"/>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36" name="Line 108"/>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37" name="Freeform 109"/>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3" name="Group 110"/>
          <p:cNvGrpSpPr>
            <a:grpSpLocks/>
          </p:cNvGrpSpPr>
          <p:nvPr/>
        </p:nvGrpSpPr>
        <p:grpSpPr bwMode="auto">
          <a:xfrm>
            <a:off x="5807075" y="4267201"/>
            <a:ext cx="357188" cy="763588"/>
            <a:chOff x="3538" y="2496"/>
            <a:chExt cx="225" cy="481"/>
          </a:xfrm>
        </p:grpSpPr>
        <p:sp>
          <p:nvSpPr>
            <p:cNvPr id="2761839" name="Freeform 111"/>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0" name="Rectangle 112"/>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61841" name="Rectangle 113"/>
          <p:cNvSpPr>
            <a:spLocks noChangeArrowheads="1"/>
          </p:cNvSpPr>
          <p:nvPr/>
        </p:nvSpPr>
        <p:spPr bwMode="auto">
          <a:xfrm>
            <a:off x="5056188" y="4430713"/>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4" name="Group 114"/>
          <p:cNvGrpSpPr>
            <a:grpSpLocks/>
          </p:cNvGrpSpPr>
          <p:nvPr/>
        </p:nvGrpSpPr>
        <p:grpSpPr bwMode="auto">
          <a:xfrm>
            <a:off x="5086350" y="4419601"/>
            <a:ext cx="469900" cy="458788"/>
            <a:chOff x="3084" y="2592"/>
            <a:chExt cx="296" cy="289"/>
          </a:xfrm>
        </p:grpSpPr>
        <p:sp>
          <p:nvSpPr>
            <p:cNvPr id="2761843" name="Freeform 115"/>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4" name="Freeform 116"/>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45" name="Line 117"/>
          <p:cNvSpPr>
            <a:spLocks noChangeShapeType="1"/>
          </p:cNvSpPr>
          <p:nvPr/>
        </p:nvSpPr>
        <p:spPr bwMode="auto">
          <a:xfrm>
            <a:off x="4903788" y="4648201"/>
            <a:ext cx="1524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46" name="Freeform 118"/>
          <p:cNvSpPr>
            <a:spLocks/>
          </p:cNvSpPr>
          <p:nvPr/>
        </p:nvSpPr>
        <p:spPr bwMode="auto">
          <a:xfrm>
            <a:off x="5002213" y="4495801"/>
            <a:ext cx="76200" cy="153988"/>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47" name="Line 119"/>
          <p:cNvSpPr>
            <a:spLocks noChangeShapeType="1"/>
          </p:cNvSpPr>
          <p:nvPr/>
        </p:nvSpPr>
        <p:spPr bwMode="auto">
          <a:xfrm>
            <a:off x="5564188" y="44958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48" name="Rectangle 120"/>
          <p:cNvSpPr>
            <a:spLocks noChangeArrowheads="1"/>
          </p:cNvSpPr>
          <p:nvPr/>
        </p:nvSpPr>
        <p:spPr bwMode="auto">
          <a:xfrm>
            <a:off x="6353175" y="4422776"/>
            <a:ext cx="530225"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5" name="Group 121"/>
          <p:cNvGrpSpPr>
            <a:grpSpLocks/>
          </p:cNvGrpSpPr>
          <p:nvPr/>
        </p:nvGrpSpPr>
        <p:grpSpPr bwMode="auto">
          <a:xfrm>
            <a:off x="6434138" y="4419601"/>
            <a:ext cx="515938" cy="458788"/>
            <a:chOff x="3933" y="2592"/>
            <a:chExt cx="325" cy="289"/>
          </a:xfrm>
        </p:grpSpPr>
        <p:sp>
          <p:nvSpPr>
            <p:cNvPr id="2761850" name="Freeform 122"/>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1" name="Freeform 123"/>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52" name="Rectangle 124"/>
          <p:cNvSpPr>
            <a:spLocks noChangeArrowheads="1"/>
          </p:cNvSpPr>
          <p:nvPr/>
        </p:nvSpPr>
        <p:spPr bwMode="auto">
          <a:xfrm>
            <a:off x="7134225" y="4422776"/>
            <a:ext cx="519113"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6" name="Group 125"/>
          <p:cNvGrpSpPr>
            <a:grpSpLocks/>
          </p:cNvGrpSpPr>
          <p:nvPr/>
        </p:nvGrpSpPr>
        <p:grpSpPr bwMode="auto">
          <a:xfrm>
            <a:off x="7177088" y="4419601"/>
            <a:ext cx="450850" cy="458788"/>
            <a:chOff x="4401" y="2592"/>
            <a:chExt cx="284" cy="289"/>
          </a:xfrm>
        </p:grpSpPr>
        <p:sp>
          <p:nvSpPr>
            <p:cNvPr id="2761854" name="Freeform 126"/>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5" name="Freeform 127"/>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56" name="Line 128"/>
          <p:cNvSpPr>
            <a:spLocks noChangeShapeType="1"/>
          </p:cNvSpPr>
          <p:nvPr/>
        </p:nvSpPr>
        <p:spPr bwMode="auto">
          <a:xfrm>
            <a:off x="6943725" y="4648201"/>
            <a:ext cx="2206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57" name="Line 129"/>
          <p:cNvSpPr>
            <a:spLocks noChangeShapeType="1"/>
          </p:cNvSpPr>
          <p:nvPr/>
        </p:nvSpPr>
        <p:spPr bwMode="auto">
          <a:xfrm>
            <a:off x="6175375" y="4648201"/>
            <a:ext cx="2460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58" name="Freeform 130"/>
          <p:cNvSpPr>
            <a:spLocks/>
          </p:cNvSpPr>
          <p:nvPr/>
        </p:nvSpPr>
        <p:spPr bwMode="auto">
          <a:xfrm>
            <a:off x="6367463" y="4648201"/>
            <a:ext cx="684213" cy="306388"/>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59" name="Line 131"/>
          <p:cNvSpPr>
            <a:spLocks noChangeShapeType="1"/>
          </p:cNvSpPr>
          <p:nvPr/>
        </p:nvSpPr>
        <p:spPr bwMode="auto">
          <a:xfrm>
            <a:off x="5564188" y="4800601"/>
            <a:ext cx="249238"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60" name="Freeform 132"/>
          <p:cNvSpPr>
            <a:spLocks/>
          </p:cNvSpPr>
          <p:nvPr/>
        </p:nvSpPr>
        <p:spPr bwMode="auto">
          <a:xfrm>
            <a:off x="5711825" y="4640263"/>
            <a:ext cx="534988" cy="441325"/>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7" name="Group 133"/>
          <p:cNvGrpSpPr>
            <a:grpSpLocks/>
          </p:cNvGrpSpPr>
          <p:nvPr/>
        </p:nvGrpSpPr>
        <p:grpSpPr bwMode="auto">
          <a:xfrm>
            <a:off x="5003800" y="4978401"/>
            <a:ext cx="3327400" cy="814388"/>
            <a:chOff x="3032" y="2944"/>
            <a:chExt cx="2096" cy="513"/>
          </a:xfrm>
        </p:grpSpPr>
        <p:grpSp>
          <p:nvGrpSpPr>
            <p:cNvPr id="28" name="Group 134"/>
            <p:cNvGrpSpPr>
              <a:grpSpLocks/>
            </p:cNvGrpSpPr>
            <p:nvPr/>
          </p:nvGrpSpPr>
          <p:grpSpPr bwMode="auto">
            <a:xfrm>
              <a:off x="3965" y="2944"/>
              <a:ext cx="225" cy="481"/>
              <a:chOff x="3965" y="2944"/>
              <a:chExt cx="225" cy="481"/>
            </a:xfrm>
          </p:grpSpPr>
          <p:sp>
            <p:nvSpPr>
              <p:cNvPr id="2761863" name="Freeform 135"/>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64" name="Rectangle 136"/>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9" name="Group 137"/>
            <p:cNvGrpSpPr>
              <a:grpSpLocks/>
            </p:cNvGrpSpPr>
            <p:nvPr/>
          </p:nvGrpSpPr>
          <p:grpSpPr bwMode="auto">
            <a:xfrm>
              <a:off x="3032" y="3040"/>
              <a:ext cx="359" cy="289"/>
              <a:chOff x="3032" y="3040"/>
              <a:chExt cx="359" cy="289"/>
            </a:xfrm>
          </p:grpSpPr>
          <p:sp>
            <p:nvSpPr>
              <p:cNvPr id="2761866" name="Rectangle 138"/>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30" name="Group 139"/>
              <p:cNvGrpSpPr>
                <a:grpSpLocks/>
              </p:cNvGrpSpPr>
              <p:nvPr/>
            </p:nvGrpSpPr>
            <p:grpSpPr bwMode="auto">
              <a:xfrm>
                <a:off x="3051" y="3040"/>
                <a:ext cx="340" cy="289"/>
                <a:chOff x="3051" y="3040"/>
                <a:chExt cx="340" cy="289"/>
              </a:xfrm>
            </p:grpSpPr>
            <p:sp>
              <p:nvSpPr>
                <p:cNvPr id="2761868" name="Freeform 140"/>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69" name="Freeform 141"/>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61870" name="Rectangle 142"/>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31" name="Group 143"/>
            <p:cNvGrpSpPr>
              <a:grpSpLocks/>
            </p:cNvGrpSpPr>
            <p:nvPr/>
          </p:nvGrpSpPr>
          <p:grpSpPr bwMode="auto">
            <a:xfrm>
              <a:off x="3511" y="3040"/>
              <a:ext cx="296" cy="289"/>
              <a:chOff x="3511" y="3040"/>
              <a:chExt cx="296" cy="289"/>
            </a:xfrm>
          </p:grpSpPr>
          <p:sp>
            <p:nvSpPr>
              <p:cNvPr id="2761872" name="Freeform 144"/>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73" name="Freeform 145"/>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74" name="Line 146"/>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75" name="Freeform 147"/>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76" name="Line 148"/>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77" name="Rectangle 149"/>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61728" name="Group 150"/>
            <p:cNvGrpSpPr>
              <a:grpSpLocks/>
            </p:cNvGrpSpPr>
            <p:nvPr/>
          </p:nvGrpSpPr>
          <p:grpSpPr bwMode="auto">
            <a:xfrm>
              <a:off x="4360" y="3040"/>
              <a:ext cx="325" cy="289"/>
              <a:chOff x="4360" y="3040"/>
              <a:chExt cx="325" cy="289"/>
            </a:xfrm>
          </p:grpSpPr>
          <p:sp>
            <p:nvSpPr>
              <p:cNvPr id="2761879" name="Freeform 151"/>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0" name="Freeform 152"/>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81" name="Rectangle 153"/>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29" name="Group 154"/>
            <p:cNvGrpSpPr>
              <a:grpSpLocks/>
            </p:cNvGrpSpPr>
            <p:nvPr/>
          </p:nvGrpSpPr>
          <p:grpSpPr bwMode="auto">
            <a:xfrm>
              <a:off x="4828" y="3040"/>
              <a:ext cx="284" cy="289"/>
              <a:chOff x="4828" y="3040"/>
              <a:chExt cx="284" cy="289"/>
            </a:xfrm>
          </p:grpSpPr>
          <p:sp>
            <p:nvSpPr>
              <p:cNvPr id="2761883" name="Freeform 155"/>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4" name="Freeform 156"/>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85" name="Line 157"/>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6" name="Line 158"/>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7" name="Freeform 159"/>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61888" name="Line 160"/>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61889" name="Freeform 161"/>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61890" name="Rectangle 162"/>
          <p:cNvSpPr>
            <a:spLocks noChangeArrowheads="1"/>
          </p:cNvSpPr>
          <p:nvPr/>
        </p:nvSpPr>
        <p:spPr bwMode="auto">
          <a:xfrm>
            <a:off x="530980" y="2305039"/>
            <a:ext cx="462040" cy="412933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lnSpc>
                <a:spcPct val="85000"/>
              </a:lnSpc>
            </a:pPr>
            <a:r>
              <a:rPr lang="en-US" sz="2800" b="1" dirty="0">
                <a:solidFill>
                  <a:schemeClr val="tx1"/>
                </a:solidFill>
                <a:latin typeface="Arial" pitchFamily="-65" charset="0"/>
              </a:rPr>
              <a:t>I</a:t>
            </a:r>
          </a:p>
          <a:p>
            <a:pPr algn="ctr">
              <a:lnSpc>
                <a:spcPct val="85000"/>
              </a:lnSpc>
            </a:pPr>
            <a:r>
              <a:rPr lang="en-US" sz="2800" b="1" dirty="0" err="1">
                <a:solidFill>
                  <a:schemeClr val="tx1"/>
                </a:solidFill>
                <a:latin typeface="Arial" pitchFamily="-65" charset="0"/>
              </a:rPr>
              <a:t>n</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s</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t</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r</a:t>
            </a:r>
            <a:r>
              <a:rPr lang="en-US" sz="2800" b="1" dirty="0">
                <a:solidFill>
                  <a:schemeClr val="tx1"/>
                </a:solidFill>
                <a:latin typeface="Arial" pitchFamily="-65" charset="0"/>
              </a:rPr>
              <a:t>.</a:t>
            </a:r>
          </a:p>
          <a:p>
            <a:pPr algn="ctr">
              <a:lnSpc>
                <a:spcPct val="85000"/>
              </a:lnSpc>
            </a:pPr>
            <a:endParaRPr lang="en-US" sz="2800" b="1" dirty="0">
              <a:solidFill>
                <a:schemeClr val="tx1"/>
              </a:solidFill>
              <a:latin typeface="Arial" pitchFamily="-65" charset="0"/>
            </a:endParaRPr>
          </a:p>
          <a:p>
            <a:pPr algn="ctr">
              <a:lnSpc>
                <a:spcPct val="85000"/>
              </a:lnSpc>
            </a:pPr>
            <a:r>
              <a:rPr lang="en-US" sz="2800" b="1" dirty="0">
                <a:solidFill>
                  <a:schemeClr val="tx1"/>
                </a:solidFill>
                <a:latin typeface="Arial" pitchFamily="-65" charset="0"/>
              </a:rPr>
              <a:t>O</a:t>
            </a:r>
          </a:p>
          <a:p>
            <a:pPr algn="ctr">
              <a:lnSpc>
                <a:spcPct val="85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d</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e</a:t>
            </a:r>
            <a:endParaRPr lang="en-US" sz="2800" b="1" dirty="0">
              <a:solidFill>
                <a:schemeClr val="tx1"/>
              </a:solidFill>
              <a:latin typeface="Arial" pitchFamily="-65" charset="0"/>
            </a:endParaRPr>
          </a:p>
          <a:p>
            <a:pPr algn="ctr">
              <a:lnSpc>
                <a:spcPct val="85000"/>
              </a:lnSpc>
            </a:pPr>
            <a:r>
              <a:rPr lang="en-US" sz="2800" b="1" dirty="0" err="1">
                <a:solidFill>
                  <a:schemeClr val="tx1"/>
                </a:solidFill>
                <a:latin typeface="Arial" pitchFamily="-65" charset="0"/>
              </a:rPr>
              <a:t>r</a:t>
            </a:r>
            <a:endParaRPr lang="en-US" sz="2800" b="1" dirty="0">
              <a:solidFill>
                <a:schemeClr val="tx1"/>
              </a:solidFill>
              <a:latin typeface="Arial" pitchFamily="-65" charset="0"/>
            </a:endParaRPr>
          </a:p>
        </p:txBody>
      </p:sp>
      <p:sp>
        <p:nvSpPr>
          <p:cNvPr id="2761891" name="Rectangle 163"/>
          <p:cNvSpPr>
            <a:spLocks noChangeArrowheads="1"/>
          </p:cNvSpPr>
          <p:nvPr/>
        </p:nvSpPr>
        <p:spPr bwMode="auto">
          <a:xfrm>
            <a:off x="3154363" y="1179513"/>
            <a:ext cx="3441700" cy="51593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nvGrpSpPr>
          <p:cNvPr id="2761731" name="Group 133"/>
          <p:cNvGrpSpPr>
            <a:grpSpLocks/>
          </p:cNvGrpSpPr>
          <p:nvPr/>
        </p:nvGrpSpPr>
        <p:grpSpPr bwMode="auto">
          <a:xfrm>
            <a:off x="5748868" y="5706535"/>
            <a:ext cx="3327400" cy="814388"/>
            <a:chOff x="3032" y="2944"/>
            <a:chExt cx="2096" cy="513"/>
          </a:xfrm>
        </p:grpSpPr>
        <p:grpSp>
          <p:nvGrpSpPr>
            <p:cNvPr id="2761732" name="Group 134"/>
            <p:cNvGrpSpPr>
              <a:grpSpLocks/>
            </p:cNvGrpSpPr>
            <p:nvPr/>
          </p:nvGrpSpPr>
          <p:grpSpPr bwMode="auto">
            <a:xfrm>
              <a:off x="3965" y="2944"/>
              <a:ext cx="225" cy="481"/>
              <a:chOff x="3965" y="2944"/>
              <a:chExt cx="225" cy="481"/>
            </a:xfrm>
          </p:grpSpPr>
          <p:sp>
            <p:nvSpPr>
              <p:cNvPr id="191" name="Freeform 135"/>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92" name="Rectangle 136"/>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761733" name="Group 137"/>
            <p:cNvGrpSpPr>
              <a:grpSpLocks/>
            </p:cNvGrpSpPr>
            <p:nvPr/>
          </p:nvGrpSpPr>
          <p:grpSpPr bwMode="auto">
            <a:xfrm>
              <a:off x="3032" y="3040"/>
              <a:ext cx="359" cy="289"/>
              <a:chOff x="3032" y="3040"/>
              <a:chExt cx="359" cy="289"/>
            </a:xfrm>
          </p:grpSpPr>
          <p:sp>
            <p:nvSpPr>
              <p:cNvPr id="187" name="Rectangle 138"/>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61736" name="Group 139"/>
              <p:cNvGrpSpPr>
                <a:grpSpLocks/>
              </p:cNvGrpSpPr>
              <p:nvPr/>
            </p:nvGrpSpPr>
            <p:grpSpPr bwMode="auto">
              <a:xfrm>
                <a:off x="3051" y="3040"/>
                <a:ext cx="340" cy="289"/>
                <a:chOff x="3051" y="3040"/>
                <a:chExt cx="340" cy="289"/>
              </a:xfrm>
            </p:grpSpPr>
            <p:sp>
              <p:nvSpPr>
                <p:cNvPr id="189" name="Freeform 140"/>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90" name="Freeform 141"/>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167" name="Rectangle 142"/>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55" name="Group 143"/>
            <p:cNvGrpSpPr>
              <a:grpSpLocks/>
            </p:cNvGrpSpPr>
            <p:nvPr/>
          </p:nvGrpSpPr>
          <p:grpSpPr bwMode="auto">
            <a:xfrm>
              <a:off x="3511" y="3040"/>
              <a:ext cx="296" cy="289"/>
              <a:chOff x="3511" y="3040"/>
              <a:chExt cx="296" cy="289"/>
            </a:xfrm>
          </p:grpSpPr>
          <p:sp>
            <p:nvSpPr>
              <p:cNvPr id="185" name="Freeform 144"/>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86" name="Freeform 145"/>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69" name="Line 146"/>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0" name="Freeform 147"/>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71" name="Line 148"/>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2" name="Rectangle 149"/>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61758" name="Group 150"/>
            <p:cNvGrpSpPr>
              <a:grpSpLocks/>
            </p:cNvGrpSpPr>
            <p:nvPr/>
          </p:nvGrpSpPr>
          <p:grpSpPr bwMode="auto">
            <a:xfrm>
              <a:off x="4360" y="3040"/>
              <a:ext cx="325" cy="289"/>
              <a:chOff x="4360" y="3040"/>
              <a:chExt cx="325" cy="289"/>
            </a:xfrm>
          </p:grpSpPr>
          <p:sp>
            <p:nvSpPr>
              <p:cNvPr id="183" name="Freeform 151"/>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84" name="Freeform 152"/>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74" name="Rectangle 153"/>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61760" name="Group 154"/>
            <p:cNvGrpSpPr>
              <a:grpSpLocks/>
            </p:cNvGrpSpPr>
            <p:nvPr/>
          </p:nvGrpSpPr>
          <p:grpSpPr bwMode="auto">
            <a:xfrm>
              <a:off x="4828" y="3040"/>
              <a:ext cx="284" cy="289"/>
              <a:chOff x="4828" y="3040"/>
              <a:chExt cx="284" cy="289"/>
            </a:xfrm>
          </p:grpSpPr>
          <p:sp>
            <p:nvSpPr>
              <p:cNvPr id="181" name="Freeform 155"/>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82" name="Freeform 156"/>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76" name="Line 157"/>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7" name="Line 158"/>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78" name="Freeform 159"/>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179" name="Line 160"/>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80" name="Freeform 161"/>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193" name="Line 26"/>
          <p:cNvSpPr>
            <a:spLocks noChangeShapeType="1"/>
          </p:cNvSpPr>
          <p:nvPr/>
        </p:nvSpPr>
        <p:spPr bwMode="auto">
          <a:xfrm flipH="1">
            <a:off x="8500534" y="1731433"/>
            <a:ext cx="63500" cy="4872567"/>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194" name="Rectangle 18"/>
          <p:cNvSpPr>
            <a:spLocks noChangeArrowheads="1"/>
          </p:cNvSpPr>
          <p:nvPr/>
        </p:nvSpPr>
        <p:spPr bwMode="auto">
          <a:xfrm>
            <a:off x="1071563" y="5749399"/>
            <a:ext cx="618758"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err="1" smtClean="0">
                <a:latin typeface="Courier" pitchFamily="-65" charset="0"/>
              </a:rPr>
              <a:t>sw</a:t>
            </a:r>
            <a:endParaRPr lang="en-US" sz="2800" b="1" dirty="0">
              <a:solidFill>
                <a:schemeClr val="tx1"/>
              </a:solidFill>
              <a:latin typeface="Arial" pitchFamily="-65" charset="0"/>
            </a:endParaRPr>
          </a:p>
        </p:txBody>
      </p:sp>
      <p:sp>
        <p:nvSpPr>
          <p:cNvPr id="195" name="Lightning Bolt 194"/>
          <p:cNvSpPr/>
          <p:nvPr/>
        </p:nvSpPr>
        <p:spPr>
          <a:xfrm>
            <a:off x="5012267" y="3640667"/>
            <a:ext cx="541866" cy="508000"/>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Line 164"/>
          <p:cNvSpPr>
            <a:spLocks noChangeShapeType="1"/>
          </p:cNvSpPr>
          <p:nvPr/>
        </p:nvSpPr>
        <p:spPr bwMode="auto">
          <a:xfrm>
            <a:off x="5503333" y="4165599"/>
            <a:ext cx="220134" cy="1794933"/>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nvGrpSpPr>
          <p:cNvPr id="2761764" name="Group 203"/>
          <p:cNvGrpSpPr/>
          <p:nvPr/>
        </p:nvGrpSpPr>
        <p:grpSpPr>
          <a:xfrm>
            <a:off x="5486399" y="3149600"/>
            <a:ext cx="3085138" cy="812800"/>
            <a:chOff x="5486399" y="3149600"/>
            <a:chExt cx="3085138" cy="812800"/>
          </a:xfrm>
        </p:grpSpPr>
        <p:sp>
          <p:nvSpPr>
            <p:cNvPr id="202" name="TextBox 201"/>
            <p:cNvSpPr txBox="1"/>
            <p:nvPr/>
          </p:nvSpPr>
          <p:spPr>
            <a:xfrm>
              <a:off x="5939775" y="3149600"/>
              <a:ext cx="2631762" cy="461665"/>
            </a:xfrm>
            <a:prstGeom prst="rect">
              <a:avLst/>
            </a:prstGeom>
            <a:solidFill>
              <a:schemeClr val="bg1"/>
            </a:solidFill>
            <a:ln>
              <a:solidFill>
                <a:schemeClr val="tx1"/>
              </a:solidFill>
            </a:ln>
          </p:spPr>
          <p:txBody>
            <a:bodyPr wrap="none" rtlCol="0">
              <a:spAutoFit/>
            </a:bodyPr>
            <a:lstStyle/>
            <a:p>
              <a:r>
                <a:rPr lang="en-US" sz="2400" i="1" dirty="0" smtClean="0"/>
                <a:t>Save PC+4 into EPC</a:t>
              </a:r>
              <a:endParaRPr lang="en-US" sz="2400" i="1" dirty="0"/>
            </a:p>
          </p:txBody>
        </p:sp>
        <p:sp>
          <p:nvSpPr>
            <p:cNvPr id="203" name="Line 164"/>
            <p:cNvSpPr>
              <a:spLocks noChangeShapeType="1"/>
            </p:cNvSpPr>
            <p:nvPr/>
          </p:nvSpPr>
          <p:spPr bwMode="auto">
            <a:xfrm flipV="1">
              <a:off x="5486399" y="3539068"/>
              <a:ext cx="541867" cy="423332"/>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a:p>
          </p:txBody>
        </p:sp>
      </p:grpSp>
      <p:grpSp>
        <p:nvGrpSpPr>
          <p:cNvPr id="2761772" name="Group 213"/>
          <p:cNvGrpSpPr/>
          <p:nvPr/>
        </p:nvGrpSpPr>
        <p:grpSpPr>
          <a:xfrm>
            <a:off x="1380942" y="6265333"/>
            <a:ext cx="3804483" cy="461665"/>
            <a:chOff x="1380942" y="6265333"/>
            <a:chExt cx="3804483" cy="461665"/>
          </a:xfrm>
        </p:grpSpPr>
        <p:sp>
          <p:nvSpPr>
            <p:cNvPr id="197" name="TextBox 196"/>
            <p:cNvSpPr txBox="1"/>
            <p:nvPr/>
          </p:nvSpPr>
          <p:spPr>
            <a:xfrm>
              <a:off x="1879600" y="6265333"/>
              <a:ext cx="3305825" cy="461665"/>
            </a:xfrm>
            <a:prstGeom prst="rect">
              <a:avLst/>
            </a:prstGeom>
            <a:noFill/>
          </p:spPr>
          <p:txBody>
            <a:bodyPr wrap="none" rtlCol="0">
              <a:spAutoFit/>
            </a:bodyPr>
            <a:lstStyle/>
            <a:p>
              <a:r>
                <a:rPr lang="en-US" sz="2400" i="1" dirty="0" smtClean="0"/>
                <a:t>1</a:t>
              </a:r>
              <a:r>
                <a:rPr lang="en-US" sz="2400" i="1" baseline="30000" dirty="0" smtClean="0"/>
                <a:t>st</a:t>
              </a:r>
              <a:r>
                <a:rPr lang="en-US" sz="2400" i="1" dirty="0" smtClean="0"/>
                <a:t> instruction of handler</a:t>
              </a:r>
              <a:endParaRPr lang="en-US" sz="2400" i="1" dirty="0"/>
            </a:p>
          </p:txBody>
        </p:sp>
        <p:cxnSp>
          <p:nvCxnSpPr>
            <p:cNvPr id="199" name="Straight Arrow Connector 198"/>
            <p:cNvCxnSpPr>
              <a:stCxn id="197" idx="1"/>
              <a:endCxn id="194" idx="2"/>
            </p:cNvCxnSpPr>
            <p:nvPr/>
          </p:nvCxnSpPr>
          <p:spPr>
            <a:xfrm rot="10800000">
              <a:off x="1380942" y="6270054"/>
              <a:ext cx="498658" cy="22611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206" name="TextBox 205"/>
          <p:cNvSpPr txBox="1"/>
          <p:nvPr/>
        </p:nvSpPr>
        <p:spPr>
          <a:xfrm>
            <a:off x="0" y="3454400"/>
            <a:ext cx="2328645" cy="461665"/>
          </a:xfrm>
          <a:prstGeom prst="rect">
            <a:avLst/>
          </a:prstGeom>
          <a:solidFill>
            <a:srgbClr val="FFFFFF"/>
          </a:solidFill>
          <a:ln>
            <a:solidFill>
              <a:srgbClr val="000000"/>
            </a:solidFill>
          </a:ln>
        </p:spPr>
        <p:txBody>
          <a:bodyPr wrap="none" rtlCol="0">
            <a:spAutoFit/>
          </a:bodyPr>
          <a:lstStyle/>
          <a:p>
            <a:r>
              <a:rPr lang="en-US" sz="2400" i="1" dirty="0" smtClean="0"/>
              <a:t>Flush add, </a:t>
            </a:r>
            <a:r>
              <a:rPr lang="en-US" sz="2400" i="1" dirty="0" err="1" smtClean="0"/>
              <a:t>slt</a:t>
            </a:r>
            <a:r>
              <a:rPr lang="en-US" sz="2400" i="1" dirty="0" smtClean="0"/>
              <a:t>, </a:t>
            </a:r>
            <a:r>
              <a:rPr lang="en-US" sz="2400" i="1" dirty="0" err="1" smtClean="0"/>
              <a:t>lw</a:t>
            </a:r>
            <a:endParaRPr lang="en-US" sz="2400" i="1" dirty="0"/>
          </a:p>
        </p:txBody>
      </p:sp>
      <p:cxnSp>
        <p:nvCxnSpPr>
          <p:cNvPr id="208" name="Straight Arrow Connector 207"/>
          <p:cNvCxnSpPr/>
          <p:nvPr/>
        </p:nvCxnSpPr>
        <p:spPr>
          <a:xfrm>
            <a:off x="812800" y="3945467"/>
            <a:ext cx="457200" cy="203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0" name="Straight Arrow Connector 209"/>
          <p:cNvCxnSpPr/>
          <p:nvPr/>
        </p:nvCxnSpPr>
        <p:spPr>
          <a:xfrm rot="16200000" flipH="1">
            <a:off x="651933" y="4004733"/>
            <a:ext cx="711200" cy="5249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12" name="Straight Arrow Connector 211"/>
          <p:cNvCxnSpPr/>
          <p:nvPr/>
        </p:nvCxnSpPr>
        <p:spPr>
          <a:xfrm rot="16200000" flipH="1">
            <a:off x="262467" y="4343399"/>
            <a:ext cx="1490133" cy="59266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5" name="Date Placeholder 214"/>
          <p:cNvSpPr>
            <a:spLocks noGrp="1"/>
          </p:cNvSpPr>
          <p:nvPr>
            <p:ph type="dt" sz="half" idx="10"/>
          </p:nvPr>
        </p:nvSpPr>
        <p:spPr/>
        <p:txBody>
          <a:bodyPr/>
          <a:lstStyle/>
          <a:p>
            <a:fld id="{3E943D60-743F-474B-882A-7D51AF56D5D7}" type="datetime1">
              <a:rPr lang="en-US" smtClean="0"/>
              <a:pPr/>
              <a:t>4/25/13</a:t>
            </a:fld>
            <a:endParaRPr lang="en-US" dirty="0"/>
          </a:p>
        </p:txBody>
      </p:sp>
      <p:sp>
        <p:nvSpPr>
          <p:cNvPr id="216" name="Slide Number Placeholder 215"/>
          <p:cNvSpPr>
            <a:spLocks noGrp="1"/>
          </p:cNvSpPr>
          <p:nvPr>
            <p:ph type="sldNum" sz="quarter" idx="12"/>
          </p:nvPr>
        </p:nvSpPr>
        <p:spPr/>
        <p:txBody>
          <a:bodyPr/>
          <a:lstStyle/>
          <a:p>
            <a:fld id="{3CC63E4C-4642-794D-A2FD-70F6B81535F5}" type="slidenum">
              <a:rPr lang="en-US" smtClean="0"/>
              <a:pPr/>
              <a:t>9</a:t>
            </a:fld>
            <a:endParaRPr lang="en-US" dirty="0"/>
          </a:p>
        </p:txBody>
      </p:sp>
      <p:sp>
        <p:nvSpPr>
          <p:cNvPr id="217" name="Footer Placeholder 216"/>
          <p:cNvSpPr>
            <a:spLocks noGrp="1"/>
          </p:cNvSpPr>
          <p:nvPr>
            <p:ph type="ftr" sz="quarter" idx="11"/>
          </p:nvPr>
        </p:nvSpPr>
        <p:spPr/>
        <p:txBody>
          <a:bodyPr/>
          <a:lstStyle/>
          <a:p>
            <a:r>
              <a:rPr lang="da-DK" dirty="0" smtClean="0"/>
              <a:t>Fall 2011</a:t>
            </a:r>
            <a:r>
              <a:rPr lang="en-US" dirty="0" smtClean="0"/>
              <a:t> -- Lecture #37</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17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96"/>
                                        </p:tgtEl>
                                        <p:attrNameLst>
                                          <p:attrName>style.visibility</p:attrName>
                                        </p:attrNameLst>
                                      </p:cBhvr>
                                      <p:to>
                                        <p:strVal val="visible"/>
                                      </p:to>
                                    </p:set>
                                    <p:animEffect transition="in" filter="wipe(up)">
                                      <p:cBhvr>
                                        <p:cTn id="11" dur="500"/>
                                        <p:tgtEl>
                                          <p:spTgt spid="19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761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p:bldP spid="19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35965</TotalTime>
  <Words>2635</Words>
  <Application>Microsoft Macintosh PowerPoint</Application>
  <PresentationFormat>On-screen Show (4:3)</PresentationFormat>
  <Paragraphs>544</Paragraphs>
  <Slides>27</Slides>
  <Notes>20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CS 61C: Great Ideas in Computer Architecture (Machine Structures) Lecture 37: IO Interrupts and Networks</vt:lpstr>
      <vt:lpstr>Review</vt:lpstr>
      <vt:lpstr>Exceptions and Interrupts</vt:lpstr>
      <vt:lpstr>Handling Exceptions</vt:lpstr>
      <vt:lpstr>Exception Properties</vt:lpstr>
      <vt:lpstr>Handler Actions</vt:lpstr>
      <vt:lpstr>Exceptions in a Pipeline</vt:lpstr>
      <vt:lpstr>Exception Example</vt:lpstr>
      <vt:lpstr>Exception Example</vt:lpstr>
      <vt:lpstr>Multiple Exceptions</vt:lpstr>
      <vt:lpstr>Imprecise Exceptions</vt:lpstr>
      <vt:lpstr>I/O Interrupt</vt:lpstr>
      <vt:lpstr>Interrupt-Driven Data Transfer</vt:lpstr>
      <vt:lpstr>Benefit of Interrupt-Driven I/O</vt:lpstr>
      <vt:lpstr>Administrivia</vt:lpstr>
      <vt:lpstr>Networks: Talking to the Outside World</vt:lpstr>
      <vt:lpstr>The Internet (1962)</vt:lpstr>
      <vt:lpstr>The World Wide Web (1989)</vt:lpstr>
      <vt:lpstr>Shared vs. Switched Based Networks</vt:lpstr>
      <vt:lpstr>What makes networks work?</vt:lpstr>
      <vt:lpstr>Software Protocol to Send and Receive</vt:lpstr>
      <vt:lpstr>Protocol for Networks of Networks?</vt:lpstr>
      <vt:lpstr>Protocol Family Concept</vt:lpstr>
      <vt:lpstr>Protocol Family Concept</vt:lpstr>
      <vt:lpstr>Protocol for Network of Networks</vt:lpstr>
      <vt:lpstr>TCP/IP packet, Ethernet packet, protocols</vt:lpstr>
      <vt:lpstr>And in conclusion…</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Sung Roa Yoon</cp:lastModifiedBy>
  <cp:revision>363</cp:revision>
  <cp:lastPrinted>2013-04-24T23:40:32Z</cp:lastPrinted>
  <dcterms:created xsi:type="dcterms:W3CDTF">2011-04-21T03:06:37Z</dcterms:created>
  <dcterms:modified xsi:type="dcterms:W3CDTF">2013-04-26T06:43:48Z</dcterms:modified>
</cp:coreProperties>
</file>