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60" r:id="rId3"/>
    <p:sldId id="1034" r:id="rId4"/>
    <p:sldId id="1061" r:id="rId5"/>
    <p:sldId id="1050" r:id="rId6"/>
    <p:sldId id="1054" r:id="rId7"/>
    <p:sldId id="1039" r:id="rId8"/>
    <p:sldId id="1055" r:id="rId9"/>
    <p:sldId id="1059" r:id="rId10"/>
    <p:sldId id="1056" r:id="rId11"/>
    <p:sldId id="1057" r:id="rId12"/>
    <p:sldId id="1058" r:id="rId13"/>
    <p:sldId id="1044" r:id="rId14"/>
    <p:sldId id="1045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212E5F"/>
    <a:srgbClr val="E8241C"/>
    <a:srgbClr val="32415C"/>
    <a:srgbClr val="FB0A10"/>
    <a:srgbClr val="94F0E4"/>
    <a:srgbClr val="5771A0"/>
    <a:srgbClr val="800080"/>
    <a:srgbClr val="66FF33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1681" autoAdjust="0"/>
    <p:restoredTop sz="81191" autoAdjust="0"/>
  </p:normalViewPr>
  <p:slideViewPr>
    <p:cSldViewPr>
      <p:cViewPr varScale="1">
        <p:scale>
          <a:sx n="163" d="100"/>
          <a:sy n="163" d="100"/>
        </p:scale>
        <p:origin x="-96" y="-53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3137" cy="41894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8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867" y="4420593"/>
            <a:ext cx="6052241" cy="4189711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596900"/>
            <a:ext cx="4637087" cy="3478213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84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6900"/>
            <a:ext cx="4635500" cy="3478213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L40 </a:t>
            </a:r>
            <a:r>
              <a:rPr lang="en-US" sz="1000" b="1" baseline="0" dirty="0" smtClean="0">
                <a:solidFill>
                  <a:srgbClr val="FFFF00"/>
                </a:solidFill>
                <a:latin typeface="18 VAG Rounded Black   09390"/>
              </a:rPr>
              <a:t>Summary &amp; Goodbye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92876" y="6651625"/>
            <a:ext cx="165429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baseline="0">
                <a:solidFill>
                  <a:schemeClr val="tx1"/>
                </a:solidFill>
                <a:latin typeface="18 VAG Rounded Black   09390"/>
              </a:rPr>
              <a:t> Spring 2013 </a:t>
            </a: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tiff"/><Relationship Id="rId6" Type="http://schemas.openxmlformats.org/officeDocument/2006/relationships/image" Target="../media/image1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18428"/>
            <a:ext cx="6629400" cy="27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"/>
                <a:cs typeface="Courier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  <a:latin typeface="Courier"/>
                <a:cs typeface="Courier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18 VAG Rounded Light   02390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18 VAG Rounded Light   02390"/>
              </a:rPr>
            </a:br>
            <a:r>
              <a:rPr lang="en-US" sz="3600" b="1" dirty="0">
                <a:solidFill>
                  <a:schemeClr val="tx2"/>
                </a:solidFill>
                <a:latin typeface="18 VAG Rounded Light   02390"/>
                <a:cs typeface=""/>
              </a:rPr>
              <a:t>UCB CS61C</a:t>
            </a:r>
            <a:br>
              <a:rPr lang="en-US" sz="3600" b="1" dirty="0">
                <a:solidFill>
                  <a:schemeClr val="tx2"/>
                </a:solidFill>
                <a:latin typeface="18 VAG Rounded Light   02390"/>
                <a:cs typeface=""/>
              </a:rPr>
            </a:br>
            <a:r>
              <a:rPr lang="en-US" sz="2800" b="1" dirty="0">
                <a:solidFill>
                  <a:schemeClr val="tx2"/>
                </a:solidFill>
                <a:latin typeface="18 VAG Rounded Light   02390"/>
                <a:cs typeface=""/>
              </a:rPr>
              <a:t>Great Ideas in Computer Architecture</a:t>
            </a:r>
            <a:br>
              <a:rPr lang="en-US" sz="2800" b="1" dirty="0">
                <a:solidFill>
                  <a:schemeClr val="tx2"/>
                </a:solidFill>
                <a:latin typeface="18 VAG Rounded Light   02390"/>
                <a:cs typeface=""/>
              </a:rPr>
            </a:br>
            <a:r>
              <a:rPr lang="en-US" sz="2800" b="1" dirty="0">
                <a:solidFill>
                  <a:schemeClr val="tx2"/>
                </a:solidFill>
                <a:latin typeface="18 VAG Rounded Light   02390"/>
                <a:cs typeface=""/>
              </a:rPr>
              <a:t>(aka Machine Structures)</a:t>
            </a:r>
            <a:r>
              <a:rPr lang="en-US" sz="3200" b="1" dirty="0" smtClean="0">
                <a:solidFill>
                  <a:schemeClr val="tx2"/>
                </a:solidFill>
                <a:latin typeface="18 VAG Rounded Light   02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Light   02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Light   02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latin typeface="18 VAG Rounded Light   02390"/>
                <a:cs typeface=""/>
              </a:rPr>
              <a:t>Lecture 40 – </a:t>
            </a:r>
            <a:br>
              <a:rPr lang="en-US" sz="3200" b="1" dirty="0" smtClean="0">
                <a:latin typeface="18 VAG Rounded Light   02390"/>
                <a:cs typeface=""/>
              </a:rPr>
            </a:br>
            <a:r>
              <a:rPr lang="en-US" sz="3200" b="1" dirty="0" smtClean="0">
                <a:latin typeface="18 VAG Rounded Light   02390"/>
                <a:cs typeface=""/>
              </a:rPr>
              <a:t>Summary &amp; Goodbye</a:t>
            </a:r>
            <a:endParaRPr lang="en-US" sz="3200" b="1" dirty="0">
              <a:solidFill>
                <a:schemeClr val="tx1"/>
              </a:solidFill>
              <a:latin typeface="18 VAG Rounded Light   02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2004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Human Brain Is Limiting Global Data Growth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3886200"/>
            <a:ext cx="5105400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“Evidence has emerged that the brain's capacity to absorb information is limiting the amount of data humanity can produce”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Courier"/>
                <a:cs typeface="Courier"/>
              </a:rPr>
              <a:t>www.technologyreview.com/blog/arxiv/27379/</a:t>
            </a:r>
          </a:p>
        </p:txBody>
      </p:sp>
      <p:sp>
        <p:nvSpPr>
          <p:cNvPr id="54" name="Oval 53"/>
          <p:cNvSpPr/>
          <p:nvPr/>
        </p:nvSpPr>
        <p:spPr>
          <a:xfrm>
            <a:off x="5638800" y="6081252"/>
            <a:ext cx="3352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l="6980" t="12806" r="8087" b="2337"/>
          <a:stretch>
            <a:fillRect/>
          </a:stretch>
        </p:blipFill>
        <p:spPr>
          <a:xfrm>
            <a:off x="5638800" y="3822796"/>
            <a:ext cx="3285615" cy="2273204"/>
          </a:xfrm>
          <a:prstGeom prst="rect">
            <a:avLst/>
          </a:prstGeom>
        </p:spPr>
      </p:pic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2362200" y="5715000"/>
            <a:ext cx="2743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EPA for CS61C Surveys (see Piazza)</a:t>
            </a:r>
            <a:endParaRPr lang="en-US" sz="1200" b="1" dirty="0">
              <a:solidFill>
                <a:schemeClr val="bg1"/>
              </a:solidFill>
              <a:latin typeface="18 VAG Rounded Light   0239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2971800" y="6096000"/>
            <a:ext cx="1828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Register your iclickers!</a:t>
            </a:r>
            <a:endParaRPr lang="en-US" sz="1200" b="1" dirty="0">
              <a:solidFill>
                <a:schemeClr val="bg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419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CS150 </a:t>
            </a:r>
            <a:r>
              <a:rPr lang="en-US" sz="2800" dirty="0"/>
              <a:t>(Digital Systems Design Techniques)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If you liked SDS, this is a great follow-on course!</a:t>
            </a: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CS9 Series </a:t>
            </a:r>
            <a:r>
              <a:rPr lang="en-US" sz="2800" dirty="0"/>
              <a:t>(Learn another computer language)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 recommend Python (CS9H), Unix (CS9E), C++ (CS9F)</a:t>
            </a:r>
            <a:endParaRPr lang="en-US" sz="2800" dirty="0" err="1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GamesCrafters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(Game Theory R &amp; D)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SW, analysis on 2-person games of no chance. (e.g., go, chess, connect-4, </a:t>
            </a:r>
            <a:r>
              <a:rPr lang="en-US" sz="2400" dirty="0" err="1"/>
              <a:t>nim</a:t>
            </a:r>
            <a:r>
              <a:rPr lang="en-US" sz="2400" dirty="0"/>
              <a:t>, etc.)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/>
              <a:t>Req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Game Theory / SW Interest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MS</a:t>
            </a:r>
            <a:r>
              <a:rPr lang="en-US" sz="2800" dirty="0">
                <a:solidFill>
                  <a:srgbClr val="FFFF00"/>
                </a:solidFill>
              </a:rPr>
              <a:t>-DOS X </a:t>
            </a:r>
            <a:r>
              <a:rPr lang="en-US" sz="2800" dirty="0"/>
              <a:t>(Mac Student Developers)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Learn to program Macintoshes.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Interest. Owning a </a:t>
            </a:r>
            <a:r>
              <a:rPr lang="en-US" sz="2400" dirty="0" err="1">
                <a:solidFill>
                  <a:schemeClr val="accent1"/>
                </a:solidFill>
              </a:rPr>
              <a:t>mac</a:t>
            </a:r>
            <a:r>
              <a:rPr lang="en-US" sz="2400" dirty="0">
                <a:solidFill>
                  <a:schemeClr val="accent1"/>
                </a:solidFill>
              </a:rPr>
              <a:t> helps, not required.</a:t>
            </a:r>
            <a:endParaRPr lang="en-US" sz="2400" dirty="0"/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MS-DOS X veterans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UCBUGG </a:t>
            </a:r>
            <a:r>
              <a:rPr lang="en-US" sz="2800" dirty="0"/>
              <a:t>(Recreational Graphics)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computer-generated images, animations.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3D interest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UCBUGG veterans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Review: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300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697288" y="3862388"/>
            <a:ext cx="9890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18 VAG Rounded Bold   07390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614837" y="4673600"/>
            <a:ext cx="1128514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Datapath</a:t>
            </a: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(“brawn”)</a:t>
            </a:r>
            <a:endParaRPr lang="en-US" sz="1800" b="1">
              <a:solidFill>
                <a:srgbClr val="FFFF00"/>
              </a:solidFill>
              <a:latin typeface="18 VAG Rounded Bold   07390" charset="0"/>
            </a:endParaRP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625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219200"/>
            <a:ext cx="37338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In the future, what’ll 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be the most important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computer component?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14400" y="4572000"/>
            <a:ext cx="2209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Control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Datapath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emory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Input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Instruction Opinion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“Forget cloning. Forget TVs on </a:t>
            </a:r>
            <a:br>
              <a:rPr lang="en-US" sz="2800" dirty="0" smtClean="0"/>
            </a:br>
            <a:r>
              <a:rPr lang="en-US" sz="2800" dirty="0" smtClean="0"/>
              <a:t>your wrist watch. The biggest </a:t>
            </a:r>
            <a:br>
              <a:rPr lang="en-US" sz="2800" dirty="0" smtClean="0"/>
            </a:br>
            <a:r>
              <a:rPr lang="en-US" sz="2800" dirty="0" smtClean="0"/>
              <a:t>invention of the next 100 years </a:t>
            </a:r>
            <a:br>
              <a:rPr lang="en-US" sz="2800" dirty="0" smtClean="0"/>
            </a:br>
            <a:r>
              <a:rPr lang="en-US" sz="2800" dirty="0" smtClean="0"/>
              <a:t>will be the ability to directly connect your brain to a machine, aka </a:t>
            </a:r>
            <a:r>
              <a:rPr lang="en-US" sz="2800" u="sng" dirty="0" smtClean="0"/>
              <a:t>wet computing</a:t>
            </a:r>
            <a:r>
              <a:rPr lang="en-US" sz="2800" dirty="0" smtClean="0"/>
              <a:t>.” – Dan Garcia</a:t>
            </a:r>
          </a:p>
          <a:p>
            <a:pPr lvl="1"/>
            <a:r>
              <a:rPr lang="en-US" sz="2400" dirty="0" smtClean="0"/>
              <a:t>A macaque monkey at Duke University can already control a robotic arm with thought.</a:t>
            </a:r>
          </a:p>
          <a:p>
            <a:pPr lvl="1"/>
            <a:r>
              <a:rPr lang="en-US" sz="2400" dirty="0" smtClean="0"/>
              <a:t>DARPA interested for mind-control robots &amp; flying</a:t>
            </a:r>
          </a:p>
          <a:p>
            <a:pPr lvl="1"/>
            <a:r>
              <a:rPr lang="en-US" sz="2400" dirty="0" smtClean="0"/>
              <a:t>Virtual Reality achieved with proper I/</a:t>
            </a:r>
            <a:r>
              <a:rPr lang="en-US" sz="2400" u="sng" dirty="0" smtClean="0"/>
              <a:t>O</a:t>
            </a:r>
            <a:r>
              <a:rPr lang="en-US" sz="2400" dirty="0" smtClean="0"/>
              <a:t> interfacing…</a:t>
            </a:r>
          </a:p>
          <a:p>
            <a:endParaRPr lang="en-US" sz="2800" dirty="0"/>
          </a:p>
        </p:txBody>
      </p:sp>
      <p:sp>
        <p:nvSpPr>
          <p:cNvPr id="3448836" name="Rectangle 4"/>
          <p:cNvSpPr>
            <a:spLocks noChangeArrowheads="1"/>
          </p:cNvSpPr>
          <p:nvPr/>
        </p:nvSpPr>
        <p:spPr bwMode="auto">
          <a:xfrm>
            <a:off x="2133600" y="5181600"/>
            <a:ext cx="6934200" cy="1106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Jose Carmena</a:t>
            </a: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, UCB EECS Prof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Research: Brain-Machine Interface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www.eecs.berkeley.edu/~carmena/</a:t>
            </a:r>
            <a:endParaRPr lang="en-US" sz="4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3448837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52400"/>
            <a:ext cx="2509838" cy="2074863"/>
          </a:xfrm>
          <a:prstGeom prst="rect">
            <a:avLst/>
          </a:prstGeom>
          <a:noFill/>
        </p:spPr>
      </p:pic>
      <p:sp>
        <p:nvSpPr>
          <p:cNvPr id="3448842" name="Line 10"/>
          <p:cNvSpPr>
            <a:spLocks noChangeShapeType="1"/>
          </p:cNvSpPr>
          <p:nvPr/>
        </p:nvSpPr>
        <p:spPr bwMode="auto">
          <a:xfrm>
            <a:off x="7620000" y="304800"/>
            <a:ext cx="11430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29200"/>
            <a:ext cx="1109274" cy="153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3200" smtClean="0"/>
              <a:t>TAs</a:t>
            </a:r>
          </a:p>
          <a:p>
            <a:pPr lvl="1"/>
            <a:r>
              <a:rPr lang="en-US" sz="2800" smtClean="0"/>
              <a:t>Head TA Justin Hsia</a:t>
            </a:r>
          </a:p>
          <a:p>
            <a:pPr lvl="1"/>
            <a:r>
              <a:rPr lang="en-US" sz="2800" smtClean="0"/>
              <a:t>Paul Ruan</a:t>
            </a:r>
          </a:p>
          <a:p>
            <a:pPr lvl="1"/>
            <a:r>
              <a:rPr lang="en-US" sz="2800" dirty="0"/>
              <a:t>Alan Christopher</a:t>
            </a:r>
          </a:p>
          <a:p>
            <a:pPr lvl="1"/>
            <a:r>
              <a:rPr lang="en-US" sz="2800" dirty="0"/>
              <a:t>Sagar Karandikar</a:t>
            </a:r>
          </a:p>
          <a:p>
            <a:pPr lvl="1"/>
            <a:r>
              <a:rPr lang="en-US" sz="2800" dirty="0"/>
              <a:t>Sung Roa Yoon</a:t>
            </a:r>
          </a:p>
          <a:p>
            <a:pPr lvl="1"/>
            <a:r>
              <a:rPr lang="en-US" sz="2800" dirty="0"/>
              <a:t>Zachary Bush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Readers</a:t>
            </a:r>
          </a:p>
          <a:p>
            <a:pPr lvl="1"/>
            <a:r>
              <a:rPr lang="en-US" sz="2800" dirty="0" err="1" smtClean="0"/>
              <a:t>Anirudh Garg</a:t>
            </a:r>
          </a:p>
          <a:p>
            <a:pPr lvl="1"/>
            <a:r>
              <a:rPr lang="en-US" sz="2800" dirty="0" err="1" smtClean="0"/>
              <a:t>Joyjit Daw</a:t>
            </a:r>
          </a:p>
          <a:p>
            <a:pPr lvl="1"/>
            <a:r>
              <a:rPr lang="en-US" sz="2800" dirty="0" err="1" smtClean="0"/>
              <a:t>Kevin Lee </a:t>
            </a:r>
          </a:p>
          <a:p>
            <a:pPr lvl="1"/>
            <a:r>
              <a:rPr lang="en-US" sz="2800" dirty="0" err="1" smtClean="0"/>
              <a:t>Stephen Chen</a:t>
            </a:r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Penultimate slide: Thanks to the staff!</a:t>
            </a:r>
            <a:endParaRPr lang="en-US" dirty="0"/>
          </a:p>
        </p:txBody>
      </p:sp>
      <p:sp>
        <p:nvSpPr>
          <p:cNvPr id="3450885" name="Rectangle 5"/>
          <p:cNvSpPr>
            <a:spLocks noChangeArrowheads="1"/>
          </p:cNvSpPr>
          <p:nvPr/>
        </p:nvSpPr>
        <p:spPr bwMode="auto">
          <a:xfrm>
            <a:off x="304800" y="5628382"/>
            <a:ext cx="8534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18 VAG Rounded Thin   55390"/>
              </a:rPr>
              <a:t>Thanks to all the former CS61C instructors</a:t>
            </a:r>
            <a:br>
              <a:rPr lang="en-US" sz="32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3200" b="1" dirty="0">
                <a:solidFill>
                  <a:schemeClr val="tx1"/>
                </a:solidFill>
                <a:latin typeface="18 VAG Rounded Thin   55390"/>
              </a:rPr>
              <a:t>who have added to these notes…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9225"/>
            <a:ext cx="8083550" cy="581025"/>
          </a:xfrm>
          <a:noFill/>
          <a:ln/>
        </p:spPr>
        <p:txBody>
          <a:bodyPr/>
          <a:lstStyle/>
          <a:p>
            <a:r>
              <a:rPr lang="en-US" sz="4000"/>
              <a:t>The Future for Future Cal Alumni</a:t>
            </a:r>
          </a:p>
        </p:txBody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95950"/>
          </a:xfrm>
          <a:noFill/>
          <a:ln/>
        </p:spPr>
        <p:txBody>
          <a:bodyPr/>
          <a:lstStyle/>
          <a:p>
            <a:r>
              <a:rPr lang="en-US" dirty="0"/>
              <a:t>What’s The Future?</a:t>
            </a:r>
          </a:p>
          <a:p>
            <a:r>
              <a:rPr lang="en-US" dirty="0"/>
              <a:t>New Millennium</a:t>
            </a:r>
            <a:endParaRPr lang="en-US" dirty="0" smtClean="0"/>
          </a:p>
          <a:p>
            <a:pPr lvl="1"/>
            <a:r>
              <a:rPr lang="en-US" dirty="0" smtClean="0"/>
              <a:t>Ubiquitous &amp; Quantum Computing, </a:t>
            </a:r>
            <a:r>
              <a:rPr lang="en-US" dirty="0"/>
              <a:t>Nanotechnology,</a:t>
            </a:r>
            <a:r>
              <a:rPr lang="en-US" dirty="0" smtClean="0"/>
              <a:t> 10 </a:t>
            </a:r>
            <a:r>
              <a:rPr lang="en-US" dirty="0"/>
              <a:t>M “volunteer” CPUs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Parallel revolution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Rapid Changes in Technology, Post-PC Era!</a:t>
            </a:r>
          </a:p>
          <a:p>
            <a:pPr lvl="1"/>
            <a:r>
              <a:rPr lang="en-US" dirty="0"/>
              <a:t>World’s </a:t>
            </a:r>
            <a:r>
              <a:rPr lang="en-US" sz="500" dirty="0"/>
              <a:t>2nd</a:t>
            </a:r>
            <a:r>
              <a:rPr lang="en-US" dirty="0"/>
              <a:t> Best Education</a:t>
            </a:r>
          </a:p>
          <a:p>
            <a:pPr lvl="1"/>
            <a:r>
              <a:rPr lang="en-US" dirty="0"/>
              <a:t>Never Give Up!</a:t>
            </a:r>
            <a:endParaRPr lang="en-US" dirty="0">
              <a:solidFill>
                <a:srgbClr val="80008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“The best way to predict the future is to invent it” </a:t>
            </a:r>
            <a:r>
              <a:rPr lang="en-US" sz="2800" dirty="0"/>
              <a:t>– Alan Kay</a:t>
            </a:r>
          </a:p>
          <a:p>
            <a:pPr algn="ctr">
              <a:buFontTx/>
              <a:buNone/>
            </a:pPr>
            <a:r>
              <a:rPr lang="en-US" sz="6000" dirty="0">
                <a:solidFill>
                  <a:srgbClr val="FFFF00"/>
                </a:solidFill>
              </a:rPr>
              <a:t>The Future is up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6 Great Ideas in Computer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Abstraction</a:t>
            </a:r>
            <a:br>
              <a:rPr lang="en-US" dirty="0" smtClean="0"/>
            </a:br>
            <a:r>
              <a:rPr lang="en-US" dirty="0" smtClean="0"/>
              <a:t>(Layers of Representation/Interpretation)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600200"/>
            <a:ext cx="8656638" cy="2425700"/>
            <a:chOff x="96" y="872"/>
            <a:chExt cx="5453" cy="1384"/>
          </a:xfrm>
        </p:grpSpPr>
        <p:sp>
          <p:nvSpPr>
            <p:cNvPr id="3457027" name="Oval 3" descr="5%"/>
            <p:cNvSpPr>
              <a:spLocks noChangeArrowheads="1"/>
            </p:cNvSpPr>
            <p:nvPr/>
          </p:nvSpPr>
          <p:spPr bwMode="auto">
            <a:xfrm>
              <a:off x="96" y="1200"/>
              <a:ext cx="5232" cy="1056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7028" name="Text Box 4"/>
            <p:cNvSpPr txBox="1">
              <a:spLocks noChangeArrowheads="1"/>
            </p:cNvSpPr>
            <p:nvPr/>
          </p:nvSpPr>
          <p:spPr bwMode="auto">
            <a:xfrm>
              <a:off x="4608" y="872"/>
              <a:ext cx="941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63DAC8"/>
                  </a:solidFill>
                </a:rPr>
                <a:t>CS61C</a:t>
              </a:r>
              <a:endParaRPr lang="en-US" sz="3200" dirty="0">
                <a:solidFill>
                  <a:srgbClr val="63DAC8"/>
                </a:solidFill>
              </a:endParaRPr>
            </a:p>
          </p:txBody>
        </p:sp>
      </p:grpSp>
      <p:sp>
        <p:nvSpPr>
          <p:cNvPr id="3457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534400" cy="78105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Coordination of </a:t>
            </a:r>
            <a:r>
              <a:rPr lang="en-US" dirty="0" smtClean="0"/>
              <a:t>many </a:t>
            </a:r>
            <a:r>
              <a:rPr lang="en-US" i="1" dirty="0" smtClean="0">
                <a:solidFill>
                  <a:schemeClr val="accent1"/>
                </a:solidFill>
              </a:rPr>
              <a:t>levels </a:t>
            </a:r>
            <a:r>
              <a:rPr lang="en-US" i="1" dirty="0">
                <a:solidFill>
                  <a:schemeClr val="accent1"/>
                </a:solidFill>
              </a:rPr>
              <a:t>(layers) of </a:t>
            </a:r>
            <a:r>
              <a:rPr lang="en-US" i="1" u="sng" dirty="0">
                <a:solidFill>
                  <a:schemeClr val="accent1"/>
                </a:solidFill>
              </a:rPr>
              <a:t>abstraction</a:t>
            </a:r>
            <a:endParaRPr lang="en-US" dirty="0"/>
          </a:p>
        </p:txBody>
      </p:sp>
      <p:sp>
        <p:nvSpPr>
          <p:cNvPr id="3457031" name="Rectangle 7"/>
          <p:cNvSpPr>
            <a:spLocks noChangeArrowheads="1"/>
          </p:cNvSpPr>
          <p:nvPr/>
        </p:nvSpPr>
        <p:spPr bwMode="auto">
          <a:xfrm>
            <a:off x="4572000" y="3124200"/>
            <a:ext cx="1282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I/O system</a:t>
            </a:r>
          </a:p>
        </p:txBody>
      </p:sp>
      <p:sp>
        <p:nvSpPr>
          <p:cNvPr id="3457032" name="Rectangle 8"/>
          <p:cNvSpPr>
            <a:spLocks noChangeArrowheads="1"/>
          </p:cNvSpPr>
          <p:nvPr/>
        </p:nvSpPr>
        <p:spPr bwMode="auto">
          <a:xfrm>
            <a:off x="2908300" y="4546600"/>
            <a:ext cx="25400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3" name="Rectangle 9"/>
          <p:cNvSpPr>
            <a:spLocks noChangeArrowheads="1"/>
          </p:cNvSpPr>
          <p:nvPr/>
        </p:nvSpPr>
        <p:spPr bwMode="auto">
          <a:xfrm>
            <a:off x="2362200" y="3124200"/>
            <a:ext cx="1244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3457034" name="Rectangle 10"/>
          <p:cNvSpPr>
            <a:spLocks noChangeArrowheads="1"/>
          </p:cNvSpPr>
          <p:nvPr/>
        </p:nvSpPr>
        <p:spPr bwMode="auto">
          <a:xfrm>
            <a:off x="2286000" y="3117850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5" name="Line 11"/>
          <p:cNvSpPr>
            <a:spLocks noChangeShapeType="1"/>
          </p:cNvSpPr>
          <p:nvPr/>
        </p:nvSpPr>
        <p:spPr bwMode="auto">
          <a:xfrm>
            <a:off x="4572000" y="31242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6" name="Rectangle 12"/>
          <p:cNvSpPr>
            <a:spLocks noChangeArrowheads="1"/>
          </p:cNvSpPr>
          <p:nvPr/>
        </p:nvSpPr>
        <p:spPr bwMode="auto">
          <a:xfrm>
            <a:off x="2743200" y="2209800"/>
            <a:ext cx="1117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3457037" name="Rectangle 13"/>
          <p:cNvSpPr>
            <a:spLocks noChangeArrowheads="1"/>
          </p:cNvSpPr>
          <p:nvPr/>
        </p:nvSpPr>
        <p:spPr bwMode="auto">
          <a:xfrm>
            <a:off x="2743200" y="2590800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8" name="Rectangle 14"/>
          <p:cNvSpPr>
            <a:spLocks noChangeArrowheads="1"/>
          </p:cNvSpPr>
          <p:nvPr/>
        </p:nvSpPr>
        <p:spPr bwMode="auto">
          <a:xfrm>
            <a:off x="4267200" y="1905000"/>
            <a:ext cx="1206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3457039" name="Rectangle 15"/>
          <p:cNvSpPr>
            <a:spLocks noChangeArrowheads="1"/>
          </p:cNvSpPr>
          <p:nvPr/>
        </p:nvSpPr>
        <p:spPr bwMode="auto">
          <a:xfrm>
            <a:off x="4279900" y="2209800"/>
            <a:ext cx="1270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System</a:t>
            </a:r>
          </a:p>
          <a:p>
            <a:pPr algn="ctr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(Mac OSX)</a:t>
            </a:r>
          </a:p>
        </p:txBody>
      </p:sp>
      <p:sp>
        <p:nvSpPr>
          <p:cNvPr id="3457040" name="Line 16"/>
          <p:cNvSpPr>
            <a:spLocks noChangeShapeType="1"/>
          </p:cNvSpPr>
          <p:nvPr/>
        </p:nvSpPr>
        <p:spPr bwMode="auto">
          <a:xfrm flipV="1">
            <a:off x="3505200" y="190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1" name="Line 17"/>
          <p:cNvSpPr>
            <a:spLocks noChangeShapeType="1"/>
          </p:cNvSpPr>
          <p:nvPr/>
        </p:nvSpPr>
        <p:spPr bwMode="auto">
          <a:xfrm>
            <a:off x="3511550" y="1905000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2" name="Line 18"/>
          <p:cNvSpPr>
            <a:spLocks noChangeShapeType="1"/>
          </p:cNvSpPr>
          <p:nvPr/>
        </p:nvSpPr>
        <p:spPr bwMode="auto">
          <a:xfrm>
            <a:off x="5715000" y="1905000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3" name="Rectangle 19"/>
          <p:cNvSpPr>
            <a:spLocks noChangeArrowheads="1"/>
          </p:cNvSpPr>
          <p:nvPr/>
        </p:nvSpPr>
        <p:spPr bwMode="auto">
          <a:xfrm>
            <a:off x="2667000" y="1549400"/>
            <a:ext cx="28702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Application (ex: browser)</a:t>
            </a:r>
          </a:p>
        </p:txBody>
      </p:sp>
      <p:sp>
        <p:nvSpPr>
          <p:cNvPr id="3457044" name="Line 20"/>
          <p:cNvSpPr>
            <a:spLocks noChangeShapeType="1"/>
          </p:cNvSpPr>
          <p:nvPr/>
        </p:nvSpPr>
        <p:spPr bwMode="auto">
          <a:xfrm flipV="1">
            <a:off x="2438400" y="1447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5" name="Line 21"/>
          <p:cNvSpPr>
            <a:spLocks noChangeShapeType="1"/>
          </p:cNvSpPr>
          <p:nvPr/>
        </p:nvSpPr>
        <p:spPr bwMode="auto">
          <a:xfrm>
            <a:off x="5562600" y="145415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6" name="Rectangle 22"/>
          <p:cNvSpPr>
            <a:spLocks noChangeArrowheads="1"/>
          </p:cNvSpPr>
          <p:nvPr/>
        </p:nvSpPr>
        <p:spPr bwMode="auto">
          <a:xfrm>
            <a:off x="3187700" y="4025900"/>
            <a:ext cx="1651000" cy="33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Digital Design</a:t>
            </a:r>
          </a:p>
        </p:txBody>
      </p:sp>
      <p:sp>
        <p:nvSpPr>
          <p:cNvPr id="3457047" name="Rectangle 23"/>
          <p:cNvSpPr>
            <a:spLocks noChangeArrowheads="1"/>
          </p:cNvSpPr>
          <p:nvPr/>
        </p:nvSpPr>
        <p:spPr bwMode="auto">
          <a:xfrm>
            <a:off x="2724150" y="3994150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8" name="Rectangle 24"/>
          <p:cNvSpPr>
            <a:spLocks noChangeArrowheads="1"/>
          </p:cNvSpPr>
          <p:nvPr/>
        </p:nvSpPr>
        <p:spPr bwMode="auto">
          <a:xfrm>
            <a:off x="3124200" y="4318000"/>
            <a:ext cx="1676400" cy="33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Circuit Design</a:t>
            </a:r>
          </a:p>
        </p:txBody>
      </p:sp>
      <p:sp>
        <p:nvSpPr>
          <p:cNvPr id="3457049" name="Rectangle 25"/>
          <p:cNvSpPr>
            <a:spLocks noChangeArrowheads="1"/>
          </p:cNvSpPr>
          <p:nvPr/>
        </p:nvSpPr>
        <p:spPr bwMode="auto">
          <a:xfrm>
            <a:off x="2895600" y="4343400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0" name="Rectangle 26" descr="50%"/>
          <p:cNvSpPr>
            <a:spLocks noChangeArrowheads="1"/>
          </p:cNvSpPr>
          <p:nvPr/>
        </p:nvSpPr>
        <p:spPr bwMode="auto">
          <a:xfrm>
            <a:off x="838200" y="2895600"/>
            <a:ext cx="5372100" cy="1920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1" name="Rectangle 27"/>
          <p:cNvSpPr>
            <a:spLocks noChangeArrowheads="1"/>
          </p:cNvSpPr>
          <p:nvPr/>
        </p:nvSpPr>
        <p:spPr bwMode="auto">
          <a:xfrm>
            <a:off x="6172200" y="2895600"/>
            <a:ext cx="1727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</a:rPr>
              <a:t>Instruction Set</a:t>
            </a:r>
          </a:p>
          <a:p>
            <a:pPr algn="l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3457052" name="Line 28"/>
          <p:cNvSpPr>
            <a:spLocks noChangeShapeType="1"/>
          </p:cNvSpPr>
          <p:nvPr/>
        </p:nvSpPr>
        <p:spPr bwMode="auto">
          <a:xfrm>
            <a:off x="2444750" y="1447800"/>
            <a:ext cx="311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3" name="Rectangle 29"/>
          <p:cNvSpPr>
            <a:spLocks noChangeArrowheads="1"/>
          </p:cNvSpPr>
          <p:nvPr/>
        </p:nvSpPr>
        <p:spPr bwMode="auto">
          <a:xfrm>
            <a:off x="2881313" y="3559175"/>
            <a:ext cx="2327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</a:rPr>
              <a:t>Datapath &amp; Control </a:t>
            </a:r>
          </a:p>
        </p:txBody>
      </p:sp>
      <p:sp>
        <p:nvSpPr>
          <p:cNvPr id="3457054" name="Rectangle 30"/>
          <p:cNvSpPr>
            <a:spLocks noChangeArrowheads="1"/>
          </p:cNvSpPr>
          <p:nvPr/>
        </p:nvSpPr>
        <p:spPr bwMode="auto">
          <a:xfrm>
            <a:off x="2597150" y="3511550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5" name="Rectangle 31"/>
          <p:cNvSpPr>
            <a:spLocks noChangeArrowheads="1"/>
          </p:cNvSpPr>
          <p:nvPr/>
        </p:nvSpPr>
        <p:spPr bwMode="auto">
          <a:xfrm>
            <a:off x="3276600" y="4619625"/>
            <a:ext cx="1295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transistors</a:t>
            </a:r>
          </a:p>
        </p:txBody>
      </p:sp>
      <p:sp>
        <p:nvSpPr>
          <p:cNvPr id="3457056" name="Rectangle 32"/>
          <p:cNvSpPr>
            <a:spLocks noChangeArrowheads="1"/>
          </p:cNvSpPr>
          <p:nvPr/>
        </p:nvSpPr>
        <p:spPr bwMode="auto">
          <a:xfrm>
            <a:off x="2978150" y="4654550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7" name="Line 33"/>
          <p:cNvSpPr>
            <a:spLocks noChangeShapeType="1"/>
          </p:cNvSpPr>
          <p:nvPr/>
        </p:nvSpPr>
        <p:spPr bwMode="auto">
          <a:xfrm>
            <a:off x="3581400" y="31242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8" name="Rectangle 34"/>
          <p:cNvSpPr>
            <a:spLocks noChangeArrowheads="1"/>
          </p:cNvSpPr>
          <p:nvPr/>
        </p:nvSpPr>
        <p:spPr bwMode="auto">
          <a:xfrm>
            <a:off x="3568700" y="3124200"/>
            <a:ext cx="10033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457059" name="Text Box 35"/>
          <p:cNvSpPr txBox="1">
            <a:spLocks noChangeArrowheads="1"/>
          </p:cNvSpPr>
          <p:nvPr/>
        </p:nvSpPr>
        <p:spPr bwMode="auto">
          <a:xfrm>
            <a:off x="762000" y="3048000"/>
            <a:ext cx="1341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Hardware</a:t>
            </a:r>
          </a:p>
        </p:txBody>
      </p:sp>
      <p:sp>
        <p:nvSpPr>
          <p:cNvPr id="3457060" name="Text Box 36"/>
          <p:cNvSpPr txBox="1">
            <a:spLocks noChangeArrowheads="1"/>
          </p:cNvSpPr>
          <p:nvPr/>
        </p:nvSpPr>
        <p:spPr bwMode="auto">
          <a:xfrm>
            <a:off x="762000" y="2514600"/>
            <a:ext cx="1257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Software</a:t>
            </a:r>
          </a:p>
        </p:txBody>
      </p:sp>
      <p:sp>
        <p:nvSpPr>
          <p:cNvPr id="3457061" name="Line 37"/>
          <p:cNvSpPr>
            <a:spLocks noChangeShapeType="1"/>
          </p:cNvSpPr>
          <p:nvPr/>
        </p:nvSpPr>
        <p:spPr bwMode="auto">
          <a:xfrm flipV="1">
            <a:off x="2133600" y="1905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62" name="Line 38"/>
          <p:cNvSpPr>
            <a:spLocks noChangeShapeType="1"/>
          </p:cNvSpPr>
          <p:nvPr/>
        </p:nvSpPr>
        <p:spPr bwMode="auto">
          <a:xfrm>
            <a:off x="2133600" y="309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63" name="Rectangle 39"/>
          <p:cNvSpPr>
            <a:spLocks noChangeArrowheads="1"/>
          </p:cNvSpPr>
          <p:nvPr/>
        </p:nvSpPr>
        <p:spPr bwMode="auto">
          <a:xfrm>
            <a:off x="2755900" y="2209800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64" name="Rectangle 40"/>
          <p:cNvSpPr>
            <a:spLocks noChangeArrowheads="1"/>
          </p:cNvSpPr>
          <p:nvPr/>
        </p:nvSpPr>
        <p:spPr bwMode="auto">
          <a:xfrm>
            <a:off x="2743200" y="2590800"/>
            <a:ext cx="1371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3457065" name="Line 41"/>
          <p:cNvSpPr>
            <a:spLocks noChangeShapeType="1"/>
          </p:cNvSpPr>
          <p:nvPr/>
        </p:nvSpPr>
        <p:spPr bwMode="auto">
          <a:xfrm flipV="1">
            <a:off x="6459538" y="1981200"/>
            <a:ext cx="855662" cy="350838"/>
          </a:xfrm>
          <a:prstGeom prst="line">
            <a:avLst/>
          </a:prstGeom>
          <a:noFill/>
          <a:ln w="28575">
            <a:solidFill>
              <a:srgbClr val="00DFCA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en-US" sz="3600" dirty="0" smtClean="0"/>
              <a:t>We learned Old-School “Machine Structures”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7576"/>
            <a:ext cx="9144000" cy="953024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18 VAG Rounded Thin   55390"/>
                <a:cs typeface="Calibri (Headings)"/>
              </a:rPr>
              <a:t>…and New-School Machine Structures</a:t>
            </a:r>
            <a:r>
              <a:rPr lang="en-US" dirty="0" smtClean="0">
                <a:latin typeface="18 VAG Rounded Thin   55390"/>
                <a:cs typeface="Calibri (Headings)"/>
              </a:rPr>
              <a:t/>
            </a:r>
            <a:br>
              <a:rPr lang="en-US" dirty="0" smtClean="0">
                <a:latin typeface="18 VAG Rounded Thin   55390"/>
                <a:cs typeface="Calibri (Headings)"/>
              </a:rPr>
            </a:br>
            <a:r>
              <a:rPr lang="en-US" sz="2400" dirty="0" smtClean="0">
                <a:latin typeface="18 VAG Rounded Thin   55390"/>
                <a:cs typeface="Calibri (Headings)"/>
              </a:rPr>
              <a:t>(It’s a bit more complicated!)</a:t>
            </a:r>
            <a:endParaRPr lang="en-US" dirty="0">
              <a:latin typeface="18 VAG Rounded Thin   55390"/>
              <a:cs typeface="Calibri (Headings)"/>
            </a:endParaRPr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41437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Search “CS61C”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All gates functioning in parallel at same time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253924" y="1665638"/>
            <a:ext cx="703813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400" dirty="0" smtClean="0"/>
              <a:t>Smart</a:t>
            </a:r>
            <a:br>
              <a:rPr lang="en-US" sz="1400" dirty="0" smtClean="0"/>
            </a:br>
            <a:r>
              <a:rPr lang="en-US" sz="1400" dirty="0" smtClean="0"/>
              <a:t>Phone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400" dirty="0" smtClean="0"/>
              <a:t>Warehouse Scale Computer</a:t>
            </a:r>
            <a:endParaRPr lang="en-US" sz="1400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4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728021" y="2275669"/>
            <a:ext cx="1283211" cy="8715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/>
              <a:t>Harness</a:t>
            </a:r>
            <a:br>
              <a:rPr lang="en-US" sz="1400" i="1" dirty="0" smtClean="0"/>
            </a:br>
            <a:r>
              <a:rPr lang="en-US" sz="14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/>
              <a:t>Achieve High</a:t>
            </a:r>
            <a:br>
              <a:rPr lang="en-US" sz="1400" i="1" dirty="0" smtClean="0"/>
            </a:br>
            <a:r>
              <a:rPr lang="en-US" sz="1400" i="1" dirty="0" smtClean="0"/>
              <a:t>Performance</a:t>
            </a:r>
            <a:endParaRPr lang="en-US" sz="14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253750" cy="1289820"/>
            <a:chOff x="5831288" y="5537200"/>
            <a:chExt cx="3253750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Logic Gates</a:t>
              </a:r>
              <a:endParaRPr lang="en-US" sz="1400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279554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    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6420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…</a:t>
                  </a:r>
                  <a:endParaRPr lang="en-US" sz="1400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FFFFFF"/>
                      </a:solidFill>
                    </a:rPr>
                    <a:t>     Memory               (Cache)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FFFFFF"/>
                      </a:solidFill>
                    </a:rPr>
                    <a:t>Input/Output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906945" y="3049938"/>
              <a:ext cx="979755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400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Main Memory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Core</a:t>
                </a:r>
                <a:endParaRPr lang="en-US" sz="1400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         Instruction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Unit(s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Unit(s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0"/>
          <p:cNvGrpSpPr/>
          <p:nvPr/>
        </p:nvGrpSpPr>
        <p:grpSpPr>
          <a:xfrm>
            <a:off x="4038600" y="3048000"/>
            <a:ext cx="2579294" cy="1540930"/>
            <a:chOff x="2441765" y="1377385"/>
            <a:chExt cx="5669301" cy="1653681"/>
          </a:xfrm>
        </p:grpSpPr>
        <p:sp>
          <p:nvSpPr>
            <p:cNvPr id="62" name="Rectangle 61"/>
            <p:cNvSpPr/>
            <p:nvPr/>
          </p:nvSpPr>
          <p:spPr>
            <a:xfrm>
              <a:off x="4284133" y="1595451"/>
              <a:ext cx="3826933" cy="14356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41765" y="1377385"/>
              <a:ext cx="3202168" cy="33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Project 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74"/>
          <p:cNvGrpSpPr/>
          <p:nvPr/>
        </p:nvGrpSpPr>
        <p:grpSpPr>
          <a:xfrm>
            <a:off x="0" y="1134533"/>
            <a:ext cx="8991600" cy="4284134"/>
            <a:chOff x="0" y="1134533"/>
            <a:chExt cx="8991600" cy="4284134"/>
          </a:xfrm>
        </p:grpSpPr>
        <p:grpSp>
          <p:nvGrpSpPr>
            <p:cNvPr id="17" name="Group 59"/>
            <p:cNvGrpSpPr/>
            <p:nvPr/>
          </p:nvGrpSpPr>
          <p:grpSpPr>
            <a:xfrm>
              <a:off x="3894667" y="1134533"/>
              <a:ext cx="5096933" cy="1896534"/>
              <a:chOff x="4284133" y="1134533"/>
              <a:chExt cx="4691342" cy="189653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284133" y="1134533"/>
                <a:ext cx="3826934" cy="18965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099161" y="1140023"/>
                <a:ext cx="876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Project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0" y="4368800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8" name="Group 91"/>
          <p:cNvGrpSpPr/>
          <p:nvPr/>
        </p:nvGrpSpPr>
        <p:grpSpPr>
          <a:xfrm>
            <a:off x="0" y="2404534"/>
            <a:ext cx="9601200" cy="3064933"/>
            <a:chOff x="0" y="2404534"/>
            <a:chExt cx="9601200" cy="3064933"/>
          </a:xfrm>
        </p:grpSpPr>
        <p:grpSp>
          <p:nvGrpSpPr>
            <p:cNvPr id="19" name="Group 64"/>
            <p:cNvGrpSpPr/>
            <p:nvPr/>
          </p:nvGrpSpPr>
          <p:grpSpPr>
            <a:xfrm>
              <a:off x="5232400" y="3151501"/>
              <a:ext cx="4368800" cy="2317966"/>
              <a:chOff x="1678763" y="1325247"/>
              <a:chExt cx="9602644" cy="168125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079239" y="1855976"/>
                <a:ext cx="3202168" cy="22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Project 3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0" y="4368800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0" y="3471333"/>
            <a:ext cx="9023089" cy="3386667"/>
            <a:chOff x="0" y="3471333"/>
            <a:chExt cx="9023089" cy="3386667"/>
          </a:xfrm>
        </p:grpSpPr>
        <p:grpSp>
          <p:nvGrpSpPr>
            <p:cNvPr id="21" name="Group 67"/>
            <p:cNvGrpSpPr/>
            <p:nvPr/>
          </p:nvGrpSpPr>
          <p:grpSpPr>
            <a:xfrm>
              <a:off x="6062133" y="6028267"/>
              <a:ext cx="2960956" cy="829733"/>
              <a:chOff x="4284133" y="2140621"/>
              <a:chExt cx="6508197" cy="89044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4284133" y="2140621"/>
                <a:ext cx="3826933" cy="8904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228113" y="2449545"/>
                <a:ext cx="2564217" cy="33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Project 4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0" y="5520266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0" y="3471333"/>
              <a:ext cx="3200400" cy="8974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9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2074862"/>
            <a:ext cx="3848100" cy="896938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lw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lw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sw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sw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$t0, 4($2)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596900" y="1054100"/>
            <a:ext cx="7429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83" name="Rectangle 7"/>
          <p:cNvSpPr>
            <a:spLocks noChangeArrowheads="1"/>
          </p:cNvSpPr>
          <p:nvPr/>
        </p:nvSpPr>
        <p:spPr bwMode="auto">
          <a:xfrm>
            <a:off x="857250" y="11874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tx1"/>
                </a:solidFill>
              </a:rPr>
              <a:t>High Level Language Program (e.g., C)</a:t>
            </a:r>
          </a:p>
        </p:txBody>
      </p:sp>
      <p:sp>
        <p:nvSpPr>
          <p:cNvPr id="997384" name="Rectangle 8"/>
          <p:cNvSpPr>
            <a:spLocks noChangeArrowheads="1"/>
          </p:cNvSpPr>
          <p:nvPr/>
        </p:nvSpPr>
        <p:spPr bwMode="auto">
          <a:xfrm>
            <a:off x="857250" y="2133600"/>
            <a:ext cx="280035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accent2"/>
                </a:solidFill>
              </a:rPr>
              <a:t>Assembly  Language Program (e.g.,MIPS)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997385" name="Rectangle 9"/>
          <p:cNvSpPr>
            <a:spLocks noChangeArrowheads="1"/>
          </p:cNvSpPr>
          <p:nvPr/>
        </p:nvSpPr>
        <p:spPr bwMode="auto">
          <a:xfrm>
            <a:off x="908050" y="304800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/>
              <a:t>Machine  Language Program (MIPS)</a:t>
            </a:r>
          </a:p>
        </p:txBody>
      </p:sp>
      <p:sp>
        <p:nvSpPr>
          <p:cNvPr id="997386" name="Rectangle 10"/>
          <p:cNvSpPr>
            <a:spLocks noChangeArrowheads="1"/>
          </p:cNvSpPr>
          <p:nvPr/>
        </p:nvSpPr>
        <p:spPr bwMode="auto">
          <a:xfrm>
            <a:off x="304800" y="441960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rgbClr val="800080"/>
                </a:solidFill>
              </a:rPr>
              <a:t>Hardware Architecture Description (e.g., block diagrams)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97387" name="Line 11"/>
          <p:cNvSpPr>
            <a:spLocks noChangeShapeType="1"/>
          </p:cNvSpPr>
          <p:nvPr/>
        </p:nvSpPr>
        <p:spPr bwMode="auto">
          <a:xfrm>
            <a:off x="2057400" y="17335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89" name="Rectangle 13"/>
          <p:cNvSpPr>
            <a:spLocks noChangeArrowheads="1"/>
          </p:cNvSpPr>
          <p:nvPr/>
        </p:nvSpPr>
        <p:spPr bwMode="auto">
          <a:xfrm>
            <a:off x="2197100" y="182880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997390" name="Rectangle 14"/>
          <p:cNvSpPr>
            <a:spLocks noChangeArrowheads="1"/>
          </p:cNvSpPr>
          <p:nvPr/>
        </p:nvSpPr>
        <p:spPr bwMode="auto">
          <a:xfrm>
            <a:off x="2222500" y="274320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997391" name="Line 15"/>
          <p:cNvSpPr>
            <a:spLocks noChangeShapeType="1"/>
          </p:cNvSpPr>
          <p:nvPr/>
        </p:nvSpPr>
        <p:spPr bwMode="auto">
          <a:xfrm>
            <a:off x="2108200" y="35687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2" name="Rectangle 16"/>
          <p:cNvSpPr>
            <a:spLocks noChangeArrowheads="1"/>
          </p:cNvSpPr>
          <p:nvPr/>
        </p:nvSpPr>
        <p:spPr bwMode="auto">
          <a:xfrm>
            <a:off x="381000" y="381000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4343400" y="1131887"/>
            <a:ext cx="3086100" cy="942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v[k</a:t>
            </a: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];</a:t>
            </a:r>
          </a:p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v[k</a:t>
            </a: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] = v[k+1];</a:t>
            </a:r>
          </a:p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v[k+1] = temp;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997395" name="Rectangle 19"/>
          <p:cNvSpPr>
            <a:spLocks noChangeArrowheads="1"/>
          </p:cNvSpPr>
          <p:nvPr/>
        </p:nvSpPr>
        <p:spPr bwMode="auto">
          <a:xfrm>
            <a:off x="5270500" y="405130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6" name="Rectangle 20"/>
          <p:cNvSpPr>
            <a:spLocks noChangeArrowheads="1"/>
          </p:cNvSpPr>
          <p:nvPr/>
        </p:nvSpPr>
        <p:spPr bwMode="auto">
          <a:xfrm>
            <a:off x="4314825" y="3048000"/>
            <a:ext cx="3484182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0000 1001 1100 0110 1010 1111 0101 1000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1010 1111 0101 1000 0000 1001 1100 0110 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1100 0110 1010 1111 0101 1000 0000 1001 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0101 1000 0000 1001 1100 0110 1010 1111 </a:t>
            </a:r>
          </a:p>
        </p:txBody>
      </p:sp>
      <p:sp>
        <p:nvSpPr>
          <p:cNvPr id="997398" name="Rectangle 22"/>
          <p:cNvSpPr>
            <a:spLocks noChangeArrowheads="1"/>
          </p:cNvSpPr>
          <p:nvPr/>
        </p:nvSpPr>
        <p:spPr bwMode="auto">
          <a:xfrm>
            <a:off x="844550" y="356870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9" name="Line 23"/>
          <p:cNvSpPr>
            <a:spLocks noChangeShapeType="1"/>
          </p:cNvSpPr>
          <p:nvPr/>
        </p:nvSpPr>
        <p:spPr bwMode="auto">
          <a:xfrm>
            <a:off x="2085975" y="267493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400" name="Rectangle 24"/>
          <p:cNvSpPr>
            <a:spLocks noChangeArrowheads="1"/>
          </p:cNvSpPr>
          <p:nvPr/>
        </p:nvSpPr>
        <p:spPr bwMode="auto">
          <a:xfrm>
            <a:off x="609600" y="582295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rgbClr val="005400"/>
                </a:solidFill>
              </a:rPr>
              <a:t>Logic Circuit Description</a:t>
            </a:r>
            <a:br>
              <a:rPr lang="en-US" sz="1800" b="1">
                <a:solidFill>
                  <a:srgbClr val="005400"/>
                </a:solidFill>
              </a:rPr>
            </a:br>
            <a:r>
              <a:rPr lang="en-US" sz="1800" b="1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997402" name="Line 26"/>
          <p:cNvSpPr>
            <a:spLocks noChangeShapeType="1"/>
          </p:cNvSpPr>
          <p:nvPr/>
        </p:nvSpPr>
        <p:spPr bwMode="auto">
          <a:xfrm>
            <a:off x="2286000" y="497681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403" name="Rectangle 27"/>
          <p:cNvSpPr>
            <a:spLocks noChangeArrowheads="1"/>
          </p:cNvSpPr>
          <p:nvPr/>
        </p:nvSpPr>
        <p:spPr bwMode="auto">
          <a:xfrm>
            <a:off x="381000" y="512127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graphicFrame>
        <p:nvGraphicFramePr>
          <p:cNvPr id="997408" name="Object 32"/>
          <p:cNvGraphicFramePr>
            <a:graphicFrameLocks noChangeAspect="1"/>
          </p:cNvGraphicFramePr>
          <p:nvPr>
            <p:ph sz="quarter" idx="3"/>
          </p:nvPr>
        </p:nvGraphicFramePr>
        <p:xfrm>
          <a:off x="4800600" y="5486400"/>
          <a:ext cx="1828800" cy="1257300"/>
        </p:xfrm>
        <a:graphic>
          <a:graphicData uri="http://schemas.openxmlformats.org/presentationml/2006/ole">
            <p:oleObj spid="_x0000_s239618" name="Image" r:id="rId4" imgW="3492063" imgH="2400000" progId="">
              <p:embed/>
            </p:oleObj>
          </a:graphicData>
        </a:graphic>
      </p:graphicFrame>
      <p:pic>
        <p:nvPicPr>
          <p:cNvPr id="997411" name="Picture 35" descr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038600"/>
            <a:ext cx="1638300" cy="1373188"/>
          </a:xfrm>
          <a:prstGeom prst="rect">
            <a:avLst/>
          </a:prstGeom>
          <a:noFill/>
        </p:spPr>
      </p:pic>
      <p:sp>
        <p:nvSpPr>
          <p:cNvPr id="997412" name="Rectangle 36"/>
          <p:cNvSpPr>
            <a:spLocks noChangeArrowheads="1"/>
          </p:cNvSpPr>
          <p:nvPr/>
        </p:nvSpPr>
        <p:spPr bwMode="auto">
          <a:xfrm>
            <a:off x="6128327" y="5073650"/>
            <a:ext cx="304800" cy="336550"/>
          </a:xfrm>
          <a:prstGeom prst="rect">
            <a:avLst/>
          </a:prstGeom>
          <a:solidFill>
            <a:srgbClr val="212E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7413" name="Picture 37" descr="CreationOfMan"/>
          <p:cNvPicPr>
            <a:picLocks noChangeAspect="1" noChangeArrowheads="1"/>
          </p:cNvPicPr>
          <p:nvPr/>
        </p:nvPicPr>
        <p:blipFill>
          <a:blip r:embed="rId6">
            <a:alphaModFix amt="50000"/>
          </a:blip>
          <a:srcRect l="59843"/>
          <a:stretch>
            <a:fillRect/>
          </a:stretch>
        </p:blipFill>
        <p:spPr bwMode="auto">
          <a:xfrm rot="-5400000">
            <a:off x="1244926" y="806394"/>
            <a:ext cx="1991386" cy="3719237"/>
          </a:xfrm>
          <a:prstGeom prst="rect">
            <a:avLst/>
          </a:prstGeom>
          <a:noFill/>
        </p:spPr>
      </p:pic>
      <p:pic>
        <p:nvPicPr>
          <p:cNvPr id="27" name="Picture 37" descr="CreationOfMan"/>
          <p:cNvPicPr>
            <a:picLocks noChangeAspect="1" noChangeArrowheads="1"/>
          </p:cNvPicPr>
          <p:nvPr/>
        </p:nvPicPr>
        <p:blipFill>
          <a:blip r:embed="rId6">
            <a:alphaModFix amt="50000"/>
          </a:blip>
          <a:srcRect l="5047" r="40643"/>
          <a:stretch>
            <a:fillRect/>
          </a:stretch>
        </p:blipFill>
        <p:spPr bwMode="auto">
          <a:xfrm rot="-5400000">
            <a:off x="903517" y="3129004"/>
            <a:ext cx="2743200" cy="3788232"/>
          </a:xfrm>
          <a:prstGeom prst="rect">
            <a:avLst/>
          </a:prstGeom>
          <a:noFill/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474663"/>
          </a:xfrm>
        </p:spPr>
        <p:txBody>
          <a:bodyPr/>
          <a:lstStyle/>
          <a:p>
            <a:r>
              <a:rPr lang="en-US" dirty="0" smtClean="0"/>
              <a:t>We made HW/SW contact!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67400" cy="474663"/>
          </a:xfrm>
        </p:spPr>
        <p:txBody>
          <a:bodyPr/>
          <a:lstStyle/>
          <a:p>
            <a:r>
              <a:rPr lang="en-US"/>
              <a:t>Upcoming Calendar</a:t>
            </a:r>
          </a:p>
        </p:txBody>
      </p:sp>
      <p:graphicFrame>
        <p:nvGraphicFramePr>
          <p:cNvPr id="3200061" name="Group 61"/>
          <p:cNvGraphicFramePr>
            <a:graphicFrameLocks noGrp="1"/>
          </p:cNvGraphicFramePr>
          <p:nvPr>
            <p:ph type="tbl" idx="1"/>
          </p:nvPr>
        </p:nvGraphicFramePr>
        <p:xfrm>
          <a:off x="228600" y="947738"/>
          <a:ext cx="8718550" cy="3599285"/>
        </p:xfrm>
        <a:graphic>
          <a:graphicData uri="http://schemas.openxmlformats.org/drawingml/2006/table">
            <a:tbl>
              <a:tblPr/>
              <a:tblGrid>
                <a:gridCol w="1524000"/>
                <a:gridCol w="1420956"/>
                <a:gridCol w="1459260"/>
                <a:gridCol w="1459260"/>
                <a:gridCol w="1395814"/>
                <a:gridCol w="145926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Week #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Mon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Tue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Wed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Thu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Fri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Last week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o’ classes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I/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18 VAG Rounded Thin   55390"/>
                        </a:rPr>
                        <a:t>O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18 VAG Rounded Thin   55390"/>
                        </a:rPr>
                        <a:t>Disks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VM + I/O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GPU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Coding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Open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Lab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Today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Summary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1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RRR Week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Finals Week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/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Review TBA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Final Exam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3-6pm in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 2050 VLSB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/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r>
              <a:rPr lang="en-US" dirty="0" smtClean="0"/>
              <a:t>: Become active!</a:t>
            </a:r>
            <a:endParaRPr lang="en-US" dirty="0"/>
          </a:p>
        </p:txBody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365750"/>
          </a:xfrm>
        </p:spPr>
        <p:txBody>
          <a:bodyPr/>
          <a:lstStyle/>
          <a:p>
            <a:r>
              <a:rPr lang="en-US" sz="2800" b="1">
                <a:latin typeface="18 VAG Rounded Light   02390"/>
              </a:rPr>
              <a:t>Final Exam details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Only bring </a:t>
            </a:r>
            <a:r>
              <a:rPr lang="en-US" sz="2400" dirty="0" err="1" smtClean="0">
                <a:solidFill>
                  <a:srgbClr val="FFFFFF"/>
                </a:solidFill>
              </a:rPr>
              <a:t>pen{,cil}s</a:t>
            </a:r>
            <a:r>
              <a:rPr lang="en-US" sz="2400" dirty="0" smtClean="0">
                <a:solidFill>
                  <a:srgbClr val="FFFFFF"/>
                </a:solidFill>
              </a:rPr>
              <a:t>, two 8.5”x11” handwritten sheets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(writing on both sides) + green sheet.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Leave backpacks, books, calculators home!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Everyone must take ALL of the final!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latin typeface="18 VAG Rounded Light   02390"/>
              </a:rPr>
              <a:t>If you did well in CS3 or 61[ABC] </a:t>
            </a:r>
            <a:br>
              <a:rPr lang="en-US" sz="2800" b="1" dirty="0" smtClean="0">
                <a:latin typeface="18 VAG Rounded Light   02390"/>
              </a:rPr>
            </a:br>
            <a:r>
              <a:rPr lang="en-US" sz="2800" b="1" dirty="0" smtClean="0">
                <a:latin typeface="18 VAG Rounded Light   02390"/>
              </a:rPr>
              <a:t>(B or above) and want to be on staff?</a:t>
            </a:r>
          </a:p>
          <a:p>
            <a:pPr lvl="1"/>
            <a:r>
              <a:rPr lang="en-US" sz="2400" dirty="0" smtClean="0"/>
              <a:t>Usual path: Lab Assistant </a:t>
            </a:r>
            <a:r>
              <a:rPr lang="en-US" sz="2400" dirty="0" err="1" smtClean="0"/>
              <a:t></a:t>
            </a:r>
            <a:r>
              <a:rPr lang="en-US" sz="2400" dirty="0" smtClean="0">
                <a:sym typeface="SymbolProp BT" pitchFamily="100" charset="2"/>
              </a:rPr>
              <a:t> Reader </a:t>
            </a:r>
            <a:r>
              <a:rPr lang="en-US" sz="2400" dirty="0" err="1" smtClean="0"/>
              <a:t></a:t>
            </a:r>
            <a:r>
              <a:rPr lang="en-US" sz="2400" dirty="0" smtClean="0">
                <a:sym typeface="SymbolProp BT" pitchFamily="100" charset="2"/>
              </a:rPr>
              <a:t> </a:t>
            </a:r>
            <a:r>
              <a:rPr lang="en-US" sz="2400" dirty="0" smtClean="0"/>
              <a:t>TA </a:t>
            </a:r>
          </a:p>
          <a:p>
            <a:pPr lvl="1"/>
            <a:r>
              <a:rPr lang="en-US" sz="2400" dirty="0" smtClean="0"/>
              <a:t>LA: sign up w/Jenny Jones (jennyj@eecs) before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week</a:t>
            </a:r>
          </a:p>
          <a:p>
            <a:pPr lvl="1"/>
            <a:r>
              <a:rPr lang="en-US" sz="2400" dirty="0" smtClean="0"/>
              <a:t>Reader/TA forms: </a:t>
            </a:r>
            <a:r>
              <a:rPr lang="en-US" sz="2400" b="1" dirty="0" err="1" smtClean="0">
                <a:cs typeface="Courier New"/>
              </a:rPr>
              <a:t>www.cs/~juliea</a:t>
            </a:r>
            <a:r>
              <a:rPr lang="en-US" sz="2400" b="1" dirty="0" smtClean="0">
                <a:cs typeface="Courier New"/>
              </a:rPr>
              <a:t>/</a:t>
            </a:r>
          </a:p>
          <a:p>
            <a:pPr lvl="1"/>
            <a:r>
              <a:rPr lang="en-US" sz="2400" dirty="0" smtClean="0"/>
              <a:t>I </a:t>
            </a:r>
            <a:r>
              <a:rPr lang="en-US" sz="2400" u="sng" dirty="0" smtClean="0"/>
              <a:t>strongly</a:t>
            </a:r>
            <a:r>
              <a:rPr lang="en-US" sz="2400" dirty="0" smtClean="0"/>
              <a:t> encourage anyone who gets an B or above in the class to follow this path…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707063"/>
          </a:xfrm>
        </p:spPr>
        <p:txBody>
          <a:bodyPr/>
          <a:lstStyle/>
          <a:p>
            <a:pPr algn="ctr">
              <a:buFont typeface="Times" pitchFamily="100" charset="0"/>
              <a:buNone/>
            </a:pPr>
            <a:r>
              <a:rPr lang="en-US" sz="2400" i="1" dirty="0">
                <a:solidFill>
                  <a:srgbClr val="FFFF00"/>
                </a:solidFill>
                <a:latin typeface="18 VAG Rounded Light   02390"/>
              </a:rPr>
              <a:t>“The Godfather answers all of life’s questions”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18 VAG Rounded Light   02390"/>
              </a:rPr>
              <a:t/>
            </a:r>
            <a:b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18 VAG Rounded Light   02390"/>
              </a:rPr>
            </a:br>
            <a:r>
              <a:rPr lang="en-US" sz="18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18 VAG Rounded Light   02390"/>
              </a:rPr>
              <a:t>– Heard in “You’ve got Mail”</a:t>
            </a:r>
          </a:p>
          <a:p>
            <a:r>
              <a:rPr lang="en-US" sz="2800" b="1" dirty="0">
                <a:latin typeface="18 VAG Rounded Light   02390"/>
              </a:rPr>
              <a:t>Why</a:t>
            </a:r>
            <a:r>
              <a:rPr lang="en-US" sz="2800" b="1" dirty="0" smtClean="0">
                <a:latin typeface="18 VAG Rounded Light   02390"/>
              </a:rPr>
              <a:t> were we </a:t>
            </a:r>
            <a:r>
              <a:rPr lang="en-US" sz="2800" b="1" dirty="0">
                <a:latin typeface="18 VAG Rounded Light   02390"/>
              </a:rPr>
              <a:t>the #2 </a:t>
            </a:r>
            <a:r>
              <a:rPr lang="en-US" sz="2800" b="1" dirty="0" err="1">
                <a:latin typeface="18 VAG Rounded Light   02390"/>
              </a:rPr>
              <a:t>Univ</a:t>
            </a:r>
            <a:r>
              <a:rPr lang="en-US" sz="2800" b="1" dirty="0">
                <a:latin typeface="18 VAG Rounded Light   02390"/>
              </a:rPr>
              <a:t> in the WORLD?</a:t>
            </a:r>
          </a:p>
          <a:p>
            <a:pPr lvl="1"/>
            <a:r>
              <a:rPr lang="en-US" sz="2400" dirty="0"/>
              <a:t>Research, </a:t>
            </a:r>
            <a:r>
              <a:rPr lang="en-US" sz="2400" dirty="0" err="1"/>
              <a:t>reseach</a:t>
            </a:r>
            <a:r>
              <a:rPr lang="en-US" sz="2400" dirty="0"/>
              <a:t>, research!</a:t>
            </a:r>
          </a:p>
          <a:p>
            <a:pPr lvl="1"/>
            <a:r>
              <a:rPr lang="en-US" sz="2400" dirty="0"/>
              <a:t>Whether you want to go to grad school or industry, you need someone to vouch for you</a:t>
            </a:r>
            <a:r>
              <a:rPr lang="en-US" sz="2400" dirty="0" smtClean="0"/>
              <a:t>!</a:t>
            </a:r>
          </a:p>
          <a:p>
            <a:pPr lvl="2"/>
            <a:r>
              <a:rPr lang="en-US" sz="2000" dirty="0" smtClean="0"/>
              <a:t>…as </a:t>
            </a:r>
            <a:r>
              <a:rPr lang="en-US" sz="2000" dirty="0"/>
              <a:t>is the case with the </a:t>
            </a:r>
            <a:r>
              <a:rPr lang="en-US" sz="2000" dirty="0" smtClean="0"/>
              <a:t>Mob</a:t>
            </a:r>
          </a:p>
          <a:p>
            <a:r>
              <a:rPr lang="en-US" sz="2800" b="1" dirty="0">
                <a:latin typeface="18 VAG Rounded Light   02390"/>
              </a:rPr>
              <a:t>Techniques</a:t>
            </a:r>
          </a:p>
          <a:p>
            <a:pPr lvl="1"/>
            <a:r>
              <a:rPr lang="en-US" sz="2400" dirty="0"/>
              <a:t>Find out what you like, do lots of web research (read published papers), hit OH of Prof, show enthusiasm &amp; initiative</a:t>
            </a:r>
          </a:p>
          <a:p>
            <a:r>
              <a:rPr lang="en-US" sz="2800" b="1" dirty="0">
                <a:latin typeface="18 VAG Rounded Light   02390"/>
              </a:rPr>
              <a:t>http://</a:t>
            </a:r>
            <a:r>
              <a:rPr lang="en-US" sz="2800" b="1" dirty="0" err="1">
                <a:latin typeface="18 VAG Rounded Light   02390"/>
              </a:rPr>
              <a:t>research.berkeley.edu</a:t>
            </a:r>
            <a:r>
              <a:rPr lang="en-US" sz="2800" b="1" dirty="0">
                <a:latin typeface="18 VAG Rounded Light   02390"/>
              </a:rPr>
              <a:t>/</a:t>
            </a:r>
          </a:p>
          <a:p>
            <a:r>
              <a:rPr lang="en-US" sz="2800" b="1" dirty="0">
                <a:latin typeface="18 VAG Rounded Light   02390"/>
              </a:rPr>
              <a:t>http://researchmatch.heroku.com/</a:t>
            </a:r>
          </a:p>
          <a:p>
            <a:endParaRPr lang="en-US" sz="2800" b="1" dirty="0">
              <a:latin typeface="18 VAG Rounded Light   02390"/>
            </a:endParaRPr>
          </a:p>
        </p:txBody>
      </p:sp>
      <p:sp>
        <p:nvSpPr>
          <p:cNvPr id="3442692" name="Text Box 4"/>
          <p:cNvSpPr txBox="1">
            <a:spLocks noChangeArrowheads="1"/>
          </p:cNvSpPr>
          <p:nvPr/>
        </p:nvSpPr>
        <p:spPr bwMode="auto">
          <a:xfrm>
            <a:off x="1752600" y="2057400"/>
            <a:ext cx="6781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So says the 2004 ranking from the “Times Higher Education Supplement”</a:t>
            </a:r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Cal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CS Illustrated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Ensemble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Improve </a:t>
            </a:r>
            <a:r>
              <a:rPr lang="en-US"/>
              <a:t>CS10/Snap!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Improve codepath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Research Projects</a:t>
            </a:r>
          </a:p>
        </p:txBody>
      </p:sp>
      <p:pic>
        <p:nvPicPr>
          <p:cNvPr id="7" name="Picture 6" descr="Screen Shot 2012-11-27 at 8.28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91000"/>
            <a:ext cx="4114800" cy="1884947"/>
          </a:xfrm>
          <a:prstGeom prst="rect">
            <a:avLst/>
          </a:prstGeom>
        </p:spPr>
      </p:pic>
      <p:pic>
        <p:nvPicPr>
          <p:cNvPr id="8" name="Picture 7" descr="Screen Shot 2012-11-27 at 8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93448"/>
            <a:ext cx="2743200" cy="1905761"/>
          </a:xfrm>
          <a:prstGeom prst="rect">
            <a:avLst/>
          </a:prstGeom>
        </p:spPr>
      </p:pic>
      <p:pic>
        <p:nvPicPr>
          <p:cNvPr id="9" name="Picture 8" descr="Screen Shot 2012-11-27 at 8.33.18 PM.png"/>
          <p:cNvPicPr>
            <a:picLocks noChangeAspect="1"/>
          </p:cNvPicPr>
          <p:nvPr/>
        </p:nvPicPr>
        <p:blipFill>
          <a:blip r:embed="rId4"/>
          <a:srcRect b="40512"/>
          <a:stretch>
            <a:fillRect/>
          </a:stretch>
        </p:blipFill>
        <p:spPr>
          <a:xfrm>
            <a:off x="5181600" y="1524000"/>
            <a:ext cx="3352800" cy="2057400"/>
          </a:xfrm>
          <a:prstGeom prst="rect">
            <a:avLst/>
          </a:prstGeom>
        </p:spPr>
      </p:pic>
      <p:pic>
        <p:nvPicPr>
          <p:cNvPr id="10" name="Picture 9" descr="Screen Shot 2012-11-27 at 8.34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524000"/>
            <a:ext cx="2971800" cy="2028426"/>
          </a:xfrm>
          <a:prstGeom prst="rect">
            <a:avLst/>
          </a:prstGeom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867400" y="2743200"/>
            <a:ext cx="1183401" cy="58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>
                <a:solidFill>
                  <a:schemeClr val="tx1"/>
                </a:solidFill>
                <a:latin typeface="18 VAG Rounded Bold   07390" charset="0"/>
              </a:rPr>
              <a:t>edX!</a:t>
            </a:r>
            <a:endParaRPr lang="en-US" sz="4000" b="1">
              <a:solidFill>
                <a:schemeClr val="tx1"/>
              </a:solidFill>
              <a:latin typeface="18 VAG Rounded Bold   0739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37039</TotalTime>
  <Pages>47</Pages>
  <Words>1353</Words>
  <Application>Microsoft Macintosh PowerPoint</Application>
  <PresentationFormat>Letter Paper (8.5x11 in)</PresentationFormat>
  <Paragraphs>225</Paragraphs>
  <Slides>14</Slides>
  <Notes>11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Metro</vt:lpstr>
      <vt:lpstr>Image</vt:lpstr>
      <vt:lpstr>Human Brain Is Limiting Global Data Growth</vt:lpstr>
      <vt:lpstr>6 Great Ideas in Computer Architecture</vt:lpstr>
      <vt:lpstr>We learned Old-School “Machine Structures”</vt:lpstr>
      <vt:lpstr>…and New-School Machine Structures (It’s a bit more complicated!)</vt:lpstr>
      <vt:lpstr>We made HW/SW contact!</vt:lpstr>
      <vt:lpstr>Upcoming Calendar</vt:lpstr>
      <vt:lpstr>Administrivia: Become active!</vt:lpstr>
      <vt:lpstr>Taking advantage of Cal Opportunities</vt:lpstr>
      <vt:lpstr>Dan’s Research Projects</vt:lpstr>
      <vt:lpstr>Opportunities Fall 2013</vt:lpstr>
      <vt:lpstr>Review: 5 components of any Computer</vt:lpstr>
      <vt:lpstr>Peer Instruction Opinion </vt:lpstr>
      <vt:lpstr>Penultimate slide: Thanks to the staff!</vt:lpstr>
      <vt:lpstr>The Future for Future Cal Alumni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2528</cp:revision>
  <cp:lastPrinted>2013-04-26T23:33:09Z</cp:lastPrinted>
  <dcterms:created xsi:type="dcterms:W3CDTF">2013-04-26T18:59:24Z</dcterms:created>
  <dcterms:modified xsi:type="dcterms:W3CDTF">2013-04-26T23:33:11Z</dcterms:modified>
</cp:coreProperties>
</file>