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embeddings/oleObject1.bin" ContentType="application/vnd.openxmlformats-officedocument.oleObject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notesSlides/notesSlide8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slides/slide49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slides/slide4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1" r:id="rId1"/>
  </p:sldMasterIdLst>
  <p:notesMasterIdLst>
    <p:notesMasterId r:id="rId53"/>
  </p:notesMasterIdLst>
  <p:handoutMasterIdLst>
    <p:handoutMasterId r:id="rId54"/>
  </p:handoutMasterIdLst>
  <p:sldIdLst>
    <p:sldId id="634" r:id="rId2"/>
    <p:sldId id="688" r:id="rId3"/>
    <p:sldId id="636" r:id="rId4"/>
    <p:sldId id="628" r:id="rId5"/>
    <p:sldId id="598" r:id="rId6"/>
    <p:sldId id="605" r:id="rId7"/>
    <p:sldId id="647" r:id="rId8"/>
    <p:sldId id="650" r:id="rId9"/>
    <p:sldId id="652" r:id="rId10"/>
    <p:sldId id="651" r:id="rId11"/>
    <p:sldId id="653" r:id="rId12"/>
    <p:sldId id="654" r:id="rId13"/>
    <p:sldId id="613" r:id="rId14"/>
    <p:sldId id="615" r:id="rId15"/>
    <p:sldId id="616" r:id="rId16"/>
    <p:sldId id="691" r:id="rId17"/>
    <p:sldId id="692" r:id="rId18"/>
    <p:sldId id="648" r:id="rId19"/>
    <p:sldId id="617" r:id="rId20"/>
    <p:sldId id="618" r:id="rId21"/>
    <p:sldId id="619" r:id="rId22"/>
    <p:sldId id="621" r:id="rId23"/>
    <p:sldId id="656" r:id="rId24"/>
    <p:sldId id="693" r:id="rId25"/>
    <p:sldId id="694" r:id="rId26"/>
    <p:sldId id="695" r:id="rId27"/>
    <p:sldId id="696" r:id="rId28"/>
    <p:sldId id="697" r:id="rId29"/>
    <p:sldId id="690" r:id="rId30"/>
    <p:sldId id="659" r:id="rId31"/>
    <p:sldId id="660" r:id="rId32"/>
    <p:sldId id="662" r:id="rId33"/>
    <p:sldId id="663" r:id="rId34"/>
    <p:sldId id="689" r:id="rId35"/>
    <p:sldId id="661" r:id="rId36"/>
    <p:sldId id="664" r:id="rId37"/>
    <p:sldId id="665" r:id="rId38"/>
    <p:sldId id="666" r:id="rId39"/>
    <p:sldId id="667" r:id="rId40"/>
    <p:sldId id="675" r:id="rId41"/>
    <p:sldId id="676" r:id="rId42"/>
    <p:sldId id="677" r:id="rId43"/>
    <p:sldId id="678" r:id="rId44"/>
    <p:sldId id="679" r:id="rId45"/>
    <p:sldId id="680" r:id="rId46"/>
    <p:sldId id="681" r:id="rId47"/>
    <p:sldId id="682" r:id="rId48"/>
    <p:sldId id="683" r:id="rId49"/>
    <p:sldId id="684" r:id="rId50"/>
    <p:sldId id="685" r:id="rId51"/>
    <p:sldId id="686" r:id="rId5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"/>
      </p:ext>
    </p:extLst>
  </p:showPr>
  <p:clrMru>
    <a:srgbClr val="FFE860"/>
    <a:srgbClr val="F79646"/>
    <a:srgbClr val="FF66A0"/>
    <a:srgbClr val="408000"/>
    <a:srgbClr val="3366FF"/>
  </p:clrMru>
  <p:extLst>
    <p:ext uri="{E76CE94A-603C-4142-B9EB-6D1370010A27}">
      <p14:discardImageEditData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SorterView">
  <p:normalViewPr horzBarState="maximized">
    <p:restoredLeft sz="15620"/>
    <p:restoredTop sz="94175" autoAdjust="0"/>
  </p:normalViewPr>
  <p:slideViewPr>
    <p:cSldViewPr snapToGrid="0">
      <p:cViewPr varScale="1">
        <p:scale>
          <a:sx n="99" d="100"/>
          <a:sy n="99" d="100"/>
        </p:scale>
        <p:origin x="-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handoutMaster" Target="handoutMasters/handoutMaster1.xml"/><Relationship Id="rId55" Type="http://schemas.openxmlformats.org/officeDocument/2006/relationships/printerSettings" Target="printerSettings/printerSettings1.bin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F8933265-5E23-BF49-B6BF-1934B9BC786E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659007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7AA1BC7-CCFC-484A-97F3-979F740C57F6}" type="datetimeFigureOut">
              <a:rPr lang="en-US" smtClean="0"/>
              <a:pPr/>
              <a:t>2/3/14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1604922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73175" y="617538"/>
            <a:ext cx="4781550" cy="35861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6" tIns="48322" rIns="96646" bIns="48322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50863" y="4559301"/>
            <a:ext cx="6303962" cy="4321175"/>
          </a:xfrm>
          <a:noFill/>
          <a:ln w="9525"/>
        </p:spPr>
        <p:txBody>
          <a:bodyPr lIns="95641" tIns="46982" rIns="95641" bIns="46982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273175" y="617538"/>
            <a:ext cx="4783138" cy="3586162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3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r>
              <a:rPr lang="en-US" dirty="0" smtClean="0"/>
              <a:t>Be very</a:t>
            </a:r>
            <a:r>
              <a:rPr lang="en-US" baseline="0" dirty="0" smtClean="0"/>
              <a:t> careful!  Some instructions whose names include ‘unsigned’ still sign extend their </a:t>
            </a:r>
            <a:r>
              <a:rPr lang="en-US" baseline="0" dirty="0" err="1" smtClean="0"/>
              <a:t>immediates</a:t>
            </a:r>
            <a:r>
              <a:rPr lang="en-US" baseline="0" dirty="0" smtClean="0"/>
              <a:t> (e.g. </a:t>
            </a:r>
            <a:r>
              <a:rPr lang="en-US" baseline="0" dirty="0" err="1" smtClean="0"/>
              <a:t>addiu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sltiu</a:t>
            </a:r>
            <a:r>
              <a:rPr lang="en-US" baseline="0" dirty="0" smtClean="0"/>
              <a:t>)!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we will see, jumping instructions</a:t>
            </a:r>
            <a:r>
              <a:rPr lang="en-US" baseline="0" dirty="0" smtClean="0"/>
              <a:t> can reach farther than branching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1" charset="0"/>
              <a:ea typeface="ＭＳ Ｐゴシック" pitchFamily="1" charset="-128"/>
              <a:cs typeface="ＭＳ Ｐゴシック" pitchFamily="1" charset="-128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DDFC7-9B43-2649-94E0-7B41AD675C67}" type="slidenum">
              <a:rPr lang="en-US" smtClean="0">
                <a:solidFill>
                  <a:srgbClr val="000000"/>
                </a:solidFill>
              </a:rPr>
              <a:pPr/>
              <a:t>23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74763" y="614363"/>
            <a:ext cx="4784725" cy="3589337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8640" y="4560037"/>
            <a:ext cx="6306035" cy="4320293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6642" tIns="48320" rIns="96642" bIns="48320"/>
          <a:lstStyle/>
          <a:p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4763" y="617538"/>
            <a:ext cx="4779962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0625" y="4559916"/>
            <a:ext cx="6303242" cy="432086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47" tIns="48323" rIns="96647" bIns="4832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ways</a:t>
            </a:r>
            <a:r>
              <a:rPr lang="en-US" baseline="0" dirty="0" smtClean="0"/>
              <a:t> to find the instruction:  </a:t>
            </a:r>
          </a:p>
          <a:p>
            <a:pPr marL="241653" indent="-241653">
              <a:buAutoNum type="arabicParenR"/>
            </a:pPr>
            <a:r>
              <a:rPr lang="en-US" baseline="0" dirty="0" smtClean="0"/>
              <a:t>Read field in hex and lookup in “OPCODE/FUNCT” column on the left side of the front of the MIPS Green Sheet (alphabetized by instruction).</a:t>
            </a:r>
          </a:p>
          <a:p>
            <a:pPr marL="241653" indent="-241653">
              <a:buAutoNum type="arabicParenR"/>
            </a:pPr>
            <a:r>
              <a:rPr lang="en-US" dirty="0" smtClean="0"/>
              <a:t>Read</a:t>
            </a:r>
            <a:r>
              <a:rPr lang="en-US" baseline="0" dirty="0" smtClean="0"/>
              <a:t> field in decimal and lookup in table on left side of the back of the MIPS Green Sheet (ordered numerically).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ways</a:t>
            </a:r>
            <a:r>
              <a:rPr lang="en-US" baseline="0" dirty="0" smtClean="0"/>
              <a:t> to find the instruction:  </a:t>
            </a:r>
          </a:p>
          <a:p>
            <a:pPr marL="241653" indent="-241653">
              <a:buAutoNum type="arabicParenR"/>
            </a:pPr>
            <a:r>
              <a:rPr lang="en-US" baseline="0" dirty="0" smtClean="0"/>
              <a:t>Read field in hex and lookup in “OPCODE/FUNCT” column on the left side of the front of the MIPS Green Sheet (alphabetized by instruction).</a:t>
            </a:r>
          </a:p>
          <a:p>
            <a:pPr marL="241653" indent="-241653">
              <a:buAutoNum type="arabicParenR"/>
            </a:pPr>
            <a:r>
              <a:rPr lang="en-US" dirty="0" smtClean="0"/>
              <a:t>Read</a:t>
            </a:r>
            <a:r>
              <a:rPr lang="en-US" baseline="0" dirty="0" smtClean="0"/>
              <a:t> field in decimal and lookup in table on left side of the back of the MIPS Green Sheet (ordered numerically).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94000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26361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61814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0" y="6781800"/>
          <a:ext cx="9144000" cy="87313"/>
        </p:xfrm>
        <a:graphic>
          <a:graphicData uri="http://schemas.openxmlformats.org/presentationml/2006/ole">
            <p:oleObj spid="_x0000_s1043" name="Image" r:id="rId3" imgW="10057143" imgH="1269841" progId="">
              <p:embed/>
            </p:oleObj>
          </a:graphicData>
        </a:graphic>
      </p:graphicFrame>
      <p:pic>
        <p:nvPicPr>
          <p:cNvPr id="3" name="Picture 8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0"/>
            <a:ext cx="9906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831850"/>
            <a:ext cx="9906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CF6B1-C410-DE41-99C1-A52DCD7C2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33167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650106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12923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43349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96455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04930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74202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56828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2/11/2013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74085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Spring 2014 --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6797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IPS_architecture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895725"/>
            <a:ext cx="9144000" cy="1752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chemeClr val="tx1"/>
                </a:solidFill>
              </a:rPr>
              <a:t>Dan Garcia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>
                <a:latin typeface="+mj-lt"/>
              </a:rPr>
              <a:pPr/>
              <a:t>1</a:t>
            </a:fld>
            <a:endParaRPr lang="en-US" dirty="0">
              <a:latin typeface="+mj-l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58800"/>
            <a:ext cx="9144000" cy="44921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accent1"/>
                </a:solidFill>
              </a:rPr>
              <a:t>CS 61C: Great Ideas in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Computer Architecture</a:t>
            </a:r>
            <a:r>
              <a:rPr lang="en-US" sz="3556" dirty="0" smtClean="0"/>
              <a:t/>
            </a:r>
            <a:br>
              <a:rPr lang="en-US" sz="3556" dirty="0" smtClean="0"/>
            </a:br>
            <a:endParaRPr lang="en-US" sz="3556" dirty="0" smtClean="0"/>
          </a:p>
          <a:p>
            <a:pPr>
              <a:spcBef>
                <a:spcPts val="3000"/>
              </a:spcBef>
            </a:pPr>
            <a:r>
              <a:rPr lang="en-US" dirty="0" smtClean="0"/>
              <a:t> </a:t>
            </a:r>
            <a:r>
              <a:rPr lang="en-US" i="1" dirty="0" smtClean="0"/>
              <a:t>MIPS Instruction</a:t>
            </a:r>
          </a:p>
          <a:p>
            <a:r>
              <a:rPr lang="en-US" i="1" dirty="0" smtClean="0"/>
              <a:t>Representation II</a:t>
            </a: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68970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PC-Relative 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PC-Relative Addressing:</a:t>
            </a:r>
            <a:r>
              <a:rPr lang="en-US" dirty="0" smtClean="0"/>
              <a:t>  Use the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field as a two’s complement offset to PC</a:t>
            </a:r>
          </a:p>
          <a:p>
            <a:pPr lvl="1"/>
            <a:r>
              <a:rPr lang="en-US" dirty="0" smtClean="0"/>
              <a:t>Branches generally change the PC by a small amount</a:t>
            </a:r>
          </a:p>
          <a:p>
            <a:pPr lvl="1"/>
            <a:r>
              <a:rPr lang="en-US" dirty="0" smtClean="0"/>
              <a:t>Can specify ± 2</a:t>
            </a:r>
            <a:r>
              <a:rPr lang="en-US" baseline="30000" dirty="0" smtClean="0"/>
              <a:t>15</a:t>
            </a:r>
            <a:r>
              <a:rPr lang="en-US" dirty="0" smtClean="0"/>
              <a:t> addresses from the PC</a:t>
            </a:r>
          </a:p>
          <a:p>
            <a:endParaRPr lang="en-US" dirty="0" smtClean="0"/>
          </a:p>
          <a:p>
            <a:r>
              <a:rPr lang="en-US" dirty="0" smtClean="0"/>
              <a:t>So just how much of memory can we reach?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Reach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Recall:</a:t>
            </a:r>
            <a:r>
              <a:rPr lang="en-US" dirty="0" smtClean="0"/>
              <a:t>  MIPS uses 32-bit addresses</a:t>
            </a:r>
          </a:p>
          <a:p>
            <a:pPr lvl="1"/>
            <a:r>
              <a:rPr lang="en-US" dirty="0" smtClean="0"/>
              <a:t>Memory is byte-addressed</a:t>
            </a:r>
          </a:p>
          <a:p>
            <a:r>
              <a:rPr lang="en-US" dirty="0" smtClean="0"/>
              <a:t>Instructions are </a:t>
            </a:r>
            <a:r>
              <a:rPr lang="en-US" i="1" dirty="0" smtClean="0"/>
              <a:t>word-aligned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Address is always multiple of 4 (in bytes), meaning it ends with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0b00</a:t>
            </a:r>
            <a:r>
              <a:rPr lang="en-US" dirty="0" smtClean="0">
                <a:latin typeface="+mj-lt"/>
                <a:cs typeface="Courier New" pitchFamily="49" charset="0"/>
              </a:rPr>
              <a:t> in binary</a:t>
            </a:r>
          </a:p>
          <a:p>
            <a:pPr lvl="1"/>
            <a:r>
              <a:rPr lang="en-US" dirty="0" smtClean="0"/>
              <a:t>Number of bytes to add to the PC will always be a multiple of 4</a:t>
            </a:r>
          </a:p>
          <a:p>
            <a:r>
              <a:rPr lang="en-US" dirty="0" smtClean="0"/>
              <a:t>Immediate specifies words instead of bytes</a:t>
            </a:r>
          </a:p>
          <a:p>
            <a:pPr lvl="1"/>
            <a:r>
              <a:rPr lang="en-US" dirty="0" smtClean="0"/>
              <a:t>Can now branch ± 2</a:t>
            </a:r>
            <a:r>
              <a:rPr lang="en-US" baseline="30000" dirty="0" smtClean="0"/>
              <a:t>15</a:t>
            </a:r>
            <a:r>
              <a:rPr lang="en-US" dirty="0" smtClean="0"/>
              <a:t> words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can reach 2</a:t>
            </a:r>
            <a:r>
              <a:rPr lang="en-US" baseline="30000" dirty="0" smtClean="0">
                <a:solidFill>
                  <a:srgbClr val="FF0000"/>
                </a:solidFill>
              </a:rPr>
              <a:t>16</a:t>
            </a:r>
            <a:r>
              <a:rPr lang="en-US" dirty="0" smtClean="0">
                <a:solidFill>
                  <a:srgbClr val="FF0000"/>
                </a:solidFill>
              </a:rPr>
              <a:t> instructions = 2</a:t>
            </a:r>
            <a:r>
              <a:rPr lang="en-US" baseline="30000" dirty="0" smtClean="0">
                <a:solidFill>
                  <a:srgbClr val="FF0000"/>
                </a:solidFill>
              </a:rPr>
              <a:t>18</a:t>
            </a:r>
            <a:r>
              <a:rPr lang="en-US" dirty="0" smtClean="0">
                <a:solidFill>
                  <a:srgbClr val="FF0000"/>
                </a:solidFill>
              </a:rPr>
              <a:t> bytes around PC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Calculation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PC + 4 =</a:t>
            </a:r>
            <a:r>
              <a:rPr lang="en-US" dirty="0" smtClean="0"/>
              <a:t>	next instruction</a:t>
            </a:r>
          </a:p>
          <a:p>
            <a:r>
              <a:rPr lang="en-US" dirty="0" smtClean="0"/>
              <a:t>If we </a:t>
            </a:r>
            <a:r>
              <a:rPr lang="en-US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take the branch: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PC = (PC+4) + (immediate*4)</a:t>
            </a:r>
          </a:p>
          <a:p>
            <a:pPr>
              <a:spcBef>
                <a:spcPts val="2400"/>
              </a:spcBef>
            </a:pPr>
            <a:r>
              <a:rPr lang="en-US" b="1" dirty="0" smtClean="0"/>
              <a:t>Observations:</a:t>
            </a:r>
          </a:p>
          <a:p>
            <a:pPr lvl="1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is number of instructions to jump (remember, specifies words) either forward (+) or backwards (–)</a:t>
            </a:r>
          </a:p>
          <a:p>
            <a:pPr lvl="1"/>
            <a:r>
              <a:rPr lang="en-US" dirty="0" smtClean="0"/>
              <a:t>Branch from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PC+4</a:t>
            </a:r>
            <a:r>
              <a:rPr lang="en-US" dirty="0" smtClean="0"/>
              <a:t> for hardware reasons; will be clear why later in the course</a:t>
            </a:r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(1/2)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4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24" charset="0"/>
              </a:rPr>
              <a:t>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</a:t>
            </a:r>
            <a:r>
              <a:rPr lang="en-US" dirty="0">
                <a:latin typeface="Courier New" pitchFamily="24" charset="0"/>
              </a:rPr>
              <a:t>$8,$8,$</a:t>
            </a:r>
            <a:r>
              <a:rPr lang="en-US" dirty="0" smtClean="0">
                <a:latin typeface="Courier New" pitchFamily="24" charset="0"/>
              </a:rPr>
              <a:t>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</a:t>
            </a:r>
            <a:r>
              <a:rPr lang="en-US" dirty="0">
                <a:latin typeface="Courier New" pitchFamily="24" charset="0"/>
              </a:rPr>
              <a:t>$9,$9,-</a:t>
            </a:r>
            <a:r>
              <a:rPr lang="en-US" dirty="0" smtClean="0">
                <a:latin typeface="Courier New" pitchFamily="24" charset="0"/>
              </a:rPr>
              <a:t>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</a:t>
            </a:r>
            <a:r>
              <a:rPr lang="en-US" dirty="0">
                <a:solidFill>
                  <a:schemeClr val="accent4"/>
                </a:solidFill>
                <a:latin typeface="Courier New" pitchFamily="24" charset="0"/>
              </a:rPr>
              <a:t>:</a:t>
            </a:r>
            <a:endParaRPr lang="en-US" dirty="0">
              <a:solidFill>
                <a:schemeClr val="accent4"/>
              </a:solidFill>
            </a:endParaRPr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I-Format fields: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opcode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4	(look </a:t>
            </a:r>
            <a:r>
              <a:rPr lang="en-US" dirty="0"/>
              <a:t>up </a:t>
            </a:r>
            <a:r>
              <a:rPr lang="en-US" dirty="0" smtClean="0"/>
              <a:t>on Green Sheet)</a:t>
            </a:r>
            <a:endParaRPr lang="en-US" dirty="0"/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rs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9	(first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err="1" smtClean="0">
                <a:latin typeface="Courier New" pitchFamily="24" charset="0"/>
              </a:rPr>
              <a:t>rt</a:t>
            </a:r>
            <a:r>
              <a:rPr lang="en-US" b="1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	(second </a:t>
            </a:r>
            <a:r>
              <a:rPr lang="en-US" dirty="0"/>
              <a:t>operand)</a:t>
            </a:r>
          </a:p>
          <a:p>
            <a:pPr lvl="1">
              <a:buFontTx/>
              <a:buNone/>
              <a:tabLst>
                <a:tab pos="1371600" algn="l"/>
                <a:tab pos="3657600" algn="l"/>
              </a:tabLst>
            </a:pPr>
            <a:r>
              <a:rPr lang="en-US" dirty="0" smtClean="0">
                <a:latin typeface="Courier New" pitchFamily="24" charset="0"/>
              </a:rPr>
              <a:t>	immediate</a:t>
            </a:r>
            <a:r>
              <a:rPr lang="en-US" b="1" dirty="0" smtClean="0"/>
              <a:t> </a:t>
            </a:r>
            <a:r>
              <a:rPr lang="en-US" dirty="0"/>
              <a:t>= ???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464629" y="1371600"/>
            <a:ext cx="3679371" cy="1164772"/>
            <a:chOff x="5464629" y="1371600"/>
            <a:chExt cx="3679371" cy="1164772"/>
          </a:xfrm>
        </p:grpSpPr>
        <p:cxnSp>
          <p:nvCxnSpPr>
            <p:cNvPr id="8" name="Straight Arrow Connector 7"/>
            <p:cNvCxnSpPr/>
            <p:nvPr/>
          </p:nvCxnSpPr>
          <p:spPr>
            <a:xfrm flipH="1">
              <a:off x="5464629" y="1621971"/>
              <a:ext cx="925285" cy="9144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6355080" y="1371600"/>
              <a:ext cx="278892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Start counting from instruction AFTER the branch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519057" y="2623457"/>
            <a:ext cx="522511" cy="1294934"/>
            <a:chOff x="5519057" y="2623457"/>
            <a:chExt cx="522511" cy="1294934"/>
          </a:xfrm>
        </p:grpSpPr>
        <p:sp>
          <p:nvSpPr>
            <p:cNvPr id="14" name="Freeform 13"/>
            <p:cNvSpPr/>
            <p:nvPr/>
          </p:nvSpPr>
          <p:spPr>
            <a:xfrm>
              <a:off x="5519057" y="2623457"/>
              <a:ext cx="273957" cy="1023257"/>
            </a:xfrm>
            <a:custGeom>
              <a:avLst/>
              <a:gdLst>
                <a:gd name="connsiteX0" fmla="*/ 0 w 273957"/>
                <a:gd name="connsiteY0" fmla="*/ 0 h 1023257"/>
                <a:gd name="connsiteX1" fmla="*/ 228600 w 273957"/>
                <a:gd name="connsiteY1" fmla="*/ 195943 h 1023257"/>
                <a:gd name="connsiteX2" fmla="*/ 32657 w 273957"/>
                <a:gd name="connsiteY2" fmla="*/ 391886 h 1023257"/>
                <a:gd name="connsiteX3" fmla="*/ 228600 w 273957"/>
                <a:gd name="connsiteY3" fmla="*/ 555172 h 1023257"/>
                <a:gd name="connsiteX4" fmla="*/ 32657 w 273957"/>
                <a:gd name="connsiteY4" fmla="*/ 740229 h 1023257"/>
                <a:gd name="connsiteX5" fmla="*/ 272143 w 273957"/>
                <a:gd name="connsiteY5" fmla="*/ 914400 h 1023257"/>
                <a:gd name="connsiteX6" fmla="*/ 21772 w 273957"/>
                <a:gd name="connsiteY6" fmla="*/ 1023257 h 1023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957" h="1023257">
                  <a:moveTo>
                    <a:pt x="0" y="0"/>
                  </a:moveTo>
                  <a:cubicBezTo>
                    <a:pt x="111578" y="65314"/>
                    <a:pt x="223157" y="130629"/>
                    <a:pt x="228600" y="195943"/>
                  </a:cubicBezTo>
                  <a:cubicBezTo>
                    <a:pt x="234043" y="261257"/>
                    <a:pt x="32657" y="332015"/>
                    <a:pt x="32657" y="391886"/>
                  </a:cubicBezTo>
                  <a:cubicBezTo>
                    <a:pt x="32657" y="451757"/>
                    <a:pt x="228600" y="497115"/>
                    <a:pt x="228600" y="555172"/>
                  </a:cubicBezTo>
                  <a:cubicBezTo>
                    <a:pt x="228600" y="613229"/>
                    <a:pt x="25400" y="680358"/>
                    <a:pt x="32657" y="740229"/>
                  </a:cubicBezTo>
                  <a:cubicBezTo>
                    <a:pt x="39914" y="800100"/>
                    <a:pt x="273957" y="867229"/>
                    <a:pt x="272143" y="914400"/>
                  </a:cubicBezTo>
                  <a:cubicBezTo>
                    <a:pt x="270329" y="961571"/>
                    <a:pt x="101600" y="996043"/>
                    <a:pt x="21772" y="1023257"/>
                  </a:cubicBezTo>
                </a:path>
              </a:pathLst>
            </a:custGeom>
            <a:ln w="254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714997" y="2841173"/>
              <a:ext cx="326571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en-US" b="1" dirty="0" smtClean="0"/>
                <a:t>1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2</a:t>
              </a:r>
            </a:p>
            <a:p>
              <a:pPr>
                <a:spcBef>
                  <a:spcPts val="600"/>
                </a:spcBef>
              </a:pPr>
              <a:r>
                <a:rPr lang="en-US" b="1" dirty="0" smtClean="0"/>
                <a:t>3</a:t>
              </a:r>
              <a:endParaRPr lang="en-US" b="1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337560" y="5715001"/>
            <a:ext cx="548640" cy="4924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3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 Example (2/2)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6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fontScale="92500" lnSpcReduction="10000"/>
          </a:bodyPr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</a:t>
            </a: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Loop: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24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24" charset="0"/>
              </a:rPr>
              <a:t>beq</a:t>
            </a:r>
            <a:r>
              <a:rPr lang="en-US" b="1" dirty="0" smtClean="0">
                <a:solidFill>
                  <a:srgbClr val="FF0000"/>
                </a:solidFill>
                <a:latin typeface="Courier New" pitchFamily="24" charset="0"/>
              </a:rPr>
              <a:t>   $9,$0,</a:t>
            </a:r>
            <a:r>
              <a:rPr lang="en-US" b="1" dirty="0" smtClean="0">
                <a:solidFill>
                  <a:schemeClr val="accent6"/>
                </a:solidFill>
                <a:latin typeface="Courier New" pitchFamily="24" charset="0"/>
              </a:rPr>
              <a:t>End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/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$8,$8,$10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$9,$9,-1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j     </a:t>
            </a:r>
            <a:r>
              <a:rPr lang="en-US" dirty="0" smtClean="0">
                <a:solidFill>
                  <a:schemeClr val="accent6"/>
                </a:solidFill>
                <a:latin typeface="Courier New" pitchFamily="24" charset="0"/>
              </a:rPr>
              <a:t>Loop</a:t>
            </a:r>
            <a:r>
              <a:rPr lang="en-US" dirty="0" smtClean="0">
                <a:latin typeface="Courier New" pitchFamily="24" charset="0"/>
              </a:rPr>
              <a:t/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solidFill>
                  <a:schemeClr val="accent4"/>
                </a:solidFill>
                <a:latin typeface="Courier New" pitchFamily="24" charset="0"/>
              </a:rPr>
              <a:t>End:</a:t>
            </a:r>
          </a:p>
          <a:p>
            <a:pPr lvl="1">
              <a:spcBef>
                <a:spcPts val="12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(decimal):</a:t>
            </a:r>
          </a:p>
          <a:p>
            <a:pPr lvl="1">
              <a:buNone/>
            </a:pPr>
            <a:endParaRPr lang="en-US" dirty="0" smtClean="0">
              <a:ea typeface="ＭＳ Ｐゴシック" pitchFamily="-65" charset="-128"/>
            </a:endParaRPr>
          </a:p>
          <a:p>
            <a:pPr lvl="1">
              <a:spcBef>
                <a:spcPts val="27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Field representation (binary):</a:t>
            </a:r>
          </a:p>
          <a:p>
            <a:pPr lvl="1">
              <a:spcBef>
                <a:spcPts val="2400"/>
              </a:spcBef>
              <a:buNone/>
            </a:pPr>
            <a:r>
              <a:rPr lang="en-US" dirty="0" smtClean="0">
                <a:ea typeface="ＭＳ Ｐゴシック" pitchFamily="-65" charset="-128"/>
              </a:rPr>
              <a:t> </a:t>
            </a:r>
          </a:p>
          <a:p>
            <a:pPr lvl="1">
              <a:spcBef>
                <a:spcPts val="2400"/>
              </a:spcBef>
              <a:buNone/>
            </a:pPr>
            <a:endParaRPr lang="en-US" dirty="0" smtClean="0">
              <a:ea typeface="ＭＳ Ｐゴシック" pitchFamily="-65" charset="-128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93192" y="4206240"/>
            <a:ext cx="8349870" cy="822960"/>
            <a:chOff x="351069" y="2468880"/>
            <a:chExt cx="8349870" cy="822960"/>
          </a:xfrm>
        </p:grpSpPr>
        <p:grpSp>
          <p:nvGrpSpPr>
            <p:cNvPr id="42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45" name="Rectangle 44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3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93192" y="5303520"/>
            <a:ext cx="8349870" cy="822960"/>
            <a:chOff x="351069" y="2468880"/>
            <a:chExt cx="8349870" cy="822960"/>
          </a:xfrm>
        </p:grpSpPr>
        <p:grpSp>
          <p:nvGrpSpPr>
            <p:cNvPr id="5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0000000000000011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Questions on PC-addressing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67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Does the value in branch immediate field change if we move the code?</a:t>
            </a:r>
          </a:p>
          <a:p>
            <a:pPr lvl="1"/>
            <a:r>
              <a:rPr lang="en-US" dirty="0" smtClean="0"/>
              <a:t>If moving individual lines of code, then yes</a:t>
            </a:r>
          </a:p>
          <a:p>
            <a:pPr lvl="1"/>
            <a:r>
              <a:rPr lang="en-US" dirty="0" smtClean="0"/>
              <a:t>If moving all of code, then no</a:t>
            </a:r>
          </a:p>
          <a:p>
            <a:r>
              <a:rPr lang="en-US" dirty="0" smtClean="0"/>
              <a:t>What do we do if destination is &gt; 2</a:t>
            </a:r>
            <a:r>
              <a:rPr lang="en-US" baseline="30000" dirty="0" smtClean="0"/>
              <a:t>15</a:t>
            </a:r>
            <a:r>
              <a:rPr lang="en-US" dirty="0" smtClean="0"/>
              <a:t> instructions away from branch?</a:t>
            </a:r>
          </a:p>
          <a:p>
            <a:pPr lvl="1"/>
            <a:r>
              <a:rPr lang="en-US" dirty="0" smtClean="0"/>
              <a:t>Other instructions save us</a:t>
            </a: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$s0,$0,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next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/>
              </a:rPr>
              <a:t>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  <a:sym typeface="Wingdings"/>
              </a:rPr>
              <a:t>   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j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far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next: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# next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instr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Branching and PC-Relative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Addressing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J-Format</a:t>
            </a:r>
          </a:p>
          <a:p>
            <a:r>
              <a:rPr lang="en-US" dirty="0" smtClean="0"/>
              <a:t>Pseudo-instructions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67548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</a:rPr>
              <a:t>Administrivia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Midterm update</a:t>
            </a:r>
          </a:p>
          <a:p>
            <a:r>
              <a:rPr lang="en-US" dirty="0" smtClean="0"/>
              <a:t>Project update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7282904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J-Format</a:t>
            </a:r>
          </a:p>
          <a:p>
            <a:r>
              <a:rPr lang="en-US" dirty="0" smtClean="0"/>
              <a:t>Pseudo-instructions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(1/4)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0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For branches, we assumed that we won’t want to branch too far, so we can specify a </a:t>
            </a:r>
            <a:r>
              <a:rPr lang="en-US" i="1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in the PC</a:t>
            </a:r>
          </a:p>
          <a:p>
            <a:r>
              <a:rPr lang="en-US" dirty="0" smtClean="0"/>
              <a:t>For general jumps (</a:t>
            </a:r>
            <a:r>
              <a:rPr lang="en-US" dirty="0" smtClean="0">
                <a:latin typeface="Courier New" pitchFamily="24" charset="0"/>
              </a:rPr>
              <a:t>j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 pitchFamily="24" charset="0"/>
              </a:rPr>
              <a:t>jal</a:t>
            </a:r>
            <a:r>
              <a:rPr lang="en-US" dirty="0" smtClean="0"/>
              <a:t>), we may jump to </a:t>
            </a:r>
            <a:r>
              <a:rPr lang="en-US" i="1" dirty="0" smtClean="0">
                <a:solidFill>
                  <a:srgbClr val="FF0000"/>
                </a:solidFill>
              </a:rPr>
              <a:t>anywhere</a:t>
            </a:r>
            <a:r>
              <a:rPr lang="en-US" dirty="0" smtClean="0"/>
              <a:t> in memory</a:t>
            </a:r>
          </a:p>
          <a:p>
            <a:pPr lvl="1"/>
            <a:r>
              <a:rPr lang="en-US" dirty="0" smtClean="0"/>
              <a:t>Ideally, we would specify a 32-bit memory address to jump to</a:t>
            </a:r>
          </a:p>
          <a:p>
            <a:pPr lvl="1"/>
            <a:r>
              <a:rPr lang="en-US" dirty="0" smtClean="0"/>
              <a:t>Unfortunately, we can’t fit both a 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and a 32-bit address into a single 32-bit word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Review of Last Lecture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Simplifying MIPS:</a:t>
            </a:r>
            <a:r>
              <a:rPr lang="en-US" dirty="0" smtClean="0"/>
              <a:t> Define instructions to be same size as data word (one word) so that they can use the same memory</a:t>
            </a:r>
          </a:p>
          <a:p>
            <a:pPr lvl="1"/>
            <a:r>
              <a:rPr lang="en-US" dirty="0" smtClean="0"/>
              <a:t>Computer actually stores programs as a series of these 32-bit numbers</a:t>
            </a:r>
          </a:p>
          <a:p>
            <a:r>
              <a:rPr lang="en-US" b="1" dirty="0" smtClean="0"/>
              <a:t>MIPS Machine Language Instruction: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43" name="Group 42"/>
          <p:cNvGrpSpPr/>
          <p:nvPr/>
        </p:nvGrpSpPr>
        <p:grpSpPr>
          <a:xfrm>
            <a:off x="274320" y="5212080"/>
            <a:ext cx="8449056" cy="492443"/>
            <a:chOff x="274320" y="2633472"/>
            <a:chExt cx="8449056" cy="492443"/>
          </a:xfrm>
        </p:grpSpPr>
        <p:grpSp>
          <p:nvGrpSpPr>
            <p:cNvPr id="44" name="Group 43"/>
            <p:cNvGrpSpPr/>
            <p:nvPr/>
          </p:nvGrpSpPr>
          <p:grpSpPr>
            <a:xfrm>
              <a:off x="822960" y="2651760"/>
              <a:ext cx="7900416" cy="457200"/>
              <a:chOff x="457200" y="4572000"/>
              <a:chExt cx="7900416" cy="457200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274320" y="2633472"/>
              <a:ext cx="54864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R:</a:t>
              </a:r>
              <a:endParaRPr lang="en-US" sz="3200" b="1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365760" y="5760720"/>
            <a:ext cx="8357616" cy="492443"/>
            <a:chOff x="365760" y="3182112"/>
            <a:chExt cx="8357616" cy="492443"/>
          </a:xfrm>
        </p:grpSpPr>
        <p:grpSp>
          <p:nvGrpSpPr>
            <p:cNvPr id="53" name="Group 50"/>
            <p:cNvGrpSpPr/>
            <p:nvPr/>
          </p:nvGrpSpPr>
          <p:grpSpPr>
            <a:xfrm>
              <a:off x="822960" y="3200400"/>
              <a:ext cx="7900416" cy="457200"/>
              <a:chOff x="621792" y="2834640"/>
              <a:chExt cx="7900416" cy="4572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54" name="TextBox 53"/>
            <p:cNvSpPr txBox="1"/>
            <p:nvPr/>
          </p:nvSpPr>
          <p:spPr>
            <a:xfrm>
              <a:off x="365760" y="318211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I: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919159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(2/4)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19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Autofit/>
          </a:bodyPr>
          <a:lstStyle/>
          <a:p>
            <a:r>
              <a:rPr lang="en-US" dirty="0" smtClean="0"/>
              <a:t>Define two “fields” of these bit widths:</a:t>
            </a:r>
          </a:p>
          <a:p>
            <a:pPr>
              <a:buNone/>
            </a:pP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As usual, each field has a name:</a:t>
            </a:r>
          </a:p>
          <a:p>
            <a:endParaRPr lang="en-US" dirty="0" smtClean="0"/>
          </a:p>
          <a:p>
            <a:pPr>
              <a:spcBef>
                <a:spcPts val="2400"/>
              </a:spcBef>
            </a:pPr>
            <a:r>
              <a:rPr lang="en-US" b="1" dirty="0" smtClean="0"/>
              <a:t>Key Concepts:</a:t>
            </a:r>
          </a:p>
          <a:p>
            <a:pPr lvl="1"/>
            <a:r>
              <a:rPr lang="en-US" dirty="0" smtClean="0"/>
              <a:t>Keep </a:t>
            </a:r>
            <a:r>
              <a:rPr lang="en-US" sz="2600" dirty="0" err="1" smtClean="0">
                <a:latin typeface="Courier New"/>
                <a:cs typeface="Courier New"/>
              </a:rPr>
              <a:t>opcode</a:t>
            </a:r>
            <a:r>
              <a:rPr lang="en-US" b="1" dirty="0" smtClean="0"/>
              <a:t> </a:t>
            </a:r>
            <a:r>
              <a:rPr lang="en-US" dirty="0" smtClean="0"/>
              <a:t>field identical to R-Format and </a:t>
            </a:r>
            <a:br>
              <a:rPr lang="en-US" dirty="0" smtClean="0"/>
            </a:br>
            <a:r>
              <a:rPr lang="en-US" dirty="0" smtClean="0"/>
              <a:t>I-Format for consistency</a:t>
            </a:r>
          </a:p>
          <a:p>
            <a:pPr lvl="1"/>
            <a:r>
              <a:rPr lang="en-US" dirty="0" smtClean="0"/>
              <a:t>Collapse all other fields to make room for large target address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393192" y="1920240"/>
            <a:ext cx="8349870" cy="822960"/>
            <a:chOff x="351069" y="2468880"/>
            <a:chExt cx="8349870" cy="822960"/>
          </a:xfrm>
        </p:grpSpPr>
        <p:grpSp>
          <p:nvGrpSpPr>
            <p:cNvPr id="20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26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393192" y="3154680"/>
            <a:ext cx="8349870" cy="822960"/>
            <a:chOff x="351069" y="2468880"/>
            <a:chExt cx="8349870" cy="822960"/>
          </a:xfrm>
        </p:grpSpPr>
        <p:grpSp>
          <p:nvGrpSpPr>
            <p:cNvPr id="2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(3/4)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2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We can specify 2</a:t>
            </a:r>
            <a:r>
              <a:rPr lang="en-US" baseline="30000" dirty="0" smtClean="0"/>
              <a:t>26</a:t>
            </a:r>
            <a:r>
              <a:rPr lang="en-US" dirty="0" smtClean="0"/>
              <a:t> addresses</a:t>
            </a:r>
          </a:p>
          <a:p>
            <a:pPr lvl="1"/>
            <a:r>
              <a:rPr lang="en-US" dirty="0" smtClean="0"/>
              <a:t>Still going to word-aligned instructions, so add 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0b00</a:t>
            </a:r>
            <a:r>
              <a:rPr lang="en-US" dirty="0" smtClean="0"/>
              <a:t> as last two bits (multiply by 4)</a:t>
            </a:r>
          </a:p>
          <a:p>
            <a:pPr lvl="1"/>
            <a:r>
              <a:rPr lang="en-US" dirty="0" smtClean="0"/>
              <a:t>This brings us to 28 bits of a 32-bit address</a:t>
            </a:r>
          </a:p>
          <a:p>
            <a:r>
              <a:rPr lang="en-US" dirty="0" smtClean="0"/>
              <a:t>Take the 4 highest order bits from the PC</a:t>
            </a:r>
          </a:p>
          <a:p>
            <a:pPr lvl="1"/>
            <a:r>
              <a:rPr lang="en-US" dirty="0" smtClean="0"/>
              <a:t>Cannot reach </a:t>
            </a:r>
            <a:r>
              <a:rPr lang="en-US" i="1" dirty="0" smtClean="0"/>
              <a:t>everywhere</a:t>
            </a:r>
            <a:r>
              <a:rPr lang="en-US" dirty="0" smtClean="0"/>
              <a:t>, but adequate almost all of the time, since programs aren’t that long</a:t>
            </a:r>
          </a:p>
          <a:p>
            <a:pPr lvl="1"/>
            <a:r>
              <a:rPr lang="en-US" dirty="0" smtClean="0"/>
              <a:t>Only problematic if code straddles a 256MB boundary</a:t>
            </a:r>
          </a:p>
          <a:p>
            <a:r>
              <a:rPr lang="en-US" dirty="0" smtClean="0"/>
              <a:t>If necessary, use 2 jumps or 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 (R-Format) instead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J-Format Instructions (4/4)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74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r>
              <a:rPr lang="en-US" dirty="0" smtClean="0"/>
              <a:t>Jump instruction: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>
                <a:solidFill>
                  <a:srgbClr val="FF0000"/>
                </a:solidFill>
              </a:rPr>
              <a:t>PC = {</a:t>
            </a:r>
            <a:r>
              <a:rPr lang="en-US" dirty="0" smtClean="0">
                <a:solidFill>
                  <a:srgbClr val="FF0000"/>
                </a:solidFill>
              </a:rPr>
              <a:t> (PC+4)[</a:t>
            </a:r>
            <a:r>
              <a:rPr lang="en-US" dirty="0">
                <a:solidFill>
                  <a:srgbClr val="FF0000"/>
                </a:solidFill>
              </a:rPr>
              <a:t>31..28], target address, 00 }</a:t>
            </a:r>
          </a:p>
          <a:p>
            <a:r>
              <a:rPr lang="en-US" dirty="0" smtClean="0"/>
              <a:t>Notes: </a:t>
            </a:r>
          </a:p>
          <a:p>
            <a:pPr lvl="1"/>
            <a:r>
              <a:rPr lang="en-US" dirty="0" smtClean="0"/>
              <a:t>{ </a:t>
            </a:r>
            <a:r>
              <a:rPr lang="en-US" dirty="0"/>
              <a:t>, , } means </a:t>
            </a:r>
            <a:r>
              <a:rPr lang="en-US" dirty="0" smtClean="0"/>
              <a:t>concatenation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{ 4 bits , 26 bits , 2 bits } = 32 bit </a:t>
            </a:r>
            <a:r>
              <a:rPr lang="en-US" dirty="0" smtClean="0"/>
              <a:t>address</a:t>
            </a:r>
          </a:p>
          <a:p>
            <a:pPr lvl="2"/>
            <a:r>
              <a:rPr lang="en-US" dirty="0" smtClean="0"/>
              <a:t>Book uses || instead</a:t>
            </a:r>
            <a:endParaRPr lang="en-US" dirty="0"/>
          </a:p>
          <a:p>
            <a:pPr lvl="1"/>
            <a:r>
              <a:rPr lang="en-US" dirty="0" smtClean="0"/>
              <a:t>Array indexing:  [31..28] means highest 4 bits</a:t>
            </a:r>
          </a:p>
          <a:p>
            <a:pPr lvl="1"/>
            <a:r>
              <a:rPr lang="en-US" dirty="0" smtClean="0"/>
              <a:t>For hardware reasons, use PC+4 instead of PC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7" name="Slide Number Placeholder 1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8A5DC7-8BDF-994F-9CC6-B289B75E5426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53258" name="TextBox 12"/>
          <p:cNvSpPr txBox="1">
            <a:spLocks noChangeArrowheads="1"/>
          </p:cNvSpPr>
          <p:nvPr/>
        </p:nvSpPr>
        <p:spPr bwMode="auto">
          <a:xfrm>
            <a:off x="685800" y="482600"/>
            <a:ext cx="740664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</a:rPr>
              <a:t>Question: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When combining two C files into one executable, we can compile them independently and then merge them together.  </a:t>
            </a:r>
          </a:p>
          <a:p>
            <a:endParaRPr lang="en-US" sz="2800" dirty="0" smtClean="0">
              <a:ea typeface="Courier New" pitchFamily="24" charset="0"/>
              <a:cs typeface="Courier New" pitchFamily="24" charset="0"/>
            </a:endParaRPr>
          </a:p>
          <a:p>
            <a:r>
              <a:rPr lang="en-US" sz="2800" dirty="0" smtClean="0">
                <a:ea typeface="Courier New" pitchFamily="24" charset="0"/>
                <a:cs typeface="Courier New" pitchFamily="24" charset="0"/>
              </a:rPr>
              <a:t>When merging two or more binaries: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Jump</a:t>
            </a:r>
            <a:r>
              <a:rPr lang="en-US" sz="2800" dirty="0" smtClean="0">
                <a:solidFill>
                  <a:srgbClr val="000000"/>
                </a:solidFill>
              </a:rPr>
              <a:t> instructions don’t require any changes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Branch</a:t>
            </a:r>
            <a:r>
              <a:rPr lang="en-US" sz="2800" dirty="0" smtClean="0">
                <a:solidFill>
                  <a:srgbClr val="000000"/>
                </a:solidFill>
              </a:rPr>
              <a:t> instructions don’t require any changes</a:t>
            </a:r>
            <a:endParaRPr lang="en-US" sz="2800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914400" y="4297680"/>
            <a:ext cx="1645920" cy="2012554"/>
            <a:chOff x="1273629" y="4197096"/>
            <a:chExt cx="1645920" cy="2012554"/>
          </a:xfrm>
        </p:grpSpPr>
        <p:grpSp>
          <p:nvGrpSpPr>
            <p:cNvPr id="2" name="Group 17"/>
            <p:cNvGrpSpPr/>
            <p:nvPr/>
          </p:nvGrpSpPr>
          <p:grpSpPr>
            <a:xfrm>
              <a:off x="1273629" y="4197096"/>
              <a:ext cx="1645920" cy="2012554"/>
              <a:chOff x="7955280" y="3293581"/>
              <a:chExt cx="1645920" cy="2012554"/>
            </a:xfrm>
          </p:grpSpPr>
          <p:grpSp>
            <p:nvGrpSpPr>
              <p:cNvPr id="3" name="Group 10"/>
              <p:cNvGrpSpPr>
                <a:grpSpLocks/>
              </p:cNvGrpSpPr>
              <p:nvPr/>
            </p:nvGrpSpPr>
            <p:grpSpPr bwMode="auto">
              <a:xfrm>
                <a:off x="8046720" y="3657601"/>
                <a:ext cx="1469571" cy="549693"/>
                <a:chOff x="960651" y="1743728"/>
                <a:chExt cx="1469525" cy="412277"/>
              </a:xfrm>
            </p:grpSpPr>
            <p:sp>
              <p:nvSpPr>
                <p:cNvPr id="53259" name="TextBox 2"/>
                <p:cNvSpPr txBox="1">
                  <a:spLocks noChangeArrowheads="1"/>
                </p:cNvSpPr>
                <p:nvPr/>
              </p:nvSpPr>
              <p:spPr bwMode="auto">
                <a:xfrm>
                  <a:off x="1515805" y="1743728"/>
                  <a:ext cx="914371" cy="39242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8000"/>
                      </a:solidFill>
                    </a:rPr>
                    <a:t>F	</a:t>
                  </a:r>
                  <a:r>
                    <a:rPr lang="en-US" sz="2800" b="1" dirty="0" err="1" smtClean="0">
                      <a:solidFill>
                        <a:srgbClr val="FF8000"/>
                      </a:solidFill>
                    </a:rPr>
                    <a:t>F</a:t>
                  </a:r>
                  <a:endParaRPr lang="en-US" sz="2800" b="1" dirty="0">
                    <a:solidFill>
                      <a:srgbClr val="FF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60" name="Rectangle 6"/>
                <p:cNvSpPr>
                  <a:spLocks noChangeArrowheads="1"/>
                </p:cNvSpPr>
                <p:nvPr/>
              </p:nvSpPr>
              <p:spPr bwMode="auto">
                <a:xfrm>
                  <a:off x="960651" y="1809750"/>
                  <a:ext cx="433118" cy="34625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a)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4" name="Group 2"/>
              <p:cNvGrpSpPr/>
              <p:nvPr/>
            </p:nvGrpSpPr>
            <p:grpSpPr>
              <a:xfrm>
                <a:off x="8046720" y="4023360"/>
                <a:ext cx="1469571" cy="564852"/>
                <a:chOff x="960438" y="3240088"/>
                <a:chExt cx="1469571" cy="564852"/>
              </a:xfrm>
            </p:grpSpPr>
            <p:sp>
              <p:nvSpPr>
                <p:cNvPr id="53250" name="TextBox 3"/>
                <p:cNvSpPr txBox="1">
                  <a:spLocks noChangeArrowheads="1"/>
                </p:cNvSpPr>
                <p:nvPr/>
              </p:nvSpPr>
              <p:spPr bwMode="auto">
                <a:xfrm>
                  <a:off x="1515609" y="32400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408000"/>
                      </a:solidFill>
                    </a:rPr>
                    <a:t>F	T</a:t>
                  </a:r>
                  <a:endParaRPr lang="en-US" sz="2800" b="1" dirty="0">
                    <a:solidFill>
                      <a:srgbClr val="40800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4" name="Rectangle 7"/>
                <p:cNvSpPr>
                  <a:spLocks noChangeArrowheads="1"/>
                </p:cNvSpPr>
                <p:nvPr/>
              </p:nvSpPr>
              <p:spPr bwMode="auto">
                <a:xfrm>
                  <a:off x="960438" y="3343275"/>
                  <a:ext cx="44595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/>
                    <a:t>b)</a:t>
                  </a:r>
                  <a:endParaRPr lang="en-US" sz="2400" b="1" dirty="0"/>
                </a:p>
              </p:txBody>
            </p:sp>
          </p:grpSp>
          <p:grpSp>
            <p:nvGrpSpPr>
              <p:cNvPr id="5" name="Group 3"/>
              <p:cNvGrpSpPr/>
              <p:nvPr/>
            </p:nvGrpSpPr>
            <p:grpSpPr>
              <a:xfrm>
                <a:off x="8046720" y="4389120"/>
                <a:ext cx="1469571" cy="564852"/>
                <a:chOff x="960438" y="4154488"/>
                <a:chExt cx="1469571" cy="564852"/>
              </a:xfrm>
            </p:grpSpPr>
            <p:sp>
              <p:nvSpPr>
                <p:cNvPr id="53251" name="TextBox 4"/>
                <p:cNvSpPr txBox="1">
                  <a:spLocks noChangeArrowheads="1"/>
                </p:cNvSpPr>
                <p:nvPr/>
              </p:nvSpPr>
              <p:spPr bwMode="auto">
                <a:xfrm>
                  <a:off x="1515609" y="41544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solidFill>
                        <a:srgbClr val="FF66A0"/>
                      </a:solidFill>
                    </a:rPr>
                    <a:t>T	F</a:t>
                  </a:r>
                  <a:endParaRPr lang="en-US" sz="2800" b="1" dirty="0">
                    <a:solidFill>
                      <a:srgbClr val="FF66A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5" name="Rectangle 8"/>
                <p:cNvSpPr>
                  <a:spLocks noChangeArrowheads="1"/>
                </p:cNvSpPr>
                <p:nvPr/>
              </p:nvSpPr>
              <p:spPr bwMode="auto">
                <a:xfrm>
                  <a:off x="960438" y="4257675"/>
                  <a:ext cx="40908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c)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grpSp>
            <p:nvGrpSpPr>
              <p:cNvPr id="6" name="Group 4"/>
              <p:cNvGrpSpPr/>
              <p:nvPr/>
            </p:nvGrpSpPr>
            <p:grpSpPr>
              <a:xfrm>
                <a:off x="8046720" y="4757158"/>
                <a:ext cx="1469571" cy="548977"/>
                <a:chOff x="947738" y="5068888"/>
                <a:chExt cx="1469571" cy="548977"/>
              </a:xfrm>
            </p:grpSpPr>
            <p:sp>
              <p:nvSpPr>
                <p:cNvPr id="53252" name="TextBox 5"/>
                <p:cNvSpPr txBox="1">
                  <a:spLocks noChangeArrowheads="1"/>
                </p:cNvSpPr>
                <p:nvPr/>
              </p:nvSpPr>
              <p:spPr bwMode="auto">
                <a:xfrm>
                  <a:off x="1502909" y="5068888"/>
                  <a:ext cx="914400" cy="52322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 dirty="0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	</a:t>
                  </a:r>
                  <a:r>
                    <a:rPr lang="en-US" sz="2800" b="1" dirty="0" err="1" smtClean="0">
                      <a:ln>
                        <a:solidFill>
                          <a:schemeClr val="tx1"/>
                        </a:solidFill>
                      </a:ln>
                      <a:solidFill>
                        <a:srgbClr val="FFE860"/>
                      </a:solidFill>
                    </a:rPr>
                    <a:t>T</a:t>
                  </a:r>
                  <a:endParaRPr lang="en-US" sz="2800" b="1" dirty="0">
                    <a:ln>
                      <a:solidFill>
                        <a:schemeClr val="tx1"/>
                      </a:solidFill>
                    </a:ln>
                    <a:solidFill>
                      <a:srgbClr val="FFE860"/>
                    </a:solidFill>
                    <a:latin typeface="Symbol" pitchFamily="1" charset="2"/>
                  </a:endParaRPr>
                </a:p>
              </p:txBody>
            </p:sp>
            <p:sp>
              <p:nvSpPr>
                <p:cNvPr id="53256" name="Rectangle 9"/>
                <p:cNvSpPr>
                  <a:spLocks noChangeArrowheads="1"/>
                </p:cNvSpPr>
                <p:nvPr/>
              </p:nvSpPr>
              <p:spPr bwMode="auto">
                <a:xfrm>
                  <a:off x="947738" y="5156200"/>
                  <a:ext cx="445956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400" b="1" dirty="0" smtClean="0">
                      <a:latin typeface="+mj-lt"/>
                      <a:ea typeface="ＭＳ ゴシック" pitchFamily="1" charset="-128"/>
                    </a:rPr>
                    <a:t>d)</a:t>
                  </a:r>
                  <a:endParaRPr lang="en-US" sz="2400" b="1" dirty="0">
                    <a:latin typeface="+mj-lt"/>
                  </a:endParaRPr>
                </a:p>
              </p:txBody>
            </p:sp>
          </p:grpSp>
          <p:sp>
            <p:nvSpPr>
              <p:cNvPr id="17" name="Rectangle 16"/>
              <p:cNvSpPr/>
              <p:nvPr/>
            </p:nvSpPr>
            <p:spPr>
              <a:xfrm>
                <a:off x="7955280" y="3293581"/>
                <a:ext cx="1645920" cy="201168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1920240" y="4206240"/>
              <a:ext cx="9144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 smtClean="0"/>
                <a:t>1	2</a:t>
              </a:r>
              <a:endParaRPr lang="en-US" sz="2800" b="1" dirty="0">
                <a:latin typeface="Symbol" pitchFamily="1" charset="2"/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005840" y="5120640"/>
            <a:ext cx="1463040" cy="36576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474161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J-Format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Pseudo-instructions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Pseudo-Instructions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3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Certain C statements are implemented unintuitively in MIPS</a:t>
            </a:r>
          </a:p>
          <a:p>
            <a:pPr lvl="1"/>
            <a:r>
              <a:rPr lang="en-US" dirty="0" smtClean="0"/>
              <a:t>e.g. assignment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a=b</a:t>
            </a:r>
            <a:r>
              <a:rPr lang="en-US" dirty="0" smtClean="0"/>
              <a:t>) via addition with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dirty="0" smtClean="0"/>
          </a:p>
          <a:p>
            <a:r>
              <a:rPr lang="en-US" dirty="0" smtClean="0"/>
              <a:t>MIPS has a set of “pseudo-instructions” to make programming easier</a:t>
            </a:r>
          </a:p>
          <a:p>
            <a:pPr lvl="1"/>
            <a:r>
              <a:rPr lang="en-US" dirty="0" smtClean="0"/>
              <a:t>More intuitive to read, but get translated into actual instructions later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>
                <a:latin typeface="Courier New"/>
                <a:cs typeface="Courier New"/>
              </a:rPr>
              <a:t>		</a:t>
            </a:r>
            <a:r>
              <a:rPr lang="en-US" dirty="0" smtClean="0">
                <a:solidFill>
                  <a:srgbClr val="FF0000"/>
                </a:solidFill>
                <a:latin typeface="Courier New"/>
                <a:cs typeface="Courier New"/>
              </a:rPr>
              <a:t>move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dst,src</a:t>
            </a:r>
            <a:r>
              <a:rPr lang="en-US" dirty="0" smtClean="0">
                <a:latin typeface="+mj-lt"/>
                <a:cs typeface="Courier New"/>
              </a:rPr>
              <a:t> translated into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latin typeface="Courier New"/>
                <a:cs typeface="Courier New"/>
              </a:rPr>
              <a:t>addi dst,src,0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030759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Assembler Pseudo-Instructions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1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List of pseudo-instructions:  </a:t>
            </a:r>
            <a:r>
              <a:rPr lang="en-US" sz="2000" dirty="0" smtClean="0">
                <a:hlinkClick r:id="rId2"/>
              </a:rPr>
              <a:t>http://en.wikipedia.org/wiki/MIPS_architecture#Pseudo_instructions</a:t>
            </a:r>
            <a:endParaRPr lang="en-US" dirty="0" smtClean="0"/>
          </a:p>
          <a:p>
            <a:pPr lvl="1"/>
            <a:r>
              <a:rPr lang="en-US" dirty="0" smtClean="0"/>
              <a:t>List also includes instruction translation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Load Address </a:t>
            </a:r>
            <a:r>
              <a:rPr lang="en-US" dirty="0" smtClean="0"/>
              <a:t>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la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la </a:t>
            </a:r>
            <a:r>
              <a:rPr lang="en-US" dirty="0" err="1" smtClean="0">
                <a:latin typeface="Courier New"/>
                <a:cs typeface="Courier New"/>
              </a:rPr>
              <a:t>dst,label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cs typeface="Courier New"/>
              </a:rPr>
              <a:t>Loads address of specified label into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Load Immediate</a:t>
            </a:r>
            <a:r>
              <a:rPr lang="en-US" dirty="0" smtClean="0"/>
              <a:t> (</a:t>
            </a:r>
            <a:r>
              <a:rPr lang="en-US" sz="3000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dst,imm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Loads 32-bit immediate into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dst</a:t>
            </a: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MARS has additional pseudo-instructions</a:t>
            </a:r>
          </a:p>
          <a:p>
            <a:pPr lvl="1"/>
            <a:r>
              <a:rPr lang="en-US" dirty="0" smtClean="0"/>
              <a:t>See Help (F1) for full list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accent1"/>
                </a:solidFill>
              </a:rPr>
              <a:t>Assembler Register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Problem: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When breaking up a pseudo-instruction, the assembler may need to use an extra register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If it uses a regular register, it’ll overwrite whatever the program has put into it</a:t>
            </a:r>
          </a:p>
          <a:p>
            <a:pPr eaLnBrk="1" hangingPunct="1"/>
            <a:r>
              <a:rPr lang="en-US" dirty="0" smtClean="0">
                <a:latin typeface="+mj-lt"/>
                <a:ea typeface="ＭＳ Ｐゴシック" pitchFamily="34" charset="-128"/>
              </a:rPr>
              <a:t>Solution: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Reserve a register (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$1</a:t>
            </a:r>
            <a:r>
              <a:rPr lang="en-US" dirty="0" smtClean="0">
                <a:latin typeface="+mj-lt"/>
                <a:ea typeface="ＭＳ Ｐゴシック" pitchFamily="34" charset="-128"/>
              </a:rPr>
              <a:t> or </a:t>
            </a:r>
            <a:r>
              <a:rPr lang="en-US" dirty="0" smtClean="0">
                <a:solidFill>
                  <a:srgbClr val="FF0000"/>
                </a:solidFill>
                <a:latin typeface="+mj-lt"/>
                <a:ea typeface="ＭＳ Ｐゴシック" pitchFamily="34" charset="-128"/>
              </a:rPr>
              <a:t>$at</a:t>
            </a:r>
            <a:r>
              <a:rPr lang="en-US" b="1" dirty="0" smtClean="0">
                <a:latin typeface="+mj-lt"/>
                <a:ea typeface="ＭＳ Ｐゴシック" pitchFamily="34" charset="-128"/>
              </a:rPr>
              <a:t> </a:t>
            </a:r>
            <a:r>
              <a:rPr lang="en-US" dirty="0" smtClean="0">
                <a:latin typeface="+mj-lt"/>
                <a:ea typeface="ＭＳ Ｐゴシック" pitchFamily="34" charset="-128"/>
              </a:rPr>
              <a:t>for “assembler temporary”) that assembler will use to break up pseudo-instructions</a:t>
            </a:r>
          </a:p>
          <a:p>
            <a:pPr lvl="1" eaLnBrk="1" hangingPunct="1">
              <a:lnSpc>
                <a:spcPct val="75000"/>
              </a:lnSpc>
            </a:pPr>
            <a:r>
              <a:rPr lang="en-US" dirty="0" smtClean="0">
                <a:latin typeface="+mj-lt"/>
                <a:ea typeface="ＭＳ Ｐゴシック" pitchFamily="34" charset="-128"/>
              </a:rPr>
              <a:t>Since the assembler may use this at any time, it’s not safe to code with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6136644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MAL vs. TAL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1486"/>
          </a:xfrm>
        </p:spPr>
        <p:txBody>
          <a:bodyPr>
            <a:normAutofit/>
          </a:bodyPr>
          <a:lstStyle/>
          <a:p>
            <a:r>
              <a:rPr lang="en-US" dirty="0" smtClean="0"/>
              <a:t>True Assembly Language (TAL)</a:t>
            </a:r>
          </a:p>
          <a:p>
            <a:pPr lvl="1"/>
            <a:r>
              <a:rPr lang="en-US" dirty="0" smtClean="0"/>
              <a:t>The instructions a computer understands and executes</a:t>
            </a:r>
          </a:p>
          <a:p>
            <a:r>
              <a:rPr lang="en-US" dirty="0" smtClean="0"/>
              <a:t>MIPS Assembly Language (MAL)</a:t>
            </a:r>
          </a:p>
          <a:p>
            <a:pPr lvl="1"/>
            <a:r>
              <a:rPr lang="en-US" dirty="0" smtClean="0"/>
              <a:t>Instructions the assembly programmer can use</a:t>
            </a:r>
            <a:br>
              <a:rPr lang="en-US" dirty="0" smtClean="0"/>
            </a:br>
            <a:r>
              <a:rPr lang="en-US" dirty="0" smtClean="0"/>
              <a:t>(includes pseudo-instructions)</a:t>
            </a:r>
          </a:p>
          <a:p>
            <a:pPr lvl="1"/>
            <a:r>
              <a:rPr lang="en-US" dirty="0" smtClean="0"/>
              <a:t>Each MAL instruction becomes 1 or more TAL instruction</a:t>
            </a:r>
          </a:p>
          <a:p>
            <a:r>
              <a:rPr lang="en-US" dirty="0" smtClean="0"/>
              <a:t>TAL 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⊂</a:t>
            </a:r>
            <a:r>
              <a:rPr lang="en-US" dirty="0" smtClean="0"/>
              <a:t> MAL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929831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Summary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0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93776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I-Format:</a:t>
            </a:r>
            <a:r>
              <a:rPr lang="en-US" dirty="0" smtClean="0"/>
              <a:t>  instructions with </a:t>
            </a:r>
            <a:r>
              <a:rPr lang="en-US" dirty="0" err="1" smtClean="0"/>
              <a:t>immediates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 (offset is immediate),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But not the shift instructions</a:t>
            </a:r>
          </a:p>
          <a:p>
            <a:pPr lvl="1">
              <a:spcBef>
                <a:spcPts val="0"/>
              </a:spcBef>
            </a:pPr>
            <a:r>
              <a:rPr lang="en-US" dirty="0"/>
              <a:t>Branches use PC-relative addressing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J-Format:</a:t>
            </a:r>
            <a:r>
              <a:rPr lang="en-US" dirty="0" smtClean="0"/>
              <a:t>  </a:t>
            </a:r>
            <a:r>
              <a:rPr lang="en-US" dirty="0" smtClean="0">
                <a:latin typeface="Courier New"/>
                <a:cs typeface="Courier New"/>
              </a:rPr>
              <a:t>j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jal</a:t>
            </a:r>
            <a:r>
              <a:rPr lang="en-US" dirty="0" smtClean="0"/>
              <a:t> (but not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jr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Jumps use absolute </a:t>
            </a:r>
            <a:r>
              <a:rPr lang="en-US" dirty="0" smtClean="0"/>
              <a:t>addressing</a:t>
            </a:r>
          </a:p>
          <a:p>
            <a:pPr lvl="1">
              <a:spcBef>
                <a:spcPts val="0"/>
              </a:spcBef>
            </a:pPr>
            <a:endParaRPr lang="en-US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R-Format:</a:t>
            </a:r>
            <a:r>
              <a:rPr lang="en-US" dirty="0" smtClean="0"/>
              <a:t>  all other instructions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65760" y="3200400"/>
            <a:ext cx="8357616" cy="492443"/>
            <a:chOff x="365760" y="3182112"/>
            <a:chExt cx="8357616" cy="492443"/>
          </a:xfrm>
        </p:grpSpPr>
        <p:grpSp>
          <p:nvGrpSpPr>
            <p:cNvPr id="8" name="Group 50"/>
            <p:cNvGrpSpPr/>
            <p:nvPr/>
          </p:nvGrpSpPr>
          <p:grpSpPr>
            <a:xfrm>
              <a:off x="822960" y="3200400"/>
              <a:ext cx="7900416" cy="457200"/>
              <a:chOff x="621792" y="2834640"/>
              <a:chExt cx="7900416" cy="4572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65760" y="318211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I:</a:t>
              </a:r>
              <a:endParaRPr lang="en-US" sz="32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65760" y="4754880"/>
            <a:ext cx="8357616" cy="492443"/>
            <a:chOff x="365760" y="3730752"/>
            <a:chExt cx="8357616" cy="492443"/>
          </a:xfrm>
        </p:grpSpPr>
        <p:grpSp>
          <p:nvGrpSpPr>
            <p:cNvPr id="15" name="Group 50"/>
            <p:cNvGrpSpPr/>
            <p:nvPr/>
          </p:nvGrpSpPr>
          <p:grpSpPr>
            <a:xfrm>
              <a:off x="822960" y="3749040"/>
              <a:ext cx="7900416" cy="457200"/>
              <a:chOff x="621792" y="2834640"/>
              <a:chExt cx="7900416" cy="457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2103120" y="2834640"/>
                <a:ext cx="641908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65760" y="3730752"/>
              <a:ext cx="45720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J:</a:t>
              </a:r>
              <a:endParaRPr lang="en-US" sz="3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74320" y="5760720"/>
            <a:ext cx="8449056" cy="492443"/>
            <a:chOff x="274320" y="2633472"/>
            <a:chExt cx="8449056" cy="492443"/>
          </a:xfrm>
        </p:grpSpPr>
        <p:grpSp>
          <p:nvGrpSpPr>
            <p:cNvPr id="20" name="Group 43"/>
            <p:cNvGrpSpPr/>
            <p:nvPr/>
          </p:nvGrpSpPr>
          <p:grpSpPr>
            <a:xfrm>
              <a:off x="822960" y="2651760"/>
              <a:ext cx="7900416" cy="457200"/>
              <a:chOff x="457200" y="4572000"/>
              <a:chExt cx="7900416" cy="457200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57200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6876288" y="457200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93852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17296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440740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5641848" y="457200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274320" y="2633472"/>
              <a:ext cx="548640" cy="492443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3200" b="1" dirty="0" smtClean="0"/>
                <a:t>R:</a:t>
              </a:r>
              <a:endParaRPr lang="en-US" sz="32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9300481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4685365" y="4076992"/>
            <a:ext cx="21844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04" name="Picture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6677674" y="5264442"/>
            <a:ext cx="2425700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 xmlns:p="http://schemas.openxmlformats.org/presentationml/2006/main" xmlns:r="http://schemas.openxmlformats.org/officeDocument/2006/relationships" xmlns:a="http://schemas.openxmlformats.org/drawingml/2006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>
                <a:solidFill>
                  <a:schemeClr val="accent1"/>
                </a:solidFill>
              </a:rPr>
              <a:t>Great Idea #1: Levels </a:t>
            </a:r>
            <a:r>
              <a:rPr lang="en-US" dirty="0">
                <a:solidFill>
                  <a:schemeClr val="accent1"/>
                </a:solidFill>
              </a:rPr>
              <a:t>of </a:t>
            </a:r>
            <a:r>
              <a:rPr lang="en-US" dirty="0" smtClean="0">
                <a:solidFill>
                  <a:schemeClr val="accent1"/>
                </a:solidFill>
              </a:rPr>
              <a:t>Representation/Interpretation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>
                <a:latin typeface="+mj-lt"/>
              </a:rPr>
              <a:pPr/>
              <a:t>3</a:t>
            </a:fld>
            <a:endParaRPr lang="en-US">
              <a:latin typeface="+mj-lt"/>
            </a:endParaRPr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295900" y="2197100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lw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chemeClr val="accent5"/>
                </a:solidFill>
                <a:latin typeface="+mj-lt"/>
              </a:rPr>
              <a:t>sw</a:t>
            </a:r>
            <a:r>
              <a:rPr lang="en-US" sz="1600" dirty="0">
                <a:solidFill>
                  <a:schemeClr val="accent5"/>
                </a:solidFill>
                <a:latin typeface="+mj-lt"/>
              </a:rPr>
              <a:t>	  $t0, 4($2)</a:t>
            </a:r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102870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Higher-Level Language</a:t>
            </a:r>
            <a:br>
              <a:rPr lang="en-US" sz="1800" b="1" dirty="0" smtClean="0">
                <a:solidFill>
                  <a:schemeClr val="tx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Program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(e.g</a:t>
            </a:r>
            <a:r>
              <a:rPr lang="en-US" sz="1800" b="1" dirty="0" smtClean="0">
                <a:solidFill>
                  <a:schemeClr val="tx1"/>
                </a:solidFill>
                <a:latin typeface="+mj-lt"/>
              </a:rPr>
              <a:t>.  C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1028700" y="2393659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5"/>
                </a:solidFill>
                <a:latin typeface="+mj-lt"/>
              </a:rPr>
              <a:t>Assembly 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Language Program 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(</a:t>
            </a:r>
            <a:r>
              <a:rPr lang="en-US" sz="1800" b="1" dirty="0" smtClean="0">
                <a:solidFill>
                  <a:schemeClr val="accent5"/>
                </a:solidFill>
                <a:latin typeface="+mj-lt"/>
              </a:rPr>
              <a:t>e.g.  MIPS</a:t>
            </a:r>
            <a:r>
              <a:rPr lang="en-US" sz="1800" b="1" dirty="0">
                <a:solidFill>
                  <a:schemeClr val="accent5"/>
                </a:solidFill>
                <a:latin typeface="+mj-lt"/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1028700" y="3295840"/>
            <a:ext cx="2590800" cy="52219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accent4"/>
                </a:solidFill>
                <a:latin typeface="+mj-lt"/>
              </a:rPr>
              <a:t>Machine </a:t>
            </a:r>
            <a:r>
              <a:rPr lang="en-US" sz="1800" b="1" dirty="0" smtClean="0">
                <a:solidFill>
                  <a:schemeClr val="accent4"/>
                </a:solidFill>
                <a:latin typeface="+mj-lt"/>
              </a:rPr>
              <a:t>Language </a:t>
            </a:r>
            <a:r>
              <a:rPr lang="en-US" sz="1800" b="1" dirty="0">
                <a:solidFill>
                  <a:schemeClr val="accent4"/>
                </a:solidFill>
                <a:latin typeface="+mj-lt"/>
              </a:rPr>
              <a:t>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16640"/>
            <a:ext cx="40386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chemeClr val="accent6"/>
                </a:solidFill>
                <a:latin typeface="+mj-lt"/>
              </a:rPr>
              <a:t>Hardware Architecture 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Description</a:t>
            </a:r>
            <a:br>
              <a:rPr lang="en-US" sz="1800" b="1" dirty="0" smtClean="0">
                <a:solidFill>
                  <a:schemeClr val="accent6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(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e.g</a:t>
            </a:r>
            <a:r>
              <a:rPr lang="en-US" sz="1800" b="1" dirty="0" smtClean="0">
                <a:solidFill>
                  <a:schemeClr val="accent6"/>
                </a:solidFill>
                <a:latin typeface="+mj-lt"/>
              </a:rPr>
              <a:t>.  </a:t>
            </a:r>
            <a:r>
              <a:rPr lang="en-US" sz="1800" b="1" dirty="0">
                <a:solidFill>
                  <a:schemeClr val="accent6"/>
                </a:solidFill>
                <a:latin typeface="+mj-lt"/>
              </a:rPr>
              <a:t>block diagrams)</a:t>
            </a:r>
            <a:r>
              <a:rPr lang="en-US" sz="18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327148" y="1984413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413000" y="2019680"/>
            <a:ext cx="1308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413000" y="2953586"/>
            <a:ext cx="1435100" cy="2887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355723" y="3841940"/>
            <a:ext cx="0" cy="774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558800" y="4045520"/>
            <a:ext cx="16764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45034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1440" tIns="25400" rIns="9144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temp = </a:t>
            </a: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 err="1">
                <a:solidFill>
                  <a:schemeClr val="tx1"/>
                </a:solidFill>
                <a:latin typeface="+mj-lt"/>
              </a:rPr>
              <a:t>v[k</a:t>
            </a:r>
            <a:r>
              <a:rPr lang="en-US" sz="1800" dirty="0">
                <a:solidFill>
                  <a:schemeClr val="tx1"/>
                </a:solidFill>
                <a:latin typeface="+mj-lt"/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dirty="0">
                <a:solidFill>
                  <a:schemeClr val="tx1"/>
                </a:solidFill>
                <a:latin typeface="+mj-lt"/>
              </a:rPr>
              <a:t>v[k+1] = temp;</a:t>
            </a:r>
            <a:endParaRPr lang="en-US" sz="1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3427219" cy="95154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chemeClr val="accent4"/>
                </a:solidFill>
                <a:latin typeface="+mj-lt"/>
              </a:rPr>
              <a:t>0101 1000 0000 1001 1100 0110 1010 1111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304800" y="3835780"/>
            <a:ext cx="4038600" cy="1397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327148" y="292931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469900" y="5880478"/>
            <a:ext cx="3708400" cy="53886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B050"/>
                </a:solidFill>
                <a:latin typeface="+mj-lt"/>
              </a:rPr>
              <a:t>Logic Circuit Description</a:t>
            </a:r>
            <a:br>
              <a:rPr lang="en-US" sz="1800" b="1" dirty="0">
                <a:solidFill>
                  <a:srgbClr val="00B050"/>
                </a:solidFill>
                <a:latin typeface="+mj-lt"/>
              </a:rPr>
            </a:br>
            <a:r>
              <a:rPr lang="en-US" sz="1800" b="1" dirty="0">
                <a:solidFill>
                  <a:srgbClr val="00B050"/>
                </a:solidFill>
                <a:latin typeface="+mj-lt"/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355723" y="5154988"/>
            <a:ext cx="0" cy="7254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j-lt"/>
            </a:endParaRPr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254000" y="5267515"/>
            <a:ext cx="1981200" cy="5242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800" i="1" dirty="0">
                <a:solidFill>
                  <a:schemeClr val="tx1"/>
                </a:solidFill>
                <a:latin typeface="+mj-lt"/>
              </a:rPr>
              <a:t>Architecture 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2880" y="2167128"/>
            <a:ext cx="8778240" cy="938719"/>
          </a:xfrm>
          <a:prstGeom prst="rect">
            <a:avLst/>
          </a:prstGeom>
          <a:noFill/>
          <a:ln w="38100" cap="rnd">
            <a:solidFill>
              <a:srgbClr val="FF0000"/>
            </a:solidFill>
          </a:ln>
        </p:spPr>
        <p:txBody>
          <a:bodyPr wrap="square" tIns="137160" rtlCol="0">
            <a:spAutoFit/>
          </a:bodyPr>
          <a:lstStyle/>
          <a:p>
            <a:pPr algn="r">
              <a:lnSpc>
                <a:spcPct val="50000"/>
              </a:lnSpc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We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__</a:t>
            </a:r>
          </a:p>
          <a:p>
            <a:pPr algn="r">
              <a:lnSpc>
                <a:spcPct val="5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are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__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r">
              <a:lnSpc>
                <a:spcPct val="50000"/>
              </a:lnSpc>
              <a:spcBef>
                <a:spcPts val="600"/>
              </a:spcBef>
            </a:pPr>
            <a:r>
              <a:rPr lang="en-US" dirty="0" smtClean="0">
                <a:solidFill>
                  <a:srgbClr val="FF0000"/>
                </a:solidFill>
                <a:latin typeface="+mj-lt"/>
              </a:rPr>
              <a:t>here</a:t>
            </a:r>
            <a:r>
              <a:rPr lang="en-US" dirty="0" smtClean="0">
                <a:solidFill>
                  <a:schemeClr val="bg1"/>
                </a:solidFill>
                <a:latin typeface="+mj-lt"/>
              </a:rPr>
              <a:t>._</a:t>
            </a:r>
          </a:p>
          <a:p>
            <a:r>
              <a:rPr lang="en-US" sz="1200" dirty="0" smtClean="0">
                <a:latin typeface="+mj-lt"/>
              </a:rPr>
              <a:t> </a:t>
            </a:r>
            <a:endParaRPr lang="en-US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95653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3.7037E-6 L 0 0.14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120"/>
            <a:ext cx="82296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 are responsible for the material contained on the following slides</a:t>
            </a:r>
            <a:r>
              <a:rPr lang="en-US" dirty="0" smtClean="0"/>
              <a:t>, though we may not have enough time to get to them in lecture.</a:t>
            </a:r>
          </a:p>
          <a:p>
            <a:pPr marL="0" indent="0">
              <a:buNone/>
            </a:pPr>
            <a:r>
              <a:rPr lang="en-US" dirty="0" smtClean="0"/>
              <a:t>They have been prepared in a way that should be easily readable.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182880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BONUS SLIDES</a:t>
            </a:r>
            <a:endParaRPr lang="en-US" sz="10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68775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J-Format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Pseudo-instructions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Assembly Practice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325197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</a:t>
            </a:r>
            <a:r>
              <a:rPr lang="en-US" dirty="0">
                <a:solidFill>
                  <a:schemeClr val="accent1"/>
                </a:solidFill>
              </a:rPr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Assembly is the process of converting assembly instructions into machine code</a:t>
            </a:r>
          </a:p>
          <a:p>
            <a:r>
              <a:rPr lang="en-US" dirty="0" smtClean="0"/>
              <a:t>On the following slides, there are 6-lines of assembly code, along with space for the machine code</a:t>
            </a:r>
          </a:p>
          <a:p>
            <a:r>
              <a:rPr lang="en-US" dirty="0" smtClean="0"/>
              <a:t>For each instruction,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Identify the instruction type (R/I/J)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Break the space into the proper fields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field values in decimal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Convert fields to binary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out the machine code in hex</a:t>
            </a:r>
          </a:p>
          <a:p>
            <a:r>
              <a:rPr lang="en-US" dirty="0" smtClean="0"/>
              <a:t>Use your Green Sheet; answers follow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9067951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Questions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75488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212080" y="914400"/>
            <a:ext cx="3749040" cy="55321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lang="en-US" sz="2000" b="1" dirty="0" smtClean="0"/>
              <a:t>Material from past lectures:</a:t>
            </a:r>
          </a:p>
          <a:p>
            <a:r>
              <a:rPr lang="en-US" sz="2000" dirty="0" smtClean="0"/>
              <a:t>What type of C variable is probably stored in $s6?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Write an equivalent C loop using a</a:t>
            </a:r>
            <a:r>
              <a:rPr lang="en-US" sz="2000" dirty="0" smtClean="0">
                <a:sym typeface="Wingdings" pitchFamily="2" charset="2"/>
              </a:rPr>
              <a:t>$s3, b$s5, c$s6. Define variable types (assume they are initialized somewhere) and feel free to introduce other variables as you like.</a:t>
            </a:r>
          </a:p>
          <a:p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 smtClean="0">
              <a:solidFill>
                <a:srgbClr val="FF0000"/>
              </a:solidFill>
              <a:sym typeface="Wingdings" pitchFamily="2" charset="2"/>
            </a:endParaRP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/>
              <a:t>In English, what does this loop do?</a:t>
            </a: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532961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Code Answers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475488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Spring 2013 -- Lecture #9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12080" y="914400"/>
            <a:ext cx="3749040" cy="58521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b="1" dirty="0" smtClean="0"/>
              <a:t>Material from past lectures:</a:t>
            </a:r>
          </a:p>
          <a:p>
            <a:r>
              <a:rPr lang="en-US" sz="2000" dirty="0" smtClean="0"/>
              <a:t>What type of C variable is probably stored in $s6?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</a:rPr>
              <a:t>int</a:t>
            </a:r>
            <a:r>
              <a:rPr lang="en-US" sz="2000" dirty="0" smtClean="0">
                <a:solidFill>
                  <a:srgbClr val="FF0000"/>
                </a:solidFill>
              </a:rPr>
              <a:t> * (or any pointer)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Write an equivalent C loop using a</a:t>
            </a:r>
            <a:r>
              <a:rPr lang="en-US" sz="2000" dirty="0" smtClean="0">
                <a:sym typeface="Wingdings" pitchFamily="2" charset="2"/>
              </a:rPr>
              <a:t>$s3, b$s5, c$s6. Define variable types (assume they are initialized somewhere) and feel free to introduce other variables as you like.</a:t>
            </a:r>
          </a:p>
          <a:p>
            <a:r>
              <a:rPr lang="en-US" sz="2000" dirty="0" smtClean="0">
                <a:sym typeface="Wingdings" pitchFamily="2" charset="2"/>
              </a:rPr>
              <a:t>  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int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sym typeface="Wingdings" pitchFamily="2" charset="2"/>
              </a:rPr>
              <a:t>a,b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,*c;</a:t>
            </a:r>
          </a:p>
          <a:p>
            <a:r>
              <a:rPr lang="en-US" sz="2000" dirty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 /* values initialized */</a:t>
            </a:r>
          </a:p>
          <a:p>
            <a:r>
              <a:rPr lang="en-US" sz="2000" dirty="0" smtClean="0">
                <a:solidFill>
                  <a:srgbClr val="FF0000"/>
                </a:solidFill>
                <a:sym typeface="Wingdings" pitchFamily="2" charset="2"/>
              </a:rPr>
              <a:t>   while(c[a] != b)  a++;</a:t>
            </a:r>
          </a:p>
          <a:p>
            <a:endParaRPr lang="en-US" sz="2000" dirty="0">
              <a:sym typeface="Wingdings" pitchFamily="2" charset="2"/>
            </a:endParaRPr>
          </a:p>
          <a:p>
            <a:r>
              <a:rPr lang="en-US" sz="2000" dirty="0" smtClean="0"/>
              <a:t>In English, what does this loop do?</a:t>
            </a:r>
          </a:p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 Finds an entry in array c that matches b.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233242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Practice Question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65760" y="1645920"/>
            <a:ext cx="8543541" cy="457200"/>
            <a:chOff x="179835" y="3685032"/>
            <a:chExt cx="8543541" cy="457200"/>
          </a:xfrm>
        </p:grpSpPr>
        <p:grpSp>
          <p:nvGrpSpPr>
            <p:cNvPr id="11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2" name="TextBox 11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65760" y="2468880"/>
            <a:ext cx="8543541" cy="457200"/>
            <a:chOff x="179835" y="3685032"/>
            <a:chExt cx="8543541" cy="457200"/>
          </a:xfrm>
        </p:grpSpPr>
        <p:grpSp>
          <p:nvGrpSpPr>
            <p:cNvPr id="1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65760" y="3291840"/>
            <a:ext cx="8543541" cy="457200"/>
            <a:chOff x="179835" y="3685032"/>
            <a:chExt cx="8543541" cy="457200"/>
          </a:xfrm>
        </p:grpSpPr>
        <p:grpSp>
          <p:nvGrpSpPr>
            <p:cNvPr id="21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65760" y="4114800"/>
            <a:ext cx="8543541" cy="457200"/>
            <a:chOff x="179835" y="3685032"/>
            <a:chExt cx="8543541" cy="457200"/>
          </a:xfrm>
        </p:grpSpPr>
        <p:grpSp>
          <p:nvGrpSpPr>
            <p:cNvPr id="2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28" name="Rectangle 2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65760" y="4846320"/>
            <a:ext cx="8543541" cy="457200"/>
            <a:chOff x="179835" y="3685032"/>
            <a:chExt cx="8543541" cy="457200"/>
          </a:xfrm>
        </p:grpSpPr>
        <p:grpSp>
          <p:nvGrpSpPr>
            <p:cNvPr id="31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65760" y="5669280"/>
            <a:ext cx="8543541" cy="457200"/>
            <a:chOff x="179835" y="3685032"/>
            <a:chExt cx="8543541" cy="457200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179835" y="3685032"/>
              <a:ext cx="643125" cy="457200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__: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731769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</a:t>
            </a:r>
            <a:r>
              <a:rPr lang="en-US" dirty="0">
                <a:solidFill>
                  <a:schemeClr val="accent1"/>
                </a:solidFill>
              </a:rPr>
              <a:t>Practice Answer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4225" y="5669280"/>
            <a:ext cx="8295076" cy="430887"/>
            <a:chOff x="428300" y="3685032"/>
            <a:chExt cx="8295076" cy="430887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target address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28300" y="3685032"/>
              <a:ext cx="394660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rgbClr val="FF0000"/>
                  </a:solidFill>
                </a:rPr>
                <a:t>J: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473" y="1645920"/>
            <a:ext cx="8373783" cy="430887"/>
            <a:chOff x="532473" y="1645920"/>
            <a:chExt cx="8373783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>
                  <a:solidFill>
                    <a:srgbClr val="FF0000"/>
                  </a:solidFill>
                </a:rPr>
                <a:t>R: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2473" y="2468880"/>
            <a:ext cx="8373783" cy="430887"/>
            <a:chOff x="532473" y="1645920"/>
            <a:chExt cx="8373783" cy="430887"/>
          </a:xfrm>
        </p:grpSpPr>
        <p:sp>
          <p:nvSpPr>
            <p:cNvPr id="45" name="TextBox 44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R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rd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shamt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funct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638271" y="3291840"/>
            <a:ext cx="8267985" cy="430887"/>
            <a:chOff x="638271" y="1645920"/>
            <a:chExt cx="8267985" cy="430887"/>
          </a:xfrm>
        </p:grpSpPr>
        <p:sp>
          <p:nvSpPr>
            <p:cNvPr id="54" name="TextBox 53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38271" y="4114800"/>
            <a:ext cx="8267985" cy="430887"/>
            <a:chOff x="638271" y="1645920"/>
            <a:chExt cx="8267985" cy="430887"/>
          </a:xfrm>
        </p:grpSpPr>
        <p:sp>
          <p:nvSpPr>
            <p:cNvPr id="63" name="TextBox 62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38271" y="4846320"/>
            <a:ext cx="8267985" cy="430887"/>
            <a:chOff x="638271" y="1645920"/>
            <a:chExt cx="8267985" cy="430887"/>
          </a:xfrm>
        </p:grpSpPr>
        <p:sp>
          <p:nvSpPr>
            <p:cNvPr id="70" name="TextBox 69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</a:rPr>
                <a:t>I</a:t>
              </a:r>
              <a:r>
                <a:rPr lang="en-US" sz="2800" dirty="0" smtClean="0">
                  <a:solidFill>
                    <a:srgbClr val="FF0000"/>
                  </a:solidFill>
                </a:rPr>
                <a:t>: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4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1664712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Assembly </a:t>
            </a:r>
            <a:r>
              <a:rPr lang="en-US" dirty="0">
                <a:solidFill>
                  <a:schemeClr val="accent1"/>
                </a:solidFill>
              </a:rPr>
              <a:t>Practice Answer </a:t>
            </a:r>
            <a:r>
              <a:rPr lang="en-US" dirty="0" smtClean="0">
                <a:solidFill>
                  <a:schemeClr val="accent1"/>
                </a:solidFill>
              </a:rPr>
              <a:t>(2/4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4225" y="5669280"/>
            <a:ext cx="8295076" cy="430887"/>
            <a:chOff x="428300" y="3685032"/>
            <a:chExt cx="8295076" cy="430887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28300" y="3685032"/>
              <a:ext cx="394660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J:</a:t>
              </a:r>
              <a:endParaRPr lang="en-US" sz="2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473" y="1645920"/>
            <a:ext cx="8373783" cy="430887"/>
            <a:chOff x="532473" y="1645920"/>
            <a:chExt cx="8373783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R:</a:t>
              </a:r>
              <a:endParaRPr lang="en-US" sz="28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2473" y="2468880"/>
            <a:ext cx="8373783" cy="430887"/>
            <a:chOff x="532473" y="1645920"/>
            <a:chExt cx="8373783" cy="430887"/>
          </a:xfrm>
        </p:grpSpPr>
        <p:sp>
          <p:nvSpPr>
            <p:cNvPr id="45" name="TextBox 44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R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22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33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638271" y="3291840"/>
            <a:ext cx="8267985" cy="430887"/>
            <a:chOff x="638271" y="1645920"/>
            <a:chExt cx="8267985" cy="430887"/>
          </a:xfrm>
        </p:grpSpPr>
        <p:sp>
          <p:nvSpPr>
            <p:cNvPr id="54" name="TextBox 53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35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</a:t>
                </a: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38271" y="4114800"/>
            <a:ext cx="8267985" cy="430887"/>
            <a:chOff x="638271" y="1645920"/>
            <a:chExt cx="8267985" cy="430887"/>
          </a:xfrm>
        </p:grpSpPr>
        <p:sp>
          <p:nvSpPr>
            <p:cNvPr id="63" name="TextBox 62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4</a:t>
                </a: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2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38271" y="4846320"/>
            <a:ext cx="8267985" cy="430887"/>
            <a:chOff x="638271" y="1645920"/>
            <a:chExt cx="8267985" cy="430887"/>
          </a:xfrm>
        </p:grpSpPr>
        <p:sp>
          <p:nvSpPr>
            <p:cNvPr id="70" name="TextBox 69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8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19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351714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Assembly Practice Answer </a:t>
            </a:r>
            <a:r>
              <a:rPr lang="en-US" dirty="0" smtClean="0">
                <a:solidFill>
                  <a:schemeClr val="accent1"/>
                </a:solidFill>
              </a:rPr>
              <a:t>(3/4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  <p:grpSp>
        <p:nvGrpSpPr>
          <p:cNvPr id="35" name="Group 34"/>
          <p:cNvGrpSpPr/>
          <p:nvPr/>
        </p:nvGrpSpPr>
        <p:grpSpPr>
          <a:xfrm>
            <a:off x="614225" y="5669280"/>
            <a:ext cx="8295076" cy="430887"/>
            <a:chOff x="428300" y="3685032"/>
            <a:chExt cx="8295076" cy="430887"/>
          </a:xfrm>
        </p:grpSpPr>
        <p:grpSp>
          <p:nvGrpSpPr>
            <p:cNvPr id="36" name="Group 50"/>
            <p:cNvGrpSpPr/>
            <p:nvPr/>
          </p:nvGrpSpPr>
          <p:grpSpPr>
            <a:xfrm>
              <a:off x="822960" y="3749040"/>
              <a:ext cx="7900416" cy="365760"/>
              <a:chOff x="621792" y="2834640"/>
              <a:chExt cx="7900416" cy="365760"/>
            </a:xfrm>
          </p:grpSpPr>
          <p:sp>
            <p:nvSpPr>
              <p:cNvPr id="38" name="Rectangle 37"/>
              <p:cNvSpPr/>
              <p:nvPr/>
            </p:nvSpPr>
            <p:spPr>
              <a:xfrm>
                <a:off x="621792" y="2834640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2103120" y="2834640"/>
                <a:ext cx="641908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00 0000 0000 0000 0000 1100 1000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428300" y="3685032"/>
              <a:ext cx="394660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J:</a:t>
              </a:r>
              <a:endParaRPr lang="en-US" sz="28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2473" y="1645920"/>
            <a:ext cx="8373783" cy="430887"/>
            <a:chOff x="532473" y="1645920"/>
            <a:chExt cx="8373783" cy="430887"/>
          </a:xfrm>
        </p:grpSpPr>
        <p:sp>
          <p:nvSpPr>
            <p:cNvPr id="12" name="TextBox 11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 smtClean="0"/>
                <a:t>R:</a:t>
              </a:r>
              <a:endParaRPr lang="en-US" sz="2800" dirty="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44" name="Group 43"/>
          <p:cNvGrpSpPr/>
          <p:nvPr/>
        </p:nvGrpSpPr>
        <p:grpSpPr>
          <a:xfrm>
            <a:off x="532473" y="2468880"/>
            <a:ext cx="8373783" cy="430887"/>
            <a:chOff x="532473" y="1645920"/>
            <a:chExt cx="8373783" cy="430887"/>
          </a:xfrm>
        </p:grpSpPr>
        <p:sp>
          <p:nvSpPr>
            <p:cNvPr id="45" name="TextBox 44"/>
            <p:cNvSpPr txBox="1"/>
            <p:nvPr/>
          </p:nvSpPr>
          <p:spPr>
            <a:xfrm>
              <a:off x="532473" y="1645920"/>
              <a:ext cx="476412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R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10110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495604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619048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424928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53" name="Group 52"/>
          <p:cNvGrpSpPr/>
          <p:nvPr/>
        </p:nvGrpSpPr>
        <p:grpSpPr>
          <a:xfrm>
            <a:off x="638271" y="3291840"/>
            <a:ext cx="8267985" cy="430887"/>
            <a:chOff x="638271" y="1645920"/>
            <a:chExt cx="8267985" cy="430887"/>
          </a:xfrm>
        </p:grpSpPr>
        <p:sp>
          <p:nvSpPr>
            <p:cNvPr id="54" name="TextBox 53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55" name="Group 54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59" name="Rectangle 58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0000 0000 0000 0000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38271" y="4114800"/>
            <a:ext cx="8267985" cy="430887"/>
            <a:chOff x="638271" y="1645920"/>
            <a:chExt cx="8267985" cy="430887"/>
          </a:xfrm>
        </p:grpSpPr>
        <p:sp>
          <p:nvSpPr>
            <p:cNvPr id="63" name="TextBox 62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64" name="Group 63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000100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10101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0000 0000 0000 0010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638271" y="4846320"/>
            <a:ext cx="8267985" cy="430887"/>
            <a:chOff x="638271" y="1645920"/>
            <a:chExt cx="8267985" cy="430887"/>
          </a:xfrm>
        </p:grpSpPr>
        <p:sp>
          <p:nvSpPr>
            <p:cNvPr id="70" name="TextBox 69"/>
            <p:cNvSpPr txBox="1"/>
            <p:nvPr/>
          </p:nvSpPr>
          <p:spPr>
            <a:xfrm>
              <a:off x="638271" y="1645920"/>
              <a:ext cx="370614" cy="43088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r"/>
              <a:r>
                <a:rPr lang="en-US" sz="2800" dirty="0"/>
                <a:t>I</a:t>
              </a:r>
              <a:r>
                <a:rPr lang="en-US" sz="2800" dirty="0" smtClean="0"/>
                <a:t>:</a:t>
              </a:r>
              <a:endParaRPr lang="en-US" sz="2800" dirty="0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1008885" y="1709928"/>
              <a:ext cx="7897371" cy="365760"/>
              <a:chOff x="1008885" y="1709928"/>
              <a:chExt cx="7897371" cy="365760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1008885" y="1709928"/>
                <a:ext cx="148132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001000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2490213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3721608" y="1709928"/>
                <a:ext cx="1234440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10011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4956048" y="1709928"/>
                <a:ext cx="3950208" cy="365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FF0000"/>
                    </a:solidFill>
                    <a:latin typeface="Courier New" pitchFamily="49" charset="0"/>
                    <a:cs typeface="Courier New" pitchFamily="49" charset="0"/>
                  </a:rPr>
                  <a:t>0000 0000 0000 0001</a:t>
                </a:r>
                <a:endParaRPr lang="en-US" sz="24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4200685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Assembly Practice Answer </a:t>
            </a:r>
            <a:r>
              <a:rPr lang="en-US" dirty="0" smtClean="0">
                <a:solidFill>
                  <a:schemeClr val="accent1"/>
                </a:solidFill>
              </a:rPr>
              <a:t>(4/4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52160"/>
          </a:xfrm>
        </p:spPr>
        <p:txBody>
          <a:bodyPr>
            <a:normAutofit lnSpcReduction="10000"/>
          </a:bodyPr>
          <a:lstStyle/>
          <a:p>
            <a:pPr>
              <a:buNone/>
              <a:tabLst>
                <a:tab pos="8636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Instruction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800  Loop: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sll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$t1,$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s3,2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0x 0013 4880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804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t1,$t1,$s6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0136 4821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808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lw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t0,0($t1)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8D28 0000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812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t0,$s5, Exit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1115 0002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816 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addiu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$s3,$s3,1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0x 2273 0001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820  j     Loop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863600" algn="l"/>
              </a:tabLst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0x 0800 00C8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Exit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4225" y="5669280"/>
            <a:ext cx="394660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 smtClean="0"/>
              <a:t>J: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2473" y="1645920"/>
            <a:ext cx="476412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 smtClean="0"/>
              <a:t>R: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32473" y="2468880"/>
            <a:ext cx="476412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R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54" name="TextBox 53"/>
          <p:cNvSpPr txBox="1"/>
          <p:nvPr/>
        </p:nvSpPr>
        <p:spPr>
          <a:xfrm>
            <a:off x="638271" y="3291840"/>
            <a:ext cx="370614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63" name="TextBox 62"/>
          <p:cNvSpPr txBox="1"/>
          <p:nvPr/>
        </p:nvSpPr>
        <p:spPr>
          <a:xfrm>
            <a:off x="638271" y="4114800"/>
            <a:ext cx="370614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70" name="TextBox 69"/>
          <p:cNvSpPr txBox="1"/>
          <p:nvPr/>
        </p:nvSpPr>
        <p:spPr>
          <a:xfrm>
            <a:off x="638271" y="4846320"/>
            <a:ext cx="370614" cy="430887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2800" dirty="0"/>
              <a:t>I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836341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Branching and PC-Relative Addressing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J-Format</a:t>
            </a:r>
          </a:p>
          <a:p>
            <a:r>
              <a:rPr lang="en-US" dirty="0" smtClean="0"/>
              <a:t>Pseudo-instructions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Bonus:  Disassembly Practice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Agenda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I-Format</a:t>
            </a:r>
          </a:p>
          <a:p>
            <a:pPr lvl="1"/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Branching and PC-Relative Addressing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Administrivia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J-Format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Pseudo-instructions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Bonus:  Assembly Practice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Bonus:  Disassembly Practice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2657806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</a:t>
            </a:r>
            <a:r>
              <a:rPr lang="en-US" dirty="0">
                <a:solidFill>
                  <a:schemeClr val="accent1"/>
                </a:solidFill>
              </a:rPr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Disassembly is the opposite process of figuring out the instructions from the machine code</a:t>
            </a:r>
          </a:p>
          <a:p>
            <a:r>
              <a:rPr lang="en-US" dirty="0" smtClean="0"/>
              <a:t>On the following slides, there are 6-lines of machine code (hex numbers)</a:t>
            </a:r>
          </a:p>
          <a:p>
            <a:r>
              <a:rPr lang="en-US" dirty="0" smtClean="0"/>
              <a:t>Your task: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Convert to binary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Use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to determine format and fields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Write field values in decimal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Convert fields MIPS instructions (try adding labels)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Translate into C (be creative!)</a:t>
            </a:r>
          </a:p>
          <a:p>
            <a:r>
              <a:rPr lang="en-US" dirty="0" smtClean="0"/>
              <a:t>Use your Green Sheet; answers follow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326231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Question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200"/>
            <a:ext cx="841248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00001025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0005402A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11000003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00441020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20A5FFFF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0x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08100001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164772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(1/9)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200"/>
            <a:ext cx="8412480" cy="4525963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00000000000000000001000000100101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00000000001010100000000101010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10001000000000000000000000011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00000010001000001000000100000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0010000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0101001011111111111111111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ea typeface="ＭＳ Ｐゴシック" pitchFamily="34" charset="-128"/>
              </a:rPr>
              <a:t>00001000000100000000000000000001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>
              <a:solidFill>
                <a:srgbClr val="FF0000"/>
              </a:solidFill>
              <a:latin typeface="Courier New" pitchFamily="49" charset="0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1) Converted to binary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1405063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(2/9)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00000000000000000001000000100101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00000000001010100000000101010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10001000000000000000000000011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00000010001000001000000100000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0010000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0101001011111111111111111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</a:rPr>
              <a:t>00001000000100000000000000000001</a:t>
            </a: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2) Check </a:t>
            </a:r>
            <a:r>
              <a:rPr lang="en-US" sz="30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opcode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for format and fields...</a:t>
            </a:r>
            <a:endParaRPr lang="en-US" dirty="0" smtClean="0">
              <a:latin typeface="+mj-lt"/>
              <a:ea typeface="ＭＳ Ｐゴシック" pitchFamily="34" charset="-128"/>
            </a:endParaRPr>
          </a:p>
          <a:p>
            <a:pPr lvl="1">
              <a:tabLst>
                <a:tab pos="2286000" algn="l"/>
              </a:tabLst>
            </a:pPr>
            <a:r>
              <a:rPr lang="en-US" sz="2600" dirty="0" smtClean="0">
                <a:latin typeface="+mj-lt"/>
                <a:ea typeface="ＭＳ Ｐゴシック" pitchFamily="34" charset="-128"/>
              </a:rPr>
              <a:t>0 (R-Format), 2 </a:t>
            </a:r>
            <a:r>
              <a:rPr lang="en-US" sz="2600" dirty="0">
                <a:latin typeface="+mj-lt"/>
                <a:ea typeface="ＭＳ Ｐゴシック" pitchFamily="34" charset="-128"/>
              </a:rPr>
              <a:t>or 3 </a:t>
            </a:r>
            <a:r>
              <a:rPr lang="en-US" sz="2600" dirty="0" smtClean="0">
                <a:latin typeface="+mj-lt"/>
                <a:ea typeface="ＭＳ Ｐゴシック" pitchFamily="34" charset="-128"/>
              </a:rPr>
              <a:t>(J-Format), otherwise (I-Format)</a:t>
            </a:r>
            <a:endParaRPr lang="en-US" sz="2600" dirty="0">
              <a:latin typeface="+mj-lt"/>
              <a:cs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31771" y="4256313"/>
            <a:ext cx="4767943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3831336" y="3822192"/>
            <a:ext cx="4767943" cy="365760"/>
            <a:chOff x="3831336" y="3822192"/>
            <a:chExt cx="4767943" cy="365760"/>
          </a:xfrm>
        </p:grpSpPr>
        <p:sp>
          <p:nvSpPr>
            <p:cNvPr id="10" name="Rectangle 9"/>
            <p:cNvSpPr/>
            <p:nvPr/>
          </p:nvSpPr>
          <p:spPr>
            <a:xfrm>
              <a:off x="3831336" y="3822192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745736" y="3822192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31336" y="2953512"/>
            <a:ext cx="4767943" cy="365760"/>
            <a:chOff x="3831336" y="3822192"/>
            <a:chExt cx="4767943" cy="365760"/>
          </a:xfrm>
        </p:grpSpPr>
        <p:sp>
          <p:nvSpPr>
            <p:cNvPr id="15" name="Rectangle 14"/>
            <p:cNvSpPr/>
            <p:nvPr/>
          </p:nvSpPr>
          <p:spPr>
            <a:xfrm>
              <a:off x="3831336" y="3822192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745736" y="3822192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377440" y="2015837"/>
            <a:ext cx="36576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>
                <a:solidFill>
                  <a:srgbClr val="FF0000"/>
                </a:solidFill>
              </a:rPr>
              <a:t>J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831336" y="2075688"/>
            <a:ext cx="4767943" cy="365760"/>
            <a:chOff x="3831336" y="2075688"/>
            <a:chExt cx="4767943" cy="365760"/>
          </a:xfrm>
        </p:grpSpPr>
        <p:sp>
          <p:nvSpPr>
            <p:cNvPr id="18" name="Rectangle 17"/>
            <p:cNvSpPr/>
            <p:nvPr/>
          </p:nvSpPr>
          <p:spPr>
            <a:xfrm>
              <a:off x="3831336" y="2075688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83680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31336" y="2514600"/>
            <a:ext cx="4767943" cy="365760"/>
            <a:chOff x="3831336" y="2075688"/>
            <a:chExt cx="4767943" cy="365760"/>
          </a:xfrm>
        </p:grpSpPr>
        <p:sp>
          <p:nvSpPr>
            <p:cNvPr id="26" name="Rectangle 25"/>
            <p:cNvSpPr/>
            <p:nvPr/>
          </p:nvSpPr>
          <p:spPr>
            <a:xfrm>
              <a:off x="3831336" y="2075688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583680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831336" y="3383280"/>
            <a:ext cx="4767943" cy="365760"/>
            <a:chOff x="3831336" y="2075688"/>
            <a:chExt cx="4767943" cy="365760"/>
          </a:xfrm>
        </p:grpSpPr>
        <p:sp>
          <p:nvSpPr>
            <p:cNvPr id="30" name="Rectangle 29"/>
            <p:cNvSpPr/>
            <p:nvPr/>
          </p:nvSpPr>
          <p:spPr>
            <a:xfrm>
              <a:off x="3831336" y="2075688"/>
              <a:ext cx="4767943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583680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ectangle 6"/>
          <p:cNvSpPr/>
          <p:nvPr/>
        </p:nvSpPr>
        <p:spPr>
          <a:xfrm>
            <a:off x="2743200" y="2075687"/>
            <a:ext cx="1088136" cy="25511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9581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(3/9)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...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	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3) Convert to decimal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Can leave target address in hex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831771" y="4256313"/>
            <a:ext cx="4767943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0x0100001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77440" y="2015837"/>
            <a:ext cx="36576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572"/>
              </a:spcBef>
            </a:pPr>
            <a:r>
              <a:rPr lang="en-US" sz="2400" b="1" dirty="0" smtClean="0"/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R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I</a:t>
            </a:r>
          </a:p>
          <a:p>
            <a:pPr algn="r">
              <a:spcBef>
                <a:spcPts val="572"/>
              </a:spcBef>
            </a:pPr>
            <a:r>
              <a:rPr lang="en-US" sz="2400" b="1" dirty="0" smtClean="0"/>
              <a:t>J</a:t>
            </a:r>
          </a:p>
        </p:txBody>
      </p:sp>
      <p:sp>
        <p:nvSpPr>
          <p:cNvPr id="7" name="Rectangle 6"/>
          <p:cNvSpPr/>
          <p:nvPr/>
        </p:nvSpPr>
        <p:spPr>
          <a:xfrm>
            <a:off x="2743200" y="2075687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743200" y="2514600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743200" y="2957430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4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743200" y="3381973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743200" y="3822192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743200" y="4261104"/>
            <a:ext cx="1088136" cy="36576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2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3831336" y="2075688"/>
            <a:ext cx="4764024" cy="365760"/>
            <a:chOff x="3831336" y="2075688"/>
            <a:chExt cx="4764024" cy="365760"/>
          </a:xfrm>
        </p:grpSpPr>
        <p:sp>
          <p:nvSpPr>
            <p:cNvPr id="18" name="Rectangle 17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65745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6601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488936" y="2075688"/>
              <a:ext cx="11064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37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831336" y="2514600"/>
            <a:ext cx="4764024" cy="365760"/>
            <a:chOff x="3831336" y="2075688"/>
            <a:chExt cx="4764024" cy="365760"/>
          </a:xfrm>
        </p:grpSpPr>
        <p:sp>
          <p:nvSpPr>
            <p:cNvPr id="42" name="Rectangle 41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5745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6601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488936" y="2075688"/>
              <a:ext cx="11064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42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831336" y="3383280"/>
            <a:ext cx="4764024" cy="365760"/>
            <a:chOff x="3831336" y="2075688"/>
            <a:chExt cx="4764024" cy="365760"/>
          </a:xfrm>
        </p:grpSpPr>
        <p:sp>
          <p:nvSpPr>
            <p:cNvPr id="48" name="Rectangle 47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4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65745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6601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488936" y="2075688"/>
              <a:ext cx="11064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32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831336" y="2953512"/>
            <a:ext cx="4764024" cy="365760"/>
            <a:chOff x="3831336" y="2075688"/>
            <a:chExt cx="4764024" cy="365760"/>
          </a:xfrm>
        </p:grpSpPr>
        <p:sp>
          <p:nvSpPr>
            <p:cNvPr id="54" name="Rectangle 53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8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660136" y="2075688"/>
              <a:ext cx="29352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+3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3831336" y="3822192"/>
            <a:ext cx="4764024" cy="365760"/>
            <a:chOff x="3831336" y="2075688"/>
            <a:chExt cx="4764024" cy="365760"/>
          </a:xfrm>
        </p:grpSpPr>
        <p:sp>
          <p:nvSpPr>
            <p:cNvPr id="60" name="Rectangle 59"/>
            <p:cNvSpPr/>
            <p:nvPr/>
          </p:nvSpPr>
          <p:spPr>
            <a:xfrm>
              <a:off x="38313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745736" y="2075688"/>
              <a:ext cx="914400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5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660136" y="2075688"/>
              <a:ext cx="2935224" cy="365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-1</a:t>
              </a:r>
              <a:endPara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9581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(4/9)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   $2,$0,$0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0x00400004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$8,$0,$5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0x00400008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$8,$0,3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0x0040000C 	add  $2,$2,$4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0x00400010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$5,$5,-1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0x00400014 	j    0x0100001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0x00400018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9581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(5/9)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or   $v0,$0,$0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0x00400004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$t0,$0,$a1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0x00400008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$t0,$0,3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0x0040000C 	add  $v0,$v0,$a0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0x00400010 	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$a1,$a1,-1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0x00400014 	j    0x0100001 #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addr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: 0x0400004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0x00400018</a:t>
            </a:r>
            <a:endParaRPr lang="en-US" sz="2400" dirty="0" smtClean="0"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More readable with register names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9581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(6/9)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0x00400000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      or   $v0,$0,$0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0x00400004	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Loop: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$t0,$0,$a1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0x00400008 	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0x0040000C 	      add  $v0,$v0,$a0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0x00400010 	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$a1,$a1,-1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0x00400014	      j 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0x00400018	</a:t>
            </a: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Exit:</a:t>
            </a: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Introduce labels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9581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(7/9)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/>
              <a:t>Address	Instruction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or   $v0,$0,$0 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# initialize $v0 to 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Loop: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slt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$t0,$0,$a1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$t0 = 0 if 0 &gt;= $a1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beq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$t0,$0,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exit if $a1 &lt;= 0</a:t>
            </a:r>
            <a:endParaRPr lang="en-US" sz="2400" dirty="0" smtClean="0">
              <a:solidFill>
                <a:schemeClr val="bg1">
                  <a:lumMod val="65000"/>
                </a:schemeClr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add  $v0,$v0,$a0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$v0 += $a0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</a:t>
            </a:r>
            <a:r>
              <a:rPr lang="en-US" sz="2400" dirty="0" err="1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addi</a:t>
            </a: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$a1,$a1,-1  </a:t>
            </a:r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# decrement $a1</a:t>
            </a:r>
            <a:endParaRPr lang="en-US" sz="2400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    j    </a:t>
            </a:r>
            <a:r>
              <a:rPr lang="en-US" sz="2400" dirty="0" smtClean="0">
                <a:solidFill>
                  <a:schemeClr val="accent6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Loop</a:t>
            </a:r>
            <a:endParaRPr lang="en-US" sz="2400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dirty="0" smtClean="0">
                <a:solidFill>
                  <a:schemeClr val="accent4"/>
                </a:solidFill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Exit:</a:t>
            </a: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4) Translate to MIPS instructions (write in </a:t>
            </a:r>
            <a:r>
              <a:rPr lang="en-US" dirty="0" err="1" smtClean="0">
                <a:latin typeface="+mj-lt"/>
                <a:ea typeface="ＭＳ Ｐゴシック" pitchFamily="34" charset="-128"/>
                <a:cs typeface="Courier New" pitchFamily="49" charset="0"/>
              </a:rPr>
              <a:t>addrs</a:t>
            </a: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) 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What does it do?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9581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I-Format </a:t>
            </a:r>
            <a:r>
              <a:rPr lang="en-US" dirty="0" err="1" smtClean="0">
                <a:solidFill>
                  <a:schemeClr val="accent1"/>
                </a:solidFill>
              </a:rPr>
              <a:t>Immediates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3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/>
              <a:t> (16):  </a:t>
            </a:r>
            <a:r>
              <a:rPr lang="en-US" i="1" dirty="0" smtClean="0"/>
              <a:t>two’s complement </a:t>
            </a:r>
            <a:r>
              <a:rPr lang="en-US" dirty="0" smtClean="0"/>
              <a:t>number</a:t>
            </a:r>
            <a:endParaRPr lang="en-US" dirty="0"/>
          </a:p>
          <a:p>
            <a:pPr lvl="1"/>
            <a:r>
              <a:rPr lang="en-US" dirty="0" smtClean="0">
                <a:latin typeface="+mj-lt"/>
              </a:rPr>
              <a:t>All computations done in words, so 16-bit immediate must be </a:t>
            </a:r>
            <a:r>
              <a:rPr lang="en-US" i="1" dirty="0" smtClean="0">
                <a:latin typeface="+mj-lt"/>
              </a:rPr>
              <a:t>extended</a:t>
            </a:r>
            <a:r>
              <a:rPr lang="en-US" dirty="0" smtClean="0">
                <a:latin typeface="+mj-lt"/>
              </a:rPr>
              <a:t> to 32 bits</a:t>
            </a:r>
          </a:p>
          <a:p>
            <a:pPr lvl="1"/>
            <a:r>
              <a:rPr lang="en-US" dirty="0" smtClean="0">
                <a:latin typeface="+mj-lt"/>
              </a:rPr>
              <a:t>Green Sheet specifies </a:t>
            </a:r>
            <a:r>
              <a:rPr lang="en-US" dirty="0" err="1" smtClean="0">
                <a:latin typeface="+mj-lt"/>
              </a:rPr>
              <a:t>ZeroExtImm</a:t>
            </a:r>
            <a:r>
              <a:rPr lang="en-US" dirty="0" smtClean="0">
                <a:latin typeface="+mj-lt"/>
              </a:rPr>
              <a:t> or </a:t>
            </a:r>
            <a:r>
              <a:rPr lang="en-US" dirty="0" err="1" smtClean="0">
                <a:latin typeface="+mj-lt"/>
              </a:rPr>
              <a:t>SignExtImm</a:t>
            </a:r>
            <a:r>
              <a:rPr lang="en-US" dirty="0" smtClean="0">
                <a:latin typeface="+mj-lt"/>
              </a:rPr>
              <a:t> based on instruction</a:t>
            </a:r>
            <a:endParaRPr lang="en-US" dirty="0">
              <a:latin typeface="+mj-lt"/>
            </a:endParaRPr>
          </a:p>
          <a:p>
            <a:r>
              <a:rPr lang="en-US" dirty="0" smtClean="0"/>
              <a:t>Can represent </a:t>
            </a:r>
            <a:r>
              <a:rPr lang="en-US" dirty="0" smtClean="0">
                <a:sym typeface="Wingdings" pitchFamily="-65" charset="2"/>
              </a:rPr>
              <a:t>2</a:t>
            </a:r>
            <a:r>
              <a:rPr lang="en-US" baseline="30000" dirty="0" smtClean="0">
                <a:sym typeface="Wingdings" pitchFamily="-65" charset="2"/>
              </a:rPr>
              <a:t>16</a:t>
            </a:r>
            <a:r>
              <a:rPr lang="en-US" dirty="0" smtClean="0">
                <a:sym typeface="Wingdings" pitchFamily="-65" charset="2"/>
              </a:rPr>
              <a:t> </a:t>
            </a:r>
            <a:r>
              <a:rPr lang="en-US" dirty="0">
                <a:sym typeface="Wingdings" pitchFamily="-65" charset="2"/>
              </a:rPr>
              <a:t>different </a:t>
            </a:r>
            <a:r>
              <a:rPr lang="en-US" dirty="0" err="1" smtClean="0">
                <a:sym typeface="Wingdings" pitchFamily="-65" charset="2"/>
              </a:rPr>
              <a:t>immediates</a:t>
            </a:r>
            <a:endParaRPr lang="en-US" dirty="0">
              <a:sym typeface="Wingdings" pitchFamily="-65" charset="2"/>
            </a:endParaRPr>
          </a:p>
          <a:p>
            <a:pPr lvl="1"/>
            <a:r>
              <a:rPr lang="en-US" dirty="0">
                <a:sym typeface="Wingdings" pitchFamily="-65" charset="2"/>
              </a:rPr>
              <a:t>This is large enough to handle the offset in a typical </a:t>
            </a:r>
            <a:r>
              <a:rPr lang="en-US" dirty="0" err="1" smtClean="0">
                <a:latin typeface="Courier New" pitchFamily="-65" charset="0"/>
                <a:sym typeface="Wingdings" pitchFamily="-65" charset="2"/>
              </a:rPr>
              <a:t>lw</a:t>
            </a:r>
            <a:r>
              <a:rPr lang="en-US" dirty="0" smtClean="0">
                <a:sym typeface="Wingdings" pitchFamily="-65" charset="2"/>
              </a:rPr>
              <a:t>/</a:t>
            </a:r>
            <a:r>
              <a:rPr lang="en-US" dirty="0" err="1" smtClean="0">
                <a:latin typeface="Courier New" pitchFamily="-65" charset="0"/>
                <a:sym typeface="Wingdings" pitchFamily="-65" charset="2"/>
              </a:rPr>
              <a:t>sw</a:t>
            </a:r>
            <a:r>
              <a:rPr lang="en-US" dirty="0">
                <a:sym typeface="Wingdings" pitchFamily="-65" charset="2"/>
              </a:rPr>
              <a:t>, plus </a:t>
            </a:r>
            <a:r>
              <a:rPr lang="en-US" dirty="0" smtClean="0">
                <a:sym typeface="Wingdings" pitchFamily="-65" charset="2"/>
              </a:rPr>
              <a:t>the </a:t>
            </a:r>
            <a:r>
              <a:rPr lang="en-US" dirty="0">
                <a:sym typeface="Wingdings" pitchFamily="-65" charset="2"/>
              </a:rPr>
              <a:t>vast majority of </a:t>
            </a:r>
            <a:r>
              <a:rPr lang="en-US" dirty="0"/>
              <a:t>values </a:t>
            </a:r>
            <a:r>
              <a:rPr lang="en-US" dirty="0" smtClean="0"/>
              <a:t>for </a:t>
            </a:r>
            <a:r>
              <a:rPr lang="en-US" dirty="0" err="1" smtClean="0">
                <a:latin typeface="Courier New" pitchFamily="-65" charset="0"/>
              </a:rPr>
              <a:t>slti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(8/9)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/* a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$v0, b$a0, c$a1 */</a:t>
            </a:r>
            <a:endParaRPr lang="en-US" sz="2400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0;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while(c &gt; 0) {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a += b;</a:t>
            </a:r>
            <a:endParaRPr lang="en-US" sz="2400" b="1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c--;</a:t>
            </a:r>
            <a:endParaRPr lang="en-US" sz="2400" b="1" dirty="0" smtClean="0"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endParaRPr lang="en-US" sz="2400" b="1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5) Translate into C code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Initial direct translation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9581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Disassembly Practice Answer (9/9)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00199"/>
            <a:ext cx="8412480" cy="493776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2286000" algn="l"/>
              </a:tabLst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/* naïve multiplication: returns m*n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*/</a:t>
            </a:r>
            <a:endParaRPr lang="en-US" sz="2400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multiply(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m,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p;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/* product */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for(p = 0; n-- &gt; 0; p += m) 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  return p;</a:t>
            </a:r>
          </a:p>
          <a:p>
            <a:pPr marL="0" indent="0">
              <a:buNone/>
              <a:tabLst>
                <a:tab pos="2286000" algn="l"/>
              </a:tabLst>
            </a:pPr>
            <a:r>
              <a:rPr lang="en-US" sz="2400" b="1" dirty="0" smtClean="0">
                <a:latin typeface="Courier New" pitchFamily="49" charset="0"/>
                <a:ea typeface="ＭＳ Ｐゴシック" pitchFamily="34" charset="-128"/>
                <a:cs typeface="Courier New" pitchFamily="49" charset="0"/>
              </a:rPr>
              <a:t>}</a:t>
            </a:r>
            <a:endParaRPr lang="en-US" sz="2400" b="1" dirty="0" smtClean="0">
              <a:solidFill>
                <a:schemeClr val="accent6"/>
              </a:solidFill>
              <a:latin typeface="Courier New" pitchFamily="49" charset="0"/>
              <a:ea typeface="ＭＳ Ｐゴシック" pitchFamily="34" charset="-128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endParaRPr lang="en-US" sz="2400" dirty="0" smtClean="0">
              <a:solidFill>
                <a:schemeClr val="accent4"/>
              </a:solidFill>
              <a:latin typeface="+mj-lt"/>
              <a:ea typeface="ＭＳ Ｐゴシック" pitchFamily="34" charset="-128"/>
              <a:cs typeface="Courier New" pitchFamily="49" charset="0"/>
            </a:endParaRPr>
          </a:p>
          <a:p>
            <a:pPr marL="0" indent="0">
              <a:buNone/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5) Translate into C code</a:t>
            </a:r>
          </a:p>
          <a:p>
            <a:pPr marL="400050" lvl="1" indent="0">
              <a:tabLst>
                <a:tab pos="2286000" algn="l"/>
              </a:tabLst>
            </a:pPr>
            <a:r>
              <a:rPr lang="en-US" dirty="0" smtClean="0">
                <a:latin typeface="+mj-lt"/>
                <a:ea typeface="ＭＳ Ｐゴシック" pitchFamily="34" charset="-128"/>
                <a:cs typeface="Courier New" pitchFamily="49" charset="0"/>
              </a:rPr>
              <a:t> One of many possible ways to write this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p="http://schemas.openxmlformats.org/presentationml/2006/main" xmlns:r="http://schemas.openxmlformats.org/officeDocument/2006/relationships" xmlns:a="http://schemas.openxmlformats.org/drawingml/2006/main" val="3239581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Dealing With Large </a:t>
            </a:r>
            <a:r>
              <a:rPr lang="en-US" dirty="0" err="1" smtClean="0">
                <a:solidFill>
                  <a:schemeClr val="accent1"/>
                </a:solidFill>
              </a:rPr>
              <a:t>Immediates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15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we deal with 32-bit </a:t>
            </a:r>
            <a:r>
              <a:rPr lang="en-US" dirty="0" err="1" smtClean="0"/>
              <a:t>immediates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 smtClean="0"/>
              <a:t>Sometimes want to use </a:t>
            </a:r>
            <a:r>
              <a:rPr lang="en-US" dirty="0" err="1" smtClean="0"/>
              <a:t>immediates</a:t>
            </a:r>
            <a:r>
              <a:rPr lang="en-US" dirty="0" smtClean="0"/>
              <a:t> &gt; ± 2</a:t>
            </a:r>
            <a:r>
              <a:rPr lang="en-US" baseline="30000" dirty="0" smtClean="0"/>
              <a:t>15</a:t>
            </a:r>
            <a:r>
              <a:rPr lang="en-US" dirty="0" smtClean="0"/>
              <a:t> with </a:t>
            </a:r>
            <a:r>
              <a:rPr lang="en-US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sw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slti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Bitwise logic operations with 32-bit </a:t>
            </a:r>
            <a:r>
              <a:rPr lang="en-US" dirty="0" err="1" smtClean="0"/>
              <a:t>immediates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b="1" dirty="0" smtClean="0"/>
              <a:t>Solution:  </a:t>
            </a:r>
            <a:r>
              <a:rPr lang="en-US" dirty="0" smtClean="0"/>
              <a:t>Don’t mess with instruction formats, just add a new instruction</a:t>
            </a: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rgbClr val="FF0000"/>
                </a:solidFill>
              </a:rPr>
              <a:t>Load Upper Immediate</a:t>
            </a:r>
            <a:r>
              <a:rPr lang="en-US" dirty="0" smtClean="0"/>
              <a:t>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reg,imm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Moves 16-bit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imm</a:t>
            </a:r>
            <a:r>
              <a:rPr lang="en-US" dirty="0" smtClean="0"/>
              <a:t> into upper half (bits 16-31) of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 smtClean="0"/>
              <a:t> and zeros the lower half (bits 0-15)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dirty="0" smtClean="0">
                <a:solidFill>
                  <a:schemeClr val="accent1"/>
                </a:solidFill>
              </a:rPr>
              <a:t> Example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smtClean="0"/>
              <a:t>Want: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$t0,$t0,0xABABCDCD</a:t>
            </a:r>
            <a:endParaRPr lang="en-US" dirty="0" smtClean="0"/>
          </a:p>
          <a:p>
            <a:pPr lvl="1"/>
            <a:r>
              <a:rPr lang="en-US" dirty="0" smtClean="0"/>
              <a:t>This is a pseudo-instruction!</a:t>
            </a:r>
          </a:p>
          <a:p>
            <a:r>
              <a:rPr lang="en-US" dirty="0" smtClean="0"/>
              <a:t>Translates into:</a:t>
            </a:r>
          </a:p>
          <a:p>
            <a:pPr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 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lui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$at,0xABAB		# upper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ori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 $at,$at,0xCDCD	# lower 16</a:t>
            </a:r>
            <a:br>
              <a:rPr lang="en-US" sz="28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addu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$t0,$t0,$at  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# move</a:t>
            </a:r>
          </a:p>
          <a:p>
            <a:pPr>
              <a:spcBef>
                <a:spcPts val="5400"/>
              </a:spcBef>
            </a:pPr>
            <a:r>
              <a:rPr lang="en-US" dirty="0" smtClean="0"/>
              <a:t>Now we can handle everything with a 16-bit immediate!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158840" y="4147457"/>
            <a:ext cx="5072742" cy="815646"/>
            <a:chOff x="3940629" y="4147457"/>
            <a:chExt cx="5072742" cy="815646"/>
          </a:xfrm>
        </p:grpSpPr>
        <p:sp>
          <p:nvSpPr>
            <p:cNvPr id="7" name="Oval 6"/>
            <p:cNvSpPr/>
            <p:nvPr/>
          </p:nvSpPr>
          <p:spPr>
            <a:xfrm>
              <a:off x="3940629" y="4147457"/>
              <a:ext cx="838200" cy="489857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H="1" flipV="1">
              <a:off x="4724400" y="4582886"/>
              <a:ext cx="576943" cy="185057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12228" y="4593771"/>
              <a:ext cx="3701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Only the assembler gets to use $at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bne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Need to specify an address to go to</a:t>
            </a:r>
          </a:p>
          <a:p>
            <a:pPr lvl="1"/>
            <a:r>
              <a:rPr lang="en-US" dirty="0" smtClean="0"/>
              <a:t>Also take two registers to compare</a:t>
            </a:r>
          </a:p>
          <a:p>
            <a:r>
              <a:rPr lang="en-US" dirty="0" smtClean="0"/>
              <a:t>Use I-Format:</a:t>
            </a:r>
          </a:p>
          <a:p>
            <a:endParaRPr lang="en-US" dirty="0" smtClean="0"/>
          </a:p>
          <a:p>
            <a:pPr lvl="1">
              <a:spcBef>
                <a:spcPts val="1200"/>
              </a:spcBef>
            </a:pP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opcode</a:t>
            </a:r>
            <a:r>
              <a:rPr lang="en-US" dirty="0" smtClean="0"/>
              <a:t> specifies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beq</a:t>
            </a:r>
            <a:r>
              <a:rPr lang="en-US" dirty="0" smtClean="0"/>
              <a:t> (4) vs.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bne</a:t>
            </a:r>
            <a:r>
              <a:rPr lang="en-US" dirty="0" smtClean="0"/>
              <a:t> (5)</a:t>
            </a:r>
          </a:p>
          <a:p>
            <a:pPr lvl="1"/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rs</a:t>
            </a:r>
            <a:r>
              <a:rPr lang="en-US" dirty="0" smtClean="0"/>
              <a:t> and </a:t>
            </a:r>
            <a:r>
              <a:rPr lang="en-US" sz="2600" dirty="0" err="1" smtClean="0">
                <a:latin typeface="Courier New" pitchFamily="49" charset="0"/>
                <a:cs typeface="Courier New" pitchFamily="49" charset="0"/>
              </a:rPr>
              <a:t>rt</a:t>
            </a:r>
            <a:r>
              <a:rPr lang="en-US" dirty="0" smtClean="0"/>
              <a:t> specify registers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How to best use </a:t>
            </a:r>
            <a:r>
              <a:rPr lang="en-US" sz="2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immediate</a:t>
            </a:r>
            <a:r>
              <a:rPr lang="en-US" dirty="0" smtClean="0">
                <a:solidFill>
                  <a:srgbClr val="FF0000"/>
                </a:solidFill>
              </a:rPr>
              <a:t> to specify addresses?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93192" y="3566160"/>
            <a:ext cx="8349870" cy="822960"/>
            <a:chOff x="351069" y="2468880"/>
            <a:chExt cx="8349870" cy="822960"/>
          </a:xfrm>
        </p:grpSpPr>
        <p:grpSp>
          <p:nvGrpSpPr>
            <p:cNvPr id="8" name="Group 50"/>
            <p:cNvGrpSpPr/>
            <p:nvPr/>
          </p:nvGrpSpPr>
          <p:grpSpPr>
            <a:xfrm>
              <a:off x="621792" y="2834640"/>
              <a:ext cx="7900416" cy="457200"/>
              <a:chOff x="621792" y="2834640"/>
              <a:chExt cx="7900416" cy="45720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621792" y="2834640"/>
                <a:ext cx="148132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opcode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210312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rs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337560" y="2834640"/>
                <a:ext cx="1234440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err="1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rt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572000" y="2834640"/>
                <a:ext cx="3950208" cy="4572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Courier New" pitchFamily="49" charset="0"/>
                    <a:cs typeface="Courier New" pitchFamily="49" charset="0"/>
                  </a:rPr>
                  <a:t>immediate</a:t>
                </a:r>
                <a:endParaRPr lang="en-US" sz="2800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endParaRPr>
              </a:p>
            </p:txBody>
          </p:sp>
        </p:grpSp>
        <p:sp>
          <p:nvSpPr>
            <p:cNvPr id="9" name="TextBox 8"/>
            <p:cNvSpPr txBox="1"/>
            <p:nvPr/>
          </p:nvSpPr>
          <p:spPr>
            <a:xfrm>
              <a:off x="351069" y="2468880"/>
              <a:ext cx="553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31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31927" y="2468880"/>
              <a:ext cx="3690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Branching Instruction Usage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377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Branches typically used for loops (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if-else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, </a:t>
            </a:r>
            <a:r>
              <a:rPr lang="en-US" sz="3000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Loops are generally small (&lt; 50 instructions)</a:t>
            </a:r>
          </a:p>
          <a:p>
            <a:pPr lvl="1"/>
            <a:r>
              <a:rPr lang="en-US" dirty="0" smtClean="0"/>
              <a:t>Function calls and unconditional jumps handled with jump instructions (J-Format)</a:t>
            </a:r>
          </a:p>
          <a:p>
            <a:r>
              <a:rPr lang="en-US" b="1" dirty="0" smtClean="0"/>
              <a:t>Recall:</a:t>
            </a:r>
            <a:r>
              <a:rPr lang="en-US" dirty="0" smtClean="0"/>
              <a:t>  Instructions stored in a localized area of memory (Code/Text)</a:t>
            </a:r>
          </a:p>
          <a:p>
            <a:pPr lvl="1"/>
            <a:r>
              <a:rPr lang="en-US" dirty="0" smtClean="0"/>
              <a:t>Largest branch distance limited by size of code</a:t>
            </a:r>
          </a:p>
          <a:p>
            <a:pPr lvl="1"/>
            <a:r>
              <a:rPr lang="en-US" dirty="0" smtClean="0"/>
              <a:t>Address of current instruction stored in the program counter (PC)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11038</TotalTime>
  <Words>3905</Words>
  <Application>Microsoft Macintosh PowerPoint</Application>
  <PresentationFormat>On-screen Show (4:3)</PresentationFormat>
  <Paragraphs>777</Paragraphs>
  <Slides>51</Slides>
  <Notes>9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Image</vt:lpstr>
      <vt:lpstr>Slide 1</vt:lpstr>
      <vt:lpstr>Review of Last Lecture</vt:lpstr>
      <vt:lpstr>Great Idea #1: Levels of Representation/Interpretation</vt:lpstr>
      <vt:lpstr>Agenda</vt:lpstr>
      <vt:lpstr>I-Format Immediates</vt:lpstr>
      <vt:lpstr>Dealing With Large Immediates</vt:lpstr>
      <vt:lpstr>lui Example</vt:lpstr>
      <vt:lpstr>Branching Instructions</vt:lpstr>
      <vt:lpstr>Branching Instruction Usage</vt:lpstr>
      <vt:lpstr>PC-Relative Addressing</vt:lpstr>
      <vt:lpstr>Branching Reach</vt:lpstr>
      <vt:lpstr>Branch Calculation</vt:lpstr>
      <vt:lpstr>Branch Example (1/2)</vt:lpstr>
      <vt:lpstr>Branch Example (2/2)</vt:lpstr>
      <vt:lpstr>Questions on PC-addressing</vt:lpstr>
      <vt:lpstr>Agenda</vt:lpstr>
      <vt:lpstr>Administrivia</vt:lpstr>
      <vt:lpstr>Agenda</vt:lpstr>
      <vt:lpstr>J-Format Instructions (1/4)</vt:lpstr>
      <vt:lpstr>J-Format Instructions (2/4)</vt:lpstr>
      <vt:lpstr>J-Format Instructions (3/4)</vt:lpstr>
      <vt:lpstr>J-Format Instructions (4/4)</vt:lpstr>
      <vt:lpstr>Slide 23</vt:lpstr>
      <vt:lpstr>Agenda</vt:lpstr>
      <vt:lpstr>Assembler Pseudo-Instructions</vt:lpstr>
      <vt:lpstr>Assembler Pseudo-Instructions</vt:lpstr>
      <vt:lpstr>Assembler Register</vt:lpstr>
      <vt:lpstr>MAL vs. TAL</vt:lpstr>
      <vt:lpstr>Summary</vt:lpstr>
      <vt:lpstr>Slide 30</vt:lpstr>
      <vt:lpstr>Agenda</vt:lpstr>
      <vt:lpstr>Assembly Practice</vt:lpstr>
      <vt:lpstr>Code Questions</vt:lpstr>
      <vt:lpstr>Code Answers</vt:lpstr>
      <vt:lpstr>Assembly Practice Question</vt:lpstr>
      <vt:lpstr>Assembly Practice Answer (1/4)</vt:lpstr>
      <vt:lpstr>Assembly Practice Answer (2/4)</vt:lpstr>
      <vt:lpstr>Assembly Practice Answer (3/4)</vt:lpstr>
      <vt:lpstr>Assembly Practice Answer (4/4)</vt:lpstr>
      <vt:lpstr>Agenda</vt:lpstr>
      <vt:lpstr>Disassembly Practice</vt:lpstr>
      <vt:lpstr>Disassembly Practice Question</vt:lpstr>
      <vt:lpstr>Disassembly Practice Answer (1/9)</vt:lpstr>
      <vt:lpstr>Disassembly Practice Answer (2/9)</vt:lpstr>
      <vt:lpstr>Disassembly Practice Answer (3/9)</vt:lpstr>
      <vt:lpstr>Disassembly Practice Answer (4/9)</vt:lpstr>
      <vt:lpstr>Disassembly Practice Answer (5/9)</vt:lpstr>
      <vt:lpstr>Disassembly Practice Answer (6/9)</vt:lpstr>
      <vt:lpstr>Disassembly Practice Answer (7/9)</vt:lpstr>
      <vt:lpstr>Disassembly Practice Answer (8/9)</vt:lpstr>
      <vt:lpstr>Disassembly Practice Answer (9/9)</vt:lpstr>
    </vt:vector>
  </TitlesOfParts>
  <Company>UC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Dan Garcia</cp:lastModifiedBy>
  <cp:revision>317</cp:revision>
  <cp:lastPrinted>2014-02-03T05:26:51Z</cp:lastPrinted>
  <dcterms:created xsi:type="dcterms:W3CDTF">2014-02-03T05:02:04Z</dcterms:created>
  <dcterms:modified xsi:type="dcterms:W3CDTF">2014-02-03T05:27:17Z</dcterms:modified>
</cp:coreProperties>
</file>