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s/slide6.xml" ContentType="application/vnd.openxmlformats-officedocument.presentationml.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7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letter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5600" kern="1200">
        <a:solidFill>
          <a:schemeClr val="accent1"/>
        </a:solidFill>
        <a:latin typeface="Helvetica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6C89B3"/>
    <a:srgbClr val="67AEBD"/>
    <a:srgbClr val="91A8BE"/>
    <a:srgbClr val="FFFF2F"/>
    <a:srgbClr val="32415C"/>
    <a:srgbClr val="FB0A10"/>
    <a:srgbClr val="94F0E4"/>
    <a:srgbClr val="5771A0"/>
    <a:srgbClr val="800080"/>
    <a:srgbClr val="66FF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5620"/>
    <p:restoredTop sz="87704" autoAdjust="0"/>
  </p:normalViewPr>
  <p:slideViewPr>
    <p:cSldViewPr>
      <p:cViewPr varScale="1">
        <p:scale>
          <a:sx n="99" d="100"/>
          <a:sy n="99" d="100"/>
        </p:scale>
        <p:origin x="-368" y="-96"/>
      </p:cViewPr>
      <p:guideLst>
        <p:guide orient="horz" pos="2160"/>
        <p:guide pos="28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93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14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3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5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7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7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9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89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1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3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577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89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5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7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70" tIns="44135" rIns="88270" bIns="44135">
            <a:prstTxWarp prst="textNoShape">
              <a:avLst/>
            </a:prstTxWarp>
          </a:bodyPr>
          <a:lstStyle/>
          <a:p>
            <a:pPr marL="228600" indent="-228600"/>
            <a:r>
              <a:rPr lang="en-US" dirty="0"/>
              <a:t>Answer: [correct</a:t>
            </a:r>
            <a:r>
              <a:rPr lang="en-US" dirty="0" smtClean="0"/>
              <a:t>=a, </a:t>
            </a:r>
            <a:r>
              <a:rPr lang="en-US" dirty="0"/>
              <a:t>FFF]</a:t>
            </a:r>
          </a:p>
          <a:p>
            <a:pPr marL="228600" indent="-228600"/>
            <a:r>
              <a:rPr lang="en-US" dirty="0"/>
              <a:t>1: False! That won’t work because it’ll be clobbered on the next recursive call</a:t>
            </a:r>
          </a:p>
          <a:p>
            <a:pPr marL="228600" indent="-228600"/>
            <a:r>
              <a:rPr lang="en-US" dirty="0"/>
              <a:t>2: False! Not really because we could rewrite this iteratively in MIPS</a:t>
            </a:r>
          </a:p>
          <a:p>
            <a:pPr marL="228600" indent="-228600"/>
            <a:r>
              <a:rPr lang="en-US" dirty="0"/>
              <a:t>3: False! Not really because we could rewrite this iteratively in MIPS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9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9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09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09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30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30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50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50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710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91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691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12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1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32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21" tIns="46660" rIns="93321" bIns="46660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3757529E-B9E9-4D07-A8F2-BB09529B1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DD7C601-209F-40D3-98BC-20DD7722DC0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96439EB9-D70F-48A7-BBA6-8132AA7C5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17296AFF-E97A-4074-8EFC-88FBCCD940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Helvetica" pitchFamily="-65" charset="0"/>
              <a:ea typeface="+mn-ea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B4BF27AD-C49C-4753-9BED-CCFF787B30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990601"/>
            <a:ext cx="4038600" cy="53058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245350" y="6621463"/>
            <a:ext cx="1898650" cy="236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spAutoFit/>
          </a:bodyPr>
          <a:lstStyle/>
          <a:p>
            <a:pPr algn="r" eaLnBrk="0" hangingPunct="0">
              <a:defRPr/>
            </a:pPr>
            <a:r>
              <a:rPr lang="en-US" sz="1200" dirty="0">
                <a:solidFill>
                  <a:schemeClr val="tx1"/>
                </a:solidFill>
                <a:latin typeface="18 VAG Rounded Light   02390"/>
                <a:ea typeface="+mn-ea"/>
              </a:rPr>
              <a:t>2010-02-01 @ Faculty Lunch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2057400" y="6334125"/>
            <a:ext cx="50292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/>
            <a:r>
              <a:rPr lang="en-US" sz="1400" b="1">
                <a:solidFill>
                  <a:schemeClr val="tx1"/>
                </a:solidFill>
                <a:latin typeface="18 VAG Rounded Black   09390" charset="0"/>
              </a:rPr>
              <a:t>CS10 : The Beauty and Joy of Computing</a:t>
            </a:r>
            <a:br>
              <a:rPr lang="en-US" sz="1400" b="1">
                <a:solidFill>
                  <a:schemeClr val="tx1"/>
                </a:solidFill>
                <a:latin typeface="18 VAG Rounded Black   09390" charset="0"/>
              </a:rPr>
            </a:br>
            <a:r>
              <a:rPr lang="en-US" sz="1400" b="1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http://inst.eecs.berkeley.edu/~cs39n/fa10/</a:t>
            </a:r>
            <a:endParaRPr lang="en-US" sz="320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2" name="Picture 14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321898"/>
            <a:ext cx="685800" cy="53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7456432A-154C-4E40-895D-64BA6493365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54407C3D-B081-48CC-B1A5-7AD3CD21AF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0ABA5629-1446-4C33-BC73-B73CD3C3B3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DC155539-8C0D-4B78-9F60-8CEDDE9CEC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0308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299332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0307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299332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latin typeface="Helvetica" pitchFamily="-65" charset="0"/>
                <a:ea typeface="+mn-ea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Helvetica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/>
            </a:lvl1pPr>
          </a:lstStyle>
          <a:p>
            <a:fld id="{C3D42032-9C79-42F6-B9B6-45455687F8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620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990600"/>
            <a:ext cx="8229600" cy="536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CS61C </a:t>
            </a:r>
            <a:r>
              <a:rPr lang="en-US" sz="1000" b="1">
                <a:solidFill>
                  <a:srgbClr val="FFFF00"/>
                </a:solidFill>
                <a:latin typeface="18 VAG Rounded Bold   07390"/>
              </a:rPr>
              <a:t>L10 Introduction to MIPS : Procedures I </a:t>
            </a: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(</a:t>
            </a:r>
            <a:fld id="{A675322B-6B6F-8840-A2AB-2E8B2F733D1E}" type="slidenum">
              <a:rPr lang="en-US" sz="1000" b="1">
                <a:solidFill>
                  <a:schemeClr val="tx1"/>
                </a:solidFill>
                <a:latin typeface="18 VAG Rounded Bold   0739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)</a:t>
            </a:r>
          </a:p>
        </p:txBody>
      </p:sp>
      <p:sp>
        <p:nvSpPr>
          <p:cNvPr id="10" name="Rectangle 11"/>
          <p:cNvSpPr>
            <a:spLocks noChangeArrowheads="1"/>
          </p:cNvSpPr>
          <p:nvPr userDrawn="1"/>
        </p:nvSpPr>
        <p:spPr bwMode="auto">
          <a:xfrm>
            <a:off x="7492876" y="6651625"/>
            <a:ext cx="1654299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old   07390"/>
              </a:rPr>
              <a:t>Garcia, Spring 2014 © UCB</a:t>
            </a:r>
          </a:p>
        </p:txBody>
      </p:sp>
      <p:pic>
        <p:nvPicPr>
          <p:cNvPr id="11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C1EEFF"/>
          </a:solidFill>
          <a:latin typeface="18 VAG Rounded Bold   07390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2" charset="2"/>
        <a:buChar char=""/>
        <a:defRPr sz="3000" kern="1200">
          <a:solidFill>
            <a:schemeClr val="tx1"/>
          </a:solidFill>
          <a:latin typeface="18 VAG Rounded Thin   55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2" charset="2"/>
        <a:buChar char=""/>
        <a:defRPr sz="2600" kern="1200">
          <a:solidFill>
            <a:srgbClr val="FFE39D"/>
          </a:solidFill>
          <a:latin typeface="18 VAG Rounded Light   02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18" charset="2"/>
        <a:buChar char=""/>
        <a:defRPr sz="2400" kern="1200">
          <a:solidFill>
            <a:srgbClr val="A7D6FF"/>
          </a:solidFill>
          <a:latin typeface="18 VAG Rounded Light   02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18" charset="2"/>
        <a:buChar char=""/>
        <a:defRPr sz="2200" kern="1200">
          <a:solidFill>
            <a:srgbClr val="F273AF"/>
          </a:solidFill>
          <a:latin typeface="18 VAG Rounded Light   02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18 VAG Rounded Light   02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17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18 VAG Rounded Bold   0739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accent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accent2"/>
                </a:solidFill>
                <a:latin typeface="18 VAG Rounded Bold   07390"/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latin typeface="18 VAG Rounded Bold   07390"/>
              </a:rPr>
              <a:t>Lecture</a:t>
            </a:r>
            <a:r>
              <a:rPr lang="en-US" sz="3200" b="1" dirty="0" smtClean="0">
                <a:latin typeface="18 VAG Rounded Bold   07390"/>
              </a:rPr>
              <a:t> 10 – </a:t>
            </a:r>
            <a:r>
              <a:rPr lang="en-US" sz="3200" b="1" dirty="0">
                <a:latin typeface="18 VAG Rounded Bold   07390"/>
              </a:rPr>
              <a:t>Introduction to MIPS</a:t>
            </a:r>
            <a:r>
              <a:rPr lang="en-US" sz="3200" b="1" dirty="0" smtClean="0">
                <a:latin typeface="18 VAG Rounded Bold   07390"/>
              </a:rPr>
              <a:t> Procedures 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</a:rPr>
              <a:t>2014-02-14</a:t>
            </a: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rgbClr val="FFFF00"/>
                </a:solidFill>
                <a:ea typeface="+mj-ea"/>
                <a:cs typeface="+mj-cs"/>
              </a:rPr>
              <a:t>In-car algorithm could dissolve traffic!</a:t>
            </a:r>
            <a:endParaRPr lang="en-US" sz="28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10000"/>
            <a:ext cx="5181600" cy="23622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“If cars broadcast their speeds to other vehicles” … (and the speeds of cars were automatically controlled – you could still steer) … “a simple in-car algorithm could help dissolve traffic jams as soon as they occur!”. Key idea – be optimistic leaving the jam and defensive leading into it.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228600" y="2438400"/>
            <a:ext cx="1905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Sr 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0" y="6248400"/>
            <a:ext cx="9144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algn="ctr"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600" b="1" dirty="0" smtClean="0">
                <a:latin typeface="Courier"/>
                <a:ea typeface="Courier New" pitchFamily="-65" charset="0"/>
                <a:cs typeface="Courier"/>
              </a:rPr>
              <a:t>www.technologyreview.com/blog/arxiv/27166/</a:t>
            </a:r>
            <a:endParaRPr lang="en-US" sz="2600" b="1" dirty="0">
              <a:latin typeface="Courier"/>
              <a:ea typeface="Courier New" pitchFamily="-65" charset="0"/>
              <a:cs typeface="Courier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6019800" y="5776452"/>
            <a:ext cx="25908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9800" y="3898376"/>
            <a:ext cx="2597727" cy="18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(6/6)</a:t>
            </a:r>
          </a:p>
        </p:txBody>
      </p:sp>
      <p:sp>
        <p:nvSpPr>
          <p:cNvPr id="197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411638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Syntax for </a:t>
            </a:r>
            <a:r>
              <a:rPr lang="en-US" b="1" dirty="0" err="1">
                <a:latin typeface="Courier"/>
                <a:cs typeface="Courier"/>
              </a:rPr>
              <a:t>jr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(jump register):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register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Instead of providing a label to jump to, the </a:t>
            </a:r>
            <a:r>
              <a:rPr lang="en-US" b="1" dirty="0" err="1">
                <a:latin typeface="Courier"/>
                <a:cs typeface="Courier"/>
              </a:rPr>
              <a:t>jr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instruction provides a register which contains an address to jump to.</a:t>
            </a:r>
          </a:p>
          <a:p>
            <a:r>
              <a:rPr lang="en-US" dirty="0">
                <a:latin typeface="18 VAG Rounded Light   02390"/>
              </a:rPr>
              <a:t>Very useful for function calls: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cs typeface="18 VAG Rounded Light   02390"/>
              </a:rPr>
              <a:t> </a:t>
            </a:r>
            <a:r>
              <a:rPr lang="en-US" dirty="0"/>
              <a:t>stores return address in register (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b="1" dirty="0"/>
              <a:t> </a:t>
            </a:r>
            <a:r>
              <a:rPr lang="en-US" dirty="0"/>
              <a:t>jumps back to that address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11138"/>
            <a:ext cx="6143625" cy="474662"/>
          </a:xfrm>
        </p:spPr>
        <p:txBody>
          <a:bodyPr/>
          <a:lstStyle/>
          <a:p>
            <a:r>
              <a:rPr lang="en-US" dirty="0"/>
              <a:t>Nested Procedures (1/2)</a:t>
            </a:r>
          </a:p>
        </p:txBody>
      </p:sp>
      <p:sp>
        <p:nvSpPr>
          <p:cNvPr id="197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01967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dirty="0" smtClean="0">
                <a:latin typeface="18 VAG Rounded Light   02390"/>
              </a:rPr>
              <a:t>	</a:t>
            </a:r>
            <a:r>
              <a:rPr lang="en-US" b="1" dirty="0" err="1" smtClean="0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mult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(x,x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;</a:t>
            </a:r>
            <a:b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}</a:t>
            </a:r>
          </a:p>
          <a:p>
            <a:r>
              <a:rPr lang="en-US" dirty="0">
                <a:latin typeface="18 VAG Rounded Light   02390"/>
              </a:rPr>
              <a:t>Something called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dirty="0">
                <a:latin typeface="18 VAG Rounded Light   02390"/>
              </a:rPr>
              <a:t>, now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is calling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So there’s a value in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>
                <a:latin typeface="Courier"/>
                <a:cs typeface="Courier"/>
              </a:rPr>
              <a:t>ra</a:t>
            </a:r>
            <a:r>
              <a:rPr lang="en-US" dirty="0">
                <a:latin typeface="18 VAG Rounded Light   02390"/>
              </a:rPr>
              <a:t> that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wants to jump back to, but this will be overwritten by the call to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Need to save </a:t>
            </a:r>
            <a:r>
              <a:rPr lang="en-US" b="1" dirty="0" err="1">
                <a:latin typeface="Courier"/>
                <a:cs typeface="Courier"/>
              </a:rPr>
              <a:t>sumSquare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return address before call to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dirty="0">
                <a:latin typeface="18 VAG Rounded Light   0239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561975" y="211138"/>
            <a:ext cx="5686425" cy="474662"/>
          </a:xfrm>
        </p:spPr>
        <p:txBody>
          <a:bodyPr/>
          <a:lstStyle/>
          <a:p>
            <a:r>
              <a:rPr lang="en-US" dirty="0"/>
              <a:t>Nested Procedures (2/2)</a:t>
            </a:r>
          </a:p>
        </p:txBody>
      </p:sp>
      <p:sp>
        <p:nvSpPr>
          <p:cNvPr id="197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887913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In general, may need to save some other info in addition to </a:t>
            </a:r>
            <a:r>
              <a:rPr lang="en-US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dirty="0">
                <a:latin typeface="18 VAG Rounded Light   02390"/>
              </a:rPr>
              <a:t>.</a:t>
            </a:r>
          </a:p>
          <a:p>
            <a:r>
              <a:rPr lang="en-US" dirty="0">
                <a:latin typeface="18 VAG Rounded Light   02390"/>
              </a:rPr>
              <a:t>When a C program is run, there are 3 important memory areas allocated: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Static</a:t>
            </a:r>
            <a:r>
              <a:rPr lang="en-US" dirty="0"/>
              <a:t>: Variables declared once per program, cease to exist only after execution completes. E.g., C </a:t>
            </a:r>
            <a:r>
              <a:rPr lang="en-US" dirty="0" err="1"/>
              <a:t>globals</a:t>
            </a:r>
            <a:endParaRPr lang="en-US" dirty="0"/>
          </a:p>
          <a:p>
            <a:pPr lvl="1"/>
            <a:r>
              <a:rPr lang="en-US" dirty="0">
                <a:solidFill>
                  <a:schemeClr val="accent4"/>
                </a:solidFill>
              </a:rPr>
              <a:t>Heap</a:t>
            </a:r>
            <a:r>
              <a:rPr lang="en-US" dirty="0"/>
              <a:t>: Variables declared </a:t>
            </a:r>
            <a:r>
              <a:rPr lang="en-US" dirty="0" smtClean="0"/>
              <a:t>dynamically via </a:t>
            </a:r>
            <a:r>
              <a:rPr lang="en-US" b="1" dirty="0" err="1" smtClean="0">
                <a:cs typeface="Courier New"/>
              </a:rPr>
              <a:t>malloc</a:t>
            </a:r>
            <a:endParaRPr lang="en-US" b="1" dirty="0" smtClean="0">
              <a:cs typeface="Courier New"/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Stack</a:t>
            </a:r>
            <a:r>
              <a:rPr lang="en-US" dirty="0"/>
              <a:t>: Space to be used by procedure during execution; this is where we can save register values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858000" cy="474662"/>
          </a:xfrm>
        </p:spPr>
        <p:txBody>
          <a:bodyPr/>
          <a:lstStyle/>
          <a:p>
            <a:r>
              <a:rPr lang="en-US" dirty="0"/>
              <a:t>C Memory Allocation</a:t>
            </a:r>
          </a:p>
        </p:txBody>
      </p:sp>
      <p:sp>
        <p:nvSpPr>
          <p:cNvPr id="1980419" name="Text Box 3"/>
          <p:cNvSpPr txBox="1">
            <a:spLocks noChangeArrowheads="1"/>
          </p:cNvSpPr>
          <p:nvPr/>
        </p:nvSpPr>
        <p:spPr bwMode="auto">
          <a:xfrm>
            <a:off x="1266825" y="6202362"/>
            <a:ext cx="428322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  <a:cs typeface="Corbel"/>
              </a:rPr>
              <a:t>0</a:t>
            </a:r>
          </a:p>
        </p:txBody>
      </p:sp>
      <p:sp>
        <p:nvSpPr>
          <p:cNvPr id="1980420" name="Text Box 4"/>
          <p:cNvSpPr txBox="1">
            <a:spLocks noChangeArrowheads="1"/>
          </p:cNvSpPr>
          <p:nvPr/>
        </p:nvSpPr>
        <p:spPr bwMode="auto">
          <a:xfrm>
            <a:off x="1295400" y="990600"/>
            <a:ext cx="513782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600" b="1" dirty="0">
                <a:latin typeface="Symbol" charset="2"/>
                <a:cs typeface="Symbol" charset="2"/>
              </a:rPr>
              <a:t>¥</a:t>
            </a:r>
          </a:p>
        </p:txBody>
      </p:sp>
      <p:sp>
        <p:nvSpPr>
          <p:cNvPr id="1980421" name="Text Box 5"/>
          <p:cNvSpPr txBox="1">
            <a:spLocks noChangeArrowheads="1"/>
          </p:cNvSpPr>
          <p:nvPr/>
        </p:nvSpPr>
        <p:spPr bwMode="auto">
          <a:xfrm>
            <a:off x="0" y="1143000"/>
            <a:ext cx="1454244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dirty="0">
                <a:latin typeface="18 VAG Rounded Bold   07390"/>
                <a:cs typeface="Corbel"/>
              </a:rPr>
              <a:t>Address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676400" y="5516562"/>
            <a:ext cx="7412042" cy="1066800"/>
            <a:chOff x="1056" y="3312"/>
            <a:chExt cx="4669" cy="672"/>
          </a:xfrm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1056" y="3312"/>
              <a:ext cx="1008" cy="672"/>
              <a:chOff x="1056" y="2976"/>
              <a:chExt cx="1008" cy="672"/>
            </a:xfrm>
          </p:grpSpPr>
          <p:sp>
            <p:nvSpPr>
              <p:cNvPr id="1980424" name="Text Box 8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22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Code</a:t>
                </a:r>
              </a:p>
            </p:txBody>
          </p:sp>
          <p:sp>
            <p:nvSpPr>
              <p:cNvPr id="1980425" name="Rectangle 9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26" name="Text Box 10"/>
            <p:cNvSpPr txBox="1">
              <a:spLocks noChangeArrowheads="1"/>
            </p:cNvSpPr>
            <p:nvPr/>
          </p:nvSpPr>
          <p:spPr bwMode="auto">
            <a:xfrm>
              <a:off x="2208" y="3437"/>
              <a:ext cx="3517" cy="36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2"/>
                  </a:solidFill>
                  <a:latin typeface="18 VAG Rounded Bold   07390"/>
                  <a:cs typeface="Corbel"/>
                </a:rPr>
                <a:t>Program (doesn’t change size)</a:t>
              </a:r>
              <a:endParaRPr lang="en-US" sz="3200" dirty="0">
                <a:latin typeface="18 VAG Rounded Bold   07390"/>
                <a:cs typeface="Corbel"/>
              </a:endParaRPr>
            </a:p>
          </p:txBody>
        </p:sp>
      </p:grpSp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676400" y="4267200"/>
            <a:ext cx="6938965" cy="1570038"/>
            <a:chOff x="1056" y="2525"/>
            <a:chExt cx="4371" cy="989"/>
          </a:xfrm>
        </p:grpSpPr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1056" y="2640"/>
              <a:ext cx="1008" cy="672"/>
              <a:chOff x="1056" y="2976"/>
              <a:chExt cx="1008" cy="672"/>
            </a:xfrm>
          </p:grpSpPr>
          <p:sp>
            <p:nvSpPr>
              <p:cNvPr id="1980429" name="Text Box 13"/>
              <p:cNvSpPr txBox="1">
                <a:spLocks noChangeArrowheads="1"/>
              </p:cNvSpPr>
              <p:nvPr/>
            </p:nvSpPr>
            <p:spPr bwMode="auto">
              <a:xfrm>
                <a:off x="1190" y="3143"/>
                <a:ext cx="746" cy="368"/>
              </a:xfrm>
              <a:prstGeom prst="rect">
                <a:avLst/>
              </a:prstGeom>
              <a:noFill/>
              <a:ln w="2857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3200">
                    <a:solidFill>
                      <a:schemeClr val="tx1"/>
                    </a:solidFill>
                    <a:latin typeface="18 VAG Rounded Bold   07390"/>
                    <a:cs typeface="Corbel"/>
                  </a:rPr>
                  <a:t>Static</a:t>
                </a:r>
              </a:p>
            </p:txBody>
          </p:sp>
          <p:sp>
            <p:nvSpPr>
              <p:cNvPr id="1980430" name="Rectangle 14"/>
              <p:cNvSpPr>
                <a:spLocks noChangeArrowheads="1"/>
              </p:cNvSpPr>
              <p:nvPr/>
            </p:nvSpPr>
            <p:spPr bwMode="auto">
              <a:xfrm>
                <a:off x="1056" y="2976"/>
                <a:ext cx="1008" cy="672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31" name="Text Box 15"/>
            <p:cNvSpPr txBox="1">
              <a:spLocks noChangeArrowheads="1"/>
            </p:cNvSpPr>
            <p:nvPr/>
          </p:nvSpPr>
          <p:spPr bwMode="auto">
            <a:xfrm>
              <a:off x="2160" y="2525"/>
              <a:ext cx="3267" cy="9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Variables 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declared once </a:t>
              </a:r>
              <a:r>
                <a:rPr lang="en-US" sz="3200" dirty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per</a:t>
              </a: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 </a:t>
              </a:r>
              <a:b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program; e.g., </a:t>
              </a: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globals</a:t>
              </a:r>
              <a:b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</a:br>
              <a:r>
                <a:rPr lang="en-US" sz="3200" dirty="0" err="1" smtClean="0">
                  <a:solidFill>
                    <a:schemeClr val="accent3">
                      <a:lumMod val="40000"/>
                      <a:lumOff val="60000"/>
                    </a:schemeClr>
                  </a:solidFill>
                  <a:latin typeface="18 VAG Rounded Bold   07390"/>
                  <a:cs typeface="Corbel"/>
                </a:rPr>
                <a:t>(doesn’t change size)</a:t>
              </a:r>
              <a:endParaRPr lang="en-US" sz="3200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endParaRPr>
            </a:p>
          </p:txBody>
        </p:sp>
      </p:grp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1676400" y="3001962"/>
            <a:ext cx="6062663" cy="1447800"/>
            <a:chOff x="1056" y="1728"/>
            <a:chExt cx="3819" cy="912"/>
          </a:xfrm>
        </p:grpSpPr>
        <p:grpSp>
          <p:nvGrpSpPr>
            <p:cNvPr id="7" name="Group 17"/>
            <p:cNvGrpSpPr>
              <a:grpSpLocks/>
            </p:cNvGrpSpPr>
            <p:nvPr/>
          </p:nvGrpSpPr>
          <p:grpSpPr bwMode="auto">
            <a:xfrm>
              <a:off x="1056" y="1728"/>
              <a:ext cx="1008" cy="912"/>
              <a:chOff x="1056" y="1728"/>
              <a:chExt cx="1008" cy="912"/>
            </a:xfrm>
          </p:grpSpPr>
          <p:grpSp>
            <p:nvGrpSpPr>
              <p:cNvPr id="8" name="Group 18"/>
              <p:cNvGrpSpPr>
                <a:grpSpLocks/>
              </p:cNvGrpSpPr>
              <p:nvPr/>
            </p:nvGrpSpPr>
            <p:grpSpPr bwMode="auto">
              <a:xfrm>
                <a:off x="1056" y="1968"/>
                <a:ext cx="1008" cy="672"/>
                <a:chOff x="1056" y="2976"/>
                <a:chExt cx="1008" cy="672"/>
              </a:xfrm>
            </p:grpSpPr>
            <p:sp>
              <p:nvSpPr>
                <p:cNvPr id="198043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39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 b="1">
                      <a:solidFill>
                        <a:schemeClr val="tx1"/>
                      </a:solidFill>
                      <a:latin typeface="18 VAG Rounded Light   02390"/>
                      <a:cs typeface="Corbel"/>
                    </a:rPr>
                    <a:t>Heap</a:t>
                  </a:r>
                </a:p>
              </p:txBody>
            </p:sp>
            <p:sp>
              <p:nvSpPr>
                <p:cNvPr id="1980436" name="Rectangle 20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Light   02390"/>
                    <a:cs typeface="Corbel"/>
                  </a:endParaRPr>
                </a:p>
              </p:txBody>
            </p:sp>
          </p:grpSp>
          <p:sp>
            <p:nvSpPr>
              <p:cNvPr id="1980437" name="Line 21"/>
              <p:cNvSpPr>
                <a:spLocks noChangeShapeType="1"/>
              </p:cNvSpPr>
              <p:nvPr/>
            </p:nvSpPr>
            <p:spPr bwMode="auto">
              <a:xfrm flipV="1">
                <a:off x="1536" y="172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Light   02390"/>
                  <a:cs typeface="Corbel"/>
                </a:endParaRPr>
              </a:p>
            </p:txBody>
          </p:sp>
        </p:grpSp>
        <p:sp>
          <p:nvSpPr>
            <p:cNvPr id="1980438" name="Text Box 22"/>
            <p:cNvSpPr txBox="1">
              <a:spLocks noChangeArrowheads="1"/>
            </p:cNvSpPr>
            <p:nvPr/>
          </p:nvSpPr>
          <p:spPr bwMode="auto">
            <a:xfrm>
              <a:off x="2208" y="1901"/>
              <a:ext cx="2667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 dirty="0">
                  <a:solidFill>
                    <a:schemeClr val="accent6"/>
                  </a:solidFill>
                  <a:latin typeface="18 VAG Rounded Light   02390"/>
                  <a:cs typeface="Corbel"/>
                </a:rPr>
                <a:t>Explicitly created space, </a:t>
              </a:r>
              <a: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  <a:t/>
              </a:r>
              <a:b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</a:br>
              <a:r>
                <a:rPr lang="en-US" sz="3200" dirty="0" smtClean="0">
                  <a:solidFill>
                    <a:schemeClr val="accent6"/>
                  </a:solidFill>
                  <a:latin typeface="18 VAG Rounded Light   02390"/>
                  <a:cs typeface="Corbel"/>
                </a:rPr>
                <a:t>i.e., </a:t>
              </a:r>
              <a:r>
                <a:rPr lang="en-US" sz="3200" b="1" dirty="0" err="1">
                  <a:solidFill>
                    <a:schemeClr val="accent6"/>
                  </a:solidFill>
                  <a:latin typeface="18 VAG Rounded Light   02390"/>
                  <a:cs typeface="Courier New"/>
                </a:rPr>
                <a:t>malloc</a:t>
              </a:r>
              <a:r>
                <a:rPr lang="en-US" sz="3200" b="1" dirty="0">
                  <a:solidFill>
                    <a:schemeClr val="accent6"/>
                  </a:solidFill>
                  <a:latin typeface="18 VAG Rounded Light   02390"/>
                  <a:cs typeface="Courier New"/>
                </a:rPr>
                <a:t>(</a:t>
              </a:r>
              <a:r>
                <a:rPr lang="en-US" sz="3200" b="1" dirty="0" smtClean="0">
                  <a:solidFill>
                    <a:schemeClr val="accent6"/>
                  </a:solidFill>
                  <a:latin typeface="18 VAG Rounded Light   02390"/>
                  <a:cs typeface="Courier New"/>
                </a:rPr>
                <a:t>)</a:t>
              </a:r>
              <a:endParaRPr lang="en-US" sz="3200" b="1" dirty="0">
                <a:solidFill>
                  <a:schemeClr val="accent6"/>
                </a:solidFill>
                <a:latin typeface="18 VAG Rounded Light   02390"/>
                <a:cs typeface="Courier New"/>
              </a:endParaRPr>
            </a:p>
          </p:txBody>
        </p:sp>
      </p:grpSp>
      <p:grpSp>
        <p:nvGrpSpPr>
          <p:cNvPr id="9" name="Group 23"/>
          <p:cNvGrpSpPr>
            <a:grpSpLocks/>
          </p:cNvGrpSpPr>
          <p:nvPr/>
        </p:nvGrpSpPr>
        <p:grpSpPr bwMode="auto">
          <a:xfrm>
            <a:off x="1676400" y="1465262"/>
            <a:ext cx="6856414" cy="1447800"/>
            <a:chOff x="1056" y="576"/>
            <a:chExt cx="4319" cy="912"/>
          </a:xfrm>
        </p:grpSpPr>
        <p:grpSp>
          <p:nvGrpSpPr>
            <p:cNvPr id="10" name="Group 24"/>
            <p:cNvGrpSpPr>
              <a:grpSpLocks/>
            </p:cNvGrpSpPr>
            <p:nvPr/>
          </p:nvGrpSpPr>
          <p:grpSpPr bwMode="auto">
            <a:xfrm>
              <a:off x="1056" y="576"/>
              <a:ext cx="1008" cy="912"/>
              <a:chOff x="1056" y="576"/>
              <a:chExt cx="1008" cy="912"/>
            </a:xfrm>
          </p:grpSpPr>
          <p:grpSp>
            <p:nvGrpSpPr>
              <p:cNvPr id="11" name="Group 25"/>
              <p:cNvGrpSpPr>
                <a:grpSpLocks/>
              </p:cNvGrpSpPr>
              <p:nvPr/>
            </p:nvGrpSpPr>
            <p:grpSpPr bwMode="auto">
              <a:xfrm>
                <a:off x="1056" y="576"/>
                <a:ext cx="1008" cy="672"/>
                <a:chOff x="1056" y="2976"/>
                <a:chExt cx="1008" cy="672"/>
              </a:xfrm>
            </p:grpSpPr>
            <p:sp>
              <p:nvSpPr>
                <p:cNvPr id="1980442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190" y="3143"/>
                  <a:ext cx="746" cy="368"/>
                </a:xfrm>
                <a:prstGeom prst="rect">
                  <a:avLst/>
                </a:prstGeom>
                <a:noFill/>
                <a:ln w="28575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3200">
                      <a:solidFill>
                        <a:schemeClr val="tx1"/>
                      </a:solidFill>
                      <a:latin typeface="18 VAG Rounded Bold   07390"/>
                      <a:cs typeface="Corbel"/>
                    </a:rPr>
                    <a:t>Stack</a:t>
                  </a:r>
                </a:p>
              </p:txBody>
            </p:sp>
            <p:sp>
              <p:nvSpPr>
                <p:cNvPr id="1980443" name="Rectangle 27"/>
                <p:cNvSpPr>
                  <a:spLocks noChangeArrowheads="1"/>
                </p:cNvSpPr>
                <p:nvPr/>
              </p:nvSpPr>
              <p:spPr bwMode="auto">
                <a:xfrm>
                  <a:off x="1056" y="2976"/>
                  <a:ext cx="1008" cy="672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18 VAG Rounded Bold   07390"/>
                    <a:cs typeface="Corbel"/>
                  </a:endParaRPr>
                </a:p>
              </p:txBody>
            </p:sp>
          </p:grpSp>
          <p:sp>
            <p:nvSpPr>
              <p:cNvPr id="1980444" name="Line 28"/>
              <p:cNvSpPr>
                <a:spLocks noChangeShapeType="1"/>
              </p:cNvSpPr>
              <p:nvPr/>
            </p:nvSpPr>
            <p:spPr bwMode="auto">
              <a:xfrm flipV="1">
                <a:off x="1536" y="1248"/>
                <a:ext cx="0" cy="24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 type="triangle" w="med" len="med"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18 VAG Rounded Bold   07390"/>
                  <a:cs typeface="Corbel"/>
                </a:endParaRPr>
              </a:p>
            </p:txBody>
          </p:sp>
        </p:grpSp>
        <p:sp>
          <p:nvSpPr>
            <p:cNvPr id="1980445" name="Text Box 29"/>
            <p:cNvSpPr txBox="1">
              <a:spLocks noChangeArrowheads="1"/>
            </p:cNvSpPr>
            <p:nvPr/>
          </p:nvSpPr>
          <p:spPr bwMode="auto">
            <a:xfrm>
              <a:off x="2256" y="576"/>
              <a:ext cx="3119" cy="67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3200">
                  <a:latin typeface="18 VAG Rounded Bold   07390"/>
                  <a:cs typeface="Corbel"/>
                </a:rPr>
                <a:t>Space for local vars, saved </a:t>
              </a:r>
              <a:br>
                <a:rPr lang="en-US" sz="3200">
                  <a:latin typeface="18 VAG Rounded Bold   07390"/>
                  <a:cs typeface="Corbel"/>
                </a:rPr>
              </a:br>
              <a:r>
                <a:rPr lang="en-US" sz="3200">
                  <a:latin typeface="18 VAG Rounded Bold   07390"/>
                  <a:cs typeface="Corbel"/>
                </a:rPr>
                <a:t>procedure information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96850" y="2197101"/>
            <a:ext cx="1403350" cy="1816100"/>
            <a:chOff x="124" y="1037"/>
            <a:chExt cx="884" cy="1144"/>
          </a:xfrm>
        </p:grpSpPr>
        <p:sp>
          <p:nvSpPr>
            <p:cNvPr id="1980447" name="Text Box 31"/>
            <p:cNvSpPr txBox="1">
              <a:spLocks noChangeArrowheads="1"/>
            </p:cNvSpPr>
            <p:nvPr/>
          </p:nvSpPr>
          <p:spPr bwMode="auto">
            <a:xfrm>
              <a:off x="124" y="1037"/>
              <a:ext cx="843" cy="114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 dirty="0">
                  <a:latin typeface="Courier"/>
                  <a:cs typeface="Courier"/>
                </a:rPr>
                <a:t>$sp</a:t>
              </a:r>
              <a:r>
                <a:rPr lang="en-US" sz="2800" b="1" dirty="0">
                  <a:latin typeface="18 VAG Rounded Light   02390"/>
                  <a:cs typeface="Courier New"/>
                </a:rPr>
                <a:t> </a:t>
              </a:r>
            </a:p>
            <a:p>
              <a:pPr algn="ctr"/>
              <a:r>
                <a:rPr lang="en-US" sz="2800" b="1" dirty="0">
                  <a:latin typeface="18 VAG Rounded Light   02390"/>
                  <a:cs typeface="Corbel"/>
                </a:rPr>
                <a:t>stack</a:t>
              </a:r>
            </a:p>
            <a:p>
              <a:pPr algn="ctr"/>
              <a:r>
                <a:rPr lang="en-US" sz="2800" b="1" dirty="0">
                  <a:latin typeface="18 VAG Rounded Light   02390"/>
                  <a:cs typeface="Corbel"/>
                </a:rPr>
                <a:t>pointer</a:t>
              </a:r>
            </a:p>
            <a:p>
              <a:pPr algn="ctr"/>
              <a:endParaRPr lang="en-US" sz="2800" b="1" dirty="0">
                <a:latin typeface="18 VAG Rounded Light   02390"/>
                <a:cs typeface="Corbel"/>
              </a:endParaRPr>
            </a:p>
          </p:txBody>
        </p:sp>
        <p:sp>
          <p:nvSpPr>
            <p:cNvPr id="1980448" name="Line 32"/>
            <p:cNvSpPr>
              <a:spLocks noChangeShapeType="1"/>
            </p:cNvSpPr>
            <p:nvPr/>
          </p:nvSpPr>
          <p:spPr bwMode="auto">
            <a:xfrm>
              <a:off x="768" y="1237"/>
              <a:ext cx="240" cy="0"/>
            </a:xfrm>
            <a:prstGeom prst="line">
              <a:avLst/>
            </a:prstGeom>
            <a:noFill/>
            <a:ln w="28575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18 VAG Rounded Light   02390"/>
                <a:cs typeface="Corbel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(1/2)</a:t>
            </a:r>
          </a:p>
        </p:txBody>
      </p:sp>
      <p:sp>
        <p:nvSpPr>
          <p:cNvPr id="198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5037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So we have a register 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$sp</a:t>
            </a:r>
            <a:r>
              <a:rPr lang="en-US" dirty="0">
                <a:latin typeface="18 VAG Rounded Light   02390"/>
              </a:rPr>
              <a:t> which always points to the last used space in the stack.</a:t>
            </a:r>
          </a:p>
          <a:p>
            <a:r>
              <a:rPr lang="en-US" dirty="0">
                <a:latin typeface="18 VAG Rounded Light   02390"/>
              </a:rPr>
              <a:t>To use stack, we decrement this pointer by the amount of space we need and then fill it with info.</a:t>
            </a:r>
          </a:p>
          <a:p>
            <a:r>
              <a:rPr lang="en-US" dirty="0">
                <a:latin typeface="18 VAG Rounded Light   02390"/>
              </a:rPr>
              <a:t>So, how do we compile this?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sumSquare(int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x</a:t>
            </a:r>
            <a:r>
              <a:rPr lang="en-US" b="1" dirty="0">
                <a:latin typeface="Courier"/>
                <a:cs typeface="Courier"/>
              </a:rPr>
              <a:t>, </a:t>
            </a:r>
            <a:r>
              <a:rPr lang="en-US" b="1" dirty="0" err="1">
                <a:latin typeface="Courier"/>
                <a:cs typeface="Courier"/>
              </a:rPr>
              <a:t>int</a:t>
            </a:r>
            <a:r>
              <a:rPr lang="en-US" b="1" dirty="0">
                <a:latin typeface="Courier"/>
                <a:cs typeface="Courier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) {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	  return </a:t>
            </a:r>
            <a:r>
              <a:rPr lang="en-US" sz="2400" b="1" dirty="0" err="1">
                <a:latin typeface="Courier"/>
                <a:cs typeface="Courier"/>
              </a:rPr>
              <a:t>mult</a:t>
            </a:r>
            <a:r>
              <a:rPr lang="en-US" b="1" dirty="0" err="1">
                <a:latin typeface="Courier"/>
                <a:cs typeface="Courier"/>
              </a:rPr>
              <a:t>(x,x</a:t>
            </a:r>
            <a:r>
              <a:rPr lang="en-US" b="1" dirty="0">
                <a:latin typeface="Courier"/>
                <a:cs typeface="Courier"/>
              </a:rPr>
              <a:t>)+ </a:t>
            </a:r>
            <a:r>
              <a:rPr lang="en-US" b="1" dirty="0" err="1">
                <a:latin typeface="Courier"/>
                <a:cs typeface="Courier"/>
              </a:rPr>
              <a:t>y</a:t>
            </a:r>
            <a:r>
              <a:rPr lang="en-US" b="1" dirty="0">
                <a:latin typeface="Courier"/>
                <a:cs typeface="Courier"/>
              </a:rPr>
              <a:t>;</a:t>
            </a:r>
            <a:br>
              <a:rPr lang="en-US" b="1" dirty="0">
                <a:latin typeface="Courier"/>
                <a:cs typeface="Courier"/>
              </a:rPr>
            </a:br>
            <a:r>
              <a:rPr lang="en-US" b="1" dirty="0">
                <a:latin typeface="Courier"/>
                <a:cs typeface="Courier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>
            <a:off x="5105400" y="3886200"/>
            <a:ext cx="3657600" cy="22860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8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05400" cy="474662"/>
          </a:xfrm>
        </p:spPr>
        <p:txBody>
          <a:bodyPr/>
          <a:lstStyle/>
          <a:p>
            <a:r>
              <a:rPr lang="en-US" dirty="0"/>
              <a:t>Using the Stack (2/2)</a:t>
            </a:r>
          </a:p>
        </p:txBody>
      </p:sp>
      <p:sp>
        <p:nvSpPr>
          <p:cNvPr id="198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686800" cy="5334000"/>
          </a:xfrm>
        </p:spPr>
        <p:txBody>
          <a:bodyPr/>
          <a:lstStyle/>
          <a:p>
            <a:pPr marL="0" indent="0">
              <a:spcAft>
                <a:spcPts val="1800"/>
              </a:spcAft>
            </a:pPr>
            <a:r>
              <a:rPr lang="en-US" dirty="0" smtClean="0">
                <a:latin typeface="18 VAG Rounded Light   02390"/>
              </a:rPr>
              <a:t> Hand</a:t>
            </a:r>
            <a:r>
              <a:rPr lang="en-US" dirty="0">
                <a:latin typeface="18 VAG Rounded Light   02390"/>
              </a:rPr>
              <a:t>-compile</a:t>
            </a:r>
            <a:br>
              <a:rPr lang="en-US" dirty="0">
                <a:latin typeface="18 VAG Rounded Light   02390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"/>
                <a:cs typeface="Courier"/>
              </a:rPr>
              <a:t>sumSquare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: </a:t>
            </a:r>
            <a:b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$sp,$sp,-8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space on stack</a:t>
            </a: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dirty="0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sw</a:t>
            </a:r>
            <a:r>
              <a:rPr lang="en-US" sz="2800" b="1" dirty="0">
                <a:latin typeface="Courier"/>
                <a:cs typeface="Courier"/>
              </a:rPr>
              <a:t> 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save ret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800" b="1" i="1" dirty="0">
                <a:latin typeface="Courier"/>
                <a:cs typeface="Courier"/>
              </a:rPr>
              <a:t/>
            </a:r>
            <a:br>
              <a:rPr lang="en-US" sz="2800" b="1" i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sw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save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>
                <a:latin typeface="Courier"/>
                <a:cs typeface="Courier"/>
              </a:rPr>
              <a:t>add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$a1,$a0,$zero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mult(x,x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)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</a:t>
            </a:r>
            <a:r>
              <a:rPr lang="en-US" sz="2800" b="1" dirty="0" err="1">
                <a:latin typeface="Courier"/>
                <a:cs typeface="Courier"/>
              </a:rPr>
              <a:t>mult</a:t>
            </a:r>
            <a:r>
              <a:rPr lang="en-US" sz="2800" b="1" dirty="0">
                <a:latin typeface="Courier"/>
                <a:cs typeface="Courier"/>
              </a:rPr>
              <a:t> 		 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call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</a:t>
            </a:r>
            <a:b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$a1, 0($sp)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restore </a:t>
            </a:r>
            <a:r>
              <a:rPr lang="en-US" sz="2800" b="1" i="1" dirty="0" err="1" smtClean="0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r>
              <a:rPr lang="en-US" sz="2800" b="1" i="1" dirty="0" err="1" smtClean="0">
                <a:latin typeface="Courier"/>
                <a:cs typeface="Courier"/>
              </a:rPr>
              <a:t/>
            </a:r>
            <a:br>
              <a:rPr lang="en-US" sz="2800" b="1" i="1" dirty="0" err="1" smtClean="0">
                <a:latin typeface="Courier"/>
                <a:cs typeface="Courier"/>
              </a:rPr>
            </a:br>
            <a:r>
              <a:rPr lang="en-US" sz="2800" b="1" i="1" dirty="0" err="1" smtClean="0">
                <a:latin typeface="Courier"/>
                <a:cs typeface="Courier"/>
              </a:rPr>
              <a:t>      </a:t>
            </a:r>
            <a:r>
              <a:rPr lang="en-US" sz="2800" b="1" dirty="0" smtClean="0">
                <a:latin typeface="Courier"/>
                <a:cs typeface="Courier"/>
              </a:rPr>
              <a:t>add </a:t>
            </a:r>
            <a:r>
              <a:rPr lang="en-US" sz="2800" b="1" dirty="0">
                <a:latin typeface="Courier"/>
                <a:cs typeface="Courier"/>
              </a:rPr>
              <a:t>$v0,$v0,$a1</a:t>
            </a:r>
            <a:r>
              <a:rPr lang="en-US" sz="2800" b="1" i="1" dirty="0">
                <a:latin typeface="Courier"/>
                <a:cs typeface="Courier"/>
              </a:rPr>
              <a:t>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mult()+y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lw</a:t>
            </a:r>
            <a:r>
              <a:rPr lang="en-US" sz="2800" b="1" dirty="0">
                <a:latin typeface="Courier"/>
                <a:cs typeface="Courier"/>
              </a:rPr>
              <a:t> 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>, 4($sp)	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get ret 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addr</a:t>
            </a:r>
            <a:r>
              <a:rPr lang="en-US" sz="2800" b="1" i="1" dirty="0" err="1">
                <a:latin typeface="Courier"/>
                <a:cs typeface="Courier"/>
              </a:rPr>
              <a:t/>
            </a:r>
            <a:br>
              <a:rPr lang="en-US" sz="2800" b="1" i="1" dirty="0" err="1">
                <a:latin typeface="Courier"/>
                <a:cs typeface="Courier"/>
              </a:rPr>
            </a:br>
            <a:r>
              <a:rPr lang="en-US" sz="2800" b="1" i="1" dirty="0" err="1">
                <a:latin typeface="Courier"/>
                <a:cs typeface="Courier"/>
              </a:rPr>
              <a:t>     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$sp,$sp,8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restore stack</a:t>
            </a:r>
            <a:r>
              <a:rPr lang="en-US" sz="2800" b="1" i="1" dirty="0" smtClean="0">
                <a:latin typeface="Courier"/>
                <a:cs typeface="Courier"/>
              </a:rPr>
              <a:t/>
            </a:r>
            <a:br>
              <a:rPr lang="en-US" sz="2800" b="1" i="1" dirty="0" smtClean="0">
                <a:latin typeface="Courier"/>
                <a:cs typeface="Courier"/>
              </a:rPr>
            </a:br>
            <a:r>
              <a:rPr lang="en-US" sz="2800" b="1" i="1" dirty="0" smtClean="0">
                <a:latin typeface="Courier"/>
                <a:cs typeface="Courier"/>
              </a:rPr>
              <a:t>      </a:t>
            </a:r>
            <a:r>
              <a:rPr lang="en-US" sz="2800" b="1" dirty="0" err="1" smtClean="0">
                <a:latin typeface="Courier"/>
                <a:cs typeface="Courier"/>
              </a:rPr>
              <a:t>jr</a:t>
            </a:r>
            <a:r>
              <a:rPr lang="en-US" sz="2800" b="1" dirty="0" smtClean="0">
                <a:latin typeface="Courier"/>
                <a:cs typeface="Courier"/>
              </a:rPr>
              <a:t> </a:t>
            </a:r>
            <a:r>
              <a:rPr lang="en-US" sz="2800" b="1" dirty="0">
                <a:latin typeface="Courier"/>
                <a:cs typeface="Courier"/>
              </a:rPr>
              <a:t>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r>
              <a:rPr lang="en-US" sz="2800" b="1" dirty="0">
                <a:latin typeface="Courier"/>
                <a:cs typeface="Courier"/>
              </a:rPr>
              <a:t/>
            </a:r>
            <a:br>
              <a:rPr lang="en-US" sz="2800" b="1" dirty="0">
                <a:latin typeface="Courier"/>
                <a:cs typeface="Courier"/>
              </a:rPr>
            </a:br>
            <a:r>
              <a:rPr lang="en-US" sz="2800" b="1" dirty="0" err="1">
                <a:solidFill>
                  <a:srgbClr val="FFFF00"/>
                </a:solidFill>
                <a:latin typeface="Courier"/>
                <a:cs typeface="Courier"/>
              </a:rPr>
              <a:t>mult</a:t>
            </a:r>
            <a:r>
              <a:rPr lang="en-US" sz="2800" b="1" dirty="0">
                <a:solidFill>
                  <a:srgbClr val="FFFF00"/>
                </a:solidFill>
                <a:latin typeface="Courier"/>
                <a:cs typeface="Courier"/>
              </a:rPr>
              <a:t>: </a:t>
            </a:r>
            <a:r>
              <a:rPr lang="en-US" sz="2800" b="1" dirty="0">
                <a:latin typeface="Courier"/>
                <a:cs typeface="Courier"/>
              </a:rPr>
              <a:t>...</a:t>
            </a:r>
            <a:br>
              <a:rPr lang="en-US" sz="2800" b="1" dirty="0">
                <a:latin typeface="Courier"/>
                <a:cs typeface="Courier"/>
              </a:rPr>
            </a:br>
            <a:endParaRPr lang="en-US" sz="2800" b="1" dirty="0">
              <a:latin typeface="Courier"/>
              <a:cs typeface="Courier"/>
            </a:endParaRPr>
          </a:p>
        </p:txBody>
      </p:sp>
      <p:sp>
        <p:nvSpPr>
          <p:cNvPr id="1984518" name="Rectangle 6"/>
          <p:cNvSpPr>
            <a:spLocks noChangeArrowheads="1"/>
          </p:cNvSpPr>
          <p:nvPr/>
        </p:nvSpPr>
        <p:spPr bwMode="auto">
          <a:xfrm>
            <a:off x="2971800" y="1219200"/>
            <a:ext cx="5540850" cy="72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1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sumSquare(int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int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 {</a:t>
            </a:r>
            <a:b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</a:b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	return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mult(x,x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)+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y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; }</a:t>
            </a:r>
            <a:endParaRPr lang="en-US" sz="2800" b="1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1984519" name="Text Box 7"/>
          <p:cNvSpPr txBox="1">
            <a:spLocks noChangeArrowheads="1"/>
          </p:cNvSpPr>
          <p:nvPr/>
        </p:nvSpPr>
        <p:spPr bwMode="auto">
          <a:xfrm>
            <a:off x="304800" y="2819400"/>
            <a:ext cx="12875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latin typeface="18 VAG Rounded Bold   07390"/>
                <a:cs typeface="Corbel"/>
              </a:rPr>
              <a:t>“push”</a:t>
            </a:r>
          </a:p>
        </p:txBody>
      </p:sp>
      <p:sp>
        <p:nvSpPr>
          <p:cNvPr id="1984520" name="Text Box 8"/>
          <p:cNvSpPr txBox="1">
            <a:spLocks noChangeArrowheads="1"/>
          </p:cNvSpPr>
          <p:nvPr/>
        </p:nvSpPr>
        <p:spPr bwMode="auto">
          <a:xfrm>
            <a:off x="304800" y="4953000"/>
            <a:ext cx="11336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>
                <a:latin typeface="18 VAG Rounded Bold   07390"/>
                <a:cs typeface="Corbel"/>
              </a:rPr>
              <a:t>“pop”</a:t>
            </a:r>
          </a:p>
        </p:txBody>
      </p:sp>
      <p:cxnSp>
        <p:nvCxnSpPr>
          <p:cNvPr id="15" name="Straight Connector 14"/>
          <p:cNvCxnSpPr/>
          <p:nvPr/>
        </p:nvCxnSpPr>
        <p:spPr>
          <a:xfrm>
            <a:off x="457200" y="9890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Steps for Making a Procedure Call</a:t>
            </a:r>
            <a:endParaRPr lang="en-US" dirty="0"/>
          </a:p>
        </p:txBody>
      </p:sp>
      <p:sp>
        <p:nvSpPr>
          <p:cNvPr id="198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Save necessary values onto stack.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Assign </a:t>
            </a:r>
            <a:r>
              <a:rPr lang="en-US" sz="4000" dirty="0" err="1" smtClean="0">
                <a:latin typeface="18 VAG Rounded Light   02390"/>
              </a:rPr>
              <a:t>argument(s</a:t>
            </a:r>
            <a:r>
              <a:rPr lang="en-US" sz="4000" dirty="0" smtClean="0">
                <a:latin typeface="18 VAG Rounded Light   02390"/>
              </a:rPr>
              <a:t>), if any.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 </a:t>
            </a:r>
            <a:r>
              <a:rPr lang="en-US" sz="4000" b="1" dirty="0" err="1" smtClean="0">
                <a:latin typeface="Courier"/>
                <a:cs typeface="Courier"/>
              </a:rPr>
              <a:t>jal</a:t>
            </a:r>
            <a:r>
              <a:rPr lang="en-US" sz="4000" b="1" dirty="0" smtClean="0">
                <a:latin typeface="Courier"/>
                <a:cs typeface="Courier"/>
              </a:rPr>
              <a:t> </a:t>
            </a:r>
            <a:r>
              <a:rPr lang="en-US" sz="4000" dirty="0" smtClean="0">
                <a:latin typeface="18 VAG Rounded Light   02390"/>
              </a:rPr>
              <a:t>call</a:t>
            </a:r>
          </a:p>
          <a:p>
            <a:pPr marL="582613" indent="-514350">
              <a:buFont typeface="+mj-lt"/>
              <a:buAutoNum type="arabicPeriod"/>
            </a:pPr>
            <a:r>
              <a:rPr lang="en-US" sz="4000" dirty="0" smtClean="0">
                <a:latin typeface="18 VAG Rounded Light   02390"/>
              </a:rPr>
              <a:t>Restore values from stack.</a:t>
            </a:r>
            <a:endParaRPr lang="en-US" sz="4000" dirty="0">
              <a:latin typeface="18 VAG Rounded Light   0239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5562600" cy="474662"/>
          </a:xfrm>
        </p:spPr>
        <p:txBody>
          <a:bodyPr/>
          <a:lstStyle/>
          <a:p>
            <a:r>
              <a:rPr lang="en-US" dirty="0"/>
              <a:t>Rules for Procedures</a:t>
            </a:r>
          </a:p>
        </p:txBody>
      </p:sp>
      <p:sp>
        <p:nvSpPr>
          <p:cNvPr id="198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41800"/>
          </a:xfrm>
        </p:spPr>
        <p:txBody>
          <a:bodyPr/>
          <a:lstStyle/>
          <a:p>
            <a:r>
              <a:rPr lang="en-US" sz="3600" dirty="0">
                <a:latin typeface="18 VAG Rounded Light   02390"/>
              </a:rPr>
              <a:t>Called with a 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3600" b="1" dirty="0">
                <a:solidFill>
                  <a:schemeClr val="accent2"/>
                </a:solidFill>
                <a:latin typeface="18 VAG Rounded Light   02390"/>
              </a:rPr>
              <a:t> </a:t>
            </a:r>
            <a:r>
              <a:rPr lang="en-US" sz="3600" dirty="0">
                <a:latin typeface="18 VAG Rounded Light   02390"/>
              </a:rPr>
              <a:t>instruction,</a:t>
            </a:r>
            <a:r>
              <a:rPr lang="en-US" sz="3600" dirty="0" smtClean="0">
                <a:latin typeface="18 VAG Rounded Light   02390"/>
              </a:rPr>
              <a:t> </a:t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dirty="0" smtClean="0">
                <a:latin typeface="18 VAG Rounded Light   02390"/>
              </a:rPr>
              <a:t>returns </a:t>
            </a:r>
            <a:r>
              <a:rPr lang="en-US" sz="3600" dirty="0">
                <a:latin typeface="18 VAG Rounded Light   02390"/>
              </a:rPr>
              <a:t>with a  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36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endParaRPr lang="en-US" sz="36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3600" dirty="0">
                <a:latin typeface="18 VAG Rounded Light   02390"/>
              </a:rPr>
              <a:t>Accepts up to 4 arguments </a:t>
            </a:r>
            <a:r>
              <a:rPr lang="en-US" sz="3600" dirty="0" smtClean="0">
                <a:latin typeface="18 VAG Rounded Light   02390"/>
              </a:rPr>
              <a:t>in</a:t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b="1" dirty="0" smtClean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a0</a:t>
            </a:r>
            <a:r>
              <a:rPr lang="en-US" sz="3600" b="1" dirty="0">
                <a:latin typeface="18 VAG Rounded Light   02390"/>
              </a:rPr>
              <a:t>,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$a1</a:t>
            </a:r>
            <a:r>
              <a:rPr lang="en-US" sz="3600" b="1" dirty="0">
                <a:latin typeface="18 VAG Rounded Light   02390"/>
              </a:rPr>
              <a:t>,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$a2</a:t>
            </a:r>
            <a:r>
              <a:rPr lang="en-US" sz="3600" b="1" dirty="0">
                <a:latin typeface="18 VAG Rounded Light   02390"/>
              </a:rPr>
              <a:t> </a:t>
            </a:r>
            <a:r>
              <a:rPr lang="en-US" sz="3600" dirty="0">
                <a:latin typeface="18 VAG Rounded Light   02390"/>
              </a:rPr>
              <a:t>and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$a3</a:t>
            </a:r>
          </a:p>
          <a:p>
            <a:r>
              <a:rPr lang="en-US" sz="3600" dirty="0">
                <a:latin typeface="18 VAG Rounded Light   02390"/>
              </a:rPr>
              <a:t>Return value is always in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$v0</a:t>
            </a:r>
            <a:r>
              <a:rPr lang="en-US" sz="3600" b="1" dirty="0" smtClean="0">
                <a:latin typeface="18 VAG Rounded Light   02390"/>
              </a:rPr>
              <a:t> </a:t>
            </a:r>
            <a:r>
              <a:rPr lang="en-US" sz="3600" dirty="0" smtClean="0">
                <a:latin typeface="18 VAG Rounded Light   02390"/>
              </a:rPr>
              <a:t/>
            </a:r>
            <a:br>
              <a:rPr lang="en-US" sz="3600" dirty="0" smtClean="0">
                <a:latin typeface="18 VAG Rounded Light   02390"/>
              </a:rPr>
            </a:br>
            <a:r>
              <a:rPr lang="en-US" sz="3600" dirty="0" smtClean="0">
                <a:latin typeface="18 VAG Rounded Light   02390"/>
              </a:rPr>
              <a:t>(</a:t>
            </a:r>
            <a:r>
              <a:rPr lang="en-US" sz="3600" dirty="0">
                <a:latin typeface="18 VAG Rounded Light   02390"/>
              </a:rPr>
              <a:t>and if necessary in </a:t>
            </a:r>
            <a:r>
              <a:rPr lang="en-US" sz="3600" b="1" dirty="0">
                <a:solidFill>
                  <a:schemeClr val="accent2"/>
                </a:solidFill>
                <a:latin typeface="Courier"/>
                <a:cs typeface="Courier"/>
              </a:rPr>
              <a:t>$v1</a:t>
            </a:r>
            <a:r>
              <a:rPr lang="en-US" sz="3600" dirty="0">
                <a:latin typeface="18 VAG Rounded Light   02390"/>
              </a:rPr>
              <a:t>)</a:t>
            </a:r>
          </a:p>
          <a:p>
            <a:r>
              <a:rPr lang="en-US" sz="3600" dirty="0">
                <a:latin typeface="18 VAG Rounded Light   02390"/>
              </a:rPr>
              <a:t>Must follow </a:t>
            </a:r>
            <a:r>
              <a:rPr lang="en-US" sz="3600" dirty="0">
                <a:solidFill>
                  <a:schemeClr val="accent1"/>
                </a:solidFill>
                <a:latin typeface="18 VAG Rounded Light   02390"/>
              </a:rPr>
              <a:t>register conventions </a:t>
            </a:r>
          </a:p>
          <a:p>
            <a:pPr>
              <a:buFont typeface="Times" pitchFamily="-65" charset="0"/>
              <a:buNone/>
            </a:pPr>
            <a:r>
              <a:rPr lang="en-US" sz="3600" dirty="0">
                <a:latin typeface="18 VAG Rounded Light   02390"/>
              </a:rPr>
              <a:t>		So what are they?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5105400" y="3886200"/>
            <a:ext cx="3657600" cy="1600200"/>
          </a:xfrm>
          <a:prstGeom prst="roundRect">
            <a:avLst>
              <a:gd name="adj" fmla="val 2222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9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8001000" cy="474663"/>
          </a:xfrm>
        </p:spPr>
        <p:txBody>
          <a:bodyPr/>
          <a:lstStyle/>
          <a:p>
            <a:r>
              <a:rPr lang="en-US" dirty="0"/>
              <a:t>Basic Structure of a Function</a:t>
            </a:r>
          </a:p>
        </p:txBody>
      </p:sp>
      <p:sp>
        <p:nvSpPr>
          <p:cNvPr id="199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479925"/>
          </a:xfrm>
        </p:spPr>
        <p:txBody>
          <a:bodyPr/>
          <a:lstStyle/>
          <a:p>
            <a:pPr marL="0" indent="0">
              <a:buFont typeface="Times" pitchFamily="-65" charset="0"/>
              <a:buNone/>
              <a:tabLst>
                <a:tab pos="742950" algn="l"/>
              </a:tabLst>
            </a:pPr>
            <a:endParaRPr lang="en-US" dirty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 err="1">
                <a:latin typeface="Courier"/>
                <a:cs typeface="Courier"/>
              </a:rPr>
              <a:t>entry_label</a:t>
            </a:r>
            <a:r>
              <a:rPr lang="en-US" sz="2400" b="1" dirty="0">
                <a:latin typeface="Courier"/>
                <a:cs typeface="Courier"/>
              </a:rPr>
              <a:t>: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-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save 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latin typeface="Courier"/>
                <a:cs typeface="Courier"/>
              </a:rPr>
              <a:t/>
            </a:r>
            <a:br>
              <a:rPr lang="en-US" sz="2400" b="1" i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save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r>
              <a:rPr lang="en-US" sz="2400" b="1" i="1" dirty="0">
                <a:latin typeface="Courier"/>
                <a:cs typeface="Courier"/>
              </a:rPr>
              <a:t>		</a:t>
            </a:r>
            <a:r>
              <a:rPr lang="en-US" sz="2400" i="1" dirty="0">
                <a:latin typeface="Courier"/>
                <a:cs typeface="Courier"/>
              </a:rPr>
              <a:t> </a:t>
            </a:r>
            <a:r>
              <a:rPr lang="en-US" sz="2400" i="1" dirty="0" smtClean="0">
                <a:latin typeface="Courier"/>
                <a:cs typeface="Courier"/>
              </a:rPr>
              <a:t> </a:t>
            </a: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i="1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dirty="0">
                <a:latin typeface="Courier"/>
                <a:cs typeface="Courier"/>
              </a:rPr>
              <a:t>	</a:t>
            </a: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chemeClr val="accent1"/>
                </a:solidFill>
                <a:latin typeface="Courier"/>
                <a:cs typeface="Courier"/>
              </a:rPr>
              <a:t>.</a:t>
            </a:r>
            <a:r>
              <a:rPr lang="en-US" sz="2400" dirty="0">
                <a:solidFill>
                  <a:schemeClr val="accent1"/>
                </a:solidFill>
                <a:latin typeface="Courier"/>
                <a:cs typeface="Courier"/>
              </a:rPr>
              <a:t>.. </a:t>
            </a:r>
            <a:r>
              <a:rPr lang="en-US" sz="2400" dirty="0">
                <a:latin typeface="Courier"/>
                <a:cs typeface="Courier"/>
              </a:rPr>
              <a:t>  </a:t>
            </a: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endParaRPr lang="en-US" sz="2400" dirty="0" smtClean="0">
              <a:latin typeface="Courier"/>
              <a:cs typeface="Courier"/>
            </a:endParaRPr>
          </a:p>
          <a:p>
            <a:pPr marL="0" indent="0">
              <a:lnSpc>
                <a:spcPct val="85000"/>
              </a:lnSpc>
              <a:buFont typeface="Times" pitchFamily="-65" charset="0"/>
              <a:buNone/>
              <a:tabLst>
                <a:tab pos="742950" algn="l"/>
              </a:tabLst>
            </a:pPr>
            <a:r>
              <a:rPr lang="en-US" sz="2400" b="1" dirty="0">
                <a:latin typeface="Courier"/>
                <a:cs typeface="Courier"/>
              </a:rPr>
              <a:t>restore other </a:t>
            </a:r>
            <a:r>
              <a:rPr lang="en-US" sz="2400" b="1" dirty="0" err="1">
                <a:latin typeface="Courier"/>
                <a:cs typeface="Courier"/>
              </a:rPr>
              <a:t>regs</a:t>
            </a:r>
            <a:r>
              <a:rPr lang="en-US" sz="2400" b="1" dirty="0">
                <a:latin typeface="Courier"/>
                <a:cs typeface="Courier"/>
              </a:rPr>
              <a:t> if need be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lw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 </a:t>
            </a:r>
            <a:r>
              <a:rPr lang="en-US" sz="2400" b="1" dirty="0">
                <a:latin typeface="Courier"/>
                <a:cs typeface="Courier"/>
              </a:rPr>
              <a:t>framesize-4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($sp)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restore 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latin typeface="Courier"/>
                <a:cs typeface="Courier"/>
              </a:rPr>
              <a:t/>
            </a:r>
            <a:br>
              <a:rPr lang="en-US" sz="2400" b="1" i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addi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sp,$sp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,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framesize</a:t>
            </a:r>
            <a:r>
              <a:rPr lang="en-US" sz="2400" b="1" dirty="0">
                <a:latin typeface="Courier"/>
                <a:cs typeface="Courier"/>
              </a:rPr>
              <a:t>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chemeClr val="accent1"/>
                </a:solidFill>
                <a:latin typeface="Courier"/>
                <a:cs typeface="Courier"/>
              </a:rPr>
              <a:t> $</a:t>
            </a:r>
            <a:r>
              <a:rPr lang="en-US" sz="2400" b="1" dirty="0" err="1">
                <a:solidFill>
                  <a:schemeClr val="accent1"/>
                </a:solidFill>
                <a:latin typeface="Courier"/>
                <a:cs typeface="Courier"/>
              </a:rPr>
              <a:t>ra</a:t>
            </a:r>
            <a:endParaRPr lang="en-US" sz="2400" b="1" dirty="0">
              <a:solidFill>
                <a:schemeClr val="accent1"/>
              </a:solidFill>
              <a:latin typeface="Courier"/>
              <a:cs typeface="Courier"/>
            </a:endParaRPr>
          </a:p>
        </p:txBody>
      </p:sp>
      <p:sp>
        <p:nvSpPr>
          <p:cNvPr id="1990660" name="Text Box 4"/>
          <p:cNvSpPr txBox="1">
            <a:spLocks noChangeArrowheads="1"/>
          </p:cNvSpPr>
          <p:nvPr/>
        </p:nvSpPr>
        <p:spPr bwMode="auto">
          <a:xfrm>
            <a:off x="152400" y="4191000"/>
            <a:ext cx="1618531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Epilogue</a:t>
            </a:r>
          </a:p>
        </p:txBody>
      </p:sp>
      <p:sp>
        <p:nvSpPr>
          <p:cNvPr id="1990661" name="Text Box 5"/>
          <p:cNvSpPr txBox="1">
            <a:spLocks noChangeArrowheads="1"/>
          </p:cNvSpPr>
          <p:nvPr/>
        </p:nvSpPr>
        <p:spPr bwMode="auto">
          <a:xfrm>
            <a:off x="152400" y="1219200"/>
            <a:ext cx="1678856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Prologue</a:t>
            </a:r>
          </a:p>
        </p:txBody>
      </p:sp>
      <p:sp>
        <p:nvSpPr>
          <p:cNvPr id="1990662" name="Text Box 6"/>
          <p:cNvSpPr txBox="1">
            <a:spLocks noChangeArrowheads="1"/>
          </p:cNvSpPr>
          <p:nvPr/>
        </p:nvSpPr>
        <p:spPr bwMode="auto">
          <a:xfrm>
            <a:off x="457200" y="3352800"/>
            <a:ext cx="5628797" cy="52322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Body            </a:t>
            </a: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cs typeface="Corbel"/>
              </a:rPr>
              <a:t>(call other functions…)</a:t>
            </a:r>
          </a:p>
        </p:txBody>
      </p:sp>
      <p:sp>
        <p:nvSpPr>
          <p:cNvPr id="1990663" name="Rectangle 7"/>
          <p:cNvSpPr>
            <a:spLocks noChangeArrowheads="1"/>
          </p:cNvSpPr>
          <p:nvPr/>
        </p:nvSpPr>
        <p:spPr bwMode="auto">
          <a:xfrm>
            <a:off x="7391400" y="2895600"/>
            <a:ext cx="762000" cy="1219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4" name="Rectangle 8"/>
          <p:cNvSpPr>
            <a:spLocks noChangeArrowheads="1"/>
          </p:cNvSpPr>
          <p:nvPr/>
        </p:nvSpPr>
        <p:spPr bwMode="auto">
          <a:xfrm>
            <a:off x="7391400" y="2895600"/>
            <a:ext cx="762000" cy="228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5" name="Text Box 9"/>
          <p:cNvSpPr txBox="1">
            <a:spLocks noChangeArrowheads="1"/>
          </p:cNvSpPr>
          <p:nvPr/>
        </p:nvSpPr>
        <p:spPr bwMode="auto">
          <a:xfrm>
            <a:off x="7543800" y="2775903"/>
            <a:ext cx="41729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>
                <a:latin typeface="18 VAG Rounded Bold   07390"/>
                <a:cs typeface="Corbel"/>
              </a:rPr>
              <a:t>ra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90666" name="Line 10"/>
          <p:cNvSpPr>
            <a:spLocks noChangeShapeType="1"/>
          </p:cNvSpPr>
          <p:nvPr/>
        </p:nvSpPr>
        <p:spPr bwMode="auto">
          <a:xfrm>
            <a:off x="8305800" y="2895600"/>
            <a:ext cx="0" cy="1219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990667" name="Text Box 11"/>
          <p:cNvSpPr txBox="1">
            <a:spLocks noChangeArrowheads="1"/>
          </p:cNvSpPr>
          <p:nvPr/>
        </p:nvSpPr>
        <p:spPr bwMode="auto">
          <a:xfrm>
            <a:off x="7223041" y="4098925"/>
            <a:ext cx="1133644" cy="40011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>
                <a:solidFill>
                  <a:schemeClr val="tx1"/>
                </a:solidFill>
                <a:latin typeface="18 VAG Rounded Bold   07390"/>
                <a:cs typeface="Corbel"/>
              </a:rPr>
              <a:t>memory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267200" cy="474662"/>
          </a:xfrm>
        </p:spPr>
        <p:txBody>
          <a:bodyPr/>
          <a:lstStyle/>
          <a:p>
            <a:r>
              <a:rPr lang="en-US" dirty="0"/>
              <a:t>MIPS Registers</a:t>
            </a:r>
          </a:p>
        </p:txBody>
      </p:sp>
      <p:sp>
        <p:nvSpPr>
          <p:cNvPr id="199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05800" cy="4645025"/>
          </a:xfrm>
        </p:spPr>
        <p:txBody>
          <a:bodyPr/>
          <a:lstStyle/>
          <a:p>
            <a:pPr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>
                <a:solidFill>
                  <a:schemeClr val="accent2"/>
                </a:solidFill>
              </a:rPr>
              <a:t> </a:t>
            </a:r>
            <a:r>
              <a:rPr lang="en-US" sz="2400" dirty="0" smtClean="0">
                <a:solidFill>
                  <a:schemeClr val="accent2"/>
                </a:solidFill>
              </a:rPr>
              <a:t> 	The </a:t>
            </a:r>
            <a:r>
              <a:rPr lang="en-US" sz="2400" dirty="0">
                <a:solidFill>
                  <a:schemeClr val="accent2"/>
                </a:solidFill>
              </a:rPr>
              <a:t>constant 0			$0			$zero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Reserved for </a:t>
            </a:r>
            <a:r>
              <a:rPr lang="en-US" sz="2400" dirty="0" smtClean="0"/>
              <a:t>Assembler	$</a:t>
            </a:r>
            <a:r>
              <a:rPr lang="en-US" sz="2400" dirty="0"/>
              <a:t>1		$at</a:t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Values			$2-$3			$v0-$v1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Arguments	</a:t>
            </a:r>
            <a:r>
              <a:rPr lang="en-US" sz="2400" dirty="0" smtClean="0">
                <a:solidFill>
                  <a:schemeClr val="accent2"/>
                </a:solidFill>
              </a:rPr>
              <a:t>			$</a:t>
            </a:r>
            <a:r>
              <a:rPr lang="en-US" sz="2400" dirty="0">
                <a:solidFill>
                  <a:schemeClr val="accent2"/>
                </a:solidFill>
              </a:rPr>
              <a:t>4-$7			$a0-$a3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Temporary	</a:t>
            </a:r>
            <a:r>
              <a:rPr lang="en-US" sz="2400" dirty="0" smtClean="0">
                <a:solidFill>
                  <a:schemeClr val="accent2"/>
                </a:solidFill>
              </a:rPr>
              <a:t>				$</a:t>
            </a:r>
            <a:r>
              <a:rPr lang="en-US" sz="2400" dirty="0">
                <a:solidFill>
                  <a:schemeClr val="accent2"/>
                </a:solidFill>
              </a:rPr>
              <a:t>8-$</a:t>
            </a:r>
            <a:r>
              <a:rPr lang="en-US" sz="2400" dirty="0" smtClean="0">
                <a:solidFill>
                  <a:schemeClr val="accent2"/>
                </a:solidFill>
              </a:rPr>
              <a:t>15			$</a:t>
            </a:r>
            <a:r>
              <a:rPr lang="en-US" sz="2400" dirty="0">
                <a:solidFill>
                  <a:schemeClr val="accent2"/>
                </a:solidFill>
              </a:rPr>
              <a:t>t0-$t7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2"/>
                </a:solidFill>
              </a:rPr>
              <a:t>Saved					$16-$23	$s0-$s7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>
                <a:solidFill>
                  <a:schemeClr val="accent1"/>
                </a:solidFill>
              </a:rPr>
              <a:t>More Temporary			$24-$25	$t8-$t9</a:t>
            </a:r>
            <a:r>
              <a:rPr lang="en-US" sz="2400" dirty="0">
                <a:solidFill>
                  <a:schemeClr val="accent2"/>
                </a:solidFill>
              </a:rPr>
              <a:t/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Used by Kernel			$26-27</a:t>
            </a:r>
            <a:r>
              <a:rPr lang="en-US" sz="2400" dirty="0" smtClean="0"/>
              <a:t>		$</a:t>
            </a:r>
            <a:r>
              <a:rPr lang="en-US" sz="2400" dirty="0"/>
              <a:t>k0-$k1</a:t>
            </a:r>
            <a:br>
              <a:rPr lang="en-US" sz="2400" dirty="0"/>
            </a:br>
            <a:r>
              <a:rPr lang="en-US" sz="2400" dirty="0"/>
              <a:t>Global Pointer			$28			$</a:t>
            </a:r>
            <a:r>
              <a:rPr lang="en-US" sz="2400" dirty="0" err="1"/>
              <a:t>gp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Stack Pointer			$29			$sp</a:t>
            </a:r>
            <a:br>
              <a:rPr lang="en-US" sz="2400" dirty="0">
                <a:solidFill>
                  <a:schemeClr val="accent2"/>
                </a:solidFill>
              </a:rPr>
            </a:br>
            <a:r>
              <a:rPr lang="en-US" sz="2400" dirty="0"/>
              <a:t>Frame Pointer			$30			$</a:t>
            </a:r>
            <a:r>
              <a:rPr lang="en-US" sz="2400" dirty="0" err="1"/>
              <a:t>fp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>
                <a:solidFill>
                  <a:schemeClr val="accent2"/>
                </a:solidFill>
              </a:rPr>
              <a:t>Return Address			$31				$</a:t>
            </a:r>
            <a:r>
              <a:rPr lang="en-US" sz="2400" dirty="0" err="1">
                <a:solidFill>
                  <a:schemeClr val="accent2"/>
                </a:solidFill>
              </a:rPr>
              <a:t>ra</a:t>
            </a:r>
            <a:endParaRPr lang="en-US" sz="2400" dirty="0">
              <a:solidFill>
                <a:schemeClr val="accent2"/>
              </a:solidFill>
            </a:endParaRPr>
          </a:p>
          <a:p>
            <a:pPr algn="ctr">
              <a:lnSpc>
                <a:spcPct val="85000"/>
              </a:lnSpc>
              <a:buFont typeface="Times" pitchFamily="-65" charset="0"/>
              <a:buNone/>
            </a:pPr>
            <a:r>
              <a:rPr lang="en-US" sz="2400" dirty="0"/>
              <a:t>(From COD green insert)</a:t>
            </a:r>
            <a:br>
              <a:rPr lang="en-US" sz="2400" dirty="0"/>
            </a:br>
            <a:r>
              <a:rPr lang="en-US" sz="2400" dirty="0"/>
              <a:t>Use </a:t>
            </a:r>
            <a:r>
              <a:rPr lang="en-US" sz="2400" u="sng" dirty="0"/>
              <a:t>names</a:t>
            </a:r>
            <a:r>
              <a:rPr lang="en-US" sz="2400" dirty="0"/>
              <a:t> for registers -- code is clearer!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  <a:latin typeface="18 VAG Rounded Light   02390"/>
              </a:rPr>
              <a:t>MIPS Machine Language Instruction</a:t>
            </a:r>
            <a:r>
              <a:rPr lang="en-US" dirty="0">
                <a:latin typeface="18 VAG Rounded Light   02390"/>
              </a:rPr>
              <a:t>: 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>32 bits representing a single instruction</a:t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r>
              <a:rPr lang="en-US" dirty="0">
                <a:latin typeface="18 VAG Rounded Light   02390"/>
              </a:rPr>
              <a:t/>
            </a:r>
            <a:br>
              <a:rPr lang="en-US" dirty="0">
                <a:latin typeface="18 VAG Rounded Light   02390"/>
              </a:rPr>
            </a:br>
            <a:endParaRPr lang="en-US" dirty="0">
              <a:latin typeface="18 VAG Rounded Light   02390"/>
            </a:endParaRPr>
          </a:p>
          <a:p>
            <a:r>
              <a:rPr lang="en-US" dirty="0">
                <a:latin typeface="18 VAG Rounded Light   02390"/>
              </a:rPr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>
                <a:latin typeface="18 VAG Rounded Light   02390"/>
              </a:rPr>
              <a:t>Disassembly is simple and starts by decoding </a:t>
            </a:r>
            <a:r>
              <a:rPr lang="en-US" dirty="0" err="1">
                <a:latin typeface="18 VAG Rounded Light   02390"/>
              </a:rPr>
              <a:t>opcode</a:t>
            </a:r>
            <a:r>
              <a:rPr lang="en-US" dirty="0">
                <a:latin typeface="18 VAG Rounded Light   02390"/>
              </a:rPr>
              <a:t> field. (more next lecture)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opcode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rs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rt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"/>
                      <a:cs typeface="Courier"/>
                    </a:rPr>
                    <a:t>immediate</a:t>
                  </a:r>
                  <a:endParaRPr lang="en-US" sz="2000">
                    <a:latin typeface="Courier"/>
                    <a:cs typeface="Courier"/>
                  </a:endParaRPr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>
                  <a:latin typeface="Courier"/>
                  <a:cs typeface="Courier"/>
                </a:endParaRPr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  <a:latin typeface="Courier"/>
                  <a:cs typeface="Courier"/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7"/>
              <a:chOff x="144" y="2409"/>
              <a:chExt cx="5424" cy="657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opcode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rs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rd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funct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"/>
                        <a:cs typeface="Courier"/>
                      </a:rPr>
                      <a:t>shamt</a:t>
                    </a:r>
                    <a:endParaRPr lang="en-US" sz="2000">
                      <a:latin typeface="Courier"/>
                      <a:cs typeface="Courier"/>
                    </a:endParaRPr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>
                    <a:latin typeface="Courier"/>
                    <a:cs typeface="Courier"/>
                  </a:endParaRPr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ourier"/>
                    <a:cs typeface="Courier"/>
                  </a:rPr>
                  <a:t>R</a:t>
                </a:r>
                <a:endParaRPr lang="en-US" sz="2000" dirty="0">
                  <a:latin typeface="Courier"/>
                  <a:cs typeface="Courier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252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Courier"/>
                    <a:cs typeface="Courier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ourier"/>
                <a:cs typeface="Courier"/>
              </a:endParaRPr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52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Courier"/>
                  <a:cs typeface="Courier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target address</a:t>
              </a: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"/>
                  <a:cs typeface="Courier"/>
                </a:rPr>
                <a:t>opcode</a:t>
              </a: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029200" cy="474662"/>
          </a:xfrm>
        </p:spPr>
        <p:txBody>
          <a:bodyPr/>
          <a:lstStyle/>
          <a:p>
            <a:r>
              <a:rPr lang="en-US" dirty="0"/>
              <a:t>Other Registers</a:t>
            </a:r>
          </a:p>
        </p:txBody>
      </p:sp>
      <p:sp>
        <p:nvSpPr>
          <p:cNvPr id="199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289425"/>
          </a:xfrm>
        </p:spPr>
        <p:txBody>
          <a:bodyPr/>
          <a:lstStyle/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$at</a:t>
            </a:r>
            <a:r>
              <a:rPr lang="en-US">
                <a:latin typeface="18 VAG Rounded Light   02390"/>
              </a:rPr>
              <a:t>: may be used by the assembler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$k0-$k1</a:t>
            </a:r>
            <a:r>
              <a:rPr lang="en-US">
                <a:latin typeface="18 VAG Rounded Light   02390"/>
              </a:rPr>
              <a:t>: may be used by the OS at any time; unsafe to use</a:t>
            </a:r>
          </a:p>
          <a:p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$gp</a:t>
            </a:r>
            <a:r>
              <a:rPr lang="en-US" b="1">
                <a:latin typeface="18 VAG Rounded Light   02390"/>
              </a:rPr>
              <a:t>,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$fp</a:t>
            </a:r>
            <a:r>
              <a:rPr lang="en-US">
                <a:latin typeface="18 VAG Rounded Light   02390"/>
              </a:rPr>
              <a:t>: don’t worry about them</a:t>
            </a:r>
          </a:p>
          <a:p>
            <a:r>
              <a:rPr lang="en-US">
                <a:latin typeface="18 VAG Rounded Light   02390"/>
              </a:rPr>
              <a:t>Note: Feel free to read up on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$gp</a:t>
            </a:r>
            <a:r>
              <a:rPr lang="en-US">
                <a:latin typeface="18 VAG Rounded Light   02390"/>
              </a:rPr>
              <a:t> and </a:t>
            </a:r>
            <a:r>
              <a:rPr lang="en-US" b="1">
                <a:solidFill>
                  <a:schemeClr val="accent1"/>
                </a:solidFill>
                <a:latin typeface="Courier"/>
                <a:cs typeface="Courier"/>
              </a:rPr>
              <a:t>$fp</a:t>
            </a:r>
            <a:r>
              <a:rPr lang="en-US" b="1">
                <a:latin typeface="18 VAG Rounded Light   02390"/>
              </a:rPr>
              <a:t> </a:t>
            </a:r>
            <a:r>
              <a:rPr lang="en-US">
                <a:latin typeface="18 VAG Rounded Light   02390"/>
              </a:rPr>
              <a:t>in Appendix A, but you can write perfectly good MIPS code without them.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00600" cy="474663"/>
          </a:xfrm>
        </p:spPr>
        <p:txBody>
          <a:bodyPr/>
          <a:lstStyle/>
          <a:p>
            <a:r>
              <a:rPr lang="en-US" dirty="0"/>
              <a:t>Peer Instruction</a:t>
            </a:r>
          </a:p>
        </p:txBody>
      </p:sp>
      <p:sp>
        <p:nvSpPr>
          <p:cNvPr id="199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0"/>
            <a:ext cx="7162800" cy="2914650"/>
          </a:xfrm>
          <a:noFill/>
        </p:spPr>
        <p:txBody>
          <a:bodyPr/>
          <a:lstStyle/>
          <a:p>
            <a:pPr marL="803275" lvl="1" indent="-688975">
              <a:lnSpc>
                <a:spcPct val="75000"/>
              </a:lnSpc>
              <a:buFontTx/>
              <a:buNone/>
              <a:tabLst>
                <a:tab pos="738188" algn="l"/>
              </a:tabLst>
            </a:pPr>
            <a:r>
              <a:rPr lang="en-US" sz="2600" dirty="0"/>
              <a:t>When translating this to MIPS…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COULD copy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to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$a1</a:t>
            </a:r>
            <a:r>
              <a:rPr lang="en-US" sz="2600" dirty="0"/>
              <a:t> (&amp; then not store </a:t>
            </a:r>
            <a:r>
              <a:rPr lang="en-US" sz="2600" dirty="0">
                <a:latin typeface="Courier"/>
                <a:cs typeface="Courier"/>
              </a:rPr>
              <a:t>$a0</a:t>
            </a:r>
            <a:r>
              <a:rPr lang="en-US" sz="2600" dirty="0"/>
              <a:t> or </a:t>
            </a:r>
            <a:r>
              <a:rPr lang="en-US" sz="2600" dirty="0">
                <a:latin typeface="Courier"/>
                <a:cs typeface="Courier"/>
              </a:rPr>
              <a:t>$a1</a:t>
            </a:r>
            <a:r>
              <a:rPr lang="en-US" sz="2600" dirty="0"/>
              <a:t> on the stack) to store </a:t>
            </a:r>
            <a:r>
              <a:rPr lang="en-US" sz="2600" dirty="0" err="1"/>
              <a:t>n</a:t>
            </a:r>
            <a:r>
              <a:rPr lang="en-US" sz="2600" dirty="0"/>
              <a:t> across recursive calls. 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$a0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it gets changed.</a:t>
            </a:r>
          </a:p>
          <a:p>
            <a:pPr marL="803275" lvl="1" indent="-688975">
              <a:lnSpc>
                <a:spcPct val="75000"/>
              </a:lnSpc>
              <a:buFont typeface="+mj-lt"/>
              <a:buAutoNum type="arabicParenR"/>
              <a:tabLst>
                <a:tab pos="738188" algn="l"/>
              </a:tabLst>
            </a:pPr>
            <a:r>
              <a:rPr lang="en-US" sz="2600" dirty="0">
                <a:solidFill>
                  <a:schemeClr val="accent2"/>
                </a:solidFill>
              </a:rPr>
              <a:t>We MUST save </a:t>
            </a:r>
            <a:r>
              <a:rPr lang="en-US" sz="2600" dirty="0">
                <a:solidFill>
                  <a:schemeClr val="accent2"/>
                </a:solidFill>
                <a:latin typeface="Courier"/>
                <a:cs typeface="Courier"/>
              </a:rPr>
              <a:t>$</a:t>
            </a:r>
            <a:r>
              <a:rPr lang="en-US" sz="2600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600" dirty="0">
                <a:solidFill>
                  <a:schemeClr val="accent2"/>
                </a:solidFill>
              </a:rPr>
              <a:t> on the stack</a:t>
            </a:r>
            <a:r>
              <a:rPr lang="en-US" sz="2600" dirty="0"/>
              <a:t> since we need to know where to return to…</a:t>
            </a:r>
          </a:p>
        </p:txBody>
      </p:sp>
      <p:sp>
        <p:nvSpPr>
          <p:cNvPr id="1996804" name="Rectangle 4"/>
          <p:cNvSpPr>
            <a:spLocks noChangeArrowheads="1"/>
          </p:cNvSpPr>
          <p:nvPr/>
        </p:nvSpPr>
        <p:spPr bwMode="auto">
          <a:xfrm>
            <a:off x="7556500" y="3706813"/>
            <a:ext cx="1371600" cy="28956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   123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a) </a:t>
            </a:r>
            <a:r>
              <a:rPr lang="en-US" sz="2400" b="1">
                <a:latin typeface="Courier"/>
                <a:cs typeface="Courier"/>
              </a:rPr>
              <a:t>FFF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b) </a:t>
            </a:r>
            <a:r>
              <a:rPr lang="en-US" sz="2400" b="1">
                <a:latin typeface="Courier"/>
                <a:cs typeface="Courier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  <a:r>
              <a:rPr lang="en-US" sz="2400" b="1">
                <a:latin typeface="Courier"/>
                <a:cs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c) 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T</a:t>
            </a:r>
            <a:r>
              <a:rPr lang="en-US" sz="2400" b="1">
                <a:latin typeface="Courier"/>
                <a:cs typeface="Courier"/>
              </a:rPr>
              <a:t>FF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d) T</a:t>
            </a:r>
            <a:r>
              <a:rPr lang="en-US" sz="2400" b="1">
                <a:latin typeface="Courier"/>
                <a:cs typeface="Courier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TT</a:t>
            </a:r>
            <a:r>
              <a:rPr lang="en-US" sz="2400" b="1">
                <a:latin typeface="Courier"/>
                <a:cs typeface="Courier"/>
              </a:rPr>
              <a:t>F</a:t>
            </a:r>
            <a:endParaRPr lang="en-US" sz="2400" b="1">
              <a:solidFill>
                <a:schemeClr val="tx1"/>
              </a:solidFill>
              <a:latin typeface="Courier"/>
              <a:cs typeface="Courier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"/>
                <a:cs typeface="Courier"/>
              </a:rPr>
              <a:t>e) TTT</a:t>
            </a:r>
          </a:p>
        </p:txBody>
      </p:sp>
      <p:sp>
        <p:nvSpPr>
          <p:cNvPr id="1996805" name="Text Box 5"/>
          <p:cNvSpPr txBox="1">
            <a:spLocks noChangeArrowheads="1"/>
          </p:cNvSpPr>
          <p:nvPr/>
        </p:nvSpPr>
        <p:spPr bwMode="auto">
          <a:xfrm>
            <a:off x="228600" y="2895600"/>
            <a:ext cx="8305800" cy="774700"/>
          </a:xfrm>
          <a:prstGeom prst="rect">
            <a:avLst/>
          </a:prstGeom>
          <a:noFill/>
          <a:ln w="127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200" b="1">
                <a:solidFill>
                  <a:srgbClr val="FFFF00"/>
                </a:solidFill>
                <a:latin typeface="Courier"/>
                <a:cs typeface="Courier"/>
              </a:rPr>
              <a:t>int fact(int n){</a:t>
            </a:r>
          </a:p>
          <a:p>
            <a:r>
              <a:rPr lang="en-US" sz="2200" b="1">
                <a:solidFill>
                  <a:srgbClr val="FFFF00"/>
                </a:solidFill>
                <a:latin typeface="Courier"/>
                <a:cs typeface="Courier"/>
              </a:rPr>
              <a:t> if(n == 0) return 1; else return(n*fact(n-1));}</a:t>
            </a:r>
            <a:endParaRPr lang="en-US" sz="2000" b="1">
              <a:solidFill>
                <a:srgbClr val="FFFF00"/>
              </a:solidFill>
              <a:latin typeface="Courier"/>
              <a:cs typeface="Courier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77000" cy="474662"/>
          </a:xfrm>
        </p:spPr>
        <p:txBody>
          <a:bodyPr/>
          <a:lstStyle/>
          <a:p>
            <a:r>
              <a:rPr lang="en-US" dirty="0"/>
              <a:t>“And in Conclusion…”</a:t>
            </a:r>
          </a:p>
        </p:txBody>
      </p:sp>
      <p:sp>
        <p:nvSpPr>
          <p:cNvPr id="199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172075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Functions called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, return with 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800" b="1" dirty="0">
                <a:solidFill>
                  <a:schemeClr val="accent2"/>
                </a:solidFill>
                <a:latin typeface="Courier"/>
                <a:cs typeface="Courier"/>
              </a:rPr>
              <a:t> $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ra</a:t>
            </a:r>
            <a:r>
              <a:rPr lang="en-US" sz="2800" dirty="0">
                <a:latin typeface="18 VAG Rounded Light   02390"/>
              </a:rPr>
              <a:t>.</a:t>
            </a:r>
          </a:p>
          <a:p>
            <a:r>
              <a:rPr lang="en-US" sz="2800" dirty="0">
                <a:latin typeface="18 VAG Rounded Light   02390"/>
              </a:rPr>
              <a:t>The stack is your friend: Use it to save anything you need.  Just</a:t>
            </a:r>
            <a:r>
              <a:rPr lang="en-US" sz="2800" dirty="0" smtClean="0">
                <a:latin typeface="18 VAG Rounded Light   02390"/>
              </a:rPr>
              <a:t> leave </a:t>
            </a:r>
            <a:r>
              <a:rPr lang="en-US" sz="2800" dirty="0">
                <a:latin typeface="18 VAG Rounded Light   02390"/>
              </a:rPr>
              <a:t>it the way you found </a:t>
            </a:r>
            <a:r>
              <a:rPr lang="en-US" sz="2800" dirty="0" smtClean="0">
                <a:latin typeface="18 VAG Rounded Light   02390"/>
              </a:rPr>
              <a:t>it!</a:t>
            </a:r>
          </a:p>
          <a:p>
            <a:r>
              <a:rPr lang="en-US" sz="2800" dirty="0">
                <a:latin typeface="18 VAG Rounded Light   02390"/>
              </a:rPr>
              <a:t>Instructions we know so </a:t>
            </a:r>
            <a:r>
              <a:rPr lang="en-US" sz="2800" dirty="0" smtClean="0">
                <a:latin typeface="18 VAG Rounded Light   02390"/>
              </a:rPr>
              <a:t>far…</a:t>
            </a:r>
          </a:p>
          <a:p>
            <a:pPr lvl="1">
              <a:buFontTx/>
              <a:buNone/>
            </a:pPr>
            <a:r>
              <a:rPr lang="en-US" sz="2400" dirty="0" smtClean="0"/>
              <a:t>Arithmetic: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add,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sub,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addiu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subu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Memory:	  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lw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sw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, lb,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sb</a:t>
            </a:r>
            <a:endParaRPr lang="en-US" sz="2400" b="1" dirty="0" smtClean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 smtClean="0"/>
              <a:t>Decision</a:t>
            </a:r>
            <a:r>
              <a:rPr lang="en-US" sz="2400" dirty="0"/>
              <a:t>:  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beq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bne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sltu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sltiu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sz="2400" dirty="0"/>
              <a:t>Unconditional Branches (Jumps)</a:t>
            </a:r>
            <a:r>
              <a:rPr lang="en-US" sz="2400" dirty="0" smtClean="0"/>
              <a:t>: 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400" b="1" dirty="0">
                <a:solidFill>
                  <a:schemeClr val="accent2"/>
                </a:solidFill>
                <a:latin typeface="Courier"/>
                <a:cs typeface="Courier"/>
              </a:rPr>
              <a:t>,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endParaRPr lang="en-US" sz="2400" b="1" dirty="0">
              <a:solidFill>
                <a:schemeClr val="accent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Registers we know so </a:t>
            </a:r>
            <a:r>
              <a:rPr lang="en-US" sz="2800" dirty="0" smtClean="0">
                <a:latin typeface="18 VAG Rounded Light   02390"/>
              </a:rPr>
              <a:t>far</a:t>
            </a:r>
          </a:p>
          <a:p>
            <a:pPr lvl="1"/>
            <a:r>
              <a:rPr lang="en-US" sz="2400" dirty="0" smtClean="0"/>
              <a:t>All </a:t>
            </a:r>
            <a:r>
              <a:rPr lang="en-US" sz="2400" dirty="0"/>
              <a:t>of them!</a:t>
            </a:r>
            <a:endParaRPr 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429000" cy="474662"/>
          </a:xfrm>
        </p:spPr>
        <p:txBody>
          <a:bodyPr/>
          <a:lstStyle/>
          <a:p>
            <a:r>
              <a:rPr lang="en-US" dirty="0"/>
              <a:t>C functions</a:t>
            </a:r>
          </a:p>
        </p:txBody>
      </p:sp>
      <p:sp>
        <p:nvSpPr>
          <p:cNvPr id="195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12286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000" b="1" dirty="0">
                <a:latin typeface="Courier"/>
                <a:cs typeface="Courier"/>
              </a:rPr>
              <a:t>main() 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i,j,k,m</a:t>
            </a:r>
            <a:r>
              <a:rPr lang="en-US" sz="2000" b="1" dirty="0">
                <a:latin typeface="Courier"/>
                <a:cs typeface="Courier"/>
              </a:rPr>
              <a:t>;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...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mult(j,k</a:t>
            </a:r>
            <a:r>
              <a:rPr lang="en-US" sz="2000" b="1" dirty="0">
                <a:latin typeface="Courier"/>
                <a:cs typeface="Courier"/>
              </a:rPr>
              <a:t>); ... 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m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mult(i,i</a:t>
            </a:r>
            <a:r>
              <a:rPr lang="en-US" sz="2000" b="1" dirty="0">
                <a:latin typeface="Courier"/>
                <a:cs typeface="Courier"/>
              </a:rPr>
              <a:t>); ...</a:t>
            </a:r>
          </a:p>
          <a:p>
            <a:pPr>
              <a:buFont typeface="Times" pitchFamily="-65" charset="0"/>
              <a:buNone/>
            </a:pPr>
            <a:r>
              <a:rPr lang="en-US" sz="2000" b="1" dirty="0" smtClean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endParaRPr lang="en-US" sz="2000" b="1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>
                <a:solidFill>
                  <a:schemeClr val="bg2"/>
                </a:solidFill>
                <a:latin typeface="Courier"/>
                <a:cs typeface="Courier"/>
              </a:rPr>
              <a:t>/* really dumb </a:t>
            </a:r>
            <a:r>
              <a:rPr lang="en-US" sz="2000" b="1" dirty="0" err="1">
                <a:solidFill>
                  <a:schemeClr val="bg2"/>
                </a:solidFill>
                <a:latin typeface="Courier"/>
                <a:cs typeface="Courier"/>
              </a:rPr>
              <a:t>mult</a:t>
            </a:r>
            <a:r>
              <a:rPr lang="en-US" sz="2000" b="1" dirty="0">
                <a:solidFill>
                  <a:schemeClr val="bg2"/>
                </a:solidFill>
                <a:latin typeface="Courier"/>
                <a:cs typeface="Courier"/>
              </a:rPr>
              <a:t> function */</a:t>
            </a:r>
            <a:endParaRPr lang="en-US" sz="2000" b="1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mult</a:t>
            </a:r>
            <a:r>
              <a:rPr lang="en-US" sz="2000" b="1" dirty="0">
                <a:latin typeface="Courier"/>
                <a:cs typeface="Courier"/>
              </a:rPr>
              <a:t> (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mcand</a:t>
            </a:r>
            <a:r>
              <a:rPr lang="en-US" sz="2000" b="1" dirty="0">
                <a:latin typeface="Courier"/>
                <a:cs typeface="Courier"/>
              </a:rPr>
              <a:t>, </a:t>
            </a: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){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 err="1">
                <a:latin typeface="Courier"/>
                <a:cs typeface="Courier"/>
              </a:rPr>
              <a:t>int</a:t>
            </a:r>
            <a:r>
              <a:rPr lang="en-US" sz="2000" b="1" dirty="0">
                <a:latin typeface="Courier"/>
                <a:cs typeface="Courier"/>
              </a:rPr>
              <a:t> </a:t>
            </a:r>
            <a:r>
              <a:rPr lang="en-US" sz="2000" b="1" dirty="0" smtClean="0">
                <a:latin typeface="Courier"/>
                <a:cs typeface="Courier"/>
              </a:rPr>
              <a:t>product = 0;</a:t>
            </a:r>
            <a:br>
              <a:rPr lang="en-US" sz="2000" b="1" dirty="0" smtClean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while (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&gt; 0)  {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product = product + </a:t>
            </a:r>
            <a:r>
              <a:rPr lang="en-US" sz="2000" b="1" dirty="0" err="1">
                <a:latin typeface="Courier"/>
                <a:cs typeface="Courier"/>
              </a:rPr>
              <a:t>mcand</a:t>
            </a:r>
            <a:r>
              <a:rPr lang="en-US" sz="2000" b="1" dirty="0">
                <a:latin typeface="Courier"/>
                <a:cs typeface="Courier"/>
              </a:rPr>
              <a:t>;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 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= </a:t>
            </a:r>
            <a:r>
              <a:rPr lang="en-US" sz="2000" b="1" dirty="0" err="1">
                <a:latin typeface="Courier"/>
                <a:cs typeface="Courier"/>
              </a:rPr>
              <a:t>mlier</a:t>
            </a:r>
            <a:r>
              <a:rPr lang="en-US" sz="2000" b="1" dirty="0">
                <a:latin typeface="Courier"/>
                <a:cs typeface="Courier"/>
              </a:rPr>
              <a:t> -1; }</a:t>
            </a:r>
            <a:br>
              <a:rPr lang="en-US" sz="2000" b="1" dirty="0">
                <a:latin typeface="Courier"/>
                <a:cs typeface="Courier"/>
              </a:rPr>
            </a:br>
            <a:r>
              <a:rPr lang="en-US" sz="2000" b="1" dirty="0">
                <a:latin typeface="Courier"/>
                <a:cs typeface="Courier"/>
              </a:rPr>
              <a:t>return product</a:t>
            </a:r>
            <a:r>
              <a:rPr lang="en-US" sz="2000" b="1" dirty="0" smtClean="0">
                <a:latin typeface="Courier"/>
                <a:cs typeface="Courier"/>
              </a:rPr>
              <a:t>;</a:t>
            </a:r>
            <a:br>
              <a:rPr lang="en-US" sz="2000" b="1" dirty="0" smtClean="0">
                <a:latin typeface="Courier"/>
                <a:cs typeface="Courier"/>
              </a:rPr>
            </a:br>
            <a:r>
              <a:rPr lang="en-US" sz="2000" b="1" dirty="0" smtClean="0">
                <a:latin typeface="Courier"/>
                <a:cs typeface="Courier"/>
              </a:rPr>
              <a:t>}</a:t>
            </a:r>
            <a:endParaRPr lang="en-US" sz="2400" b="1" dirty="0">
              <a:latin typeface="Courier"/>
              <a:cs typeface="Courier"/>
            </a:endParaRPr>
          </a:p>
        </p:txBody>
      </p:sp>
      <p:sp>
        <p:nvSpPr>
          <p:cNvPr id="1957892" name="Text Box 4"/>
          <p:cNvSpPr txBox="1">
            <a:spLocks noChangeArrowheads="1"/>
          </p:cNvSpPr>
          <p:nvPr/>
        </p:nvSpPr>
        <p:spPr bwMode="auto">
          <a:xfrm>
            <a:off x="5099156" y="1371600"/>
            <a:ext cx="3816244" cy="138499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information must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compiler/programmer </a:t>
            </a:r>
            <a:br>
              <a:rPr lang="en-US" sz="2800" dirty="0">
                <a:latin typeface="18 VAG Rounded Bold   07390"/>
                <a:cs typeface="Corbel"/>
              </a:rPr>
            </a:br>
            <a:r>
              <a:rPr lang="en-US" sz="2800" dirty="0">
                <a:latin typeface="18 VAG Rounded Bold   07390"/>
                <a:cs typeface="Corbel"/>
              </a:rPr>
              <a:t>keep track of?</a:t>
            </a:r>
            <a:endParaRPr lang="en-US" sz="2000" dirty="0">
              <a:latin typeface="18 VAG Rounded Bold   07390"/>
              <a:cs typeface="Corbel"/>
            </a:endParaRPr>
          </a:p>
        </p:txBody>
      </p:sp>
      <p:sp>
        <p:nvSpPr>
          <p:cNvPr id="1957893" name="Text Box 5"/>
          <p:cNvSpPr txBox="1">
            <a:spLocks noChangeArrowheads="1"/>
          </p:cNvSpPr>
          <p:nvPr/>
        </p:nvSpPr>
        <p:spPr bwMode="auto">
          <a:xfrm>
            <a:off x="5435894" y="4648200"/>
            <a:ext cx="3555706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800" dirty="0">
                <a:latin typeface="18 VAG Rounded Bold   07390"/>
                <a:cs typeface="Corbel"/>
              </a:rPr>
              <a:t>What instructions can </a:t>
            </a:r>
          </a:p>
          <a:p>
            <a:r>
              <a:rPr lang="en-US" sz="2800" dirty="0">
                <a:latin typeface="18 VAG Rounded Bold   07390"/>
                <a:cs typeface="Corbel"/>
              </a:rPr>
              <a:t>accomplish this?</a:t>
            </a:r>
            <a:endParaRPr lang="en-US" sz="2000" dirty="0">
              <a:latin typeface="18 VAG Rounded Bold   07390"/>
              <a:cs typeface="Corbe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7924800" cy="474662"/>
          </a:xfrm>
        </p:spPr>
        <p:txBody>
          <a:bodyPr/>
          <a:lstStyle/>
          <a:p>
            <a:r>
              <a:rPr lang="en-US" dirty="0"/>
              <a:t>Function Call Bookkeeping</a:t>
            </a:r>
          </a:p>
        </p:txBody>
      </p:sp>
      <p:sp>
        <p:nvSpPr>
          <p:cNvPr id="195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33400" y="1295400"/>
            <a:ext cx="8229600" cy="4881563"/>
          </a:xfrm>
        </p:spPr>
        <p:txBody>
          <a:bodyPr/>
          <a:lstStyle/>
          <a:p>
            <a:r>
              <a:rPr lang="en-US" sz="3600" dirty="0">
                <a:latin typeface="18 VAG Rounded Light   02390"/>
              </a:rPr>
              <a:t>Registers play a major role in keeping track of information for function calls.</a:t>
            </a:r>
          </a:p>
          <a:p>
            <a:r>
              <a:rPr lang="en-US" sz="3600" dirty="0">
                <a:solidFill>
                  <a:schemeClr val="accent1"/>
                </a:solidFill>
                <a:latin typeface="18 VAG Rounded Light   02390"/>
              </a:rPr>
              <a:t>Register conventions</a:t>
            </a:r>
            <a:r>
              <a:rPr lang="en-US" sz="3600" dirty="0">
                <a:latin typeface="18 VAG Rounded Light   02390"/>
              </a:rPr>
              <a:t>:</a:t>
            </a:r>
            <a:endParaRPr lang="en-US" sz="3200" dirty="0">
              <a:latin typeface="18 VAG Rounded Light   02390"/>
            </a:endParaRPr>
          </a:p>
          <a:p>
            <a:pPr lvl="1"/>
            <a:r>
              <a:rPr lang="en-US" sz="2800" dirty="0"/>
              <a:t>Return address	</a:t>
            </a:r>
            <a:r>
              <a:rPr lang="en-US" sz="2800" b="1" dirty="0">
                <a:latin typeface="Courier"/>
                <a:cs typeface="Courier"/>
              </a:rPr>
              <a:t>$</a:t>
            </a:r>
            <a:r>
              <a:rPr lang="en-US" sz="2800" b="1" dirty="0" err="1">
                <a:latin typeface="Courier"/>
                <a:cs typeface="Courier"/>
              </a:rPr>
              <a:t>ra</a:t>
            </a:r>
            <a:endParaRPr lang="en-US" sz="2800" b="1" dirty="0">
              <a:latin typeface="Courier"/>
              <a:cs typeface="Courier"/>
            </a:endParaRPr>
          </a:p>
          <a:p>
            <a:pPr lvl="1"/>
            <a:r>
              <a:rPr lang="en-US" sz="2800" dirty="0"/>
              <a:t>Arguments		</a:t>
            </a:r>
            <a:r>
              <a:rPr lang="en-US" sz="2800" b="1" dirty="0">
                <a:latin typeface="Courier"/>
                <a:cs typeface="Courier"/>
              </a:rPr>
              <a:t>$a0, $a1, $a2, $a3</a:t>
            </a:r>
          </a:p>
          <a:p>
            <a:pPr lvl="1"/>
            <a:r>
              <a:rPr lang="en-US" sz="2800" dirty="0"/>
              <a:t>Return value</a:t>
            </a:r>
            <a:r>
              <a:rPr lang="en-US" sz="2800" dirty="0" smtClean="0"/>
              <a:t>		</a:t>
            </a:r>
            <a:r>
              <a:rPr lang="en-US" sz="2800" b="1" dirty="0" smtClean="0">
                <a:latin typeface="Courier"/>
                <a:cs typeface="Courier"/>
              </a:rPr>
              <a:t>$</a:t>
            </a:r>
            <a:r>
              <a:rPr lang="en-US" sz="2800" b="1" dirty="0">
                <a:latin typeface="Courier"/>
                <a:cs typeface="Courier"/>
              </a:rPr>
              <a:t>v0, $v1</a:t>
            </a:r>
          </a:p>
          <a:p>
            <a:pPr lvl="1"/>
            <a:r>
              <a:rPr lang="en-US" sz="2800" dirty="0"/>
              <a:t>Local variables	</a:t>
            </a:r>
            <a:r>
              <a:rPr lang="en-US" sz="2800" b="1" dirty="0">
                <a:latin typeface="Courier"/>
                <a:cs typeface="Courier"/>
              </a:rPr>
              <a:t>$s0, $s1, … , $s7</a:t>
            </a:r>
          </a:p>
          <a:p>
            <a:r>
              <a:rPr lang="en-US" sz="3200" dirty="0">
                <a:latin typeface="18 VAG Rounded Light   02390"/>
              </a:rPr>
              <a:t>The stack is also used; more later.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153400" cy="474662"/>
          </a:xfrm>
        </p:spPr>
        <p:txBody>
          <a:bodyPr/>
          <a:lstStyle/>
          <a:p>
            <a:r>
              <a:rPr lang="en-US" dirty="0"/>
              <a:t>Instruction Support for Functions (1/6)</a:t>
            </a:r>
          </a:p>
        </p:txBody>
      </p:sp>
      <p:sp>
        <p:nvSpPr>
          <p:cNvPr id="196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 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</a:t>
            </a:r>
          </a:p>
        </p:txBody>
      </p:sp>
      <p:sp>
        <p:nvSpPr>
          <p:cNvPr id="1961988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961989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961990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  <p:sp>
        <p:nvSpPr>
          <p:cNvPr id="1961991" name="Rectangle 7"/>
          <p:cNvSpPr>
            <a:spLocks noChangeArrowheads="1"/>
          </p:cNvSpPr>
          <p:nvPr/>
        </p:nvSpPr>
        <p:spPr bwMode="auto">
          <a:xfrm>
            <a:off x="3581400" y="3581400"/>
            <a:ext cx="55626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solidFill>
                  <a:schemeClr val="accent2"/>
                </a:solidFill>
                <a:latin typeface="18 VAG Rounded Bold   07390"/>
                <a:cs typeface="Corbel"/>
              </a:rPr>
              <a:t>In MIPS, all instructions are 4 bytes, and stored in memory just like data. So here we show the addresses of where the programs are stored.</a:t>
            </a:r>
          </a:p>
        </p:txBody>
      </p:sp>
      <p:sp>
        <p:nvSpPr>
          <p:cNvPr id="1961992" name="AutoShape 8"/>
          <p:cNvSpPr>
            <a:spLocks noChangeArrowheads="1"/>
          </p:cNvSpPr>
          <p:nvPr/>
        </p:nvSpPr>
        <p:spPr bwMode="auto">
          <a:xfrm>
            <a:off x="1828800" y="3505200"/>
            <a:ext cx="1600200" cy="2667000"/>
          </a:xfrm>
          <a:prstGeom prst="leftArrow">
            <a:avLst>
              <a:gd name="adj1" fmla="val 48574"/>
              <a:gd name="adj2" fmla="val 53009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(2/6)</a:t>
            </a:r>
          </a:p>
        </p:txBody>
      </p:sp>
      <p:sp>
        <p:nvSpPr>
          <p:cNvPr id="196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32425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dirty="0" smtClean="0">
                <a:latin typeface="Courier"/>
                <a:cs typeface="Courier"/>
              </a:rPr>
              <a:t>address (shown in decimal)</a:t>
            </a:r>
            <a:br>
              <a:rPr lang="en-US" sz="2400" dirty="0" smtClean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1000 add  $a0,$s0,$zero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x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a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/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1004 add  $a1,$s1,$zero 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y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 = 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b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 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1008 </a:t>
            </a:r>
            <a:r>
              <a:rPr lang="en-US" sz="2400" b="1" dirty="0" err="1">
                <a:latin typeface="Courier"/>
                <a:cs typeface="Courier"/>
              </a:rPr>
              <a:t>addi</a:t>
            </a:r>
            <a:r>
              <a:rPr lang="en-US" sz="2400" b="1" dirty="0">
                <a:latin typeface="Courier"/>
                <a:cs typeface="Courier"/>
              </a:rPr>
              <a:t> $ra,$zero,1016 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#$</a:t>
            </a:r>
            <a:r>
              <a:rPr lang="en-US" sz="24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=1016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1012 </a:t>
            </a:r>
            <a:r>
              <a:rPr lang="en-US" sz="2400" b="1" dirty="0" err="1">
                <a:latin typeface="Courier"/>
                <a:cs typeface="Courier"/>
              </a:rPr>
              <a:t>j</a:t>
            </a:r>
            <a:r>
              <a:rPr lang="en-US" sz="2400" b="1" dirty="0">
                <a:latin typeface="Courier"/>
                <a:cs typeface="Courier"/>
              </a:rPr>
              <a:t>    sum 	</a:t>
            </a:r>
            <a:r>
              <a:rPr lang="en-US" sz="2400" b="1" dirty="0" smtClean="0">
                <a:latin typeface="Courier"/>
                <a:cs typeface="Courier"/>
              </a:rPr>
              <a:t>	  </a:t>
            </a:r>
            <a:r>
              <a:rPr lang="en-US" sz="2400" b="1" i="1" dirty="0" smtClean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400" b="1" i="1" dirty="0">
                <a:solidFill>
                  <a:schemeClr val="bg2"/>
                </a:solidFill>
                <a:latin typeface="Courier"/>
                <a:cs typeface="Courier"/>
              </a:rPr>
              <a:t>jump to sum</a:t>
            </a:r>
            <a:r>
              <a:rPr lang="en-US" sz="2400" b="1" dirty="0">
                <a:latin typeface="Courier"/>
                <a:cs typeface="Courier"/>
              </a:rPr>
              <a:t/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1016 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…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2000 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solidFill>
                  <a:srgbClr val="FFFF00"/>
                </a:solidFill>
                <a:latin typeface="Courier"/>
                <a:cs typeface="Courier"/>
              </a:rPr>
              <a:t>jr</a:t>
            </a:r>
            <a:r>
              <a:rPr lang="en-US" sz="2400" b="1" dirty="0">
                <a:solidFill>
                  <a:srgbClr val="FFFF00"/>
                </a:solidFill>
                <a:latin typeface="Courier"/>
                <a:cs typeface="Courier"/>
              </a:rPr>
              <a:t>   $</a:t>
            </a:r>
            <a:r>
              <a:rPr lang="en-US" sz="2400" b="1" dirty="0" err="1">
                <a:solidFill>
                  <a:srgbClr val="FFFF00"/>
                </a:solidFill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 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latin typeface="Courier"/>
              <a:cs typeface="Courier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382000" cy="474662"/>
          </a:xfrm>
        </p:spPr>
        <p:txBody>
          <a:bodyPr/>
          <a:lstStyle/>
          <a:p>
            <a:r>
              <a:rPr lang="en-US" dirty="0"/>
              <a:t>Instruction Support for Functions (3/6)</a:t>
            </a:r>
          </a:p>
        </p:txBody>
      </p:sp>
      <p:sp>
        <p:nvSpPr>
          <p:cNvPr id="196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763000" cy="5486400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r>
              <a:rPr lang="en-US" sz="2400" b="1" dirty="0">
                <a:latin typeface="Courier"/>
                <a:cs typeface="Courier"/>
              </a:rPr>
              <a:t>... </a:t>
            </a:r>
            <a:r>
              <a:rPr lang="en-US" sz="2400" b="1" dirty="0" err="1">
                <a:latin typeface="Courier"/>
                <a:cs typeface="Courier"/>
              </a:rPr>
              <a:t>sum(a,b</a:t>
            </a:r>
            <a:r>
              <a:rPr lang="en-US" sz="2400" b="1" dirty="0">
                <a:latin typeface="Courier"/>
                <a:cs typeface="Courier"/>
              </a:rPr>
              <a:t>);... </a:t>
            </a:r>
            <a: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  <a:t>/* a,b:$s0,$s1 */</a:t>
            </a:r>
            <a:br>
              <a:rPr lang="en-US" sz="2400" b="1" dirty="0">
                <a:solidFill>
                  <a:schemeClr val="bg2"/>
                </a:solidFill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sum(int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x</a:t>
            </a:r>
            <a:r>
              <a:rPr lang="en-US" sz="2400" b="1" dirty="0">
                <a:latin typeface="Courier"/>
                <a:cs typeface="Courier"/>
              </a:rPr>
              <a:t>, </a:t>
            </a:r>
            <a:r>
              <a:rPr lang="en-US" sz="2400" b="1" dirty="0" err="1">
                <a:latin typeface="Courier"/>
                <a:cs typeface="Courier"/>
              </a:rPr>
              <a:t>int</a:t>
            </a:r>
            <a:r>
              <a:rPr lang="en-US" sz="2400" b="1" dirty="0">
                <a:latin typeface="Courier"/>
                <a:cs typeface="Courier"/>
              </a:rPr>
              <a:t> </a:t>
            </a:r>
            <a:r>
              <a:rPr lang="en-US" sz="2400" b="1" dirty="0" err="1">
                <a:latin typeface="Courier"/>
                <a:cs typeface="Courier"/>
              </a:rPr>
              <a:t>y</a:t>
            </a:r>
            <a:r>
              <a:rPr lang="en-US" sz="2400" b="1" dirty="0">
                <a:latin typeface="Courier"/>
                <a:cs typeface="Courier"/>
              </a:rPr>
              <a:t>) {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	return </a:t>
            </a:r>
            <a:r>
              <a:rPr lang="en-US" sz="2400" b="1" dirty="0" err="1">
                <a:latin typeface="Courier"/>
                <a:cs typeface="Courier"/>
              </a:rPr>
              <a:t>x+y</a:t>
            </a:r>
            <a:r>
              <a:rPr lang="en-US" sz="2400" b="1" dirty="0">
                <a:latin typeface="Courier"/>
                <a:cs typeface="Courier"/>
              </a:rPr>
              <a:t>;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}</a:t>
            </a:r>
          </a:p>
          <a:p>
            <a:pPr>
              <a:buFont typeface="Times" pitchFamily="-65" charset="0"/>
              <a:buNone/>
            </a:pPr>
            <a:r>
              <a:rPr lang="en-US" sz="2400" dirty="0">
                <a:latin typeface="Courier"/>
                <a:cs typeface="Courier"/>
              </a:rPr>
              <a:t> </a:t>
            </a: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0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endParaRPr lang="en-US" sz="2400" dirty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</a:p>
          <a:p>
            <a:pPr>
              <a:buFont typeface="Times" pitchFamily="-65" charset="0"/>
              <a:buNone/>
            </a:pPr>
            <a:endParaRPr lang="en-US" sz="2400" dirty="0" smtClean="0">
              <a:latin typeface="Courier"/>
              <a:cs typeface="Courier"/>
            </a:endParaRPr>
          </a:p>
          <a:p>
            <a:pPr>
              <a:buFont typeface="Times" pitchFamily="-65" charset="0"/>
              <a:buNone/>
            </a:pPr>
            <a:r>
              <a:rPr lang="en-US" sz="2400" dirty="0" smtClean="0">
                <a:latin typeface="Courier"/>
                <a:cs typeface="Courier"/>
              </a:rPr>
              <a:t>	</a:t>
            </a:r>
            <a:r>
              <a:rPr lang="en-US" sz="2400" b="1" dirty="0" smtClean="0">
                <a:latin typeface="Courier"/>
                <a:cs typeface="Courier"/>
              </a:rPr>
              <a:t>2000 </a:t>
            </a:r>
            <a:r>
              <a:rPr lang="en-US" sz="2400" b="1" dirty="0">
                <a:latin typeface="Courier"/>
                <a:cs typeface="Courier"/>
              </a:rPr>
              <a:t>sum: add $v0,$a0,$a1</a:t>
            </a:r>
            <a:br>
              <a:rPr lang="en-US" sz="2400" b="1" dirty="0">
                <a:latin typeface="Courier"/>
                <a:cs typeface="Courier"/>
              </a:rPr>
            </a:br>
            <a:r>
              <a:rPr lang="en-US" sz="2400" b="1" dirty="0">
                <a:latin typeface="Courier"/>
                <a:cs typeface="Courier"/>
              </a:rPr>
              <a:t>2004 </a:t>
            </a:r>
            <a:r>
              <a:rPr lang="en-US" sz="2400" b="1" dirty="0" err="1">
                <a:latin typeface="Courier"/>
                <a:cs typeface="Courier"/>
              </a:rPr>
              <a:t>jr</a:t>
            </a:r>
            <a:r>
              <a:rPr lang="en-US" sz="2400" b="1" dirty="0">
                <a:latin typeface="Courier"/>
                <a:cs typeface="Courier"/>
              </a:rPr>
              <a:t>   $</a:t>
            </a:r>
            <a:r>
              <a:rPr lang="en-US" sz="2400" b="1" dirty="0" err="1">
                <a:latin typeface="Courier"/>
                <a:cs typeface="Courier"/>
              </a:rPr>
              <a:t>ra</a:t>
            </a:r>
            <a:r>
              <a:rPr lang="en-US" sz="2400" b="1" dirty="0" smtClean="0">
                <a:latin typeface="Courier"/>
                <a:cs typeface="Courier"/>
              </a:rPr>
              <a:t>	   </a:t>
            </a:r>
            <a:r>
              <a:rPr lang="en-US" sz="24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# </a:t>
            </a:r>
            <a:r>
              <a:rPr lang="en-US" sz="2400" b="1" i="1" dirty="0">
                <a:solidFill>
                  <a:schemeClr val="accent3">
                    <a:lumMod val="40000"/>
                    <a:lumOff val="60000"/>
                  </a:schemeClr>
                </a:solidFill>
                <a:latin typeface="Courier"/>
                <a:cs typeface="Courier"/>
              </a:rPr>
              <a:t>new instruction</a:t>
            </a:r>
            <a:endParaRPr lang="en-US" sz="2400" b="1" dirty="0">
              <a:solidFill>
                <a:schemeClr val="accent3">
                  <a:lumMod val="40000"/>
                  <a:lumOff val="60000"/>
                </a:schemeClr>
              </a:solidFill>
              <a:latin typeface="Courier"/>
              <a:cs typeface="Courier"/>
            </a:endParaRPr>
          </a:p>
        </p:txBody>
      </p:sp>
      <p:sp>
        <p:nvSpPr>
          <p:cNvPr id="1966087" name="Rectangle 7"/>
          <p:cNvSpPr>
            <a:spLocks noChangeArrowheads="1"/>
          </p:cNvSpPr>
          <p:nvPr/>
        </p:nvSpPr>
        <p:spPr bwMode="auto">
          <a:xfrm>
            <a:off x="762000" y="3261641"/>
            <a:ext cx="7848600" cy="1462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Question: Why use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</a:t>
            </a:r>
            <a:r>
              <a:rPr lang="en-US" sz="2400" b="1" dirty="0" err="1" smtClean="0">
                <a:solidFill>
                  <a:schemeClr val="accent2"/>
                </a:solidFill>
                <a:latin typeface="Courier"/>
                <a:cs typeface="Courier"/>
              </a:rPr>
              <a:t>jr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here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 Why not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use </a:t>
            </a:r>
            <a:r>
              <a:rPr lang="en-US" sz="2400" b="1" dirty="0" err="1">
                <a:solidFill>
                  <a:schemeClr val="accent2"/>
                </a:solidFill>
                <a:latin typeface="Courier"/>
                <a:cs typeface="Courier"/>
              </a:rPr>
              <a:t>j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?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Answer: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 smtClean="0">
                <a:solidFill>
                  <a:schemeClr val="tx1"/>
                </a:solidFill>
                <a:latin typeface="18 VAG Rounded Light   02390"/>
                <a:cs typeface="Corbel"/>
              </a:rPr>
              <a:t> might 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be called by many places, so we can’t return to a fixed place. The calling proc to </a:t>
            </a:r>
            <a:r>
              <a:rPr lang="en-US" sz="2400" b="1" dirty="0" smtClean="0">
                <a:solidFill>
                  <a:schemeClr val="accent2"/>
                </a:solidFill>
                <a:latin typeface="Courier"/>
                <a:cs typeface="Courier"/>
              </a:rPr>
              <a:t>sum</a:t>
            </a:r>
            <a:r>
              <a:rPr lang="en-US" sz="2400" dirty="0">
                <a:solidFill>
                  <a:schemeClr val="tx1"/>
                </a:solidFill>
                <a:latin typeface="18 VAG Rounded Light   02390"/>
                <a:cs typeface="Corbel"/>
              </a:rPr>
              <a:t> must be able to say “return here” somehow.</a:t>
            </a:r>
          </a:p>
        </p:txBody>
      </p:sp>
      <p:sp>
        <p:nvSpPr>
          <p:cNvPr id="1966088" name="Oval 8"/>
          <p:cNvSpPr>
            <a:spLocks noChangeArrowheads="1"/>
          </p:cNvSpPr>
          <p:nvPr/>
        </p:nvSpPr>
        <p:spPr bwMode="auto">
          <a:xfrm>
            <a:off x="1671320" y="5664200"/>
            <a:ext cx="843280" cy="533400"/>
          </a:xfrm>
          <a:prstGeom prst="ellips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en-US" sz="2800" b="1">
              <a:solidFill>
                <a:schemeClr val="accent2"/>
              </a:solidFill>
            </a:endParaRPr>
          </a:p>
        </p:txBody>
      </p:sp>
      <p:sp>
        <p:nvSpPr>
          <p:cNvPr id="1966089" name="AutoShape 9"/>
          <p:cNvSpPr>
            <a:spLocks noChangeArrowheads="1"/>
          </p:cNvSpPr>
          <p:nvPr/>
        </p:nvSpPr>
        <p:spPr bwMode="auto">
          <a:xfrm flipV="1">
            <a:off x="457200" y="4953000"/>
            <a:ext cx="386080" cy="1320800"/>
          </a:xfrm>
          <a:custGeom>
            <a:avLst/>
            <a:gdLst>
              <a:gd name="G0" fmla="+- 12427 0 0"/>
              <a:gd name="G1" fmla="+- 3021 0 0"/>
              <a:gd name="G2" fmla="+- 12158 0 3021"/>
              <a:gd name="G3" fmla="+- G2 0 3021"/>
              <a:gd name="G4" fmla="*/ G3 32768 32059"/>
              <a:gd name="G5" fmla="*/ G4 1 2"/>
              <a:gd name="G6" fmla="+- 21600 0 12427"/>
              <a:gd name="G7" fmla="*/ G6 3021 6079"/>
              <a:gd name="G8" fmla="+- G7 12427 0"/>
              <a:gd name="T0" fmla="*/ 12427 w 21600"/>
              <a:gd name="T1" fmla="*/ 0 h 21600"/>
              <a:gd name="T2" fmla="*/ 12427 w 21600"/>
              <a:gd name="T3" fmla="*/ 12158 h 21600"/>
              <a:gd name="T4" fmla="*/ 3126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2427" y="0"/>
                </a:lnTo>
                <a:lnTo>
                  <a:pt x="12427" y="3021"/>
                </a:lnTo>
                <a:cubicBezTo>
                  <a:pt x="5564" y="3021"/>
                  <a:pt x="0" y="7112"/>
                  <a:pt x="0" y="12158"/>
                </a:cubicBezTo>
                <a:lnTo>
                  <a:pt x="0" y="21600"/>
                </a:lnTo>
                <a:lnTo>
                  <a:pt x="6251" y="21600"/>
                </a:lnTo>
                <a:lnTo>
                  <a:pt x="6251" y="12158"/>
                </a:lnTo>
                <a:cubicBezTo>
                  <a:pt x="6251" y="10490"/>
                  <a:pt x="9016" y="9137"/>
                  <a:pt x="12427" y="9137"/>
                </a:cubicBezTo>
                <a:lnTo>
                  <a:pt x="12427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Line 4"/>
          <p:cNvSpPr>
            <a:spLocks noChangeShapeType="1"/>
          </p:cNvSpPr>
          <p:nvPr/>
        </p:nvSpPr>
        <p:spPr bwMode="auto">
          <a:xfrm>
            <a:off x="609600" y="3124200"/>
            <a:ext cx="7924800" cy="0"/>
          </a:xfrm>
          <a:prstGeom prst="line">
            <a:avLst/>
          </a:prstGeom>
          <a:noFill/>
          <a:ln w="38100">
            <a:solidFill>
              <a:schemeClr val="accent1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0" y="1905000"/>
            <a:ext cx="453970" cy="58477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 dirty="0">
                <a:latin typeface="18 VAG Rounded Bold   07390"/>
              </a:rPr>
              <a:t>C</a:t>
            </a:r>
          </a:p>
        </p:txBody>
      </p:sp>
      <p:sp>
        <p:nvSpPr>
          <p:cNvPr id="14" name="Text Box 6"/>
          <p:cNvSpPr txBox="1">
            <a:spLocks noChangeArrowheads="1"/>
          </p:cNvSpPr>
          <p:nvPr/>
        </p:nvSpPr>
        <p:spPr bwMode="auto">
          <a:xfrm>
            <a:off x="-16431" y="3581400"/>
            <a:ext cx="556563" cy="20621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3200" b="1" dirty="0">
                <a:latin typeface="18 VAG Rounded Bold   07390"/>
                <a:cs typeface="Corbel"/>
              </a:rPr>
              <a:t>M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I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P</a:t>
            </a:r>
            <a:br>
              <a:rPr lang="en-US" sz="3200" b="1" dirty="0">
                <a:latin typeface="18 VAG Rounded Bold   07390"/>
                <a:cs typeface="Corbel"/>
              </a:rPr>
            </a:br>
            <a:r>
              <a:rPr lang="en-US" sz="3200" b="1" dirty="0">
                <a:latin typeface="18 VAG Rounded Bold   07390"/>
                <a:cs typeface="Corbel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660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08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(4/6)</a:t>
            </a:r>
          </a:p>
        </p:txBody>
      </p:sp>
      <p:sp>
        <p:nvSpPr>
          <p:cNvPr id="196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686800" cy="5053013"/>
          </a:xfrm>
        </p:spPr>
        <p:txBody>
          <a:bodyPr/>
          <a:lstStyle/>
          <a:p>
            <a:r>
              <a:rPr lang="en-US" sz="2800" dirty="0">
                <a:latin typeface="18 VAG Rounded Light   02390"/>
              </a:rPr>
              <a:t>Single instruction to jump and save return address: jump and link (</a:t>
            </a:r>
            <a:r>
              <a:rPr lang="en-US" sz="2800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)</a:t>
            </a: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Before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addi</a:t>
            </a:r>
            <a:r>
              <a:rPr lang="en-US" sz="2800" b="1" dirty="0">
                <a:latin typeface="Courier"/>
                <a:cs typeface="Courier"/>
              </a:rPr>
              <a:t> $ra,$zero,1016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#$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=1016</a:t>
            </a:r>
            <a:r>
              <a:rPr lang="en-US" sz="2800" b="1" dirty="0" smtClean="0">
                <a:latin typeface="Courier"/>
                <a:cs typeface="Courier"/>
              </a:rPr>
              <a:t/>
            </a:r>
            <a:br>
              <a:rPr lang="en-US" sz="2800" b="1" dirty="0" smtClean="0">
                <a:latin typeface="Courier"/>
                <a:cs typeface="Courier"/>
              </a:rPr>
            </a:br>
            <a:r>
              <a:rPr lang="en-US" sz="2800" b="1" dirty="0" smtClean="0">
                <a:latin typeface="Courier"/>
                <a:cs typeface="Courier"/>
              </a:rPr>
              <a:t> 1012 </a:t>
            </a:r>
            <a:r>
              <a:rPr lang="en-US" sz="2800" b="1" dirty="0" err="1">
                <a:latin typeface="Courier"/>
                <a:cs typeface="Courier"/>
              </a:rPr>
              <a:t>j</a:t>
            </a:r>
            <a:r>
              <a:rPr lang="en-US" sz="2800" b="1" dirty="0">
                <a:latin typeface="Courier"/>
                <a:cs typeface="Courier"/>
              </a:rPr>
              <a:t> sum 			  </a:t>
            </a:r>
            <a:r>
              <a:rPr lang="en-US" sz="2800" b="1" i="1" dirty="0" smtClean="0">
                <a:solidFill>
                  <a:schemeClr val="bg2"/>
                </a:solidFill>
                <a:latin typeface="Courier"/>
                <a:cs typeface="Courier"/>
              </a:rPr>
              <a:t>#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goto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 sum</a:t>
            </a:r>
            <a:endParaRPr lang="en-US" sz="2800" b="1" dirty="0">
              <a:latin typeface="Courier"/>
              <a:cs typeface="Courier"/>
            </a:endParaRPr>
          </a:p>
          <a:p>
            <a:r>
              <a:rPr lang="en-US" sz="2800" dirty="0">
                <a:solidFill>
                  <a:schemeClr val="accent1"/>
                </a:solidFill>
                <a:latin typeface="18 VAG Rounded Light   02390"/>
              </a:rPr>
              <a:t>After</a:t>
            </a:r>
            <a:r>
              <a:rPr lang="en-US" sz="2800" dirty="0" smtClean="0">
                <a:latin typeface="18 VAG Rounded Light   02390"/>
              </a:rPr>
              <a:t>:</a:t>
            </a:r>
            <a:br>
              <a:rPr lang="en-US" sz="2800" dirty="0" smtClean="0">
                <a:latin typeface="18 VAG Rounded Light   02390"/>
              </a:rPr>
            </a:br>
            <a:r>
              <a:rPr lang="en-US" sz="2800" dirty="0" smtClean="0">
                <a:latin typeface="18 VAG Rounded Light   02390"/>
              </a:rPr>
              <a:t>  </a:t>
            </a:r>
            <a:r>
              <a:rPr lang="en-US" sz="2800" b="1" dirty="0" smtClean="0">
                <a:latin typeface="Courier"/>
                <a:cs typeface="Courier"/>
              </a:rPr>
              <a:t>1008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b="1" dirty="0">
                <a:latin typeface="Courier"/>
                <a:cs typeface="Courier"/>
              </a:rPr>
              <a:t> sum  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# $</a:t>
            </a:r>
            <a:r>
              <a:rPr lang="en-US" sz="2800" b="1" i="1" dirty="0" err="1">
                <a:solidFill>
                  <a:schemeClr val="bg2"/>
                </a:solidFill>
                <a:latin typeface="Courier"/>
                <a:cs typeface="Courier"/>
              </a:rPr>
              <a:t>ra</a:t>
            </a:r>
            <a:r>
              <a:rPr lang="en-US" sz="2800" b="1" i="1" dirty="0">
                <a:solidFill>
                  <a:schemeClr val="bg2"/>
                </a:solidFill>
                <a:latin typeface="Courier"/>
                <a:cs typeface="Courier"/>
              </a:rPr>
              <a:t>=1012,goto sum</a:t>
            </a:r>
            <a:endParaRPr lang="en-US" sz="2800" b="1" dirty="0">
              <a:solidFill>
                <a:schemeClr val="bg2"/>
              </a:solidFill>
              <a:latin typeface="Courier"/>
              <a:cs typeface="Courier"/>
            </a:endParaRPr>
          </a:p>
          <a:p>
            <a:r>
              <a:rPr lang="en-US" sz="2800" dirty="0">
                <a:latin typeface="18 VAG Rounded Light   02390"/>
              </a:rPr>
              <a:t>Why have a </a:t>
            </a:r>
            <a:r>
              <a:rPr lang="en-US" sz="2800" b="1" dirty="0" err="1">
                <a:latin typeface="Courier"/>
                <a:cs typeface="Courier"/>
              </a:rPr>
              <a:t>jal</a:t>
            </a:r>
            <a:r>
              <a:rPr lang="en-US" sz="2800" dirty="0">
                <a:latin typeface="18 VAG Rounded Light   02390"/>
              </a:rPr>
              <a:t>?</a:t>
            </a:r>
            <a:r>
              <a:rPr lang="en-US" sz="2800" dirty="0" smtClean="0">
                <a:latin typeface="18 VAG Rounded Light   02390"/>
              </a:rPr>
              <a:t> </a:t>
            </a:r>
          </a:p>
          <a:p>
            <a:pPr lvl="1"/>
            <a:r>
              <a:rPr lang="en-US" sz="2400" dirty="0" smtClean="0"/>
              <a:t>Make </a:t>
            </a:r>
            <a:r>
              <a:rPr lang="en-US" sz="2400" dirty="0"/>
              <a:t>the common case fast: function calls</a:t>
            </a:r>
            <a:r>
              <a:rPr lang="en-US" sz="2400" dirty="0" smtClean="0"/>
              <a:t> very </a:t>
            </a:r>
            <a:r>
              <a:rPr lang="en-US" sz="2400" dirty="0"/>
              <a:t>common.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Don’t </a:t>
            </a:r>
            <a:r>
              <a:rPr lang="en-US" sz="2400" dirty="0"/>
              <a:t>have to know where</a:t>
            </a:r>
            <a:r>
              <a:rPr lang="en-US" sz="2400" dirty="0" smtClean="0"/>
              <a:t> code </a:t>
            </a:r>
            <a:r>
              <a:rPr lang="en-US" sz="2400" dirty="0"/>
              <a:t>is</a:t>
            </a:r>
            <a:r>
              <a:rPr lang="en-US" sz="2400" dirty="0" smtClean="0"/>
              <a:t> in memory </a:t>
            </a:r>
            <a:r>
              <a:rPr lang="en-US" sz="2400" dirty="0"/>
              <a:t>with </a:t>
            </a:r>
            <a:r>
              <a:rPr lang="en-US" sz="2400" b="1" dirty="0" err="1" smtClean="0">
                <a:latin typeface="Courier"/>
                <a:cs typeface="Courier"/>
              </a:rPr>
              <a:t>jal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8229600" cy="474662"/>
          </a:xfrm>
        </p:spPr>
        <p:txBody>
          <a:bodyPr/>
          <a:lstStyle/>
          <a:p>
            <a:r>
              <a:rPr lang="en-US" dirty="0"/>
              <a:t>Instruction Support for Functions (5/6)</a:t>
            </a:r>
          </a:p>
        </p:txBody>
      </p:sp>
      <p:sp>
        <p:nvSpPr>
          <p:cNvPr id="197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305800" cy="4160838"/>
          </a:xfrm>
        </p:spPr>
        <p:txBody>
          <a:bodyPr/>
          <a:lstStyle/>
          <a:p>
            <a:r>
              <a:rPr lang="en-US" dirty="0">
                <a:latin typeface="18 VAG Rounded Light   02390"/>
              </a:rPr>
              <a:t>Syntax for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dirty="0">
                <a:latin typeface="18 VAG Rounded Light   02390"/>
              </a:rPr>
              <a:t> (jump and link) is same as for </a:t>
            </a:r>
            <a:r>
              <a:rPr lang="en-US" b="1" dirty="0" err="1">
                <a:latin typeface="18 VAG Rounded Light   02390"/>
              </a:rPr>
              <a:t>j</a:t>
            </a:r>
            <a:r>
              <a:rPr lang="en-US" dirty="0">
                <a:latin typeface="18 VAG Rounded Light   02390"/>
              </a:rPr>
              <a:t> (jump):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b="1" dirty="0" err="1">
                <a:solidFill>
                  <a:schemeClr val="accent2"/>
                </a:solidFill>
                <a:latin typeface="Courier"/>
                <a:cs typeface="Courier"/>
              </a:rPr>
              <a:t>jal</a:t>
            </a:r>
            <a:r>
              <a:rPr lang="en-US" b="1" dirty="0">
                <a:solidFill>
                  <a:schemeClr val="accent2"/>
                </a:solidFill>
                <a:latin typeface="Courier"/>
                <a:cs typeface="Courier"/>
              </a:rPr>
              <a:t>	label</a:t>
            </a:r>
            <a:endParaRPr lang="en-US" b="1" dirty="0">
              <a:latin typeface="Courier"/>
              <a:cs typeface="Courier"/>
            </a:endParaRPr>
          </a:p>
          <a:p>
            <a:r>
              <a:rPr lang="en-US" dirty="0">
                <a:latin typeface="18 VAG Rounded Light   02390"/>
              </a:rPr>
              <a:t> </a:t>
            </a:r>
            <a:r>
              <a:rPr lang="en-US" b="1" dirty="0" err="1">
                <a:latin typeface="Courier"/>
                <a:cs typeface="Courier"/>
              </a:rPr>
              <a:t>jal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should really be called </a:t>
            </a:r>
            <a:r>
              <a:rPr lang="en-US" b="1" dirty="0" err="1">
                <a:latin typeface="Courier"/>
                <a:cs typeface="Courier"/>
              </a:rPr>
              <a:t>laj</a:t>
            </a:r>
            <a:r>
              <a:rPr lang="en-US" b="1" dirty="0">
                <a:latin typeface="18 VAG Rounded Light   02390"/>
              </a:rPr>
              <a:t> </a:t>
            </a:r>
            <a:r>
              <a:rPr lang="en-US" dirty="0">
                <a:latin typeface="18 VAG Rounded Light   02390"/>
              </a:rPr>
              <a:t>for</a:t>
            </a:r>
            <a:r>
              <a:rPr lang="en-US" dirty="0" smtClean="0">
                <a:latin typeface="18 VAG Rounded Light   02390"/>
              </a:rPr>
              <a:t> </a:t>
            </a:r>
            <a:br>
              <a:rPr lang="en-US" dirty="0" smtClean="0">
                <a:latin typeface="18 VAG Rounded Light   02390"/>
              </a:rPr>
            </a:br>
            <a:r>
              <a:rPr lang="en-US" dirty="0" smtClean="0">
                <a:latin typeface="18 VAG Rounded Light   02390"/>
              </a:rPr>
              <a:t>“</a:t>
            </a:r>
            <a:r>
              <a:rPr lang="en-US" dirty="0">
                <a:latin typeface="18 VAG Rounded Light   02390"/>
              </a:rPr>
              <a:t>link and jump”:</a:t>
            </a:r>
          </a:p>
          <a:p>
            <a:pPr lvl="1"/>
            <a:r>
              <a:rPr lang="en-US" dirty="0"/>
              <a:t>Step 1 (link): Save address of </a:t>
            </a:r>
            <a:r>
              <a:rPr lang="en-US" i="1" dirty="0"/>
              <a:t>next</a:t>
            </a:r>
            <a:r>
              <a:rPr lang="en-US" dirty="0"/>
              <a:t> instruction into </a:t>
            </a:r>
            <a:r>
              <a:rPr lang="en-US" dirty="0">
                <a:latin typeface="Courier"/>
                <a:cs typeface="Courier"/>
              </a:rPr>
              <a:t>$</a:t>
            </a:r>
            <a:r>
              <a:rPr lang="en-US" dirty="0" err="1" smtClean="0">
                <a:latin typeface="Courier"/>
                <a:cs typeface="Courier"/>
              </a:rPr>
              <a:t>ra</a:t>
            </a:r>
            <a:endParaRPr lang="en-US" dirty="0" smtClean="0">
              <a:latin typeface="Courier"/>
              <a:cs typeface="Courier"/>
            </a:endParaRPr>
          </a:p>
          <a:p>
            <a:pPr lvl="2"/>
            <a:r>
              <a:rPr lang="en-US" dirty="0" smtClean="0"/>
              <a:t>Why </a:t>
            </a:r>
            <a:r>
              <a:rPr lang="en-US" dirty="0"/>
              <a:t>next instruction? Why not current one</a:t>
            </a:r>
            <a:r>
              <a:rPr lang="en-US" dirty="0" smtClean="0"/>
              <a:t>?</a:t>
            </a:r>
          </a:p>
          <a:p>
            <a:pPr lvl="1"/>
            <a:r>
              <a:rPr lang="en-US" dirty="0"/>
              <a:t>Step 2 (jump): Jump to the given label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34611</TotalTime>
  <Pages>47</Pages>
  <Words>2268</Words>
  <Application>Microsoft Macintosh PowerPoint</Application>
  <PresentationFormat>Letter Paper (8.5x11 in)</PresentationFormat>
  <Paragraphs>184</Paragraphs>
  <Slides>22</Slides>
  <Notes>21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Metro</vt:lpstr>
      <vt:lpstr>In-car algorithm could dissolve traffic!</vt:lpstr>
      <vt:lpstr>Review</vt:lpstr>
      <vt:lpstr>C functions</vt:lpstr>
      <vt:lpstr>Function Call Bookkeeping</vt:lpstr>
      <vt:lpstr>Instruction Support for Functions (1/6)</vt:lpstr>
      <vt:lpstr>Instruction Support for Functions (2/6)</vt:lpstr>
      <vt:lpstr>Instruction Support for Functions (3/6)</vt:lpstr>
      <vt:lpstr>Instruction Support for Functions (4/6)</vt:lpstr>
      <vt:lpstr>Instruction Support for Functions (5/6)</vt:lpstr>
      <vt:lpstr>Instruction Support for Functions (6/6)</vt:lpstr>
      <vt:lpstr>Nested Procedures (1/2)</vt:lpstr>
      <vt:lpstr>Nested Procedures (2/2)</vt:lpstr>
      <vt:lpstr>C Memory Allocation</vt:lpstr>
      <vt:lpstr>Using the Stack (1/2)</vt:lpstr>
      <vt:lpstr>Using the Stack (2/2)</vt:lpstr>
      <vt:lpstr>Steps for Making a Procedure Call</vt:lpstr>
      <vt:lpstr>Rules for Procedures</vt:lpstr>
      <vt:lpstr>Basic Structure of a Function</vt:lpstr>
      <vt:lpstr>MIPS Registers</vt:lpstr>
      <vt:lpstr>Other Registers</vt:lpstr>
      <vt:lpstr>Peer Instruction</vt:lpstr>
      <vt:lpstr>“And in Conclusion…”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creator>John Wawrzynek</dc:creator>
  <cp:lastModifiedBy>Dan Garcia</cp:lastModifiedBy>
  <cp:revision>2406</cp:revision>
  <cp:lastPrinted>2014-02-03T04:41:01Z</cp:lastPrinted>
  <dcterms:created xsi:type="dcterms:W3CDTF">2014-02-03T04:36:47Z</dcterms:created>
  <dcterms:modified xsi:type="dcterms:W3CDTF">2014-02-03T04:41:03Z</dcterms:modified>
</cp:coreProperties>
</file>