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4" r:id="rId2"/>
    <p:sldId id="336" r:id="rId3"/>
    <p:sldId id="408" r:id="rId4"/>
    <p:sldId id="325" r:id="rId5"/>
    <p:sldId id="409" r:id="rId6"/>
    <p:sldId id="410" r:id="rId7"/>
    <p:sldId id="411" r:id="rId8"/>
    <p:sldId id="420" r:id="rId9"/>
    <p:sldId id="413" r:id="rId10"/>
    <p:sldId id="414" r:id="rId11"/>
    <p:sldId id="415" r:id="rId12"/>
    <p:sldId id="416" r:id="rId13"/>
    <p:sldId id="417" r:id="rId14"/>
    <p:sldId id="418" r:id="rId15"/>
    <p:sldId id="421" r:id="rId16"/>
    <p:sldId id="337" r:id="rId17"/>
    <p:sldId id="338" r:id="rId18"/>
    <p:sldId id="339" r:id="rId19"/>
    <p:sldId id="340" r:id="rId20"/>
    <p:sldId id="341" r:id="rId21"/>
    <p:sldId id="342" r:id="rId22"/>
    <p:sldId id="398" r:id="rId23"/>
    <p:sldId id="343" r:id="rId24"/>
    <p:sldId id="344" r:id="rId25"/>
    <p:sldId id="422" r:id="rId26"/>
    <p:sldId id="390" r:id="rId27"/>
    <p:sldId id="423" r:id="rId28"/>
    <p:sldId id="400" r:id="rId29"/>
    <p:sldId id="401" r:id="rId30"/>
    <p:sldId id="356" r:id="rId31"/>
    <p:sldId id="357" r:id="rId32"/>
    <p:sldId id="424" r:id="rId33"/>
    <p:sldId id="389" r:id="rId34"/>
    <p:sldId id="264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8" r:id="rId46"/>
    <p:sldId id="359" r:id="rId47"/>
    <p:sldId id="362" r:id="rId48"/>
    <p:sldId id="426" r:id="rId49"/>
    <p:sldId id="425" r:id="rId50"/>
    <p:sldId id="391" r:id="rId51"/>
    <p:sldId id="374" r:id="rId52"/>
    <p:sldId id="375" r:id="rId53"/>
    <p:sldId id="372" r:id="rId54"/>
    <p:sldId id="376" r:id="rId55"/>
    <p:sldId id="382" r:id="rId56"/>
    <p:sldId id="377" r:id="rId57"/>
    <p:sldId id="379" r:id="rId58"/>
    <p:sldId id="380" r:id="rId59"/>
    <p:sldId id="378" r:id="rId60"/>
    <p:sldId id="381" r:id="rId61"/>
    <p:sldId id="383" r:id="rId62"/>
    <p:sldId id="366" r:id="rId63"/>
    <p:sldId id="370" r:id="rId64"/>
    <p:sldId id="384" r:id="rId65"/>
    <p:sldId id="385" r:id="rId66"/>
    <p:sldId id="386" r:id="rId67"/>
    <p:sldId id="387" r:id="rId68"/>
    <p:sldId id="36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68498" autoAdjust="0"/>
  </p:normalViewPr>
  <p:slideViewPr>
    <p:cSldViewPr snapToGrid="0" snapToObjects="1">
      <p:cViewPr varScale="1">
        <p:scale>
          <a:sx n="105" d="100"/>
          <a:sy n="105" d="100"/>
        </p:scale>
        <p:origin x="-33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7B60-8AD6-9642-BAE0-AE1E84C3AD71}" type="datetimeFigureOut">
              <a:rPr lang="en-US" smtClean="0"/>
              <a:t>3/4/14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EAA4-90B4-B848-826F-D9204A15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14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FD8EF-8A9D-DC45-8524-EDC8546DBCDF}" type="datetimeFigureOut">
              <a:rPr lang="en-US" smtClean="0"/>
              <a:pPr/>
              <a:t>3/4/14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014A-BAAC-334A-AABA-F076A6509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4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816879"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C81D248-992B-B24A-A7F7-1835B1F5895A}" type="slidenum">
              <a:rPr lang="en-US" sz="900">
                <a:latin typeface="Times New Roman" charset="0"/>
              </a:rPr>
              <a:pPr/>
              <a:t>24</a:t>
            </a:fld>
            <a:endParaRPr lang="en-US" sz="9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Analogy:  Paintball</a:t>
            </a:r>
            <a:r>
              <a:rPr lang="en-US" baseline="0" dirty="0" smtClean="0"/>
              <a:t> gun.  You can get a paintball gun that fires faster, but still have to manually reload the paintballs.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67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subdivide the map phase into M jobs and the reduce phase into R jobs as described previously. Ideally, M and R should be much larger than the number of worker machines. 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special master node assigns jobs to idle workers.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each worker per- form many different tasks improves dynamic load balancing and also speeds up recovery when a worker fails: the many map tasks it has completed can be spread out across all the other worker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machines.There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practical bounds on how large M and R can be in 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the master must make O(M+R) scheduling decisions and keep O(M*R) state in memory as described. (The constant factors for memory usage are small, however. The O(M*R) piece of the state consists of approximately one byte of data per map task/reduce task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pair.)Furthermore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 is often constrained by users because the output of each reduce task ends up in a separate output file. In practice, we tend to choose M so that each individual task is roughly 16MB to 64MB of input data (so that the locality optimization described previously is most effective), and we make R a small multiple of the number of worker machines we expect to use. We often perform MapReduce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M=200,000 and R=5,000, using 2,000 worker machines.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WSC, want lots going on at same</a:t>
            </a:r>
            <a:r>
              <a:rPr lang="en-US" baseline="0" dirty="0" smtClean="0"/>
              <a:t> time to get $ back</a:t>
            </a:r>
          </a:p>
          <a:p>
            <a:r>
              <a:rPr lang="en-US" baseline="0" dirty="0" smtClean="0"/>
              <a:t>Easy to parallelize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1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RLP, </a:t>
            </a:r>
            <a:r>
              <a:rPr lang="en-US" dirty="0" err="1" smtClean="0"/>
              <a:t>google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Services on right</a:t>
            </a:r>
          </a:p>
          <a:p>
            <a:r>
              <a:rPr lang="en-US" dirty="0" smtClean="0"/>
              <a:t>Forward</a:t>
            </a:r>
            <a:r>
              <a:rPr lang="en-US" baseline="0" dirty="0" smtClean="0"/>
              <a:t> requests to index servers; look up tables based on keywords that return location of relevant documents</a:t>
            </a:r>
          </a:p>
          <a:p>
            <a:r>
              <a:rPr lang="en-US" baseline="0" dirty="0" smtClean="0"/>
              <a:t>Document servers return results</a:t>
            </a:r>
          </a:p>
          <a:p>
            <a:r>
              <a:rPr lang="en-US" baseline="0" dirty="0" smtClean="0"/>
              <a:t>All spread across many servers -&gt; parallelism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do a random search!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Probably/usually</a:t>
            </a:r>
            <a:r>
              <a:rPr lang="en-US" baseline="0" dirty="0" smtClean="0"/>
              <a:t> closest, </a:t>
            </a:r>
            <a:r>
              <a:rPr lang="en-US" baseline="0" dirty="0" err="1" smtClean="0"/>
              <a:t>google’s</a:t>
            </a:r>
            <a:r>
              <a:rPr lang="en-US" baseline="0" dirty="0" smtClean="0"/>
              <a:t> system are secret</a:t>
            </a:r>
          </a:p>
          <a:p>
            <a:r>
              <a:rPr lang="en-US" baseline="0" dirty="0" smtClean="0"/>
              <a:t>Box routes to cluster</a:t>
            </a:r>
          </a:p>
          <a:p>
            <a:r>
              <a:rPr lang="en-US" baseline="0" dirty="0" smtClean="0"/>
              <a:t>Lots of server processes that handle requests and put response </a:t>
            </a:r>
            <a:r>
              <a:rPr lang="en-US" baseline="0" dirty="0" err="1" smtClean="0"/>
              <a:t>toogether</a:t>
            </a:r>
            <a:endParaRPr lang="en-US" baseline="0" dirty="0" smtClean="0"/>
          </a:p>
          <a:p>
            <a:r>
              <a:rPr lang="en-US" baseline="0" dirty="0" smtClean="0"/>
              <a:t>Look up in index (does an AND)</a:t>
            </a:r>
          </a:p>
          <a:p>
            <a:r>
              <a:rPr lang="en-US" baseline="0" dirty="0" smtClean="0"/>
              <a:t>Rank by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Important to return quickly</a:t>
            </a:r>
            <a:r>
              <a:rPr lang="en-US" baseline="0" dirty="0" smtClean="0"/>
              <a:t> (within one to a few seconds), s</a:t>
            </a:r>
            <a:r>
              <a:rPr lang="en-US" dirty="0" smtClean="0"/>
              <a:t>o distribute entries.</a:t>
            </a:r>
          </a:p>
          <a:p>
            <a:r>
              <a:rPr lang="en-US" dirty="0" smtClean="0"/>
              <a:t>Make replicas! (RLP!)</a:t>
            </a:r>
            <a:r>
              <a:rPr lang="en-US" baseline="0" dirty="0" smtClean="0"/>
              <a:t> also more fault tolerant and good to break up hot spots</a:t>
            </a:r>
          </a:p>
          <a:p>
            <a:r>
              <a:rPr lang="en-US" baseline="0" dirty="0" smtClean="0"/>
              <a:t>Load balance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3014A-BAAC-334A-AABA-F076A65091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2014 -- Lecture #18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69CF-29DF-7149-842D-3D80037C7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8000/datacente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tif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toronto.edu/~jasper/PageRankForMapReduceSmall.pdf" TargetMode="External"/><Relationship Id="rId3" Type="http://schemas.openxmlformats.org/officeDocument/2006/relationships/hyperlink" Target="http://ilpubs.stanford.edu:8090/422/1/1999-66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061962" y="3924318"/>
            <a:ext cx="7162800" cy="15868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>
                <a:solidFill>
                  <a:srgbClr val="FF0000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rgbClr val="FF0000"/>
                </a:solidFill>
                <a:latin typeface="18 VAG Rounded Bold   07390"/>
                <a:cs typeface=""/>
              </a:rPr>
              <a:t> Lecture</a:t>
            </a:r>
            <a:r>
              <a:rPr lang="en-US" sz="3200" b="1" dirty="0" smtClean="0">
                <a:solidFill>
                  <a:srgbClr val="FF0000"/>
                </a:solidFill>
                <a:latin typeface="18 VAG Rounded Bold   07390"/>
                <a:cs typeface=""/>
              </a:rPr>
              <a:t> 18 – RLP, MapReduce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03-05-2014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2438400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18 VAG Rounded Bold   07390"/>
              </a:rPr>
              <a:t>Guest Lecturer</a:t>
            </a:r>
            <a:endParaRPr lang="en-US" sz="2000" b="1" dirty="0">
              <a:latin typeface="18 VAG Rounded Bold   07390"/>
            </a:endParaRPr>
          </a:p>
          <a:p>
            <a:pPr algn="ctr">
              <a:defRPr/>
            </a:pPr>
            <a:r>
              <a:rPr lang="en-US" sz="2000" b="1" dirty="0" smtClean="0">
                <a:latin typeface="18 VAG Rounded Bold   07390"/>
              </a:rPr>
              <a:t>Sagar Karandikar</a:t>
            </a:r>
            <a:endParaRPr lang="en-US" sz="2000" b="1" dirty="0">
              <a:latin typeface="18 VAG Rounded Bold   0739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15000" y="5700252"/>
            <a:ext cx="3352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sag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3" y="303107"/>
            <a:ext cx="1373717" cy="2060576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133600" y="134762"/>
            <a:ext cx="7162800" cy="2677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"/>
              </a:rPr>
              <a:t>inst.eecs.berkeley.edu</a:t>
            </a:r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"/>
              </a:rPr>
              <a:t>/~cs61c</a:t>
            </a:r>
          </a:p>
          <a:p>
            <a:pPr algn="ctr">
              <a:lnSpc>
                <a:spcPct val="77000"/>
              </a:lnSpc>
            </a:pPr>
            <a:endParaRPr lang="en-US" sz="2800" b="1" dirty="0">
              <a:solidFill>
                <a:schemeClr val="tx2">
                  <a:lumMod val="20000"/>
                  <a:lumOff val="80000"/>
                </a:schemeClr>
              </a:solidFill>
              <a:latin typeface="Courier"/>
            </a:endParaRPr>
          </a:p>
          <a:p>
            <a:pPr algn="ctr">
              <a:lnSpc>
                <a:spcPct val="77000"/>
              </a:lnSpc>
            </a:pPr>
            <a:endParaRPr lang="en-US" sz="2800" b="1" dirty="0" smtClean="0">
              <a:solidFill>
                <a:schemeClr val="tx2">
                  <a:lumMod val="20000"/>
                  <a:lumOff val="80000"/>
                </a:schemeClr>
              </a:solidFill>
              <a:latin typeface="Courier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UCB CS61C : Machine Structures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40961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Google Query-Serving Architecture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608369"/>
            <a:ext cx="8210550" cy="47035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1645920"/>
            <a:ext cx="6252075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764571"/>
          </a:xfrm>
        </p:spPr>
        <p:txBody>
          <a:bodyPr>
            <a:normAutofit/>
          </a:bodyPr>
          <a:lstStyle/>
          <a:p>
            <a:r>
              <a:rPr lang="en-US" dirty="0" smtClean="0"/>
              <a:t>Google “Dan Garcia”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(1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Google “Dan Garcia”</a:t>
            </a:r>
          </a:p>
          <a:p>
            <a:pPr lvl="1"/>
            <a:r>
              <a:rPr lang="en-US" dirty="0" smtClean="0"/>
              <a:t>Direct request to “closest” Google Warehouse Scale Computer</a:t>
            </a:r>
          </a:p>
          <a:p>
            <a:pPr lvl="1"/>
            <a:r>
              <a:rPr lang="en-US" dirty="0" smtClean="0"/>
              <a:t>Front-end load balancer directs request to one of many arrays (cluster of servers) within WSC</a:t>
            </a:r>
          </a:p>
          <a:p>
            <a:pPr lvl="1"/>
            <a:r>
              <a:rPr lang="en-US" dirty="0" smtClean="0"/>
              <a:t>Within array, select one of many Google Web Servers (GWS) to handle the request and compose the response pages</a:t>
            </a:r>
          </a:p>
          <a:p>
            <a:pPr lvl="1"/>
            <a:r>
              <a:rPr lang="en-US" dirty="0" smtClean="0"/>
              <a:t>GWS communicates with Index Servers to find documents that contain the search words, “Dan”, “Garcia”, uses location of search as well</a:t>
            </a:r>
          </a:p>
          <a:p>
            <a:pPr lvl="1"/>
            <a:r>
              <a:rPr lang="en-US" dirty="0" smtClean="0"/>
              <a:t>Return document list with associated relevance score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4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(2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parallel,</a:t>
            </a:r>
          </a:p>
          <a:p>
            <a:pPr lvl="1"/>
            <a:r>
              <a:rPr lang="en-US" dirty="0" smtClean="0"/>
              <a:t>Ad system: run ad auction for bidders on search terms</a:t>
            </a:r>
          </a:p>
          <a:p>
            <a:pPr lvl="1"/>
            <a:r>
              <a:rPr lang="en-US" dirty="0" smtClean="0"/>
              <a:t>Get images of various Dan </a:t>
            </a:r>
            <a:r>
              <a:rPr lang="en-US" dirty="0" err="1" smtClean="0"/>
              <a:t>Garcias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docids</a:t>
            </a:r>
            <a:r>
              <a:rPr lang="en-US" dirty="0" smtClean="0"/>
              <a:t> (document IDs) to access indexed documents </a:t>
            </a:r>
          </a:p>
          <a:p>
            <a:r>
              <a:rPr lang="en-US" dirty="0" smtClean="0"/>
              <a:t>Compose the page</a:t>
            </a:r>
          </a:p>
          <a:p>
            <a:pPr lvl="1"/>
            <a:r>
              <a:rPr lang="en-US" dirty="0" smtClean="0"/>
              <a:t>Result document extracts (with keyword in context) ordered by relevance score</a:t>
            </a:r>
          </a:p>
          <a:p>
            <a:pPr lvl="1"/>
            <a:r>
              <a:rPr lang="en-US" dirty="0" smtClean="0"/>
              <a:t>Sponsored links (along the top) and advertisements (along the sides)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Anatomy of a Web Search (3 of 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strategy</a:t>
            </a:r>
          </a:p>
          <a:p>
            <a:pPr lvl="1"/>
            <a:r>
              <a:rPr lang="en-US" dirty="0" smtClean="0"/>
              <a:t>Randomly distribute the entries</a:t>
            </a:r>
          </a:p>
          <a:p>
            <a:pPr lvl="1"/>
            <a:r>
              <a:rPr lang="en-US" dirty="0" smtClean="0"/>
              <a:t>Make many copies of data (a.k.a. “replicas”)</a:t>
            </a:r>
          </a:p>
          <a:p>
            <a:pPr lvl="1"/>
            <a:r>
              <a:rPr lang="en-US" dirty="0" smtClean="0"/>
              <a:t>Load balance requests across replicas</a:t>
            </a:r>
          </a:p>
          <a:p>
            <a:r>
              <a:rPr lang="en-US" dirty="0" smtClean="0"/>
              <a:t>Redundant copies of indices and documents</a:t>
            </a:r>
          </a:p>
          <a:p>
            <a:pPr lvl="1"/>
            <a:r>
              <a:rPr lang="en-US" dirty="0" smtClean="0"/>
              <a:t>Breaks up search hot spots, e.g. “</a:t>
            </a:r>
            <a:r>
              <a:rPr lang="en-US" dirty="0" err="1" smtClean="0"/>
              <a:t>WhatsApp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Increases opportunities for request-level parallelism</a:t>
            </a:r>
          </a:p>
          <a:p>
            <a:pPr lvl="1"/>
            <a:r>
              <a:rPr lang="en-US" dirty="0" smtClean="0"/>
              <a:t>Makes the system more tolerant of failures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Theory</a:t>
            </a:r>
          </a:p>
          <a:p>
            <a:r>
              <a:rPr lang="en-US" sz="3200" dirty="0" smtClean="0"/>
              <a:t>Administrivia</a:t>
            </a:r>
          </a:p>
          <a:p>
            <a:r>
              <a:rPr lang="en-US" sz="3200" dirty="0" smtClean="0"/>
              <a:t>More MapReduce</a:t>
            </a:r>
          </a:p>
          <a:p>
            <a:pPr lvl="1"/>
            <a:r>
              <a:rPr lang="en-US" dirty="0" smtClean="0"/>
              <a:t>The Combiner + Example </a:t>
            </a:r>
            <a:r>
              <a:rPr lang="en-US" dirty="0"/>
              <a:t>1: Word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2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Data-Level Parallelism (DLP)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Two kinds: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Lots of </a:t>
            </a:r>
            <a:r>
              <a:rPr lang="en-US" dirty="0">
                <a:solidFill>
                  <a:srgbClr val="FF0000"/>
                </a:solidFill>
              </a:rPr>
              <a:t>data in memory</a:t>
            </a:r>
            <a:r>
              <a:rPr lang="en-US" dirty="0"/>
              <a:t> that can be operated on in parallel (e.g. adding together 2 arrays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data on many disks</a:t>
            </a:r>
            <a:r>
              <a:rPr lang="en-US" dirty="0"/>
              <a:t> that can be operated on in parallel (e.g. searching for documents)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SIMD does Data-Level Parallelism (DLP) in memory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Today’s lecture, Lab 6, </a:t>
            </a:r>
            <a:r>
              <a:rPr lang="en-US" dirty="0" err="1" smtClean="0"/>
              <a:t>Proj</a:t>
            </a:r>
            <a:r>
              <a:rPr lang="en-US" dirty="0" smtClean="0"/>
              <a:t>. 3 do DLP across many servers and disks using </a:t>
            </a:r>
            <a:r>
              <a:rPr lang="en-US" dirty="0" smtClean="0">
                <a:solidFill>
                  <a:srgbClr val="FF0000"/>
                </a:solidFill>
              </a:rPr>
              <a:t>MapReduce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What is MapReduce?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Simple data-parallel programming model designed for scalability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fault-tolerance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300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Pioneered by Google</a:t>
            </a:r>
          </a:p>
          <a:p>
            <a:pPr lvl="1"/>
            <a:r>
              <a:rPr lang="en-US" sz="2200" dirty="0">
                <a:ea typeface="ＭＳ Ｐゴシック" charset="0"/>
              </a:rPr>
              <a:t>Processes </a:t>
            </a:r>
            <a:r>
              <a:rPr lang="en-US" sz="2200" dirty="0" smtClean="0">
                <a:ea typeface="ＭＳ Ｐゴシック" charset="0"/>
              </a:rPr>
              <a:t>&gt; 25 </a:t>
            </a:r>
            <a:r>
              <a:rPr lang="en-US" sz="2200" dirty="0">
                <a:ea typeface="ＭＳ Ｐゴシック" charset="0"/>
              </a:rPr>
              <a:t>petabytes of data per </a:t>
            </a:r>
            <a:r>
              <a:rPr lang="en-US" sz="2200" dirty="0" smtClean="0">
                <a:ea typeface="ＭＳ Ｐゴシック" charset="0"/>
              </a:rPr>
              <a:t>day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300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Popularized by open-source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ea typeface="ＭＳ Ｐゴシック" charset="0"/>
                <a:cs typeface="ＭＳ Ｐゴシック" charset="0"/>
              </a:rPr>
              <a:t> project</a:t>
            </a:r>
          </a:p>
          <a:p>
            <a:pPr lvl="1"/>
            <a:r>
              <a:rPr lang="en-US" sz="2200" dirty="0">
                <a:ea typeface="ＭＳ Ｐゴシック" charset="0"/>
              </a:rPr>
              <a:t>Used at Yahoo!, Facebook, Amazon, …</a:t>
            </a:r>
          </a:p>
        </p:txBody>
      </p:sp>
      <p:pic>
        <p:nvPicPr>
          <p:cNvPr id="19460" name="Picture 4" descr="hadoop+elephant_rg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67" y="5240791"/>
            <a:ext cx="33528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What is MapReduce used for?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At Google:</a:t>
            </a:r>
          </a:p>
          <a:p>
            <a:pPr lvl="1"/>
            <a:r>
              <a:rPr lang="en-US" dirty="0">
                <a:ea typeface="ＭＳ Ｐゴシック" charset="0"/>
              </a:rPr>
              <a:t>Index construction for Google Search</a:t>
            </a:r>
          </a:p>
          <a:p>
            <a:pPr lvl="1"/>
            <a:r>
              <a:rPr lang="en-US" dirty="0">
                <a:ea typeface="ＭＳ Ｐゴシック" charset="0"/>
              </a:rPr>
              <a:t>Article clustering for Google News</a:t>
            </a:r>
          </a:p>
          <a:p>
            <a:pPr lvl="1"/>
            <a:r>
              <a:rPr lang="en-US" dirty="0">
                <a:ea typeface="ＭＳ Ｐゴシック" charset="0"/>
              </a:rPr>
              <a:t>Statistical machine </a:t>
            </a:r>
            <a:r>
              <a:rPr lang="en-US" dirty="0" smtClean="0">
                <a:ea typeface="ＭＳ Ｐゴシック" charset="0"/>
              </a:rPr>
              <a:t>translation</a:t>
            </a:r>
          </a:p>
          <a:p>
            <a:pPr lvl="1"/>
            <a:r>
              <a:rPr lang="en-US" dirty="0" smtClean="0">
                <a:ea typeface="ＭＳ Ｐゴシック" charset="0"/>
              </a:rPr>
              <a:t>For computing multi-layer street maps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Yahoo!:</a:t>
            </a:r>
          </a:p>
          <a:p>
            <a:pPr lvl="1"/>
            <a:r>
              <a:rPr lang="en-US" dirty="0" smtClean="0">
                <a:ea typeface="ＭＳ Ｐゴシック" charset="0"/>
              </a:rPr>
              <a:t>“Web map” </a:t>
            </a:r>
            <a:r>
              <a:rPr lang="en-US" dirty="0">
                <a:ea typeface="ＭＳ Ｐゴシック" charset="0"/>
              </a:rPr>
              <a:t>powering Yahoo! Search</a:t>
            </a:r>
          </a:p>
          <a:p>
            <a:pPr lvl="1"/>
            <a:r>
              <a:rPr lang="en-US" dirty="0">
                <a:ea typeface="ＭＳ Ｐゴシック" charset="0"/>
              </a:rPr>
              <a:t>Spam detection for Yahoo! Mail</a:t>
            </a:r>
            <a:endParaRPr lang="en-US" sz="1200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Facebook:</a:t>
            </a:r>
          </a:p>
          <a:p>
            <a:pPr lvl="1"/>
            <a:r>
              <a:rPr lang="en-US" dirty="0">
                <a:ea typeface="ＭＳ Ｐゴシック" charset="0"/>
              </a:rPr>
              <a:t>Data mining</a:t>
            </a:r>
          </a:p>
          <a:p>
            <a:pPr lvl="1"/>
            <a:r>
              <a:rPr lang="en-US" dirty="0">
                <a:ea typeface="ＭＳ Ｐゴシック" charset="0"/>
              </a:rPr>
              <a:t>Ad optimization</a:t>
            </a:r>
          </a:p>
          <a:p>
            <a:pPr lvl="1"/>
            <a:r>
              <a:rPr lang="en-US" dirty="0">
                <a:ea typeface="ＭＳ Ｐゴシック" charset="0"/>
              </a:rPr>
              <a:t>Spam detection</a:t>
            </a:r>
          </a:p>
          <a:p>
            <a:pPr lvl="1">
              <a:buFontTx/>
              <a:buNone/>
            </a:pPr>
            <a:endParaRPr lang="en-US" dirty="0">
              <a:latin typeface="Comic Sans MS" charset="0"/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Example: Facebook Lexicon</a:t>
            </a:r>
          </a:p>
        </p:txBody>
      </p:sp>
      <p:pic>
        <p:nvPicPr>
          <p:cNvPr id="21507" name="Picture 3" descr="Pictur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6" b="5252"/>
          <a:stretch>
            <a:fillRect/>
          </a:stretch>
        </p:blipFill>
        <p:spPr bwMode="auto">
          <a:xfrm>
            <a:off x="640080" y="1280160"/>
            <a:ext cx="7863840" cy="48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20240" y="6035040"/>
            <a:ext cx="5306363" cy="430887"/>
            <a:chOff x="1859498" y="5969529"/>
            <a:chExt cx="5306363" cy="430887"/>
          </a:xfrm>
        </p:grpSpPr>
        <p:sp>
          <p:nvSpPr>
            <p:cNvPr id="21508" name="TextBox 4"/>
            <p:cNvSpPr txBox="1">
              <a:spLocks noChangeArrowheads="1"/>
            </p:cNvSpPr>
            <p:nvPr/>
          </p:nvSpPr>
          <p:spPr bwMode="auto">
            <a:xfrm>
              <a:off x="1859498" y="5969529"/>
              <a:ext cx="3423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001F4F"/>
                  </a:solidFill>
                  <a:latin typeface="+mj-lt"/>
                </a:rPr>
                <a:t>www.facebook.com/lexicon</a:t>
              </a:r>
              <a:endParaRPr lang="en-US" sz="2200" dirty="0">
                <a:solidFill>
                  <a:srgbClr val="001F4F"/>
                </a:solidFill>
                <a:latin typeface="+mj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62851" y="6000306"/>
              <a:ext cx="2103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(no longer available)</a:t>
              </a:r>
              <a:endParaRPr lang="en-US" dirty="0"/>
            </a:p>
          </p:txBody>
        </p:sp>
      </p:grp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Warehouse Scale Computing</a:t>
            </a:r>
          </a:p>
          <a:p>
            <a:pPr lvl="1"/>
            <a:r>
              <a:rPr lang="en-US" dirty="0" smtClean="0"/>
              <a:t>Example of parallel processing in the post-PC era</a:t>
            </a:r>
          </a:p>
          <a:p>
            <a:pPr lvl="1"/>
            <a:r>
              <a:rPr lang="en-US" dirty="0" smtClean="0"/>
              <a:t>Servers on a rack, rack part of cluster </a:t>
            </a:r>
          </a:p>
          <a:p>
            <a:pPr lvl="1"/>
            <a:r>
              <a:rPr lang="en-US" dirty="0" smtClean="0"/>
              <a:t>Issues to handle include </a:t>
            </a:r>
            <a:r>
              <a:rPr lang="en-US" dirty="0" smtClean="0">
                <a:solidFill>
                  <a:srgbClr val="FF0000"/>
                </a:solidFill>
              </a:rPr>
              <a:t>load balancing, failures, power usage</a:t>
            </a:r>
            <a:r>
              <a:rPr lang="en-US" dirty="0" smtClean="0"/>
              <a:t> (sensitive to cost &amp; energy efficiency)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PUE</a:t>
            </a:r>
            <a:r>
              <a:rPr lang="en-US" dirty="0" smtClean="0"/>
              <a:t> </a:t>
            </a:r>
            <a:r>
              <a:rPr lang="en-US" dirty="0"/>
              <a:t>= Total </a:t>
            </a:r>
            <a:r>
              <a:rPr lang="en-US" dirty="0" smtClean="0"/>
              <a:t>building power / IT </a:t>
            </a:r>
            <a:r>
              <a:rPr lang="en-US" dirty="0"/>
              <a:t>equipment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>
                <a:hlinkClick r:id="rId2"/>
              </a:rPr>
              <a:t>EECS PUE Stats Demo</a:t>
            </a:r>
            <a:r>
              <a:rPr lang="en-US" dirty="0" smtClean="0"/>
              <a:t> (B: 165 Cory, G: 288 Soda)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MapReduce Design Goals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Comic Sans MS" charset="0"/>
              <a:buAutoNum type="arabicPeriod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Scalability to large data volumes:</a:t>
            </a:r>
          </a:p>
          <a:p>
            <a:pPr lvl="1"/>
            <a:r>
              <a:rPr lang="en-US" sz="2200" dirty="0" smtClean="0">
                <a:latin typeface="+mj-lt"/>
                <a:ea typeface="ＭＳ Ｐゴシック" charset="0"/>
              </a:rPr>
              <a:t>1000’s </a:t>
            </a:r>
            <a:r>
              <a:rPr lang="en-US" sz="2200" dirty="0">
                <a:latin typeface="+mj-lt"/>
                <a:ea typeface="ＭＳ Ｐゴシック" charset="0"/>
              </a:rPr>
              <a:t>of machines, </a:t>
            </a:r>
            <a:r>
              <a:rPr lang="en-US" sz="2200" dirty="0" smtClean="0">
                <a:latin typeface="+mj-lt"/>
                <a:ea typeface="ＭＳ Ｐゴシック" charset="0"/>
              </a:rPr>
              <a:t>10,000’s </a:t>
            </a:r>
            <a:r>
              <a:rPr lang="en-US" sz="2200" dirty="0">
                <a:latin typeface="+mj-lt"/>
                <a:ea typeface="ＭＳ Ｐゴシック" charset="0"/>
              </a:rPr>
              <a:t>of </a:t>
            </a:r>
            <a:r>
              <a:rPr lang="en-US" sz="2200" dirty="0" smtClean="0">
                <a:latin typeface="+mj-lt"/>
                <a:ea typeface="ＭＳ Ｐゴシック" charset="0"/>
              </a:rPr>
              <a:t>disks</a:t>
            </a: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514350" indent="-514350">
              <a:spcBef>
                <a:spcPts val="3000"/>
              </a:spcBef>
              <a:buFont typeface="Comic Sans MS" charset="0"/>
              <a:buAutoNum type="arabicPeriod"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Cost-efficiency: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Commodity machines (cheap, but unreliable)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Commodity network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Automatic fault-tolerance (fewer administrators)</a:t>
            </a:r>
          </a:p>
          <a:p>
            <a:pPr lvl="1"/>
            <a:r>
              <a:rPr lang="en-US" sz="2200" dirty="0">
                <a:latin typeface="+mj-lt"/>
                <a:ea typeface="ＭＳ Ｐゴシック" charset="0"/>
              </a:rPr>
              <a:t>Easy to use (fewer programmers</a:t>
            </a:r>
            <a:r>
              <a:rPr lang="en-US" sz="2200" dirty="0" smtClean="0">
                <a:latin typeface="+mj-lt"/>
                <a:ea typeface="ＭＳ Ｐゴシック" charset="0"/>
              </a:rPr>
              <a:t>)</a:t>
            </a:r>
            <a:endParaRPr lang="en-US" sz="2200" dirty="0">
              <a:latin typeface="Comic Sans MS" charset="0"/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000" dirty="0" smtClean="0"/>
              <a:t>Jeffrey </a:t>
            </a:r>
            <a:r>
              <a:rPr lang="en-US" sz="2000" dirty="0"/>
              <a:t>Dean and Sanjay </a:t>
            </a:r>
            <a:r>
              <a:rPr lang="en-US" sz="2000" dirty="0" err="1"/>
              <a:t>Ghemawat</a:t>
            </a:r>
            <a:r>
              <a:rPr lang="en-US" sz="2000" dirty="0"/>
              <a:t>, “MapReduce: Simplified Data Processing on Large Clusters</a:t>
            </a:r>
            <a:r>
              <a:rPr lang="en-US" sz="2000" dirty="0" smtClean="0"/>
              <a:t>,” </a:t>
            </a:r>
            <a:r>
              <a:rPr lang="en-US" sz="2000" i="1" dirty="0" smtClean="0"/>
              <a:t>6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USENIX Symposium on Operating Systems Design and Implementation, 2004</a:t>
            </a:r>
            <a:r>
              <a:rPr lang="en-US" sz="2000" dirty="0" smtClean="0"/>
              <a:t>. (optional reading, linked on course homepage – a digestible CS paper at the 61C level)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2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Processing: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Divide and Conquer</a:t>
            </a:r>
            <a:r>
              <a:rPr lang="en-US" dirty="0" smtClean="0">
                <a:solidFill>
                  <a:schemeClr val="accent1"/>
                </a:solidFill>
              </a:rPr>
              <a:t>” (1/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2104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function to user supplied record of key/value pairs</a:t>
            </a:r>
          </a:p>
          <a:p>
            <a:pPr lvl="1"/>
            <a:r>
              <a:rPr lang="en-US" dirty="0"/>
              <a:t>Slice data into </a:t>
            </a:r>
            <a:r>
              <a:rPr lang="en-US" dirty="0" smtClean="0"/>
              <a:t>“shards” or “</a:t>
            </a:r>
            <a:r>
              <a:rPr lang="en-US" dirty="0"/>
              <a:t>splits</a:t>
            </a:r>
            <a:r>
              <a:rPr lang="en-US" dirty="0" smtClean="0"/>
              <a:t>” and </a:t>
            </a:r>
            <a:r>
              <a:rPr lang="en-US" dirty="0"/>
              <a:t>distribute </a:t>
            </a:r>
            <a:r>
              <a:rPr lang="en-US" dirty="0" smtClean="0"/>
              <a:t>to </a:t>
            </a:r>
            <a:r>
              <a:rPr lang="en-US" dirty="0"/>
              <a:t>workers</a:t>
            </a:r>
            <a:endParaRPr lang="en-US" dirty="0" smtClean="0"/>
          </a:p>
          <a:p>
            <a:pPr lvl="1"/>
            <a:r>
              <a:rPr lang="en-US" dirty="0" smtClean="0"/>
              <a:t>Compute set of intermediate key/value pairs</a:t>
            </a:r>
          </a:p>
          <a:p>
            <a:pPr marL="45720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map(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in_key,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in_val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// DO WORK HERE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	emit(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interm_key,interm_val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4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Processing: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Divide and Conquer</a:t>
            </a:r>
            <a:r>
              <a:rPr lang="en-US" dirty="0" smtClean="0">
                <a:solidFill>
                  <a:schemeClr val="accent1"/>
                </a:solidFill>
              </a:rPr>
              <a:t>” (2/3)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21040" cy="49377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Apply </a:t>
            </a:r>
            <a:r>
              <a:rPr lang="en-US" dirty="0" smtClean="0">
                <a:solidFill>
                  <a:srgbClr val="FF0000"/>
                </a:solidFill>
              </a:rPr>
              <a:t>Reduce</a:t>
            </a:r>
            <a:r>
              <a:rPr lang="en-US" dirty="0" smtClean="0"/>
              <a:t> operation to all values that share same key in order to combine derived data properly</a:t>
            </a:r>
          </a:p>
          <a:p>
            <a:pPr lvl="1"/>
            <a:r>
              <a:rPr lang="en-US" dirty="0"/>
              <a:t>Combines all intermediate values for a particular key</a:t>
            </a:r>
          </a:p>
          <a:p>
            <a:pPr lvl="1"/>
            <a:r>
              <a:rPr lang="en-US" dirty="0"/>
              <a:t>Produces a set of merged output </a:t>
            </a:r>
            <a:r>
              <a:rPr lang="en-US" dirty="0" smtClean="0"/>
              <a:t>values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reduce(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interm_key,list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interm_val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 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// DO WORK HERE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emit(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out_key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out_val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Processing: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dirty="0">
                <a:solidFill>
                  <a:schemeClr val="accent1"/>
                </a:solidFill>
              </a:rPr>
              <a:t>Divide and Conquer</a:t>
            </a:r>
            <a:r>
              <a:rPr lang="en-US" dirty="0" smtClean="0">
                <a:solidFill>
                  <a:schemeClr val="accent1"/>
                </a:solidFill>
              </a:rPr>
              <a:t>” (3/3)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User supplies Map and Reduce operations in functional model</a:t>
            </a:r>
          </a:p>
          <a:p>
            <a:pPr lvl="1"/>
            <a:r>
              <a:rPr lang="en-US" dirty="0"/>
              <a:t>Focus on problem, let MapReduce library deal with messy </a:t>
            </a:r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Parallelization handled by framework/library</a:t>
            </a:r>
          </a:p>
          <a:p>
            <a:pPr lvl="1"/>
            <a:r>
              <a:rPr lang="en-US" dirty="0" smtClean="0"/>
              <a:t>Fault tolerance via re-execution</a:t>
            </a:r>
          </a:p>
          <a:p>
            <a:pPr lvl="1"/>
            <a:r>
              <a:rPr lang="en-US" dirty="0" smtClean="0"/>
              <a:t>Fun to use!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Typical </a:t>
            </a:r>
            <a:r>
              <a:rPr lang="en-US" dirty="0" err="1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 Cluster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8200" y="1422400"/>
            <a:ext cx="7239000" cy="2692400"/>
            <a:chOff x="1001010" y="1447800"/>
            <a:chExt cx="7239000" cy="2692003"/>
          </a:xfrm>
        </p:grpSpPr>
        <p:pic>
          <p:nvPicPr>
            <p:cNvPr id="26630" name="Picture 3" descr="Picture 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10" y="1447800"/>
              <a:ext cx="7239000" cy="269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Box 4"/>
            <p:cNvSpPr txBox="1">
              <a:spLocks noChangeArrowheads="1"/>
            </p:cNvSpPr>
            <p:nvPr/>
          </p:nvSpPr>
          <p:spPr bwMode="auto">
            <a:xfrm>
              <a:off x="3572985" y="1496091"/>
              <a:ext cx="1841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Aggregation switch</a:t>
              </a:r>
            </a:p>
          </p:txBody>
        </p:sp>
        <p:sp>
          <p:nvSpPr>
            <p:cNvPr id="26632" name="TextBox 5"/>
            <p:cNvSpPr txBox="1">
              <a:spLocks noChangeArrowheads="1"/>
            </p:cNvSpPr>
            <p:nvPr/>
          </p:nvSpPr>
          <p:spPr bwMode="auto">
            <a:xfrm>
              <a:off x="2266070" y="2071135"/>
              <a:ext cx="12138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/>
                <a:t>Rack switch</a:t>
              </a:r>
            </a:p>
          </p:txBody>
        </p:sp>
      </p:grp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680"/>
          </a:xfrm>
        </p:spPr>
        <p:txBody>
          <a:bodyPr>
            <a:noAutofit/>
          </a:bodyPr>
          <a:lstStyle/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40 nodes/rack, 1000-4000 nodes in cluster</a:t>
            </a:r>
          </a:p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1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Gbps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bandwidth within rack, 8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Gbps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out of rack</a:t>
            </a:r>
          </a:p>
          <a:p>
            <a:pPr marL="328613" indent="-328613"/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Node specs (Yahoo </a:t>
            </a:r>
            <a:r>
              <a:rPr lang="en-US" sz="2800" dirty="0" err="1">
                <a:latin typeface="+mj-lt"/>
                <a:ea typeface="ＭＳ Ｐゴシック" charset="0"/>
                <a:cs typeface="ＭＳ Ｐゴシック" charset="0"/>
              </a:rPr>
              <a:t>terasort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):</a:t>
            </a:r>
            <a:br>
              <a:rPr lang="en-US" sz="2800" dirty="0">
                <a:latin typeface="+mj-lt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8 x 2GHz cores, 8 GB RAM, 4 disks (= 4 TB?)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362200" y="6642100"/>
            <a:ext cx="678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00">
                <a:solidFill>
                  <a:srgbClr val="BFBFBF"/>
                </a:solidFill>
                <a:latin typeface="Arial" charset="0"/>
                <a:cs typeface="Arial" charset="0"/>
              </a:rPr>
              <a:t>Image from http://wiki.apache.org/hadoop-data/attachments/HadoopPresentations/attachments/YahooHadoopIntro-apachecon-us-2008.pdf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Theory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Administrivia</a:t>
            </a:r>
          </a:p>
          <a:p>
            <a:r>
              <a:rPr lang="en-US" sz="3200" dirty="0" smtClean="0"/>
              <a:t>More MapReduce</a:t>
            </a:r>
          </a:p>
          <a:p>
            <a:pPr lvl="1"/>
            <a:r>
              <a:rPr lang="en-US" dirty="0" smtClean="0"/>
              <a:t>The Combiner + Example </a:t>
            </a:r>
            <a:r>
              <a:rPr lang="en-US" dirty="0"/>
              <a:t>1: Word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2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Theory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More MapReduce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Combiner + Example </a:t>
            </a:r>
            <a:r>
              <a:rPr lang="en-US" dirty="0">
                <a:solidFill>
                  <a:srgbClr val="FF0000"/>
                </a:solidFill>
              </a:rPr>
              <a:t>1: Word </a:t>
            </a:r>
            <a:r>
              <a:rPr lang="en-US" dirty="0" smtClean="0">
                <a:solidFill>
                  <a:srgbClr val="FF0000"/>
                </a:solidFill>
              </a:rPr>
              <a:t>Count</a:t>
            </a:r>
          </a:p>
          <a:p>
            <a:pPr lvl="1"/>
            <a:r>
              <a:rPr lang="en-US" dirty="0" smtClean="0"/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Combiner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466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missing piece for our first example:</a:t>
            </a:r>
          </a:p>
          <a:p>
            <a:pPr lvl="1"/>
            <a:r>
              <a:rPr lang="en-US" dirty="0" smtClean="0"/>
              <a:t>Many times, the output of a single mapper can be “compressed” to save on bandwidth and to distribute work (usually more map tasks than reduce tasks)</a:t>
            </a:r>
          </a:p>
          <a:p>
            <a:pPr lvl="1"/>
            <a:r>
              <a:rPr lang="en-US" dirty="0" smtClean="0"/>
              <a:t>To implement this, we have the combiner:</a:t>
            </a:r>
          </a:p>
          <a:p>
            <a:pPr marL="5715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combiner(</a:t>
            </a:r>
            <a:r>
              <a:rPr lang="en-US" sz="2800" dirty="0" err="1" smtClean="0">
                <a:latin typeface="Courier New"/>
                <a:cs typeface="Courier New"/>
              </a:rPr>
              <a:t>interm_key,list</a:t>
            </a:r>
            <a:r>
              <a:rPr lang="en-US" sz="2800" dirty="0" smtClean="0">
                <a:latin typeface="Courier New"/>
                <a:cs typeface="Courier New"/>
              </a:rPr>
              <a:t>(</a:t>
            </a:r>
            <a:r>
              <a:rPr lang="en-US" sz="2800" dirty="0" err="1" smtClean="0">
                <a:latin typeface="Courier New"/>
                <a:cs typeface="Courier New"/>
              </a:rPr>
              <a:t>interm_val</a:t>
            </a:r>
            <a:r>
              <a:rPr lang="en-US" sz="2800" dirty="0" smtClean="0">
                <a:latin typeface="Courier New"/>
                <a:cs typeface="Courier New"/>
              </a:rPr>
              <a:t>)):</a:t>
            </a:r>
          </a:p>
          <a:p>
            <a:pPr marL="57150" indent="0">
              <a:buNone/>
            </a:pPr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	// DO WORK (usually like reducer)</a:t>
            </a:r>
          </a:p>
          <a:p>
            <a:pPr marL="57150" indent="0">
              <a:buNone/>
            </a:pPr>
            <a:r>
              <a:rPr lang="en-US" sz="2800" dirty="0">
                <a:latin typeface="Courier New"/>
                <a:cs typeface="Courier New"/>
              </a:rPr>
              <a:t>	</a:t>
            </a:r>
            <a:r>
              <a:rPr lang="en-US" sz="2800" dirty="0" smtClean="0">
                <a:latin typeface="Courier New"/>
                <a:cs typeface="Courier New"/>
              </a:rPr>
              <a:t>	emit(interm_key2, interm_val2)</a:t>
            </a:r>
            <a:endParaRPr lang="en-US" sz="2800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Our Final Execution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Map</a:t>
            </a:r>
            <a:r>
              <a:rPr lang="en-US" dirty="0" smtClean="0"/>
              <a:t> – Apply operations to all input key, </a:t>
            </a:r>
            <a:r>
              <a:rPr lang="en-US" dirty="0" err="1" smtClean="0"/>
              <a:t>val</a:t>
            </a:r>
            <a:endParaRPr lang="en-US" dirty="0" smtClean="0"/>
          </a:p>
          <a:p>
            <a:r>
              <a:rPr lang="en-US" u="sng" dirty="0" smtClean="0">
                <a:cs typeface="Courier New"/>
              </a:rPr>
              <a:t>Combine</a:t>
            </a:r>
            <a:r>
              <a:rPr lang="en-US" dirty="0" smtClean="0">
                <a:cs typeface="Courier New"/>
              </a:rPr>
              <a:t> – Apply reducer operation, but distributed across map tasks</a:t>
            </a:r>
          </a:p>
          <a:p>
            <a:r>
              <a:rPr lang="en-US" u="sng" dirty="0" smtClean="0">
                <a:cs typeface="Courier New"/>
              </a:rPr>
              <a:t>Reduce</a:t>
            </a:r>
            <a:r>
              <a:rPr lang="en-US" dirty="0" smtClean="0">
                <a:cs typeface="Courier New"/>
              </a:rPr>
              <a:t> – Combine all values of a key to produce desired output</a:t>
            </a:r>
            <a:endParaRPr lang="en-US" dirty="0"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5883608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84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3051" y="938065"/>
            <a:ext cx="3285067" cy="4470813"/>
            <a:chOff x="33051" y="938065"/>
            <a:chExt cx="3285067" cy="4470813"/>
          </a:xfrm>
        </p:grpSpPr>
        <p:grpSp>
          <p:nvGrpSpPr>
            <p:cNvPr id="62" name="Group 62"/>
            <p:cNvGrpSpPr/>
            <p:nvPr/>
          </p:nvGrpSpPr>
          <p:grpSpPr>
            <a:xfrm>
              <a:off x="33051" y="1429131"/>
              <a:ext cx="3285067" cy="3979747"/>
              <a:chOff x="0" y="1473199"/>
              <a:chExt cx="3285067" cy="397974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0" y="1473199"/>
                <a:ext cx="3285067" cy="930507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0" y="4470401"/>
                <a:ext cx="3285067" cy="982545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33051" y="938065"/>
              <a:ext cx="1623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4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solidFill>
                  <a:schemeClr val="accent1"/>
                </a:solidFill>
              </a:rPr>
              <a:t>MapReduce Processing Example: Count Word Occurrences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Pseudo Code: for each word in input, generate &lt;key=word, value=1&gt;</a:t>
            </a:r>
          </a:p>
          <a:p>
            <a:r>
              <a:rPr lang="en-US" sz="4200" dirty="0" smtClean="0"/>
              <a:t>Reduce sums all counts emitted for a particular word across all </a:t>
            </a:r>
            <a:r>
              <a:rPr lang="en-US" sz="4200" dirty="0" err="1" smtClean="0"/>
              <a:t>mappers</a:t>
            </a:r>
            <a:endParaRPr lang="en-US" sz="4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dirty="0" smtClean="0">
                <a:latin typeface="Courier"/>
              </a:rPr>
              <a:t>  </a:t>
            </a:r>
            <a:r>
              <a:rPr lang="en-US" sz="3800" dirty="0" err="1" smtClean="0">
                <a:latin typeface="Courier"/>
              </a:rPr>
              <a:t>map(String</a:t>
            </a:r>
            <a:r>
              <a:rPr lang="en-US" sz="3800" dirty="0" smtClean="0">
                <a:latin typeface="Courier"/>
              </a:rPr>
              <a:t> </a:t>
            </a:r>
            <a:r>
              <a:rPr lang="en-US" sz="3800" dirty="0" err="1" smtClean="0">
                <a:latin typeface="Courier"/>
              </a:rPr>
              <a:t>input_key</a:t>
            </a:r>
            <a:r>
              <a:rPr lang="en-US" sz="3800" dirty="0" smtClean="0">
                <a:latin typeface="Courier"/>
              </a:rPr>
              <a:t>, String </a:t>
            </a:r>
            <a:r>
              <a:rPr lang="en-US" sz="3800" dirty="0" err="1" smtClean="0">
                <a:latin typeface="Courier"/>
              </a:rPr>
              <a:t>input_value</a:t>
            </a:r>
            <a:r>
              <a:rPr lang="en-US" sz="3800" dirty="0" smtClean="0">
                <a:latin typeface="Courier"/>
              </a:rPr>
              <a:t>):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i="1" dirty="0" err="1" smtClean="0">
                <a:latin typeface="Courier"/>
              </a:rPr>
              <a:t>input_key</a:t>
            </a:r>
            <a:r>
              <a:rPr lang="en-US" sz="3800" i="1" dirty="0" smtClean="0">
                <a:latin typeface="Courier"/>
              </a:rPr>
              <a:t>: document name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i="1" dirty="0" err="1" smtClean="0">
                <a:latin typeface="Courier"/>
              </a:rPr>
              <a:t>input_value</a:t>
            </a:r>
            <a:r>
              <a:rPr lang="en-US" sz="3800" i="1" dirty="0" smtClean="0">
                <a:latin typeface="Courier"/>
              </a:rPr>
              <a:t>: document contents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for each word </a:t>
            </a:r>
            <a:r>
              <a:rPr lang="en-US" sz="3800" dirty="0" err="1" smtClean="0">
                <a:latin typeface="Courier"/>
              </a:rPr>
              <a:t>w</a:t>
            </a:r>
            <a:r>
              <a:rPr lang="en-US" sz="3800" dirty="0" smtClean="0">
                <a:latin typeface="Courier"/>
              </a:rPr>
              <a:t> in </a:t>
            </a:r>
            <a:r>
              <a:rPr lang="en-US" sz="3800" dirty="0" err="1" smtClean="0">
                <a:latin typeface="Courier"/>
              </a:rPr>
              <a:t>input_value</a:t>
            </a:r>
            <a:r>
              <a:rPr lang="en-US" sz="3800" dirty="0" smtClean="0">
                <a:latin typeface="Courier"/>
              </a:rPr>
              <a:t>: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  </a:t>
            </a:r>
            <a:r>
              <a:rPr lang="en-US" sz="3800" dirty="0" err="1" smtClean="0">
                <a:latin typeface="Courier"/>
              </a:rPr>
              <a:t>EmitIntermediate(w</a:t>
            </a:r>
            <a:r>
              <a:rPr lang="en-US" sz="3800" dirty="0" smtClean="0">
                <a:latin typeface="Courier"/>
              </a:rPr>
              <a:t>, "1"); </a:t>
            </a:r>
            <a:r>
              <a:rPr lang="en-US" sz="3800" i="1" dirty="0" smtClean="0">
                <a:latin typeface="Courier"/>
              </a:rPr>
              <a:t>// Produce count of words</a:t>
            </a:r>
          </a:p>
          <a:p>
            <a:pPr>
              <a:buNone/>
            </a:pPr>
            <a:r>
              <a:rPr lang="en-US" sz="3800" dirty="0">
                <a:latin typeface="Courier"/>
              </a:rPr>
              <a:t> </a:t>
            </a:r>
            <a:r>
              <a:rPr lang="en-US" sz="3800" dirty="0" smtClean="0">
                <a:latin typeface="Courier"/>
              </a:rPr>
              <a:t> combiner: (same as below reducer)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</a:t>
            </a:r>
            <a:r>
              <a:rPr lang="en-US" sz="3800" dirty="0" err="1" smtClean="0">
                <a:latin typeface="Courier"/>
              </a:rPr>
              <a:t>reduce(String</a:t>
            </a:r>
            <a:r>
              <a:rPr lang="en-US" sz="3800" dirty="0" smtClean="0">
                <a:latin typeface="Courier"/>
              </a:rPr>
              <a:t> </a:t>
            </a:r>
            <a:r>
              <a:rPr lang="en-US" sz="3800" dirty="0" err="1" smtClean="0">
                <a:latin typeface="Courier"/>
              </a:rPr>
              <a:t>output_key</a:t>
            </a:r>
            <a:r>
              <a:rPr lang="en-US" sz="3800" dirty="0" smtClean="0">
                <a:latin typeface="Courier"/>
              </a:rPr>
              <a:t>, </a:t>
            </a:r>
            <a:r>
              <a:rPr lang="en-US" sz="3800" dirty="0" err="1" smtClean="0">
                <a:latin typeface="Courier"/>
              </a:rPr>
              <a:t>Iterator</a:t>
            </a:r>
            <a:r>
              <a:rPr lang="en-US" sz="3800" dirty="0" smtClean="0">
                <a:latin typeface="Courier"/>
              </a:rPr>
              <a:t> </a:t>
            </a:r>
            <a:r>
              <a:rPr lang="en-US" sz="3800" dirty="0" err="1" smtClean="0">
                <a:latin typeface="Courier"/>
              </a:rPr>
              <a:t>intermediate_values</a:t>
            </a:r>
            <a:r>
              <a:rPr lang="en-US" sz="3800" dirty="0" smtClean="0">
                <a:latin typeface="Courier"/>
              </a:rPr>
              <a:t>):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i="1" dirty="0" err="1" smtClean="0">
                <a:latin typeface="Courier"/>
              </a:rPr>
              <a:t>output_key</a:t>
            </a:r>
            <a:r>
              <a:rPr lang="en-US" sz="3800" i="1" dirty="0" smtClean="0">
                <a:latin typeface="Courier"/>
              </a:rPr>
              <a:t>: a word</a:t>
            </a:r>
          </a:p>
          <a:p>
            <a:pPr>
              <a:buNone/>
            </a:pPr>
            <a:r>
              <a:rPr lang="en-US" sz="3800" i="1" dirty="0" smtClean="0">
                <a:latin typeface="Courier"/>
              </a:rPr>
              <a:t>    // </a:t>
            </a:r>
            <a:r>
              <a:rPr lang="en-US" sz="3800" dirty="0" err="1" smtClean="0">
                <a:latin typeface="Courier"/>
              </a:rPr>
              <a:t>intermediate_values</a:t>
            </a:r>
            <a:r>
              <a:rPr lang="en-US" sz="3800" i="1" dirty="0" smtClean="0">
                <a:latin typeface="Courier"/>
              </a:rPr>
              <a:t>: a list of counts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</a:t>
            </a:r>
            <a:r>
              <a:rPr lang="en-US" sz="3800" dirty="0" err="1" smtClean="0">
                <a:latin typeface="Courier"/>
              </a:rPr>
              <a:t>int</a:t>
            </a:r>
            <a:r>
              <a:rPr lang="en-US" sz="3800" dirty="0" smtClean="0">
                <a:latin typeface="Courier"/>
              </a:rPr>
              <a:t> result = 0;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for each </a:t>
            </a:r>
            <a:r>
              <a:rPr lang="en-US" sz="3800" dirty="0" err="1" smtClean="0">
                <a:latin typeface="Courier"/>
              </a:rPr>
              <a:t>v</a:t>
            </a:r>
            <a:r>
              <a:rPr lang="en-US" sz="3800" dirty="0" smtClean="0">
                <a:latin typeface="Courier"/>
              </a:rPr>
              <a:t> in </a:t>
            </a:r>
            <a:r>
              <a:rPr lang="en-US" sz="3800" dirty="0" err="1" smtClean="0">
                <a:latin typeface="Courier"/>
              </a:rPr>
              <a:t>intermediate_values</a:t>
            </a:r>
            <a:r>
              <a:rPr lang="en-US" sz="3800" dirty="0" smtClean="0">
                <a:latin typeface="Courier"/>
              </a:rPr>
              <a:t>: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  result += </a:t>
            </a:r>
            <a:r>
              <a:rPr lang="en-US" sz="3800" dirty="0" err="1" smtClean="0">
                <a:latin typeface="Courier"/>
              </a:rPr>
              <a:t>ParseInt(v</a:t>
            </a:r>
            <a:r>
              <a:rPr lang="en-US" sz="3800" dirty="0" smtClean="0">
                <a:latin typeface="Courier"/>
              </a:rPr>
              <a:t>); </a:t>
            </a:r>
            <a:r>
              <a:rPr lang="en-US" sz="3800" i="1" dirty="0" smtClean="0">
                <a:latin typeface="Courier"/>
              </a:rPr>
              <a:t>// get integer from key-value</a:t>
            </a:r>
          </a:p>
          <a:p>
            <a:pPr>
              <a:buNone/>
            </a:pPr>
            <a:r>
              <a:rPr lang="en-US" sz="3800" dirty="0" smtClean="0">
                <a:latin typeface="Courier"/>
              </a:rPr>
              <a:t>    Emit(</a:t>
            </a:r>
            <a:r>
              <a:rPr lang="en-US" sz="3800" dirty="0" err="1" smtClean="0">
                <a:latin typeface="Courier"/>
              </a:rPr>
              <a:t>output_key</a:t>
            </a:r>
            <a:r>
              <a:rPr lang="en-US" sz="3800" dirty="0" smtClean="0">
                <a:latin typeface="Courier"/>
              </a:rPr>
              <a:t>, result);</a:t>
            </a:r>
            <a:endParaRPr lang="en-US" sz="3800" dirty="0">
              <a:latin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9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chemeClr val="accent1"/>
                </a:solidFill>
              </a:rPr>
              <a:t>MapReduce Processing Example: Count Word </a:t>
            </a:r>
            <a:r>
              <a:rPr lang="en-US" dirty="0" smtClean="0">
                <a:solidFill>
                  <a:schemeClr val="accent1"/>
                </a:solidFill>
              </a:rPr>
              <a:t>Occurrences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28700" y="1955800"/>
            <a:ext cx="7049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that that is is that that is not is not is that it it is</a:t>
            </a:r>
            <a:endParaRPr lang="en-US" sz="2800" dirty="0"/>
          </a:p>
        </p:txBody>
      </p:sp>
      <p:grpSp>
        <p:nvGrpSpPr>
          <p:cNvPr id="3" name="Group 23"/>
          <p:cNvGrpSpPr/>
          <p:nvPr/>
        </p:nvGrpSpPr>
        <p:grpSpPr>
          <a:xfrm>
            <a:off x="1270000" y="2815167"/>
            <a:ext cx="6642682" cy="382807"/>
            <a:chOff x="1270000" y="2535767"/>
            <a:chExt cx="6642682" cy="382807"/>
          </a:xfrm>
        </p:grpSpPr>
        <p:sp>
          <p:nvSpPr>
            <p:cNvPr id="12" name="TextBox 11"/>
            <p:cNvSpPr txBox="1"/>
            <p:nvPr/>
          </p:nvSpPr>
          <p:spPr>
            <a:xfrm>
              <a:off x="1270000" y="2548471"/>
              <a:ext cx="1268822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 that 2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1005" y="2556937"/>
              <a:ext cx="1268822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 that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6665" y="2544232"/>
              <a:ext cx="1197689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2, not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89133" y="2535767"/>
              <a:ext cx="1723549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2, it 2, that 1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054100" y="1968500"/>
            <a:ext cx="1663700" cy="1231900"/>
            <a:chOff x="1054100" y="1689100"/>
            <a:chExt cx="1663700" cy="1231900"/>
          </a:xfrm>
        </p:grpSpPr>
        <p:sp>
          <p:nvSpPr>
            <p:cNvPr id="8" name="Rectangle 7"/>
            <p:cNvSpPr/>
            <p:nvPr/>
          </p:nvSpPr>
          <p:spPr>
            <a:xfrm>
              <a:off x="1054100" y="1689100"/>
              <a:ext cx="16637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35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717800" y="1968500"/>
            <a:ext cx="1663700" cy="1231900"/>
            <a:chOff x="2717800" y="1689100"/>
            <a:chExt cx="1663700" cy="1231900"/>
          </a:xfrm>
        </p:grpSpPr>
        <p:sp>
          <p:nvSpPr>
            <p:cNvPr id="9" name="Rectangle 8"/>
            <p:cNvSpPr/>
            <p:nvPr/>
          </p:nvSpPr>
          <p:spPr>
            <a:xfrm>
              <a:off x="2717800" y="1689100"/>
              <a:ext cx="16637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226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81500" y="1968500"/>
            <a:ext cx="1739900" cy="1231900"/>
            <a:chOff x="4381500" y="1689100"/>
            <a:chExt cx="1739900" cy="1231900"/>
          </a:xfrm>
        </p:grpSpPr>
        <p:sp>
          <p:nvSpPr>
            <p:cNvPr id="10" name="Rectangle 9"/>
            <p:cNvSpPr/>
            <p:nvPr/>
          </p:nvSpPr>
          <p:spPr>
            <a:xfrm>
              <a:off x="4381500" y="1689100"/>
              <a:ext cx="17399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17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121400" y="1968500"/>
            <a:ext cx="1816100" cy="1231900"/>
            <a:chOff x="6121400" y="1689100"/>
            <a:chExt cx="1816100" cy="1231900"/>
          </a:xfrm>
        </p:grpSpPr>
        <p:sp>
          <p:nvSpPr>
            <p:cNvPr id="11" name="Rectangle 10"/>
            <p:cNvSpPr/>
            <p:nvPr/>
          </p:nvSpPr>
          <p:spPr>
            <a:xfrm>
              <a:off x="6121400" y="1689100"/>
              <a:ext cx="1816100" cy="12319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89700" y="2142071"/>
              <a:ext cx="1115485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 smtClean="0">
                  <a:solidFill>
                    <a:srgbClr val="FF0000"/>
                  </a:solidFill>
                </a:rPr>
                <a:t>Map 4</a:t>
              </a:r>
            </a:p>
          </p:txBody>
        </p:sp>
      </p:grpSp>
      <p:grpSp>
        <p:nvGrpSpPr>
          <p:cNvPr id="23" name="Group 37"/>
          <p:cNvGrpSpPr/>
          <p:nvPr/>
        </p:nvGrpSpPr>
        <p:grpSpPr>
          <a:xfrm>
            <a:off x="2006600" y="4076700"/>
            <a:ext cx="4965700" cy="1231900"/>
            <a:chOff x="2006600" y="3797300"/>
            <a:chExt cx="4965700" cy="1231900"/>
          </a:xfrm>
        </p:grpSpPr>
        <p:grpSp>
          <p:nvGrpSpPr>
            <p:cNvPr id="24" name="Group 24"/>
            <p:cNvGrpSpPr/>
            <p:nvPr/>
          </p:nvGrpSpPr>
          <p:grpSpPr>
            <a:xfrm>
              <a:off x="2006600" y="3797300"/>
              <a:ext cx="1663700" cy="1231900"/>
              <a:chOff x="1054100" y="1689100"/>
              <a:chExt cx="1663700" cy="12319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054100" y="1689100"/>
                <a:ext cx="1663700" cy="1231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130300" y="2142071"/>
                <a:ext cx="1522948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Reduce 1</a:t>
                </a:r>
              </a:p>
            </p:txBody>
          </p:sp>
        </p:grpSp>
        <p:grpSp>
          <p:nvGrpSpPr>
            <p:cNvPr id="25" name="Group 27"/>
            <p:cNvGrpSpPr/>
            <p:nvPr/>
          </p:nvGrpSpPr>
          <p:grpSpPr>
            <a:xfrm>
              <a:off x="5308600" y="3797300"/>
              <a:ext cx="1663700" cy="1231900"/>
              <a:chOff x="1054100" y="1689100"/>
              <a:chExt cx="1663700" cy="12319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54100" y="1689100"/>
                <a:ext cx="1663700" cy="12319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30300" y="2142071"/>
                <a:ext cx="1522948" cy="469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Reduce 2</a:t>
                </a:r>
              </a:p>
            </p:txBody>
          </p:sp>
        </p:grpSp>
      </p:grpSp>
      <p:grpSp>
        <p:nvGrpSpPr>
          <p:cNvPr id="28" name="Group 60"/>
          <p:cNvGrpSpPr/>
          <p:nvPr/>
        </p:nvGrpSpPr>
        <p:grpSpPr>
          <a:xfrm>
            <a:off x="1885950" y="3225800"/>
            <a:ext cx="4254500" cy="1233708"/>
            <a:chOff x="1885950" y="2946400"/>
            <a:chExt cx="4254500" cy="1233708"/>
          </a:xfrm>
        </p:grpSpPr>
        <p:cxnSp>
          <p:nvCxnSpPr>
            <p:cNvPr id="32" name="Straight Arrow Connector 31"/>
            <p:cNvCxnSpPr>
              <a:stCxn id="8" idx="2"/>
              <a:endCxn id="26" idx="0"/>
            </p:cNvCxnSpPr>
            <p:nvPr/>
          </p:nvCxnSpPr>
          <p:spPr>
            <a:xfrm rot="16200000" flipH="1">
              <a:off x="1924050" y="2908300"/>
              <a:ext cx="876300" cy="952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8" idx="2"/>
              <a:endCxn id="29" idx="0"/>
            </p:cNvCxnSpPr>
            <p:nvPr/>
          </p:nvCxnSpPr>
          <p:spPr>
            <a:xfrm rot="16200000" flipH="1">
              <a:off x="3575050" y="1257300"/>
              <a:ext cx="876300" cy="4254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044700" y="3818471"/>
              <a:ext cx="537577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4000" y="3818471"/>
              <a:ext cx="799693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</a:t>
              </a:r>
            </a:p>
          </p:txBody>
        </p:sp>
      </p:grpSp>
      <p:grpSp>
        <p:nvGrpSpPr>
          <p:cNvPr id="31" name="Group 47"/>
          <p:cNvGrpSpPr/>
          <p:nvPr/>
        </p:nvGrpSpPr>
        <p:grpSpPr>
          <a:xfrm>
            <a:off x="2044700" y="3479800"/>
            <a:ext cx="4282981" cy="979708"/>
            <a:chOff x="2044700" y="3200400"/>
            <a:chExt cx="4282981" cy="979708"/>
          </a:xfrm>
        </p:grpSpPr>
        <p:cxnSp>
          <p:nvCxnSpPr>
            <p:cNvPr id="40" name="Straight Arrow Connector 39"/>
            <p:cNvCxnSpPr>
              <a:endCxn id="26" idx="0"/>
            </p:cNvCxnSpPr>
            <p:nvPr/>
          </p:nvCxnSpPr>
          <p:spPr>
            <a:xfrm rot="5400000">
              <a:off x="2762250" y="3289300"/>
              <a:ext cx="863600" cy="7112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9" idx="2"/>
            </p:cNvCxnSpPr>
            <p:nvPr/>
          </p:nvCxnSpPr>
          <p:spPr>
            <a:xfrm rot="16200000" flipH="1">
              <a:off x="4384675" y="2365375"/>
              <a:ext cx="850900" cy="252095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44700" y="3818471"/>
              <a:ext cx="725805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1,1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4000" y="3818471"/>
              <a:ext cx="993681" cy="361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2,2</a:t>
              </a:r>
            </a:p>
          </p:txBody>
        </p:sp>
      </p:grpSp>
      <p:grpSp>
        <p:nvGrpSpPr>
          <p:cNvPr id="34" name="Group 62"/>
          <p:cNvGrpSpPr/>
          <p:nvPr/>
        </p:nvGrpSpPr>
        <p:grpSpPr>
          <a:xfrm>
            <a:off x="2044700" y="3187700"/>
            <a:ext cx="5054600" cy="1517906"/>
            <a:chOff x="2044700" y="2908300"/>
            <a:chExt cx="5054600" cy="1517906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>
              <a:off x="3663950" y="2152650"/>
              <a:ext cx="876300" cy="2413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5302250" y="2927350"/>
              <a:ext cx="876300" cy="889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0800000" flipV="1">
              <a:off x="2870200" y="2908300"/>
              <a:ext cx="4229100" cy="889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0800000" flipV="1">
              <a:off x="6134100" y="2946400"/>
              <a:ext cx="939800" cy="8636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44700" y="3831171"/>
              <a:ext cx="1113781" cy="595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1,1,2,2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it 2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34000" y="3831171"/>
              <a:ext cx="1187670" cy="595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that 2,2,1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not 2</a:t>
              </a:r>
            </a:p>
          </p:txBody>
        </p:sp>
      </p:grpSp>
      <p:grpSp>
        <p:nvGrpSpPr>
          <p:cNvPr id="35" name="Group 65"/>
          <p:cNvGrpSpPr/>
          <p:nvPr/>
        </p:nvGrpSpPr>
        <p:grpSpPr>
          <a:xfrm>
            <a:off x="2362200" y="4948771"/>
            <a:ext cx="4530899" cy="348813"/>
            <a:chOff x="2362200" y="4669371"/>
            <a:chExt cx="4530899" cy="348813"/>
          </a:xfrm>
        </p:grpSpPr>
        <p:sp>
          <p:nvSpPr>
            <p:cNvPr id="64" name="TextBox 63"/>
            <p:cNvSpPr txBox="1"/>
            <p:nvPr/>
          </p:nvSpPr>
          <p:spPr>
            <a:xfrm>
              <a:off x="2362200" y="4669371"/>
              <a:ext cx="991177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6; it 2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22900" y="4669371"/>
              <a:ext cx="1470199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not 2; that 5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31800" y="3479800"/>
            <a:ext cx="119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Shuffle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431800" y="5321300"/>
            <a:ext cx="1181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Collect</a:t>
            </a:r>
            <a:endParaRPr lang="en-US" sz="2800" dirty="0"/>
          </a:p>
        </p:txBody>
      </p:sp>
      <p:grpSp>
        <p:nvGrpSpPr>
          <p:cNvPr id="38" name="Group 74"/>
          <p:cNvGrpSpPr/>
          <p:nvPr/>
        </p:nvGrpSpPr>
        <p:grpSpPr>
          <a:xfrm>
            <a:off x="2940050" y="5295899"/>
            <a:ext cx="3238500" cy="1195485"/>
            <a:chOff x="2940050" y="5016499"/>
            <a:chExt cx="3238500" cy="1195485"/>
          </a:xfrm>
        </p:grpSpPr>
        <p:sp>
          <p:nvSpPr>
            <p:cNvPr id="69" name="TextBox 68"/>
            <p:cNvSpPr txBox="1"/>
            <p:nvPr/>
          </p:nvSpPr>
          <p:spPr>
            <a:xfrm>
              <a:off x="3403600" y="5863171"/>
              <a:ext cx="2403322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rgbClr val="FF0000"/>
                  </a:solidFill>
                </a:rPr>
                <a:t>is 6; it 2; not 2; that 5 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16200000" flipH="1">
              <a:off x="2978150" y="4978400"/>
              <a:ext cx="876300" cy="952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5330825" y="5032374"/>
              <a:ext cx="863600" cy="831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31800" y="1384300"/>
            <a:ext cx="16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Distribute</a:t>
            </a:r>
            <a:endParaRPr lang="en-US" sz="28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Theory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More MapReduce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Combiner + Example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1: Word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Execution Setup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Map invocations distributed by partitioning input data into M </a:t>
            </a:r>
            <a:r>
              <a:rPr lang="en-US" i="1" dirty="0" smtClean="0"/>
              <a:t>splits</a:t>
            </a:r>
          </a:p>
          <a:p>
            <a:pPr lvl="1"/>
            <a:r>
              <a:rPr lang="en-US" dirty="0" smtClean="0"/>
              <a:t>Typically 16 MB to 64 MB per piece</a:t>
            </a:r>
          </a:p>
          <a:p>
            <a:r>
              <a:rPr lang="en-US" dirty="0" smtClean="0"/>
              <a:t>Input processed in parallel on different servers</a:t>
            </a:r>
          </a:p>
          <a:p>
            <a:r>
              <a:rPr lang="en-US" dirty="0" smtClean="0"/>
              <a:t>Reduce invocations distributed by partitioning intermediate key space into R pieces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err="1" smtClean="0"/>
              <a:t>hash(key</a:t>
            </a:r>
            <a:r>
              <a:rPr lang="en-US" dirty="0" smtClean="0"/>
              <a:t>) mod R</a:t>
            </a:r>
          </a:p>
          <a:p>
            <a:r>
              <a:rPr lang="en-US" dirty="0" smtClean="0"/>
              <a:t>User picks M &gt;&gt; # servers, R &gt; # servers</a:t>
            </a:r>
          </a:p>
          <a:p>
            <a:pPr lvl="1"/>
            <a:r>
              <a:rPr lang="en-US" dirty="0" smtClean="0"/>
              <a:t>Big M helps with load balancing, recovery from failure</a:t>
            </a:r>
          </a:p>
          <a:p>
            <a:pPr lvl="1"/>
            <a:r>
              <a:rPr lang="en-US" dirty="0" smtClean="0"/>
              <a:t>One output file per R invocation, so not too many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Execution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pic>
        <p:nvPicPr>
          <p:cNvPr id="8" name="Picture 7" descr="MapRedu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6" y="1117891"/>
            <a:ext cx="7874000" cy="54303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44527"/>
            <a:ext cx="1913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Fine granularity tasks: many more map tasks than machines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4690533"/>
            <a:ext cx="29633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2000 servers =&gt; </a:t>
            </a:r>
            <a:br>
              <a:rPr lang="en-US" sz="2400" dirty="0" smtClean="0"/>
            </a:br>
            <a:r>
              <a:rPr lang="en-US" sz="2400" dirty="0" smtClean="0"/>
              <a:t>≈ 200,000 Map Tasks, ≈ 5,000 Reduce tasks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MapReduce Processing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934" y="1083733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MR 1st splits the input files into </a:t>
            </a:r>
            <a:r>
              <a:rPr lang="en-US" sz="2400" i="1" dirty="0" smtClean="0"/>
              <a:t>M </a:t>
            </a:r>
            <a:r>
              <a:rPr lang="en-US" sz="2400" dirty="0" smtClean="0"/>
              <a:t>“splits” then starts many copies of </a:t>
            </a:r>
          </a:p>
          <a:p>
            <a:r>
              <a:rPr lang="en-US" sz="2400" dirty="0" smtClean="0"/>
              <a:t>program on servers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02001" y="745066"/>
            <a:ext cx="2692400" cy="138853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65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One copy (the master) is special. The rest are workers. The master picks idle workers and assigns each 1 of M map tasks or 1 of R reduce tasks.</a:t>
            </a:r>
          </a:p>
          <a:p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352801" y="2032000"/>
            <a:ext cx="2692400" cy="1083733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A map worker reads the input split. It parses key/value pairs of the input data and passes each pair to the user-defined map function.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intermediate</a:t>
            </a:r>
          </a:p>
          <a:p>
            <a:r>
              <a:rPr lang="en-US" sz="2400" dirty="0" smtClean="0"/>
              <a:t>key/value pairs produced by the map function are buffered in memory.)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74135" y="3181835"/>
            <a:ext cx="2116665" cy="231986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965200"/>
            <a:ext cx="367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Periodically, the buffered pairs are written to local disk, partitioned</a:t>
            </a:r>
          </a:p>
          <a:p>
            <a:r>
              <a:rPr lang="en-US" sz="2400" dirty="0" smtClean="0"/>
              <a:t>into </a:t>
            </a:r>
            <a:r>
              <a:rPr lang="en-US" sz="2400" i="1" dirty="0" smtClean="0"/>
              <a:t>R </a:t>
            </a:r>
            <a:r>
              <a:rPr lang="en-US" sz="2400" dirty="0" smtClean="0"/>
              <a:t>regions by the partitioning function.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132667" y="3115734"/>
            <a:ext cx="1625600" cy="26416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Amdahl’s Law</a:t>
            </a:r>
          </a:p>
          <a:p>
            <a:r>
              <a:rPr lang="en-US" sz="3200" dirty="0"/>
              <a:t>Request Level </a:t>
            </a:r>
            <a:r>
              <a:rPr lang="en-US" sz="3200" dirty="0" smtClean="0"/>
              <a:t>Parallelism</a:t>
            </a:r>
            <a:endParaRPr lang="en-US" sz="3200" dirty="0"/>
          </a:p>
          <a:p>
            <a:r>
              <a:rPr lang="en-US" sz="3200" dirty="0" smtClean="0"/>
              <a:t>MapReduce (Data Level Parallelism)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Theory</a:t>
            </a:r>
          </a:p>
          <a:p>
            <a:r>
              <a:rPr lang="en-US" sz="3200" dirty="0" smtClean="0"/>
              <a:t>Administrivia</a:t>
            </a:r>
          </a:p>
          <a:p>
            <a:r>
              <a:rPr lang="en-US" sz="3200" dirty="0" smtClean="0"/>
              <a:t>More MapReduce</a:t>
            </a:r>
          </a:p>
          <a:p>
            <a:pPr lvl="1"/>
            <a:r>
              <a:rPr lang="en-US" dirty="0" smtClean="0"/>
              <a:t>The Combiner + Example </a:t>
            </a:r>
            <a:r>
              <a:rPr lang="en-US" dirty="0"/>
              <a:t>1: Word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When a reduce worker has read all intermediate data for its partition, it sorts it by the intermediate</a:t>
            </a:r>
          </a:p>
          <a:p>
            <a:r>
              <a:rPr lang="en-US" sz="2400" dirty="0" smtClean="0"/>
              <a:t>keys so that all occurrences of the same key are grouped together.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sorting is needed because typically many different keys map to</a:t>
            </a:r>
          </a:p>
          <a:p>
            <a:r>
              <a:rPr lang="en-US" sz="2400" dirty="0" smtClean="0"/>
              <a:t>the same reduce task )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673599" y="3166534"/>
            <a:ext cx="1947333" cy="2641600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Reduce worker iterates over sorted intermediate data and for each unique intermediate key, it passes key and corresponding set of values to the user’s reduce function.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output of the reduce function is appended to a final output file for this reduce partition.</a:t>
            </a:r>
          </a:p>
          <a:p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5791201" y="3251201"/>
            <a:ext cx="2540000" cy="2302932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742950"/>
            <a:ext cx="7353300" cy="5676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29733"/>
            <a:ext cx="3674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When all map and reduce tasks have been completed, the master wakes up the user program. </a:t>
            </a:r>
            <a:br>
              <a:rPr lang="en-US" sz="2400" dirty="0" smtClean="0"/>
            </a:br>
            <a:r>
              <a:rPr lang="en-US" sz="2400" dirty="0" smtClean="0"/>
              <a:t>The MapReduce call in user program returns back to user code.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931334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of MR is in </a:t>
            </a:r>
            <a:r>
              <a:rPr lang="en-US" sz="2400" i="1" dirty="0" smtClean="0"/>
              <a:t>R </a:t>
            </a:r>
            <a:r>
              <a:rPr lang="en-US" sz="2400" dirty="0" smtClean="0"/>
              <a:t>output files (1 per reduce task, with file names specified by user); often passed into another MR job.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1" y="6248400"/>
            <a:ext cx="1766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phase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Does the Master Do?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each map task and reduce task, keep track:</a:t>
            </a:r>
          </a:p>
          <a:p>
            <a:pPr lvl="1"/>
            <a:r>
              <a:rPr lang="en-US" dirty="0" smtClean="0"/>
              <a:t>State: idle, in-progress, or completed</a:t>
            </a:r>
          </a:p>
          <a:p>
            <a:pPr lvl="1"/>
            <a:r>
              <a:rPr lang="en-US" dirty="0" smtClean="0"/>
              <a:t>Identity </a:t>
            </a:r>
            <a:r>
              <a:rPr lang="en-US" dirty="0"/>
              <a:t>o</a:t>
            </a:r>
            <a:r>
              <a:rPr lang="en-US" dirty="0" smtClean="0"/>
              <a:t>f worker server (if not idle)</a:t>
            </a:r>
          </a:p>
          <a:p>
            <a:r>
              <a:rPr lang="en-US" dirty="0" smtClean="0"/>
              <a:t>For each completed map task</a:t>
            </a:r>
          </a:p>
          <a:p>
            <a:pPr lvl="1"/>
            <a:r>
              <a:rPr lang="en-US" dirty="0" smtClean="0"/>
              <a:t>Stores location and size of R intermediate files</a:t>
            </a:r>
          </a:p>
          <a:p>
            <a:pPr lvl="1"/>
            <a:r>
              <a:rPr lang="en-US" dirty="0" smtClean="0"/>
              <a:t>Updates files and size as corresponding map tasks complete</a:t>
            </a:r>
          </a:p>
          <a:p>
            <a:r>
              <a:rPr lang="en-US" dirty="0" smtClean="0"/>
              <a:t>Location and size are pushed incrementally to workers that have in-progress reduce tasks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2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Processing Time 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216400"/>
            <a:ext cx="8229600" cy="23198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Master assigns map + reduce tasks to “worker” servers</a:t>
            </a:r>
          </a:p>
          <a:p>
            <a:r>
              <a:rPr lang="en-US" dirty="0" smtClean="0"/>
              <a:t>As soon as a map task finishes, worker server can be assigned a new map or reduce task</a:t>
            </a:r>
          </a:p>
          <a:p>
            <a:r>
              <a:rPr lang="en-US" dirty="0" smtClean="0"/>
              <a:t>Data shuffle begins as soon as a given Map finishes</a:t>
            </a:r>
          </a:p>
          <a:p>
            <a:r>
              <a:rPr lang="en-US" dirty="0" smtClean="0"/>
              <a:t>Reduce task begins as soon as all data shuffles finish</a:t>
            </a:r>
          </a:p>
          <a:p>
            <a:r>
              <a:rPr lang="en-US" dirty="0" smtClean="0"/>
              <a:t>To tolerate faults, reassign task if a worker server “dies”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1190793"/>
            <a:ext cx="8926513" cy="29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Failure Handling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worker failure:</a:t>
            </a:r>
          </a:p>
          <a:p>
            <a:pPr lvl="1"/>
            <a:r>
              <a:rPr lang="en-US" dirty="0" smtClean="0"/>
              <a:t>Detect failure via periodic heartbeats</a:t>
            </a:r>
          </a:p>
          <a:p>
            <a:pPr lvl="1"/>
            <a:r>
              <a:rPr lang="en-US" dirty="0" smtClean="0"/>
              <a:t>Re-execute completed and in-progress map tasks</a:t>
            </a:r>
          </a:p>
          <a:p>
            <a:pPr lvl="1"/>
            <a:r>
              <a:rPr lang="en-US" dirty="0" smtClean="0"/>
              <a:t>Re-execute in progress reduce tasks</a:t>
            </a:r>
          </a:p>
          <a:p>
            <a:pPr lvl="1"/>
            <a:r>
              <a:rPr lang="en-US" dirty="0" smtClean="0"/>
              <a:t>Task completion committed through master</a:t>
            </a:r>
          </a:p>
          <a:p>
            <a:r>
              <a:rPr lang="en-US" dirty="0" smtClean="0"/>
              <a:t>Master failure:</a:t>
            </a:r>
          </a:p>
          <a:p>
            <a:pPr lvl="1"/>
            <a:r>
              <a:rPr lang="en-US" dirty="0" smtClean="0"/>
              <a:t>Protocols exist to handle</a:t>
            </a:r>
            <a:r>
              <a:rPr lang="en-US" dirty="0"/>
              <a:t> </a:t>
            </a:r>
            <a:r>
              <a:rPr lang="en-US" dirty="0" smtClean="0"/>
              <a:t>(master failure unlikely)</a:t>
            </a:r>
          </a:p>
          <a:p>
            <a:r>
              <a:rPr lang="en-US" dirty="0" smtClean="0"/>
              <a:t>Robust: lost 1600 of 1800 machines once, but finished fine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MapReduce Redundant Execution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Slow workers significantly lengthen completion time</a:t>
            </a:r>
          </a:p>
          <a:p>
            <a:pPr lvl="1"/>
            <a:r>
              <a:rPr lang="en-US" dirty="0" smtClean="0"/>
              <a:t>Other jobs consuming resources on machine</a:t>
            </a:r>
          </a:p>
          <a:p>
            <a:pPr lvl="1"/>
            <a:r>
              <a:rPr lang="en-US" dirty="0" smtClean="0"/>
              <a:t>Bad disks with soft errors transfer data very slowly</a:t>
            </a:r>
          </a:p>
          <a:p>
            <a:pPr lvl="1"/>
            <a:r>
              <a:rPr lang="en-US" dirty="0" smtClean="0"/>
              <a:t>Weird things: processor caches disabled (!!)</a:t>
            </a:r>
          </a:p>
          <a:p>
            <a:r>
              <a:rPr lang="en-US" dirty="0" smtClean="0"/>
              <a:t>Solution: Near end of phase, spawn backup copies of tasks</a:t>
            </a:r>
          </a:p>
          <a:p>
            <a:pPr lvl="1"/>
            <a:r>
              <a:rPr lang="en-US" dirty="0" smtClean="0"/>
              <a:t>Whichever one finishes first "wins"</a:t>
            </a:r>
          </a:p>
          <a:p>
            <a:r>
              <a:rPr lang="en-US" dirty="0" smtClean="0"/>
              <a:t>Effect: Dramatically shortens job completion time</a:t>
            </a:r>
          </a:p>
          <a:p>
            <a:pPr lvl="1"/>
            <a:r>
              <a:rPr lang="en-US" dirty="0" smtClean="0"/>
              <a:t>3% more resources, large tasks 30% faster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346200"/>
            <a:ext cx="8229600" cy="515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MapReduce Data Parallelism</a:t>
            </a:r>
          </a:p>
          <a:p>
            <a:pPr lvl="1"/>
            <a:r>
              <a:rPr lang="en-US" dirty="0" smtClean="0"/>
              <a:t>Divide large data set into pieces for independent parallel processing</a:t>
            </a:r>
          </a:p>
          <a:p>
            <a:pPr lvl="1"/>
            <a:r>
              <a:rPr lang="en-US" dirty="0" smtClean="0"/>
              <a:t>Combine and process intermediate results to obtain final result </a:t>
            </a:r>
          </a:p>
          <a:p>
            <a:r>
              <a:rPr lang="en-US" dirty="0" smtClean="0"/>
              <a:t>Simple to Understand</a:t>
            </a:r>
          </a:p>
          <a:p>
            <a:pPr lvl="1"/>
            <a:r>
              <a:rPr lang="en-US" dirty="0" smtClean="0"/>
              <a:t>But we can still build complicated software</a:t>
            </a:r>
          </a:p>
          <a:p>
            <a:pPr lvl="1"/>
            <a:r>
              <a:rPr lang="en-US" dirty="0" smtClean="0"/>
              <a:t>Chaining lets us use the MapReduce paradigm for many common graph and mathematical tasks</a:t>
            </a:r>
          </a:p>
          <a:p>
            <a:r>
              <a:rPr lang="en-US" dirty="0" smtClean="0"/>
              <a:t>MapReduce is a “Real-World” Tool</a:t>
            </a:r>
          </a:p>
          <a:p>
            <a:pPr lvl="1"/>
            <a:r>
              <a:rPr lang="en-US" dirty="0" smtClean="0"/>
              <a:t>Worker restart, monitoring to handle failures</a:t>
            </a:r>
          </a:p>
          <a:p>
            <a:pPr lvl="1"/>
            <a:r>
              <a:rPr lang="en-US" dirty="0" smtClean="0"/>
              <a:t>Google PageRank, Facebook Analytics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Bonus!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Request Level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Parallelism</a:t>
            </a:r>
            <a:endParaRPr lang="en-US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MapReduce (Data Level Parallelism)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Theory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More MapReduce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Combiner + Example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1: Word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Count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Execution Walkthrough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(Bonus) Example 2: PageRank (aka How Google Search Works)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(Heartbreaking)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Speedup due to enhancement E:</a:t>
            </a:r>
          </a:p>
          <a:p>
            <a:endParaRPr lang="en-US" sz="2800" dirty="0" smtClean="0"/>
          </a:p>
          <a:p>
            <a:endParaRPr lang="en-US" sz="2400" dirty="0" smtClean="0"/>
          </a:p>
          <a:p>
            <a:pPr>
              <a:spcBef>
                <a:spcPts val="576"/>
              </a:spcBef>
            </a:pPr>
            <a:r>
              <a:rPr lang="en-US" sz="2800" b="1" dirty="0" smtClean="0"/>
              <a:t>Example:  </a:t>
            </a:r>
            <a:r>
              <a:rPr lang="en-US" sz="2800" dirty="0" smtClean="0"/>
              <a:t>Suppose that enhancement E accelerates a fraction F (F&lt;1) of the task by a factor S (S&gt;1) and the remainder of the task is unaffected</a:t>
            </a:r>
          </a:p>
          <a:p>
            <a:pPr>
              <a:spcBef>
                <a:spcPts val="1800"/>
              </a:spcBef>
              <a:buNone/>
            </a:pPr>
            <a:endParaRPr lang="en-US" sz="2800" dirty="0" smtClean="0"/>
          </a:p>
          <a:p>
            <a:pPr>
              <a:spcBef>
                <a:spcPts val="3000"/>
              </a:spcBef>
            </a:pPr>
            <a:r>
              <a:rPr lang="en-US" sz="2800" dirty="0" smtClean="0"/>
              <a:t>Exec time w/E =</a:t>
            </a:r>
          </a:p>
          <a:p>
            <a:pPr>
              <a:buNone/>
            </a:pPr>
            <a:r>
              <a:rPr lang="en-US" sz="2800" dirty="0" smtClean="0"/>
              <a:t>      Speedup w/E =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1448" y="2194560"/>
            <a:ext cx="4267200" cy="8096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1078992" y="4572000"/>
            <a:ext cx="6997700" cy="400110"/>
            <a:chOff x="920750" y="4256690"/>
            <a:chExt cx="6997700" cy="4001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207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 descr="Light downward diagonal"/>
            <p:cNvSpPr>
              <a:spLocks noChangeArrowheads="1"/>
            </p:cNvSpPr>
            <p:nvPr/>
          </p:nvSpPr>
          <p:spPr bwMode="auto">
            <a:xfrm>
              <a:off x="1987550" y="4270896"/>
              <a:ext cx="10541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05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1879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 descr="Light downward diagonal"/>
            <p:cNvSpPr>
              <a:spLocks noChangeArrowheads="1"/>
            </p:cNvSpPr>
            <p:nvPr/>
          </p:nvSpPr>
          <p:spPr bwMode="auto">
            <a:xfrm>
              <a:off x="6254750" y="4270896"/>
              <a:ext cx="5969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86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407606" y="4447990"/>
              <a:ext cx="49530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41180" y="4256690"/>
              <a:ext cx="536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</a:t>
              </a:r>
              <a:endParaRPr lang="en-US" sz="2000" dirty="0"/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5873242" y="4954506"/>
            <a:ext cx="1676400" cy="531894"/>
            <a:chOff x="5873242" y="4954506"/>
            <a:chExt cx="1676400" cy="531894"/>
          </a:xfrm>
        </p:grpSpPr>
        <p:cxnSp>
          <p:nvCxnSpPr>
            <p:cNvPr id="26" name="Straight Arrow Connector 25"/>
            <p:cNvCxnSpPr>
              <a:stCxn id="13" idx="2"/>
            </p:cNvCxnSpPr>
            <p:nvPr/>
          </p:nvCxnSpPr>
          <p:spPr>
            <a:xfrm>
              <a:off x="5873242" y="4954506"/>
              <a:ext cx="685602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2"/>
            </p:cNvCxnSpPr>
            <p:nvPr/>
          </p:nvCxnSpPr>
          <p:spPr>
            <a:xfrm flipH="1">
              <a:off x="6671733" y="4954506"/>
              <a:ext cx="877909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4" idx="2"/>
            </p:cNvCxnSpPr>
            <p:nvPr/>
          </p:nvCxnSpPr>
          <p:spPr>
            <a:xfrm>
              <a:off x="6711442" y="4954506"/>
              <a:ext cx="761802" cy="5303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172179" y="5373510"/>
            <a:ext cx="486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Exec Time w/o E  </a:t>
            </a:r>
            <a:r>
              <a:rPr lang="en-US" sz="2800" b="1" dirty="0" smtClean="0">
                <a:sym typeface="Symbol" pitchFamily="18" charset="2"/>
              </a:rPr>
              <a:t></a:t>
            </a:r>
            <a:r>
              <a:rPr lang="en-US" sz="2800" dirty="0" smtClean="0"/>
              <a:t>  [ (1-F) + </a:t>
            </a:r>
            <a:r>
              <a:rPr lang="en-US" sz="2800" dirty="0" smtClean="0">
                <a:solidFill>
                  <a:srgbClr val="FF0000"/>
                </a:solidFill>
              </a:rPr>
              <a:t>F/S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3197360" y="5891578"/>
            <a:ext cx="2532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800" dirty="0" smtClean="0"/>
              <a:t>1 / [ (1-F) + F/S 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385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PageRank: How Google Search Works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time: RLP – how Google handles searching its huge index</a:t>
            </a:r>
          </a:p>
          <a:p>
            <a:r>
              <a:rPr lang="en-US" dirty="0" smtClean="0"/>
              <a:t>Now: How does Google generate that index?</a:t>
            </a:r>
          </a:p>
          <a:p>
            <a:r>
              <a:rPr lang="en-US" dirty="0" smtClean="0"/>
              <a:t>PageRank is the famous algorithm behind the “quality” of Google’s results</a:t>
            </a:r>
          </a:p>
          <a:p>
            <a:pPr lvl="1"/>
            <a:r>
              <a:rPr lang="en-US" dirty="0" smtClean="0"/>
              <a:t>Uses link structure to rank pages, instead of matching only against content (keyword)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 Quick Detour to CS Theory: Graphs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err="1" smtClean="0"/>
              <a:t>Def</a:t>
            </a:r>
            <a:r>
              <a:rPr lang="en-US" dirty="0" smtClean="0"/>
              <a:t>: A set of objects connected by links</a:t>
            </a:r>
          </a:p>
          <a:p>
            <a:r>
              <a:rPr lang="en-US" dirty="0" smtClean="0"/>
              <a:t>The “objects” are called Nodes</a:t>
            </a:r>
          </a:p>
          <a:p>
            <a:r>
              <a:rPr lang="en-US" dirty="0" smtClean="0"/>
              <a:t>The “links” are called Edges</a:t>
            </a:r>
            <a:endParaRPr lang="en-US" dirty="0"/>
          </a:p>
          <a:p>
            <a:r>
              <a:rPr lang="en-US" dirty="0" smtClean="0"/>
              <a:t>Nodes: {1, 2, 3, 4, 5, 6} </a:t>
            </a:r>
          </a:p>
          <a:p>
            <a:r>
              <a:rPr lang="en-US" dirty="0" smtClean="0"/>
              <a:t>Edges: {(6, 4), (4, 5), (4, 3), (3, 2), (5, 2), (5, 1), (1, 2)}</a:t>
            </a:r>
            <a:endParaRPr lang="en-US" dirty="0"/>
          </a:p>
        </p:txBody>
      </p:sp>
      <p:pic>
        <p:nvPicPr>
          <p:cNvPr id="8" name="Content Placeholder 7" descr="6n-graf.svg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00" b="-3490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6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Directed Graphs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assumed that all edges in the graph were two-way</a:t>
            </a:r>
          </a:p>
          <a:p>
            <a:r>
              <a:rPr lang="en-US" dirty="0" smtClean="0"/>
              <a:t>Now we have one-way edges:</a:t>
            </a:r>
          </a:p>
          <a:p>
            <a:r>
              <a:rPr lang="en-US" dirty="0" smtClean="0"/>
              <a:t>Nodes: Same as before</a:t>
            </a:r>
          </a:p>
          <a:p>
            <a:r>
              <a:rPr lang="en-US" dirty="0" smtClean="0"/>
              <a:t>Edges: (order matters)</a:t>
            </a:r>
          </a:p>
          <a:p>
            <a:pPr lvl="1"/>
            <a:r>
              <a:rPr lang="en-US" dirty="0" smtClean="0"/>
              <a:t>{(6, 4), (4, 5), (5, 1), (5, 2), (2, 1)}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30443"/>
            <a:ext cx="4038600" cy="26654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3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Theory Behind PageRank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Internet is really a directed graph:</a:t>
            </a:r>
          </a:p>
          <a:p>
            <a:pPr lvl="1"/>
            <a:r>
              <a:rPr lang="en-US" dirty="0" smtClean="0"/>
              <a:t>Nodes: webpages</a:t>
            </a:r>
          </a:p>
          <a:p>
            <a:pPr lvl="1"/>
            <a:r>
              <a:rPr lang="en-US" dirty="0" smtClean="0"/>
              <a:t>Edges: links between webpages</a:t>
            </a:r>
          </a:p>
          <a:p>
            <a:r>
              <a:rPr lang="en-US" dirty="0" smtClean="0"/>
              <a:t>Terms (Suppose we have a page A that links to page B): </a:t>
            </a:r>
          </a:p>
          <a:p>
            <a:pPr lvl="1"/>
            <a:r>
              <a:rPr lang="en-US" dirty="0" smtClean="0"/>
              <a:t>Page A has a </a:t>
            </a:r>
            <a:r>
              <a:rPr lang="en-US" u="sng" dirty="0" smtClean="0"/>
              <a:t>forward-link</a:t>
            </a:r>
            <a:r>
              <a:rPr lang="en-US" dirty="0" smtClean="0"/>
              <a:t> to page B</a:t>
            </a:r>
          </a:p>
          <a:p>
            <a:pPr lvl="1"/>
            <a:r>
              <a:rPr lang="en-US" dirty="0" smtClean="0"/>
              <a:t>Page B has a </a:t>
            </a:r>
            <a:r>
              <a:rPr lang="en-US" u="sng" dirty="0" smtClean="0"/>
              <a:t>back-link </a:t>
            </a:r>
            <a:r>
              <a:rPr lang="en-US" dirty="0" smtClean="0"/>
              <a:t>from page 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7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541" y="1583118"/>
            <a:ext cx="7147826" cy="107721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Node </a:t>
            </a:r>
            <a:r>
              <a:rPr lang="en-US" sz="3200" i="1" dirty="0" smtClean="0"/>
              <a:t>u</a:t>
            </a:r>
            <a:r>
              <a:rPr lang="en-US" sz="3200" dirty="0" smtClean="0"/>
              <a:t> is the vertex (webpage) we’re interested in computing the PageRank of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38017" y="2660336"/>
            <a:ext cx="285519" cy="1021547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541" y="1789863"/>
            <a:ext cx="7147826" cy="58477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R’(u)</a:t>
            </a:r>
            <a:r>
              <a:rPr lang="en-US" sz="3200" dirty="0" smtClean="0"/>
              <a:t> is the PageRank of Node </a:t>
            </a:r>
            <a:r>
              <a:rPr lang="en-US" sz="3200" i="1" dirty="0" smtClean="0"/>
              <a:t>u</a:t>
            </a:r>
            <a:endParaRPr lang="en-US" sz="32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772188" y="2374639"/>
            <a:ext cx="630112" cy="933149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541" y="1608189"/>
            <a:ext cx="7147826" cy="107721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c </a:t>
            </a:r>
            <a:r>
              <a:rPr lang="en-US" sz="3200" dirty="0" smtClean="0"/>
              <a:t>is a normalization factor that we can ignore for our purposes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308085" y="2685407"/>
            <a:ext cx="295365" cy="933149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96561" y="2685407"/>
            <a:ext cx="0" cy="933149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5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541" y="1608189"/>
            <a:ext cx="7147826" cy="107721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E(u) </a:t>
            </a:r>
            <a:r>
              <a:rPr lang="en-US" sz="3200" dirty="0" smtClean="0"/>
              <a:t>is a “personalization” factor that we can ignore for our purposes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96561" y="2685407"/>
            <a:ext cx="625394" cy="829118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Magic Formula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pagerankformula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3" b="-5774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8721" y="1417652"/>
            <a:ext cx="7689329" cy="156966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sum over all backlinks of </a:t>
            </a:r>
            <a:r>
              <a:rPr lang="en-US" sz="3200" i="1" dirty="0" smtClean="0"/>
              <a:t>u</a:t>
            </a:r>
            <a:r>
              <a:rPr lang="en-US" sz="3200" dirty="0" smtClean="0"/>
              <a:t>: the PageRank of the website </a:t>
            </a:r>
            <a:r>
              <a:rPr lang="en-US" sz="3200" i="1" dirty="0" smtClean="0"/>
              <a:t>v</a:t>
            </a:r>
            <a:r>
              <a:rPr lang="en-US" sz="3200" dirty="0" smtClean="0"/>
              <a:t> linking to </a:t>
            </a:r>
            <a:r>
              <a:rPr lang="en-US" sz="3200" i="1" dirty="0" smtClean="0"/>
              <a:t>u</a:t>
            </a:r>
            <a:r>
              <a:rPr lang="en-US" sz="3200" dirty="0" smtClean="0"/>
              <a:t> divided by the number of forward-links that </a:t>
            </a:r>
            <a:r>
              <a:rPr lang="en-US" sz="3200" i="1" dirty="0" smtClean="0"/>
              <a:t>v</a:t>
            </a:r>
            <a:r>
              <a:rPr lang="en-US" sz="3200" dirty="0" smtClean="0"/>
              <a:t> has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05570" y="2987312"/>
            <a:ext cx="0" cy="448456"/>
          </a:xfrm>
          <a:prstGeom prst="straightConnector1">
            <a:avLst/>
          </a:prstGeom>
          <a:ln w="603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</a:t>
            </a:r>
            <a:r>
              <a:rPr lang="en-US" dirty="0">
                <a:solidFill>
                  <a:schemeClr val="accent1"/>
                </a:solidFill>
              </a:rPr>
              <a:t>Law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b="1" dirty="0" smtClean="0"/>
              <a:t>Example:</a:t>
            </a:r>
            <a:r>
              <a:rPr lang="en-US" dirty="0" smtClean="0"/>
              <a:t> the execution time of half of the program can be accelerated by a factor of 2.</a:t>
            </a:r>
            <a:br>
              <a:rPr lang="en-US" dirty="0" smtClean="0"/>
            </a:br>
            <a:r>
              <a:rPr lang="en-US" dirty="0" smtClean="0"/>
              <a:t>What is the program speed-up overall?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688" y="2669824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Non-sped-up part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993466" y="2664179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Sped-up part</a:t>
            </a:r>
            <a:endParaRPr lang="en-US" sz="2400" dirty="0"/>
          </a:p>
        </p:txBody>
      </p:sp>
      <p:grpSp>
        <p:nvGrpSpPr>
          <p:cNvPr id="2" name="Group 42"/>
          <p:cNvGrpSpPr/>
          <p:nvPr/>
        </p:nvGrpSpPr>
        <p:grpSpPr>
          <a:xfrm>
            <a:off x="2325501" y="5204178"/>
            <a:ext cx="4071863" cy="1105132"/>
            <a:chOff x="2325501" y="5204178"/>
            <a:chExt cx="4071863" cy="1105132"/>
          </a:xfrm>
        </p:grpSpPr>
        <p:grpSp>
          <p:nvGrpSpPr>
            <p:cNvPr id="3" name="Group 42"/>
            <p:cNvGrpSpPr/>
            <p:nvPr/>
          </p:nvGrpSpPr>
          <p:grpSpPr>
            <a:xfrm>
              <a:off x="2325501" y="5204178"/>
              <a:ext cx="1252266" cy="1105132"/>
              <a:chOff x="3928533" y="5469466"/>
              <a:chExt cx="1252266" cy="110513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391952" y="54694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28533" y="5808133"/>
                <a:ext cx="1252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0.5 + 0.5</a:t>
                </a:r>
                <a:endParaRPr lang="en-US" sz="2400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3996261" y="5841999"/>
                <a:ext cx="1095038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645374" y="6163733"/>
                <a:ext cx="44027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690533" y="611293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3945457" y="5212080"/>
              <a:ext cx="1407758" cy="800332"/>
              <a:chOff x="3928533" y="5469466"/>
              <a:chExt cx="1407758" cy="80033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463636" y="54694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28533" y="5808133"/>
                <a:ext cx="1407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0.5 + 0.25</a:t>
                </a:r>
                <a:endParaRPr lang="en-US" sz="24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4030127" y="5842000"/>
                <a:ext cx="1216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566160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79145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9280" y="539496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1.33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V="1">
            <a:off x="3403600" y="2698044"/>
            <a:ext cx="615244" cy="21449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flipH="1" flipV="1">
            <a:off x="5881512" y="2731912"/>
            <a:ext cx="1111954" cy="163100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24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But wait! This is Recursive!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Uh oh! We have a recursive formula with no base-case</a:t>
            </a:r>
            <a:endParaRPr lang="en-US" dirty="0"/>
          </a:p>
          <a:p>
            <a:r>
              <a:rPr lang="en-US" dirty="0" smtClean="0"/>
              <a:t>We rely on convergence </a:t>
            </a:r>
          </a:p>
          <a:p>
            <a:pPr lvl="1"/>
            <a:r>
              <a:rPr lang="en-US" dirty="0" smtClean="0"/>
              <a:t>Choose some initial PageRank value for each site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imultaneously compute/update </a:t>
            </a:r>
            <a:r>
              <a:rPr lang="en-US" dirty="0" err="1" smtClean="0"/>
              <a:t>PageRanks</a:t>
            </a:r>
            <a:endParaRPr lang="en-US" dirty="0" smtClean="0"/>
          </a:p>
          <a:p>
            <a:pPr lvl="1"/>
            <a:r>
              <a:rPr lang="en-US" dirty="0" smtClean="0"/>
              <a:t>When our Delta is small between iterations:</a:t>
            </a:r>
          </a:p>
          <a:p>
            <a:pPr lvl="2"/>
            <a:r>
              <a:rPr lang="en-US" dirty="0" smtClean="0"/>
              <a:t>Stop, call it “good enough”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Sounds Easy. Why MapReduce?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in the best case that we’ve crawled and captured the internet as a series of (</a:t>
            </a:r>
            <a:r>
              <a:rPr lang="en-US" dirty="0" err="1" smtClean="0"/>
              <a:t>url</a:t>
            </a:r>
            <a:r>
              <a:rPr lang="en-US" dirty="0" smtClean="0"/>
              <a:t>, outgoing links) pairs</a:t>
            </a:r>
          </a:p>
          <a:p>
            <a:r>
              <a:rPr lang="en-US" dirty="0" smtClean="0"/>
              <a:t>We need about 50 iterations of the PageRank algorithm for it to converge</a:t>
            </a:r>
          </a:p>
          <a:p>
            <a:r>
              <a:rPr lang="en-US" dirty="0" smtClean="0"/>
              <a:t>We quickly see that running it on one machine is not viable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8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Building a Web Index using PageRank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Scrape Webpages</a:t>
            </a:r>
          </a:p>
          <a:p>
            <a:r>
              <a:rPr lang="en-US" dirty="0" smtClean="0"/>
              <a:t>Strip out content, keep only links (input is key = </a:t>
            </a:r>
            <a:r>
              <a:rPr lang="en-US" dirty="0" err="1" smtClean="0"/>
              <a:t>url</a:t>
            </a:r>
            <a:r>
              <a:rPr lang="en-US" dirty="0" smtClean="0"/>
              <a:t>, value = links on page at </a:t>
            </a:r>
            <a:r>
              <a:rPr lang="en-US" dirty="0" err="1" smtClean="0"/>
              <a:t>url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step is actually pushed into the MapReduce</a:t>
            </a:r>
          </a:p>
          <a:p>
            <a:r>
              <a:rPr lang="en-US" dirty="0" smtClean="0"/>
              <a:t>Feed into PageRank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Sort Documents by PageRank</a:t>
            </a:r>
          </a:p>
          <a:p>
            <a:r>
              <a:rPr lang="en-US" dirty="0" smtClean="0"/>
              <a:t>Post-process to build the indices that our </a:t>
            </a:r>
            <a:r>
              <a:rPr lang="en-US" dirty="0"/>
              <a:t>G</a:t>
            </a:r>
            <a:r>
              <a:rPr lang="en-US" dirty="0" smtClean="0"/>
              <a:t>oogle RLP example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7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Map:</a:t>
            </a:r>
          </a:p>
          <a:p>
            <a:pPr lvl="1"/>
            <a:r>
              <a:rPr lang="en-US" dirty="0" smtClean="0"/>
              <a:t>Input: </a:t>
            </a:r>
          </a:p>
          <a:p>
            <a:pPr lvl="2"/>
            <a:r>
              <a:rPr lang="en-US" dirty="0" smtClean="0"/>
              <a:t>key = URL of website 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source of website</a:t>
            </a:r>
          </a:p>
          <a:p>
            <a:pPr lvl="1"/>
            <a:r>
              <a:rPr lang="en-US" dirty="0" smtClean="0"/>
              <a:t>Output for each outgoing link: </a:t>
            </a:r>
          </a:p>
          <a:p>
            <a:pPr lvl="2"/>
            <a:r>
              <a:rPr lang="en-US" dirty="0" smtClean="0"/>
              <a:t>key = URL of website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outgoing link </a:t>
            </a:r>
            <a:r>
              <a:rPr lang="en-US" dirty="0" err="1" smtClean="0"/>
              <a:t>url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URL of website</a:t>
            </a:r>
          </a:p>
          <a:p>
            <a:pPr lvl="2"/>
            <a:r>
              <a:rPr lang="en-US" dirty="0" smtClean="0"/>
              <a:t>values = </a:t>
            </a:r>
            <a:r>
              <a:rPr lang="en-US" dirty="0" err="1" smtClean="0"/>
              <a:t>Iterable</a:t>
            </a:r>
            <a:r>
              <a:rPr lang="en-US" dirty="0" smtClean="0"/>
              <a:t> of all outgoing links from that website</a:t>
            </a:r>
          </a:p>
          <a:p>
            <a:pPr lvl="1"/>
            <a:r>
              <a:rPr lang="en-US" dirty="0" smtClean="0"/>
              <a:t>Output:</a:t>
            </a:r>
          </a:p>
          <a:p>
            <a:pPr lvl="2"/>
            <a:r>
              <a:rPr lang="en-US" dirty="0" smtClean="0"/>
              <a:t>key = URL of website</a:t>
            </a:r>
          </a:p>
          <a:p>
            <a:pPr lvl="2"/>
            <a:r>
              <a:rPr lang="en-US" dirty="0" smtClean="0"/>
              <a:t>value = Starting PageRank, Outgoing links from that website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Map:</a:t>
            </a:r>
          </a:p>
          <a:p>
            <a:pPr lvl="1"/>
            <a:r>
              <a:rPr lang="en-US" dirty="0" smtClean="0"/>
              <a:t>Input: </a:t>
            </a:r>
          </a:p>
          <a:p>
            <a:pPr lvl="2"/>
            <a:r>
              <a:rPr lang="en-US" dirty="0" smtClean="0"/>
              <a:t>key = URL of website 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PageRank, Outgoing links from that website</a:t>
            </a:r>
          </a:p>
          <a:p>
            <a:pPr lvl="1"/>
            <a:r>
              <a:rPr lang="en-US" dirty="0" smtClean="0"/>
              <a:t>Output for each outgoing link: </a:t>
            </a:r>
          </a:p>
          <a:p>
            <a:pPr lvl="2"/>
            <a:r>
              <a:rPr lang="en-US" dirty="0" smtClean="0"/>
              <a:t>key = Outgoing Link URL</a:t>
            </a:r>
          </a:p>
          <a:p>
            <a:pPr lvl="2"/>
            <a:r>
              <a:rPr lang="en-US" dirty="0" err="1" smtClean="0"/>
              <a:t>val</a:t>
            </a:r>
            <a:r>
              <a:rPr lang="en-US" dirty="0" smtClean="0"/>
              <a:t> = Original Website URL, PageRank, # Outgoing links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Outgoing Link URL</a:t>
            </a:r>
          </a:p>
          <a:p>
            <a:pPr lvl="2"/>
            <a:r>
              <a:rPr lang="en-US" dirty="0" smtClean="0"/>
              <a:t>values = </a:t>
            </a:r>
            <a:r>
              <a:rPr lang="en-US" dirty="0" err="1" smtClean="0"/>
              <a:t>Iterable</a:t>
            </a:r>
            <a:r>
              <a:rPr lang="en-US" dirty="0" smtClean="0"/>
              <a:t> of all links to Outgoing Link URL</a:t>
            </a:r>
          </a:p>
          <a:p>
            <a:pPr lvl="1"/>
            <a:r>
              <a:rPr lang="en-US" dirty="0" smtClean="0"/>
              <a:t>Output:</a:t>
            </a:r>
          </a:p>
          <a:p>
            <a:pPr lvl="2"/>
            <a:r>
              <a:rPr lang="en-US" dirty="0" smtClean="0"/>
              <a:t>key = Outgoing Link URL</a:t>
            </a:r>
          </a:p>
          <a:p>
            <a:pPr lvl="2"/>
            <a:r>
              <a:rPr lang="en-US" dirty="0" smtClean="0"/>
              <a:t>value = Newly computed PageRank (using the formula), Outgoing links from document @ Outgoing Link URL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973" y="5965837"/>
            <a:ext cx="82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Repeat this step until PageRank converges – chained MapReduce!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5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Finally, we want to sort by PageRank to get a useful index</a:t>
            </a:r>
          </a:p>
          <a:p>
            <a:r>
              <a:rPr lang="en-US" dirty="0" err="1" smtClean="0"/>
              <a:t>MapReduce’s</a:t>
            </a:r>
            <a:r>
              <a:rPr lang="en-US" dirty="0" smtClean="0"/>
              <a:t> built in sorting makes this easy!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Map:</a:t>
            </a:r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Website URL</a:t>
            </a:r>
          </a:p>
          <a:p>
            <a:pPr lvl="2"/>
            <a:r>
              <a:rPr lang="en-US" dirty="0" smtClean="0"/>
              <a:t>value = PageRank, Outgoing Links</a:t>
            </a:r>
          </a:p>
          <a:p>
            <a:pPr lvl="1"/>
            <a:r>
              <a:rPr lang="en-US" dirty="0" smtClean="0"/>
              <a:t>Output:</a:t>
            </a:r>
          </a:p>
          <a:p>
            <a:pPr lvl="2"/>
            <a:r>
              <a:rPr lang="en-US" dirty="0" smtClean="0"/>
              <a:t>key = PageRank</a:t>
            </a:r>
          </a:p>
          <a:p>
            <a:pPr lvl="2"/>
            <a:r>
              <a:rPr lang="en-US" dirty="0" smtClean="0"/>
              <a:t>value = Website URL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MapReduce to Compute PageRank, Step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Reduce:</a:t>
            </a:r>
          </a:p>
          <a:p>
            <a:pPr lvl="1"/>
            <a:r>
              <a:rPr lang="en-US" dirty="0" smtClean="0"/>
              <a:t>In case we have duplicate </a:t>
            </a:r>
            <a:r>
              <a:rPr lang="en-US" dirty="0" err="1" smtClean="0"/>
              <a:t>PageRanks</a:t>
            </a:r>
            <a:endParaRPr lang="en-US" dirty="0"/>
          </a:p>
          <a:p>
            <a:pPr lvl="1"/>
            <a:r>
              <a:rPr lang="en-US" dirty="0" smtClean="0"/>
              <a:t>Input:</a:t>
            </a:r>
          </a:p>
          <a:p>
            <a:pPr lvl="2"/>
            <a:r>
              <a:rPr lang="en-US" dirty="0" smtClean="0"/>
              <a:t>key = PageRank</a:t>
            </a:r>
          </a:p>
          <a:p>
            <a:pPr lvl="2"/>
            <a:r>
              <a:rPr lang="en-US" dirty="0" smtClean="0"/>
              <a:t>value = </a:t>
            </a:r>
            <a:r>
              <a:rPr lang="en-US" dirty="0" err="1" smtClean="0"/>
              <a:t>Iterable</a:t>
            </a:r>
            <a:r>
              <a:rPr lang="en-US" dirty="0" smtClean="0"/>
              <a:t> of URLs with that PageRank</a:t>
            </a:r>
          </a:p>
          <a:p>
            <a:pPr lvl="1"/>
            <a:r>
              <a:rPr lang="en-US" dirty="0" smtClean="0"/>
              <a:t>Output (for each URL in the </a:t>
            </a:r>
            <a:r>
              <a:rPr lang="en-US" dirty="0" err="1" smtClean="0"/>
              <a:t>Iterable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key = PageRank</a:t>
            </a:r>
          </a:p>
          <a:p>
            <a:pPr lvl="2"/>
            <a:r>
              <a:rPr lang="en-US" dirty="0" smtClean="0"/>
              <a:t>value = Website URL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Since MapReduce automatically sorts the output from the reducer and joins it together:</a:t>
            </a:r>
          </a:p>
          <a:p>
            <a:r>
              <a:rPr lang="en-US" dirty="0" smtClean="0"/>
              <a:t>We’re done!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Using the </a:t>
            </a:r>
            <a:r>
              <a:rPr lang="en-US" dirty="0" err="1" smtClean="0">
                <a:solidFill>
                  <a:schemeClr val="accent1"/>
                </a:solidFill>
              </a:rPr>
              <a:t>PageRanked</a:t>
            </a:r>
            <a:r>
              <a:rPr lang="en-US" dirty="0" smtClean="0">
                <a:solidFill>
                  <a:schemeClr val="accent1"/>
                </a:solidFill>
              </a:rPr>
              <a:t> Index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our usual keyword search with RLP implemented</a:t>
            </a:r>
          </a:p>
          <a:p>
            <a:r>
              <a:rPr lang="en-US" dirty="0" smtClean="0"/>
              <a:t>Take our results, sort by our pre-generated PageRank values</a:t>
            </a:r>
          </a:p>
          <a:p>
            <a:r>
              <a:rPr lang="en-US" dirty="0" smtClean="0"/>
              <a:t>Send results to user!</a:t>
            </a:r>
          </a:p>
          <a:p>
            <a:r>
              <a:rPr lang="en-US" dirty="0" smtClean="0"/>
              <a:t>PageRank is still the basis for Google Search </a:t>
            </a:r>
          </a:p>
          <a:p>
            <a:pPr lvl="1"/>
            <a:r>
              <a:rPr lang="en-US" dirty="0" smtClean="0"/>
              <a:t>(of course, there are many proprietary enhancements in addition)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346200"/>
            <a:ext cx="8229600" cy="5156200"/>
          </a:xfrm>
        </p:spPr>
        <p:txBody>
          <a:bodyPr>
            <a:normAutofit/>
          </a:bodyPr>
          <a:lstStyle/>
          <a:p>
            <a:r>
              <a:rPr lang="en-US" dirty="0" smtClean="0"/>
              <a:t>Some PageRank slides </a:t>
            </a:r>
            <a:r>
              <a:rPr lang="en-US" dirty="0"/>
              <a:t>adapted from </a:t>
            </a:r>
            <a:r>
              <a:rPr lang="en-US" dirty="0">
                <a:hlinkClick r:id="rId2"/>
              </a:rPr>
              <a:t>http://www.cs.toronto.edu/~jasper/</a:t>
            </a:r>
            <a:r>
              <a:rPr lang="en-US" dirty="0" smtClean="0">
                <a:hlinkClick r:id="rId2"/>
              </a:rPr>
              <a:t>PageRankForMapReduceSmall.pdf</a:t>
            </a:r>
            <a:endParaRPr lang="en-US" dirty="0" smtClean="0"/>
          </a:p>
          <a:p>
            <a:r>
              <a:rPr lang="en-US" dirty="0" smtClean="0"/>
              <a:t>PageRank Paper:</a:t>
            </a:r>
          </a:p>
          <a:p>
            <a:pPr lvl="1"/>
            <a:r>
              <a:rPr lang="en-US" dirty="0">
                <a:hlinkClick r:id="rId3"/>
              </a:rPr>
              <a:t>Lawrence Page, Sergey </a:t>
            </a:r>
            <a:r>
              <a:rPr lang="en-US" dirty="0" err="1">
                <a:hlinkClick r:id="rId3"/>
              </a:rPr>
              <a:t>Brin</a:t>
            </a:r>
            <a:r>
              <a:rPr lang="en-US" dirty="0">
                <a:hlinkClick r:id="rId3"/>
              </a:rPr>
              <a:t>, Rajeev </a:t>
            </a:r>
            <a:r>
              <a:rPr lang="en-US" dirty="0" err="1">
                <a:hlinkClick r:id="rId3"/>
              </a:rPr>
              <a:t>Motwani</a:t>
            </a:r>
            <a:r>
              <a:rPr lang="en-US" dirty="0">
                <a:hlinkClick r:id="rId3"/>
              </a:rPr>
              <a:t>, Terry </a:t>
            </a:r>
            <a:r>
              <a:rPr lang="en-US" dirty="0" err="1">
                <a:hlinkClick r:id="rId3"/>
              </a:rPr>
              <a:t>Winograd</a:t>
            </a:r>
            <a:r>
              <a:rPr lang="en-US" dirty="0">
                <a:hlinkClick r:id="rId3"/>
              </a:rPr>
              <a:t>. </a:t>
            </a:r>
            <a:r>
              <a:rPr lang="en-US" i="1" dirty="0">
                <a:hlinkClick r:id="rId3"/>
              </a:rPr>
              <a:t>The PageRank </a:t>
            </a:r>
            <a:r>
              <a:rPr lang="en-US" i="1" dirty="0" smtClean="0">
                <a:hlinkClick r:id="rId3"/>
              </a:rPr>
              <a:t>Citation </a:t>
            </a:r>
            <a:r>
              <a:rPr lang="en-US" i="1" dirty="0">
                <a:hlinkClick r:id="rId3"/>
              </a:rPr>
              <a:t>Ranking: Bringing Order to the Web</a:t>
            </a:r>
            <a:r>
              <a:rPr lang="en-US" dirty="0">
                <a:hlinkClick r:id="rId3"/>
              </a:rPr>
              <a:t>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Further Reading (Optional)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3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Consequence of Amdahl’s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13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amount of speedup that can be achieved through parallelism is limited by the non-parallel portion of your program</a:t>
            </a:r>
            <a:r>
              <a:rPr lang="en-US" sz="2800" dirty="0"/>
              <a:t>!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52"/>
          <p:cNvGrpSpPr/>
          <p:nvPr/>
        </p:nvGrpSpPr>
        <p:grpSpPr>
          <a:xfrm>
            <a:off x="274320" y="3421992"/>
            <a:ext cx="3824278" cy="2897243"/>
            <a:chOff x="624226" y="3421992"/>
            <a:chExt cx="3824278" cy="2897243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24226" y="4209745"/>
              <a:ext cx="944553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2"/>
                  </a:solidFill>
                </a:rPr>
                <a:t>Parallel </a:t>
              </a:r>
              <a:endParaRPr lang="en-US" sz="1800" b="1" dirty="0" smtClean="0">
                <a:solidFill>
                  <a:schemeClr val="accent2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portion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672380" y="5019370"/>
              <a:ext cx="896399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1"/>
                  </a:solidFill>
                </a:rPr>
                <a:t>Serial </a:t>
              </a:r>
              <a:endParaRPr lang="en-US" sz="1800" b="1" dirty="0" smtClean="0">
                <a:solidFill>
                  <a:schemeClr val="accent1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portion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oup 51"/>
            <p:cNvGrpSpPr/>
            <p:nvPr/>
          </p:nvGrpSpPr>
          <p:grpSpPr>
            <a:xfrm>
              <a:off x="1188720" y="3421992"/>
              <a:ext cx="3259784" cy="2897243"/>
              <a:chOff x="1188720" y="3421992"/>
              <a:chExt cx="3259784" cy="2897243"/>
            </a:xfrm>
          </p:grpSpPr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1188720" y="3421992"/>
                <a:ext cx="81785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1415032" y="5857570"/>
                <a:ext cx="299037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Number of Processors</a:t>
                </a:r>
              </a:p>
            </p:txBody>
          </p: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568779" y="3800170"/>
                <a:ext cx="2879725" cy="1752600"/>
                <a:chOff x="2819400" y="1447800"/>
                <a:chExt cx="3505200" cy="2133600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2819400" y="3581400"/>
                  <a:ext cx="3505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19400" y="14478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401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37338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3"/>
                <p:cNvSpPr>
                  <a:spLocks noChangeArrowheads="1"/>
                </p:cNvSpPr>
                <p:nvPr/>
              </p:nvSpPr>
              <p:spPr bwMode="auto">
                <a:xfrm>
                  <a:off x="42672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24"/>
                <p:cNvSpPr>
                  <a:spLocks noChangeArrowheads="1"/>
                </p:cNvSpPr>
                <p:nvPr/>
              </p:nvSpPr>
              <p:spPr bwMode="auto">
                <a:xfrm>
                  <a:off x="48006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5"/>
                <p:cNvSpPr>
                  <a:spLocks noChangeArrowheads="1"/>
                </p:cNvSpPr>
                <p:nvPr/>
              </p:nvSpPr>
              <p:spPr bwMode="auto">
                <a:xfrm>
                  <a:off x="5291138" y="2819399"/>
                  <a:ext cx="347661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26"/>
                <p:cNvSpPr>
                  <a:spLocks noChangeArrowheads="1"/>
                </p:cNvSpPr>
                <p:nvPr/>
              </p:nvSpPr>
              <p:spPr bwMode="auto">
                <a:xfrm>
                  <a:off x="3200401" y="1676400"/>
                  <a:ext cx="347663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27"/>
                <p:cNvSpPr>
                  <a:spLocks noChangeArrowheads="1"/>
                </p:cNvSpPr>
                <p:nvPr/>
              </p:nvSpPr>
              <p:spPr bwMode="auto">
                <a:xfrm>
                  <a:off x="3733800" y="2209800"/>
                  <a:ext cx="347663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28"/>
                <p:cNvSpPr>
                  <a:spLocks noChangeArrowheads="1"/>
                </p:cNvSpPr>
                <p:nvPr/>
              </p:nvSpPr>
              <p:spPr bwMode="auto">
                <a:xfrm>
                  <a:off x="4267200" y="2376488"/>
                  <a:ext cx="347663" cy="442913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0600" y="2514600"/>
                  <a:ext cx="347663" cy="30479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30"/>
                <p:cNvSpPr>
                  <a:spLocks noChangeArrowheads="1"/>
                </p:cNvSpPr>
                <p:nvPr/>
              </p:nvSpPr>
              <p:spPr bwMode="auto">
                <a:xfrm>
                  <a:off x="5291138" y="2590800"/>
                  <a:ext cx="347661" cy="22860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1881517" y="5552770"/>
                <a:ext cx="312737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3307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27879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/>
            </p:nvSpPr>
            <p:spPr bwMode="auto">
              <a:xfrm>
                <a:off x="316897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358172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/>
          <a:srcRect l="5097" t="6993" r="5094" b="4736"/>
          <a:stretch>
            <a:fillRect/>
          </a:stretch>
        </p:blipFill>
        <p:spPr bwMode="auto">
          <a:xfrm>
            <a:off x="4639733" y="2834640"/>
            <a:ext cx="4378960" cy="32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114800" y="3657600"/>
            <a:ext cx="457200" cy="12801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Speedup</a:t>
            </a:r>
            <a:endParaRPr lang="en-US" sz="2400" b="1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212080" y="5943600"/>
            <a:ext cx="29903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Number of Processors</a:t>
            </a:r>
          </a:p>
        </p:txBody>
      </p:sp>
    </p:spTree>
    <p:extLst>
      <p:ext uri="{BB962C8B-B14F-4D97-AF65-F5344CB8AC3E}">
        <p14:creationId xmlns:p14="http://schemas.microsoft.com/office/powerpoint/2010/main" val="379360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Request Level </a:t>
            </a:r>
            <a:r>
              <a:rPr lang="en-US" sz="3200" dirty="0" smtClean="0">
                <a:solidFill>
                  <a:srgbClr val="FF0000"/>
                </a:solidFill>
              </a:rPr>
              <a:t>Parallelism</a:t>
            </a:r>
            <a:endParaRPr lang="en-US" sz="3200" dirty="0"/>
          </a:p>
          <a:p>
            <a:r>
              <a:rPr lang="en-US" sz="3200" dirty="0" smtClean="0"/>
              <a:t>MapReduce (Data Level Parallelism)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Theory</a:t>
            </a:r>
          </a:p>
          <a:p>
            <a:r>
              <a:rPr lang="en-US" sz="3200" dirty="0" smtClean="0"/>
              <a:t>Administrivia</a:t>
            </a:r>
          </a:p>
          <a:p>
            <a:r>
              <a:rPr lang="en-US" sz="3200" dirty="0" smtClean="0"/>
              <a:t>More MapReduce</a:t>
            </a:r>
          </a:p>
          <a:p>
            <a:pPr lvl="1"/>
            <a:r>
              <a:rPr lang="en-US" dirty="0" smtClean="0"/>
              <a:t>The Combiner + Example </a:t>
            </a:r>
            <a:r>
              <a:rPr lang="en-US" dirty="0"/>
              <a:t>1: Word </a:t>
            </a:r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Execution Walkthrough</a:t>
            </a:r>
          </a:p>
          <a:p>
            <a:pPr lvl="1"/>
            <a:r>
              <a:rPr lang="en-US" dirty="0" smtClean="0"/>
              <a:t>(Bonus) Example 2: PageRank (aka How Google Search Works)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3/05/2014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2014 --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69CF-29DF-7149-842D-3D80037C7F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Request-Level Parallelism (RLP)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Hundreds or thousands of requests per sec</a:t>
            </a:r>
          </a:p>
          <a:p>
            <a:pPr lvl="1"/>
            <a:r>
              <a:rPr lang="en-US" dirty="0" smtClean="0"/>
              <a:t>Not your laptop or cell-phone, but popular Internet services like web search, social networking, …</a:t>
            </a:r>
          </a:p>
          <a:p>
            <a:pPr lvl="1"/>
            <a:r>
              <a:rPr lang="en-US" dirty="0" smtClean="0"/>
              <a:t>Such requests are largely independent</a:t>
            </a:r>
          </a:p>
          <a:p>
            <a:pPr lvl="2"/>
            <a:r>
              <a:rPr lang="en-US" dirty="0" smtClean="0"/>
              <a:t>Often involve read-mostly databases</a:t>
            </a:r>
          </a:p>
          <a:p>
            <a:pPr lvl="2"/>
            <a:r>
              <a:rPr lang="en-US" dirty="0" smtClean="0"/>
              <a:t>Rarely involve strict read–write data sharing or synchronization across requests</a:t>
            </a:r>
          </a:p>
          <a:p>
            <a:r>
              <a:rPr lang="en-US" dirty="0" smtClean="0"/>
              <a:t>Computation easily partitioned within a request and across different requests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3/06/2013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2014Sp-CS61C-L13-ac-cacheII.thmx</Template>
  <TotalTime>9531</TotalTime>
  <Words>4854</Words>
  <Application>Microsoft Macintosh PowerPoint</Application>
  <PresentationFormat>On-screen Show (4:3)</PresentationFormat>
  <Paragraphs>812</Paragraphs>
  <Slides>68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Image</vt:lpstr>
      <vt:lpstr>PowerPoint Presentation</vt:lpstr>
      <vt:lpstr>Review of Last Lecture</vt:lpstr>
      <vt:lpstr>Great Idea #4: Parallelism</vt:lpstr>
      <vt:lpstr>Agenda</vt:lpstr>
      <vt:lpstr>Amdahl’s (Heartbreaking) Law</vt:lpstr>
      <vt:lpstr>Amdahl’s Law</vt:lpstr>
      <vt:lpstr>Consequence of Amdahl’s Law</vt:lpstr>
      <vt:lpstr>Agenda</vt:lpstr>
      <vt:lpstr>Request-Level Parallelism (RLP)</vt:lpstr>
      <vt:lpstr>Google Query-Serving Architecture</vt:lpstr>
      <vt:lpstr>Anatomy of a Web Search</vt:lpstr>
      <vt:lpstr>Anatomy of a Web Search (1 of 3)</vt:lpstr>
      <vt:lpstr>Anatomy of a Web Search (2 of 3)</vt:lpstr>
      <vt:lpstr>Anatomy of a Web Search (3 of 3)</vt:lpstr>
      <vt:lpstr>Agenda</vt:lpstr>
      <vt:lpstr>Data-Level Parallelism (DLP)</vt:lpstr>
      <vt:lpstr>What is MapReduce?</vt:lpstr>
      <vt:lpstr>What is MapReduce used for?</vt:lpstr>
      <vt:lpstr>Example: Facebook Lexicon</vt:lpstr>
      <vt:lpstr>MapReduce Design Goals</vt:lpstr>
      <vt:lpstr>MapReduce Processing:  “Divide and Conquer” (1/3)</vt:lpstr>
      <vt:lpstr>MapReduce Processing:  “Divide and Conquer” (2/3)</vt:lpstr>
      <vt:lpstr>MapReduce Processing:  “Divide and Conquer” (3/3)</vt:lpstr>
      <vt:lpstr>Typical Hadoop Cluster</vt:lpstr>
      <vt:lpstr>Agenda</vt:lpstr>
      <vt:lpstr>Administrivia</vt:lpstr>
      <vt:lpstr>Agenda</vt:lpstr>
      <vt:lpstr>The Combiner (Optional)</vt:lpstr>
      <vt:lpstr>Our Final Execution Sequence</vt:lpstr>
      <vt:lpstr>MapReduce Processing Example: Count Word Occurrences (1/2)</vt:lpstr>
      <vt:lpstr>MapReduce Processing Example: Count Word Occurrences (2/2)</vt:lpstr>
      <vt:lpstr>Agenda</vt:lpstr>
      <vt:lpstr>Execution Setup</vt:lpstr>
      <vt:lpstr>MapReduce Execution</vt:lpstr>
      <vt:lpstr>PowerPoint Presentation</vt:lpstr>
      <vt:lpstr>MapReduce Processing</vt:lpstr>
      <vt:lpstr>PowerPoint Presentation</vt:lpstr>
      <vt:lpstr>MapReduce Processing</vt:lpstr>
      <vt:lpstr>MapReduce Processing</vt:lpstr>
      <vt:lpstr>MapReduce Processing</vt:lpstr>
      <vt:lpstr>MapReduce Processing</vt:lpstr>
      <vt:lpstr>MapReduce Processing</vt:lpstr>
      <vt:lpstr>What Does the Master Do?</vt:lpstr>
      <vt:lpstr>MapReduce Processing Time Line</vt:lpstr>
      <vt:lpstr>MapReduce Failure Handling</vt:lpstr>
      <vt:lpstr>MapReduce Redundant Execution</vt:lpstr>
      <vt:lpstr>Summary</vt:lpstr>
      <vt:lpstr>Bonus!</vt:lpstr>
      <vt:lpstr>Agenda</vt:lpstr>
      <vt:lpstr>PageRank: How Google Search Works</vt:lpstr>
      <vt:lpstr>A Quick Detour to CS Theory: Graphs</vt:lpstr>
      <vt:lpstr>Directed Graphs</vt:lpstr>
      <vt:lpstr>The Theory Behind PageRank</vt:lpstr>
      <vt:lpstr>The Magic Formula</vt:lpstr>
      <vt:lpstr>The Magic Formula</vt:lpstr>
      <vt:lpstr>The Magic Formula</vt:lpstr>
      <vt:lpstr>The Magic Formula</vt:lpstr>
      <vt:lpstr>The Magic Formula</vt:lpstr>
      <vt:lpstr>The Magic Formula</vt:lpstr>
      <vt:lpstr>But wait! This is Recursive!</vt:lpstr>
      <vt:lpstr>Sounds Easy. Why MapReduce?</vt:lpstr>
      <vt:lpstr>Building a Web Index using PageRank</vt:lpstr>
      <vt:lpstr>Using MapReduce to Compute PageRank, Step 1</vt:lpstr>
      <vt:lpstr>Using MapReduce to Compute PageRank, Step 2</vt:lpstr>
      <vt:lpstr>Using MapReduce to Compute PageRank, Step 3</vt:lpstr>
      <vt:lpstr>Using MapReduce to Compute PageRank, Step 3</vt:lpstr>
      <vt:lpstr>Using the PageRanked Index</vt:lpstr>
      <vt:lpstr>Further Reading (Optional)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Sagar Karandikar</cp:lastModifiedBy>
  <cp:revision>151</cp:revision>
  <dcterms:created xsi:type="dcterms:W3CDTF">2012-08-01T01:34:35Z</dcterms:created>
  <dcterms:modified xsi:type="dcterms:W3CDTF">2014-03-04T16:04:32Z</dcterms:modified>
</cp:coreProperties>
</file>