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616" r:id="rId2"/>
    <p:sldId id="615" r:id="rId3"/>
    <p:sldId id="646" r:id="rId4"/>
    <p:sldId id="618" r:id="rId5"/>
    <p:sldId id="593" r:id="rId6"/>
    <p:sldId id="557" r:id="rId7"/>
    <p:sldId id="619" r:id="rId8"/>
    <p:sldId id="558" r:id="rId9"/>
    <p:sldId id="559" r:id="rId10"/>
    <p:sldId id="560" r:id="rId11"/>
    <p:sldId id="561" r:id="rId12"/>
    <p:sldId id="645" r:id="rId13"/>
    <p:sldId id="623" r:id="rId14"/>
    <p:sldId id="641" r:id="rId15"/>
    <p:sldId id="620" r:id="rId16"/>
    <p:sldId id="565" r:id="rId17"/>
    <p:sldId id="566" r:id="rId18"/>
    <p:sldId id="567" r:id="rId19"/>
    <p:sldId id="594" r:id="rId20"/>
    <p:sldId id="569" r:id="rId21"/>
    <p:sldId id="570" r:id="rId22"/>
    <p:sldId id="624" r:id="rId23"/>
    <p:sldId id="595" r:id="rId24"/>
    <p:sldId id="572" r:id="rId25"/>
    <p:sldId id="596" r:id="rId26"/>
    <p:sldId id="597" r:id="rId27"/>
    <p:sldId id="598" r:id="rId28"/>
    <p:sldId id="625" r:id="rId29"/>
    <p:sldId id="626" r:id="rId30"/>
    <p:sldId id="640" r:id="rId31"/>
    <p:sldId id="642" r:id="rId32"/>
    <p:sldId id="643" r:id="rId33"/>
    <p:sldId id="633" r:id="rId34"/>
    <p:sldId id="634" r:id="rId35"/>
    <p:sldId id="635" r:id="rId36"/>
    <p:sldId id="636" r:id="rId37"/>
    <p:sldId id="637" r:id="rId38"/>
    <p:sldId id="638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D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91332" autoAdjust="0"/>
  </p:normalViewPr>
  <p:slideViewPr>
    <p:cSldViewPr snapToGrid="0">
      <p:cViewPr>
        <p:scale>
          <a:sx n="75" d="100"/>
          <a:sy n="75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08"/>
    </p:cViewPr>
  </p:sorterViewPr>
  <p:notesViewPr>
    <p:cSldViewPr snapToGrid="0" snapToObjects="1">
      <p:cViewPr varScale="1">
        <p:scale>
          <a:sx n="125" d="100"/>
          <a:sy n="125" d="100"/>
        </p:scale>
        <p:origin x="-2368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4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olor_management" TargetMode="External"/><Relationship Id="rId3" Type="http://schemas.openxmlformats.org/officeDocument/2006/relationships/hyperlink" Target="http://en.wikipedia.org/wiki/Digital_image" TargetMode="External"/><Relationship Id="rId7" Type="http://schemas.openxmlformats.org/officeDocument/2006/relationships/hyperlink" Target="http://en.wikipedia.org/wiki/Alpha_compositing" TargetMode="External"/><Relationship Id="rId12" Type="http://schemas.openxmlformats.org/officeDocument/2006/relationships/hyperlink" Target="http://en.wikipedia.org/wiki/Chrominanc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ata_compression" TargetMode="External"/><Relationship Id="rId11" Type="http://schemas.openxmlformats.org/officeDocument/2006/relationships/hyperlink" Target="http://en.wikipedia.org/wiki/Luma_(video)" TargetMode="External"/><Relationship Id="rId5" Type="http://schemas.openxmlformats.org/officeDocument/2006/relationships/hyperlink" Target="http://en.wikipedia.org/wiki/Color_depth" TargetMode="External"/><Relationship Id="rId10" Type="http://schemas.openxmlformats.org/officeDocument/2006/relationships/hyperlink" Target="http://en.wikipedia.org/wiki/Color_image_pipeline" TargetMode="External"/><Relationship Id="rId4" Type="http://schemas.openxmlformats.org/officeDocument/2006/relationships/hyperlink" Target="http://en.wikipedia.org/wiki/Monochrome" TargetMode="External"/><Relationship Id="rId9" Type="http://schemas.openxmlformats.org/officeDocument/2006/relationships/hyperlink" Target="http://en.wikipedia.org/wiki/Color_spac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293C0F7-FA32-E249-BE29-8A33CD9CE21F}" type="datetime3">
              <a:rPr lang="en-AU"/>
              <a:pPr/>
              <a:t>5 March, 2014</a:t>
            </a:fld>
            <a:endParaRPr lang="en-AU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B7ABD-2BA1-8A45-A76E-F289E1EAE5D0}" type="slidenum">
              <a:rPr lang="en-AU"/>
              <a:pPr/>
              <a:t>18</a:t>
            </a:fld>
            <a:endParaRPr lang="en-AU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83306">
              <a:defRPr/>
            </a:pPr>
            <a:r>
              <a:rPr lang="en-US" dirty="0" smtClean="0"/>
              <a:t>64 bits operated on simultaneously!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6CC7B8-2C95-224B-932A-5864576E54D2}" type="datetime1">
              <a:rPr lang="en-US"/>
              <a:pPr/>
              <a:t>3/5/2014</a:t>
            </a:fld>
            <a:endParaRPr lang="en-US"/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en-US" smtClean="0">
                <a:latin typeface="+mn-lt"/>
                <a:ea typeface="+mn-ea"/>
                <a:cs typeface="+mn-cs"/>
              </a:rPr>
              <a:t>CDA3100 week06-3.ppt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16D43-1A81-FB47-BD9F-1F8FCA4A117F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Doublewords</a:t>
            </a:r>
            <a:r>
              <a:rPr lang="en-US" dirty="0" smtClean="0"/>
              <a:t> are the 32-bit chunks</a:t>
            </a:r>
            <a:r>
              <a:rPr lang="en-US" baseline="0" dirty="0" smtClean="0"/>
              <a:t> of data we’re used to working with.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5 March, 2014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21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970ECC-C6E2-9F46-AD1B-6E86C0F5257D}" type="datetime3">
              <a:rPr lang="en-AU"/>
              <a:pPr/>
              <a:t>5 March, 2014</a:t>
            </a:fld>
            <a:endParaRPr lang="en-AU"/>
          </a:p>
        </p:txBody>
      </p:sp>
      <p:sp>
        <p:nvSpPr>
          <p:cNvPr id="614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AU"/>
              <a:t>Chapter 3 — Arithmetic for Computers</a:t>
            </a: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FED03-D259-0E44-B27B-745831627C9A}" type="slidenum">
              <a:rPr lang="en-AU"/>
              <a:pPr/>
              <a:t>22</a:t>
            </a:fld>
            <a:endParaRPr lang="en-AU"/>
          </a:p>
        </p:txBody>
      </p:sp>
      <p:sp>
        <p:nvSpPr>
          <p:cNvPr id="614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BMP File Format</a:t>
            </a:r>
            <a:r>
              <a:rPr lang="en-US" dirty="0" smtClean="0"/>
              <a:t>, also known as </a:t>
            </a:r>
            <a:r>
              <a:rPr lang="en-US" b="1" dirty="0" smtClean="0"/>
              <a:t>Bitmap Image File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BMP File Format is capable of storing 2D </a:t>
            </a:r>
            <a:r>
              <a:rPr lang="en-US" dirty="0" smtClean="0">
                <a:hlinkClick r:id="rId3" tooltip="Digital image"/>
              </a:rPr>
              <a:t>digital images</a:t>
            </a:r>
            <a:r>
              <a:rPr lang="en-US" dirty="0" smtClean="0"/>
              <a:t> of arbitrary width, height, and resolution, both </a:t>
            </a:r>
            <a:r>
              <a:rPr lang="en-US" dirty="0" smtClean="0">
                <a:hlinkClick r:id="rId4"/>
              </a:rPr>
              <a:t>monochrome</a:t>
            </a:r>
            <a:r>
              <a:rPr lang="en-US" dirty="0" smtClean="0"/>
              <a:t> and color, in various </a:t>
            </a:r>
            <a:r>
              <a:rPr lang="en-US" dirty="0" smtClean="0">
                <a:hlinkClick r:id="rId5" tooltip="Color depth"/>
              </a:rPr>
              <a:t>color depths</a:t>
            </a:r>
            <a:r>
              <a:rPr lang="en-US" dirty="0" smtClean="0"/>
              <a:t>, and optionally with </a:t>
            </a:r>
            <a:r>
              <a:rPr lang="en-US" dirty="0" smtClean="0">
                <a:hlinkClick r:id="rId6"/>
              </a:rPr>
              <a:t>data compression</a:t>
            </a:r>
            <a:r>
              <a:rPr lang="en-US" dirty="0" smtClean="0"/>
              <a:t>, </a:t>
            </a:r>
            <a:r>
              <a:rPr lang="en-US" dirty="0" smtClean="0">
                <a:hlinkClick r:id="rId7" tooltip="Alpha compositing"/>
              </a:rPr>
              <a:t>alpha channels</a:t>
            </a:r>
            <a:r>
              <a:rPr lang="en-US" dirty="0" smtClean="0"/>
              <a:t>, and </a:t>
            </a:r>
            <a:r>
              <a:rPr lang="en-US" dirty="0" smtClean="0">
                <a:hlinkClick r:id="rId8" tooltip="Color management"/>
              </a:rPr>
              <a:t>color profiles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YUV</a:t>
            </a:r>
            <a:r>
              <a:rPr lang="en-US" dirty="0" smtClean="0"/>
              <a:t> is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typically used as part of a </a:t>
            </a:r>
            <a:r>
              <a:rPr lang="en-US" dirty="0" smtClean="0">
                <a:hlinkClick r:id="rId10"/>
              </a:rPr>
              <a:t>color image pipeline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Y'UV model defines a </a:t>
            </a:r>
            <a:r>
              <a:rPr lang="en-US" dirty="0" smtClean="0">
                <a:hlinkClick r:id="rId9"/>
              </a:rPr>
              <a:t>color space</a:t>
            </a:r>
            <a:r>
              <a:rPr lang="en-US" dirty="0" smtClean="0"/>
              <a:t> in terms of one </a:t>
            </a:r>
            <a:r>
              <a:rPr lang="en-US" dirty="0" smtClean="0">
                <a:hlinkClick r:id="rId11" tooltip="Luma (video)"/>
              </a:rPr>
              <a:t>luma</a:t>
            </a:r>
            <a:r>
              <a:rPr lang="en-US" dirty="0" smtClean="0"/>
              <a:t> (Y') and two </a:t>
            </a:r>
            <a:r>
              <a:rPr lang="en-US" dirty="0" smtClean="0">
                <a:hlinkClick r:id="rId12"/>
              </a:rPr>
              <a:t>chrominance</a:t>
            </a:r>
            <a:r>
              <a:rPr lang="en-US" dirty="0" smtClean="0"/>
              <a:t> (UV)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u="sng" dirty="0" smtClean="0"/>
              <a:t>http://developer.amd.com/cpu/SSE5/Pages/default.aspx</a:t>
            </a:r>
          </a:p>
          <a:p>
            <a:endParaRPr lang="en-US" sz="1300" u="sng" dirty="0" smtClean="0"/>
          </a:p>
          <a:p>
            <a:r>
              <a:rPr lang="en-US" i="1" dirty="0" smtClean="0"/>
              <a:t>"DE C0+i FADDP </a:t>
            </a:r>
            <a:r>
              <a:rPr lang="en-US" i="1" dirty="0" err="1" smtClean="0"/>
              <a:t>ST(i</a:t>
            </a:r>
            <a:r>
              <a:rPr lang="en-US" i="1" dirty="0" smtClean="0"/>
              <a:t>), ST(0) Add ST(0) to </a:t>
            </a:r>
            <a:r>
              <a:rPr lang="en-US" i="1" dirty="0" err="1" smtClean="0"/>
              <a:t>ST(i</a:t>
            </a:r>
            <a:r>
              <a:rPr lang="en-US" i="1" dirty="0" smtClean="0"/>
              <a:t>), store result in </a:t>
            </a:r>
            <a:r>
              <a:rPr lang="en-US" i="1" dirty="0" err="1" smtClean="0"/>
              <a:t>ST(i</a:t>
            </a:r>
            <a:r>
              <a:rPr lang="en-US" i="1" dirty="0" smtClean="0"/>
              <a:t>), and pop the register stack".</a:t>
            </a:r>
          </a:p>
          <a:p>
            <a:r>
              <a:rPr lang="en-US" i="1" dirty="0" smtClean="0"/>
              <a:t>Destination</a:t>
            </a:r>
            <a:r>
              <a:rPr lang="en-US" i="1" baseline="0" dirty="0" smtClean="0"/>
              <a:t> on right called AT&amp;T format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3/07/2014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Spring 2014 --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Guest Lecturer:</a:t>
            </a:r>
            <a:r>
              <a:rPr lang="en-US" dirty="0" smtClean="0">
                <a:solidFill>
                  <a:schemeClr val="tx1"/>
                </a:solidFill>
              </a:rPr>
              <a:t>  Alan Christopher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3/08/2014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Spring </a:t>
            </a:r>
            <a:r>
              <a:rPr lang="en-US" dirty="0" smtClean="0">
                <a:latin typeface="+mj-lt"/>
              </a:rPr>
              <a:t>2014 </a:t>
            </a:r>
            <a:r>
              <a:rPr lang="en-US" dirty="0" smtClean="0">
                <a:latin typeface="+mj-lt"/>
              </a:rPr>
              <a:t>-- Lecture #19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b="1" dirty="0" smtClean="0"/>
              <a:t>The Flynn Taxonomy,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Intel SIMD Instructions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4" y="274638"/>
            <a:ext cx="84497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Computer that  applies a single instruction stream to multiple data streams for operations that may be naturally parallelized </a:t>
            </a:r>
            <a:br>
              <a:rPr lang="en-US" dirty="0" smtClean="0"/>
            </a:br>
            <a:r>
              <a:rPr lang="en-US" dirty="0" smtClean="0"/>
              <a:t>(e.g. SIMD instruction extensions or Graphics Processing Unit)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199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Instruction/Multiple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20624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Multiple autonomous processors simultaneously executing different instructions on different data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MIMD architectures include multicore and Warehouse Scale Computers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84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next Wednesday</a:t>
            </a:r>
          </a:p>
          <a:p>
            <a:pPr lvl="1"/>
            <a:r>
              <a:rPr lang="en-US" dirty="0" smtClean="0"/>
              <a:t>May have 1 double sided 8.5’’ x 11’’ sheet of hand written notes</a:t>
            </a:r>
          </a:p>
          <a:p>
            <a:pPr lvl="1"/>
            <a:r>
              <a:rPr lang="en-US" dirty="0" smtClean="0"/>
              <a:t>May also bring an unedited copy of the MIPS green sheet. </a:t>
            </a:r>
          </a:p>
          <a:p>
            <a:pPr lvl="2"/>
            <a:r>
              <a:rPr lang="en-US" dirty="0" smtClean="0"/>
              <a:t>We will provide a copy if you forget yours</a:t>
            </a:r>
            <a:endParaRPr lang="en-US" dirty="0" smtClean="0"/>
          </a:p>
          <a:p>
            <a:r>
              <a:rPr lang="en-US" dirty="0" smtClean="0"/>
              <a:t>Proj2 (</a:t>
            </a:r>
            <a:r>
              <a:rPr lang="en-US" dirty="0" err="1" smtClean="0"/>
              <a:t>MapReduce</a:t>
            </a:r>
            <a:r>
              <a:rPr lang="en-US" dirty="0" smtClean="0"/>
              <a:t>) to be </a:t>
            </a:r>
            <a:r>
              <a:rPr lang="en-US" dirty="0" smtClean="0"/>
              <a:t>released soon</a:t>
            </a:r>
            <a:endParaRPr lang="en-US" dirty="0" smtClean="0"/>
          </a:p>
          <a:p>
            <a:pPr lvl="1"/>
            <a:r>
              <a:rPr lang="en-US" dirty="0" smtClean="0"/>
              <a:t>Part </a:t>
            </a:r>
            <a:r>
              <a:rPr lang="en-US" dirty="0" smtClean="0"/>
              <a:t>1 due date pushed later</a:t>
            </a:r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in </a:t>
            </a:r>
            <a:r>
              <a:rPr lang="en-US" b="1" dirty="0" smtClean="0"/>
              <a:t>partners</a:t>
            </a:r>
            <a:r>
              <a:rPr lang="en-US" dirty="0" smtClean="0"/>
              <a:t>, </a:t>
            </a:r>
            <a:r>
              <a:rPr lang="en-US" dirty="0" smtClean="0"/>
              <a:t>1 of you must know Java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SIMD Architectures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Data-Level Parallelism (DLP):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Executing one operation on multiple data streams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Example: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Multiplying a coefficient vector by a data vector (e.g. in filtering)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:=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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i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], 0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  <a:sym typeface="Symbol" charset="2"/>
              </a:rPr>
              <a:t>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i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Sources of performance improvement: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One instruction is fetched &amp; decoded for entire operation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Multiplications are known to be independent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+mj-lt"/>
              </a:rPr>
              <a:t>Pipelining/concurrency in memory access as well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28B7E67-CA9D-1147-88B2-84A9AD5E005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4" name="Rectangle 8"/>
          <p:cNvSpPr>
            <a:spLocks noChangeArrowheads="1"/>
          </p:cNvSpPr>
          <p:nvPr/>
        </p:nvSpPr>
        <p:spPr bwMode="auto">
          <a:xfrm>
            <a:off x="0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5" name="Rectangle 9"/>
          <p:cNvSpPr>
            <a:spLocks noChangeArrowheads="1"/>
          </p:cNvSpPr>
          <p:nvPr/>
        </p:nvSpPr>
        <p:spPr bwMode="auto">
          <a:xfrm>
            <a:off x="0" y="2662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“Advanced Digital Media Boost”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 improve performance, </a:t>
            </a:r>
            <a:r>
              <a:rPr lang="en-US" sz="2800" dirty="0" smtClean="0"/>
              <a:t>Intel’s SIMD instructions</a:t>
            </a:r>
          </a:p>
          <a:p>
            <a:pPr lvl="1" eaLnBrk="1" hangingPunct="1"/>
            <a:r>
              <a:rPr lang="en-US" sz="2400" dirty="0" smtClean="0"/>
              <a:t>Fetch one instruction, do the work of multiple instructions</a:t>
            </a:r>
          </a:p>
          <a:p>
            <a:pPr lvl="1" eaLnBrk="1" hangingPunct="1"/>
            <a:r>
              <a:rPr lang="en-US" sz="2400" dirty="0" smtClean="0"/>
              <a:t>MMX (</a:t>
            </a:r>
            <a:r>
              <a:rPr lang="en-US" sz="2400" dirty="0" err="1" smtClean="0"/>
              <a:t>MultiMedia</a:t>
            </a:r>
            <a:r>
              <a:rPr lang="en-US" sz="2400" dirty="0" smtClean="0"/>
              <a:t> </a:t>
            </a:r>
            <a:r>
              <a:rPr lang="en-US" sz="2400" dirty="0" err="1" smtClean="0"/>
              <a:t>eXtension</a:t>
            </a:r>
            <a:r>
              <a:rPr lang="en-US" sz="2400" dirty="0" smtClean="0"/>
              <a:t>, Pentium </a:t>
            </a:r>
            <a:r>
              <a:rPr lang="en-US" sz="2400" dirty="0"/>
              <a:t>II processor family)</a:t>
            </a:r>
          </a:p>
          <a:p>
            <a:pPr lvl="1" eaLnBrk="1" hangingPunct="1"/>
            <a:r>
              <a:rPr lang="en-US" sz="2400" i="1" dirty="0" smtClean="0"/>
              <a:t>SSE (Streaming SIMD Extension, Pentium III and beyond) </a:t>
            </a:r>
            <a:endParaRPr lang="en-US" sz="2400" i="1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3/08/2014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Spring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Lecture #19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5AFB9-E1EF-6E48-8A4C-B389E28BCF3E}" type="slidenum">
              <a:rPr lang="en-US"/>
              <a:pPr/>
              <a:t>16</a:t>
            </a:fld>
            <a:endParaRPr lang="en-US"/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46" y="3488266"/>
            <a:ext cx="7481232" cy="297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 SIMD Array Processing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for each f </a:t>
            </a:r>
            <a:r>
              <a:rPr lang="en-US" sz="2000" smtClean="0">
                <a:latin typeface="+mj-lt"/>
                <a:cs typeface="Courier"/>
              </a:rPr>
              <a:t>in </a:t>
            </a:r>
            <a:r>
              <a:rPr lang="en-US" sz="2000" smtClean="0">
                <a:latin typeface="+mj-lt"/>
                <a:cs typeface="Courier"/>
              </a:rPr>
              <a:t>array:</a:t>
            </a:r>
            <a:endParaRPr lang="en-US" sz="2000" dirty="0" smtClean="0">
              <a:latin typeface="+mj-lt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f = </a:t>
            </a:r>
            <a:r>
              <a:rPr lang="en-US" sz="2000" dirty="0" err="1" smtClean="0">
                <a:latin typeface="+mj-lt"/>
                <a:cs typeface="Courier"/>
              </a:rPr>
              <a:t>sqrt</a:t>
            </a:r>
            <a:r>
              <a:rPr lang="en-US" sz="2000" dirty="0" smtClean="0">
                <a:latin typeface="+mj-lt"/>
                <a:cs typeface="Courier"/>
              </a:rPr>
              <a:t>(f)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each f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</a:t>
            </a:r>
            <a:r>
              <a:rPr lang="en-US" sz="2000" dirty="0" err="1" smtClean="0">
                <a:latin typeface="+mj-lt"/>
                <a:cs typeface="Courier"/>
              </a:rPr>
              <a:t>f</a:t>
            </a:r>
            <a:r>
              <a:rPr lang="en-US" sz="2000" dirty="0" smtClean="0">
                <a:latin typeface="+mj-lt"/>
                <a:cs typeface="Courier"/>
              </a:rPr>
              <a:t> to the floating-point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the square root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</a:p>
          <a:p>
            <a:pPr>
              <a:spcBef>
                <a:spcPts val="2400"/>
              </a:spcBef>
              <a:buNone/>
            </a:pPr>
            <a:r>
              <a:rPr lang="en-US" sz="2000" dirty="0" smtClean="0">
                <a:latin typeface="+mj-lt"/>
                <a:cs typeface="Courier"/>
              </a:rPr>
              <a:t>for every 4 members in array {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load 4 members to the SSE register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calculate 4 square roots in one operation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    write the result from the register to memory</a:t>
            </a:r>
          </a:p>
          <a:p>
            <a:pPr>
              <a:buNone/>
            </a:pPr>
            <a:r>
              <a:rPr lang="en-US" sz="2000" dirty="0" smtClean="0">
                <a:latin typeface="+mj-lt"/>
                <a:cs typeface="Courier"/>
              </a:rPr>
              <a:t>}</a:t>
            </a:r>
            <a:endParaRPr lang="en-US" sz="2000" dirty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43600" y="1691640"/>
            <a:ext cx="2501473" cy="640080"/>
            <a:chOff x="5943600" y="1691640"/>
            <a:chExt cx="2501473" cy="640080"/>
          </a:xfrm>
        </p:grpSpPr>
        <p:sp>
          <p:nvSpPr>
            <p:cNvPr id="9" name="TextBox 8"/>
            <p:cNvSpPr txBox="1"/>
            <p:nvPr/>
          </p:nvSpPr>
          <p:spPr>
            <a:xfrm>
              <a:off x="6217920" y="1783080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pseudocode</a:t>
              </a:r>
              <a:endParaRPr lang="en-US" sz="2400" dirty="0"/>
            </a:p>
          </p:txBody>
        </p:sp>
        <p:sp>
          <p:nvSpPr>
            <p:cNvPr id="12" name="Right Brace 11"/>
            <p:cNvSpPr/>
            <p:nvPr/>
          </p:nvSpPr>
          <p:spPr>
            <a:xfrm>
              <a:off x="5943600" y="1691640"/>
              <a:ext cx="274320" cy="64008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2560320"/>
            <a:ext cx="2501473" cy="1828800"/>
            <a:chOff x="5943600" y="2560320"/>
            <a:chExt cx="2501473" cy="1828800"/>
          </a:xfrm>
        </p:grpSpPr>
        <p:sp>
          <p:nvSpPr>
            <p:cNvPr id="10" name="TextBox 9"/>
            <p:cNvSpPr txBox="1"/>
            <p:nvPr/>
          </p:nvSpPr>
          <p:spPr>
            <a:xfrm>
              <a:off x="6217920" y="322783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SISD</a:t>
              </a:r>
              <a:endParaRPr lang="en-US" sz="2400" dirty="0"/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5943600" y="256032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3600" y="4663440"/>
            <a:ext cx="2501473" cy="1828800"/>
            <a:chOff x="5943600" y="4663440"/>
            <a:chExt cx="2501473" cy="1828800"/>
          </a:xfrm>
        </p:grpSpPr>
        <p:sp>
          <p:nvSpPr>
            <p:cNvPr id="11" name="TextBox 10"/>
            <p:cNvSpPr txBox="1"/>
            <p:nvPr/>
          </p:nvSpPr>
          <p:spPr>
            <a:xfrm>
              <a:off x="6217920" y="5330952"/>
              <a:ext cx="2227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SIMD</a:t>
              </a:r>
              <a:endParaRPr lang="en-US" sz="2400" dirty="0"/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5943600" y="4663440"/>
              <a:ext cx="274320" cy="1828800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 Instruction Categories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for Multimedia Support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690533"/>
            <a:ext cx="8229600" cy="1645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Intel processors are </a:t>
            </a:r>
            <a:r>
              <a:rPr lang="en-US" dirty="0" smtClean="0">
                <a:solidFill>
                  <a:srgbClr val="FF0000"/>
                </a:solidFill>
              </a:rPr>
              <a:t>CISC (complicated </a:t>
            </a:r>
            <a:r>
              <a:rPr lang="en-US" dirty="0" err="1" smtClean="0">
                <a:solidFill>
                  <a:srgbClr val="FF0000"/>
                </a:solidFill>
              </a:rPr>
              <a:t>instrs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SSE-2+ supports wider data types to allow </a:t>
            </a:r>
            <a:br>
              <a:rPr lang="en-US" dirty="0" smtClean="0"/>
            </a:br>
            <a:r>
              <a:rPr lang="en-US" dirty="0" smtClean="0"/>
              <a:t>16 × 8-bit and 8 × 16-bit operands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1508" name="Picture 4" descr="f03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658401"/>
            <a:ext cx="6626225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Intel Architecture SSE2+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128-Bit SIMD Data Types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199" y="5215462"/>
            <a:ext cx="8466667" cy="15917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Note: in Intel Architecture (unlike MIPS) a word is 16 bits</a:t>
            </a:r>
          </a:p>
          <a:p>
            <a:pPr lvl="1"/>
            <a:r>
              <a:rPr lang="en-US" dirty="0" smtClean="0"/>
              <a:t>Single precision FP: Double word (32 bits)</a:t>
            </a:r>
          </a:p>
          <a:p>
            <a:pPr lvl="1"/>
            <a:r>
              <a:rPr lang="en-US" dirty="0" smtClean="0"/>
              <a:t>Double precision FP: Quad word (64 bits)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E40A-D501-724E-80F8-8656EEF3717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75" y="1647312"/>
            <a:ext cx="836612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21736" y="4809125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3029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44322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08254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19548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6410" y="4056139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67705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1868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0771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42856" y="3313997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60869" y="3313997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098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64 63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07324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32 31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55481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96 95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00646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18547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48 47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830632" y="2490462"/>
            <a:ext cx="704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80 79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148645" y="2490462"/>
            <a:ext cx="93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122 121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70630" y="2447467"/>
            <a:ext cx="135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66036" y="3255834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61442" y="4064201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/ 128 bits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460337" y="4830698"/>
            <a:ext cx="124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/ 128 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Neuromorphic</a:t>
            </a:r>
            <a:r>
              <a:rPr lang="en-US" dirty="0" smtClean="0">
                <a:solidFill>
                  <a:schemeClr val="accent1"/>
                </a:solidFill>
              </a:rPr>
              <a:t> Chips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4927600" cy="3632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Researchers at </a:t>
            </a:r>
            <a:r>
              <a:rPr lang="en-US" dirty="0" smtClean="0"/>
              <a:t>IBM and HRL laboratories are </a:t>
            </a:r>
            <a:r>
              <a:rPr lang="en-US" dirty="0" smtClean="0"/>
              <a:t>looking into building computer chips that attempt to mimic natural thought patterns in order to more effectively solve problems in AI.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362" name="Picture 2" descr="http://www.technologyreview.com/sites/default/files/images/neurochips.1x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2085975"/>
            <a:ext cx="28479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5350" y="5933302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http://www.technologyreview.com/featuredstory/522476/thinking-in-silicon/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XMM Registers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Architecture extended with eight 128-bit data registers</a:t>
            </a:r>
          </a:p>
          <a:p>
            <a:pPr lvl="1"/>
            <a:r>
              <a:rPr lang="en-US" sz="2000" dirty="0" smtClean="0"/>
              <a:t>64-bit address architecture:  available as 16 64-bit registers (XMM8 – XMM15)</a:t>
            </a:r>
          </a:p>
          <a:p>
            <a:pPr lvl="1"/>
            <a:r>
              <a:rPr lang="en-US" sz="2000" dirty="0" smtClean="0"/>
              <a:t>e.g. 128-bit packed single-precision floating-point data type (</a:t>
            </a:r>
            <a:r>
              <a:rPr lang="en-US" sz="2000" dirty="0" err="1" smtClean="0"/>
              <a:t>doublewords</a:t>
            </a:r>
            <a:r>
              <a:rPr lang="en-US" sz="2000" dirty="0" smtClean="0"/>
              <a:t>), allows four single-precision operations to be performed simultaneously</a:t>
            </a:r>
            <a:endParaRPr lang="en-US" sz="2400" dirty="0" smtClean="0"/>
          </a:p>
          <a:p>
            <a:pPr eaLnBrk="1" hangingPunct="1"/>
            <a:endParaRPr lang="en-US" sz="28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3/08/2014</a:t>
            </a:r>
            <a:endParaRPr lang="en-US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Spring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-- Lecture #19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3A80F-4B8E-9E40-9C06-9FE3F3AD23B2}" type="slidenum">
              <a:rPr lang="en-US"/>
              <a:pPr/>
              <a:t>20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5760" y="3474720"/>
            <a:ext cx="8386878" cy="2926080"/>
            <a:chOff x="365760" y="1234440"/>
            <a:chExt cx="8386878" cy="2926080"/>
          </a:xfrm>
        </p:grpSpPr>
        <p:sp>
          <p:nvSpPr>
            <p:cNvPr id="8" name="Rectangle 7"/>
            <p:cNvSpPr/>
            <p:nvPr/>
          </p:nvSpPr>
          <p:spPr>
            <a:xfrm>
              <a:off x="475488" y="16002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XMM7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488" y="19202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XMM6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5488" y="22402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488" y="256032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488" y="288036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488" y="320040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488" y="352044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5488" y="3840480"/>
              <a:ext cx="8193024" cy="32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XMM0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760" y="1234440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127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412480" y="12344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4206240"/>
            <a:ext cx="8229600" cy="2387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{SS} Scalar Single precision FP:  </a:t>
            </a:r>
            <a:r>
              <a:rPr lang="en-US" sz="2000" b="1" dirty="0" smtClean="0"/>
              <a:t>1</a:t>
            </a:r>
            <a:r>
              <a:rPr lang="en-US" sz="2000" dirty="0" smtClean="0"/>
              <a:t> 32-bit operand in a 128-bit register</a:t>
            </a:r>
          </a:p>
          <a:p>
            <a:pPr>
              <a:buNone/>
            </a:pPr>
            <a:r>
              <a:rPr lang="en-US" sz="2000" dirty="0" smtClean="0"/>
              <a:t>{PS} Packed Single precision FP: </a:t>
            </a:r>
            <a:r>
              <a:rPr lang="en-US" sz="2000" b="1" dirty="0" smtClean="0"/>
              <a:t>4</a:t>
            </a:r>
            <a:r>
              <a:rPr lang="en-US" sz="2000" dirty="0" smtClean="0"/>
              <a:t> 32-bit operands in a 128-bit register</a:t>
            </a:r>
          </a:p>
          <a:p>
            <a:pPr>
              <a:buNone/>
            </a:pPr>
            <a:r>
              <a:rPr lang="en-US" sz="2000" dirty="0" smtClean="0"/>
              <a:t>{SD} Scalar Double precision FP: </a:t>
            </a:r>
            <a:r>
              <a:rPr lang="en-US" sz="2000" b="1" dirty="0" smtClean="0"/>
              <a:t>1</a:t>
            </a:r>
            <a:r>
              <a:rPr lang="en-US" sz="2000" dirty="0" smtClean="0"/>
              <a:t> 64-bit operand in a 128-bit register</a:t>
            </a:r>
          </a:p>
          <a:p>
            <a:pPr>
              <a:buNone/>
            </a:pPr>
            <a:r>
              <a:rPr lang="en-US" sz="2000" dirty="0" smtClean="0"/>
              <a:t>{PD} Packed Double precision FP, or </a:t>
            </a:r>
            <a:r>
              <a:rPr lang="en-US" sz="2000" b="1" dirty="0" smtClean="0"/>
              <a:t>2</a:t>
            </a:r>
            <a:r>
              <a:rPr lang="en-US" sz="2000" dirty="0" smtClean="0"/>
              <a:t> 64-bit operands in a 128-bit register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SSE/SSE2 Floating Point Instructions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206240"/>
            <a:ext cx="6972300" cy="23875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xmm</a:t>
            </a:r>
            <a:r>
              <a:rPr lang="en-US" dirty="0" smtClean="0"/>
              <a:t>: one operand is a 128-bit SSE2 register</a:t>
            </a:r>
          </a:p>
          <a:p>
            <a:pPr>
              <a:buNone/>
            </a:pPr>
            <a:r>
              <a:rPr lang="en-US" dirty="0" err="1" smtClean="0"/>
              <a:t>mem/xmm</a:t>
            </a:r>
            <a:r>
              <a:rPr lang="en-US" dirty="0" smtClean="0"/>
              <a:t>: other operand is in memory or an SSE2 register</a:t>
            </a:r>
          </a:p>
          <a:p>
            <a:pPr>
              <a:buNone/>
            </a:pPr>
            <a:r>
              <a:rPr lang="en-US" dirty="0" smtClean="0"/>
              <a:t>{A} 128-bit operand is aligned in memory</a:t>
            </a:r>
          </a:p>
          <a:p>
            <a:pPr>
              <a:buNone/>
            </a:pPr>
            <a:r>
              <a:rPr lang="en-US" dirty="0" smtClean="0"/>
              <a:t>{U} means the 128-bit operand is unaligned in memory </a:t>
            </a:r>
          </a:p>
          <a:p>
            <a:pPr>
              <a:buNone/>
            </a:pPr>
            <a:r>
              <a:rPr lang="en-US" dirty="0" smtClean="0"/>
              <a:t>{H} means move the high half of the 128-bit operand</a:t>
            </a:r>
          </a:p>
          <a:p>
            <a:pPr>
              <a:buNone/>
            </a:pPr>
            <a:r>
              <a:rPr lang="en-US" dirty="0" smtClean="0"/>
              <a:t>{L} means move the low half of the 128-bit operand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0420" name="Picture 4" descr="f03-22-P37449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28700" y="1126068"/>
            <a:ext cx="7099300" cy="309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443210" y="3017520"/>
            <a:ext cx="6793728" cy="2072273"/>
            <a:chOff x="1443210" y="3017520"/>
            <a:chExt cx="6793728" cy="2072273"/>
          </a:xfrm>
        </p:grpSpPr>
        <p:sp>
          <p:nvSpPr>
            <p:cNvPr id="8" name="TextBox 7"/>
            <p:cNvSpPr txBox="1"/>
            <p:nvPr/>
          </p:nvSpPr>
          <p:spPr>
            <a:xfrm>
              <a:off x="5029200" y="3017520"/>
              <a:ext cx="3207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add</a:t>
              </a:r>
              <a:r>
                <a:rPr lang="en-US" b="1" dirty="0" smtClean="0"/>
                <a:t> </a:t>
              </a:r>
              <a:r>
                <a:rPr lang="en-US" dirty="0" smtClean="0"/>
                <a:t>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1443210" y="3383280"/>
              <a:ext cx="3569778" cy="170651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/>
          <p:cNvGrpSpPr/>
          <p:nvPr/>
        </p:nvGrpSpPr>
        <p:grpSpPr>
          <a:xfrm>
            <a:off x="1443210" y="3749040"/>
            <a:ext cx="7579712" cy="2310237"/>
            <a:chOff x="1443210" y="3749040"/>
            <a:chExt cx="7579712" cy="2310237"/>
          </a:xfrm>
        </p:grpSpPr>
        <p:sp>
          <p:nvSpPr>
            <p:cNvPr id="9" name="TextBox 8"/>
            <p:cNvSpPr txBox="1"/>
            <p:nvPr/>
          </p:nvSpPr>
          <p:spPr>
            <a:xfrm>
              <a:off x="5029200" y="374904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XMM register to </a:t>
              </a:r>
              <a:r>
                <a:rPr lang="en-US" dirty="0" err="1" smtClean="0"/>
                <a:t>mem</a:t>
              </a:r>
              <a:r>
                <a:rPr lang="en-US" dirty="0" smtClean="0"/>
                <a:t>, 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43210" y="4114800"/>
              <a:ext cx="3569778" cy="194447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"/>
          <p:cNvGrpSpPr/>
          <p:nvPr/>
        </p:nvGrpSpPr>
        <p:grpSpPr>
          <a:xfrm>
            <a:off x="1443210" y="2286000"/>
            <a:ext cx="7579712" cy="2033426"/>
            <a:chOff x="1443210" y="2286000"/>
            <a:chExt cx="7579712" cy="203342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1443210" y="2651760"/>
              <a:ext cx="3569778" cy="166766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029200" y="2286000"/>
              <a:ext cx="39937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mov</a:t>
              </a:r>
              <a:r>
                <a:rPr lang="en-US" dirty="0" smtClean="0"/>
                <a:t>e from </a:t>
              </a:r>
              <a:r>
                <a:rPr lang="en-US" dirty="0" err="1" smtClean="0"/>
                <a:t>mem</a:t>
              </a:r>
              <a:r>
                <a:rPr lang="en-US" dirty="0" smtClean="0"/>
                <a:t> to XMM register,</a:t>
              </a:r>
              <a:br>
                <a:rPr lang="en-US" dirty="0" smtClean="0"/>
              </a:br>
              <a:r>
                <a:rPr lang="en-US" dirty="0" smtClean="0"/>
                <a:t>memory </a:t>
              </a:r>
              <a:r>
                <a:rPr lang="en-US" b="1" dirty="0" smtClean="0">
                  <a:solidFill>
                    <a:srgbClr val="FF0000"/>
                  </a:solidFill>
                </a:rPr>
                <a:t>a</a:t>
              </a:r>
              <a:r>
                <a:rPr lang="en-US" dirty="0" smtClean="0"/>
                <a:t>ligned, </a:t>
              </a:r>
              <a:r>
                <a:rPr lang="en-US" b="1" dirty="0" smtClean="0">
                  <a:solidFill>
                    <a:srgbClr val="FF0000"/>
                  </a:solidFill>
                </a:rPr>
                <a:t>p</a:t>
              </a:r>
              <a:r>
                <a:rPr lang="en-US" dirty="0" smtClean="0"/>
                <a:t>acked </a:t>
              </a:r>
              <a:r>
                <a:rPr lang="en-US" b="1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ingle precision</a:t>
              </a:r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ourier"/>
              </a:rPr>
              <a:t>Computation to be performed: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vec_res.x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v1.x + v2.x;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v1.y + v2.y;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vec_res.z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v1.z + v2.z;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vec_res.w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= v1.w + v2.w;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cs typeface="Courier"/>
              </a:rPr>
              <a:t>SSE Instruction Sequence: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address-of-v1, %xmm0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 | v1.z | v1.y | v1.x -&gt; xmm0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address-of-v2, %xmm0  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// v1.w+v2.w | v1.z+v2.z | v1.y+v2.y | v1.x+v2.x </a:t>
            </a:r>
            <a:br>
              <a:rPr lang="en-US" sz="2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-&gt; xmm0              </a:t>
            </a:r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movaps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%xmm0, address-of-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vec_res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Example: Add Single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Precision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FP Vectors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4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Packed and Scalar Double-Precision Floating-Point Operations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E37F8-90CA-E44C-8353-458AD7250EC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4560" y="1371600"/>
            <a:ext cx="5486400" cy="24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4560" y="3931920"/>
            <a:ext cx="5486400" cy="24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Brace 7"/>
          <p:cNvSpPr/>
          <p:nvPr/>
        </p:nvSpPr>
        <p:spPr>
          <a:xfrm>
            <a:off x="1828800" y="1320800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20" y="1998133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Packed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(PD)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1828800" y="3922889"/>
            <a:ext cx="365760" cy="2494844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520" y="4572000"/>
            <a:ext cx="1083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Scalar</a:t>
            </a:r>
            <a:br>
              <a:rPr lang="en-US" sz="2400" dirty="0" smtClean="0"/>
            </a:br>
            <a:r>
              <a:rPr lang="en-US" sz="2400" dirty="0" smtClean="0"/>
              <a:t>Double</a:t>
            </a:r>
            <a:br>
              <a:rPr lang="en-US" sz="2400" dirty="0" smtClean="0"/>
            </a:br>
            <a:r>
              <a:rPr lang="en-US" sz="2400" dirty="0" smtClean="0"/>
              <a:t>(SD)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(1/5)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Converts BMP (bitmap) image to a YUV (color space) image format:</a:t>
            </a:r>
          </a:p>
          <a:p>
            <a:pPr lvl="1"/>
            <a:r>
              <a:rPr lang="en-US" dirty="0" smtClean="0"/>
              <a:t>Read individual pixels from the BMP image, </a:t>
            </a:r>
            <a:br>
              <a:rPr lang="en-US" dirty="0" smtClean="0"/>
            </a:br>
            <a:r>
              <a:rPr lang="en-US" dirty="0" smtClean="0"/>
              <a:t>convert pixels into YUV format</a:t>
            </a:r>
          </a:p>
          <a:p>
            <a:pPr lvl="1"/>
            <a:r>
              <a:rPr lang="en-US" dirty="0" smtClean="0"/>
              <a:t>Can pack the pixels and operate on a set of pixels with a single instruction</a:t>
            </a:r>
          </a:p>
          <a:p>
            <a:r>
              <a:rPr lang="en-US" dirty="0" smtClean="0"/>
              <a:t>Bitmap image consists of 8-bit monochrome pixels</a:t>
            </a:r>
          </a:p>
          <a:p>
            <a:pPr lvl="1"/>
            <a:r>
              <a:rPr lang="en-US" dirty="0" smtClean="0"/>
              <a:t>By packing these pixel values in a 128-bit register, we can operate on 128/8 = 16 values at a time</a:t>
            </a:r>
          </a:p>
          <a:p>
            <a:pPr lvl="1"/>
            <a:r>
              <a:rPr lang="en-US" dirty="0" smtClean="0"/>
              <a:t>Significant performance boost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(2/5)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88733"/>
          </a:xfrm>
        </p:spPr>
        <p:txBody>
          <a:bodyPr/>
          <a:lstStyle/>
          <a:p>
            <a:r>
              <a:rPr lang="en-US" dirty="0" smtClean="0"/>
              <a:t>FMADDPS – Multiply and add packed single precision floating point instruction</a:t>
            </a:r>
          </a:p>
          <a:p>
            <a:r>
              <a:rPr lang="en-US" dirty="0" smtClean="0"/>
              <a:t>One of the typical operations computed in transformations (e.g. DFT or FFT)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3386666" y="3870871"/>
            <a:ext cx="2834229" cy="1482246"/>
            <a:chOff x="3759200" y="3921671"/>
            <a:chExt cx="2834229" cy="1482246"/>
          </a:xfrm>
        </p:grpSpPr>
        <p:sp>
          <p:nvSpPr>
            <p:cNvPr id="9" name="TextBox 8"/>
            <p:cNvSpPr txBox="1"/>
            <p:nvPr/>
          </p:nvSpPr>
          <p:spPr>
            <a:xfrm>
              <a:off x="3759200" y="4199466"/>
              <a:ext cx="283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 = </a:t>
              </a:r>
              <a:r>
                <a:rPr lang="en-US" sz="4800" dirty="0" smtClean="0"/>
                <a:t>∑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f(n</a:t>
              </a:r>
              <a:r>
                <a:rPr lang="en-US" sz="3200" dirty="0" smtClean="0"/>
                <a:t>) × </a:t>
              </a:r>
              <a:r>
                <a:rPr lang="en-US" sz="3200" dirty="0" err="1" smtClean="0"/>
                <a:t>x(n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83999" y="3921671"/>
              <a:ext cx="4758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/>
                <a:t>N</a:t>
              </a:r>
              <a:endParaRPr lang="en-US" sz="3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6131" y="4819141"/>
              <a:ext cx="128866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/>
                <a:t>n</a:t>
              </a:r>
              <a:r>
                <a:rPr lang="en-US" sz="3200" dirty="0" smtClean="0"/>
                <a:t> = 1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0444" y="2167467"/>
            <a:ext cx="2187699" cy="461665"/>
            <a:chOff x="6660444" y="2167467"/>
            <a:chExt cx="2187699" cy="461665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6660444" y="2393244"/>
              <a:ext cx="68862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82934" y="2167467"/>
              <a:ext cx="1465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CISC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Instr</a:t>
              </a:r>
              <a:r>
                <a:rPr lang="en-US" sz="2400" dirty="0" smtClean="0">
                  <a:solidFill>
                    <a:srgbClr val="FF0000"/>
                  </a:solidFill>
                </a:rPr>
                <a:t>!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(3/5)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Regular x86 instructions for the inner loop: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fmul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[…]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faddp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[…]</a:t>
            </a:r>
          </a:p>
          <a:p>
            <a:pPr lvl="1"/>
            <a:r>
              <a:rPr lang="en-US" sz="2400" dirty="0" smtClean="0"/>
              <a:t>Instructions executed: 4 * 2 = 8  (x86)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(4/5)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sz="2800" dirty="0" smtClean="0"/>
              <a:t>SSE2 instructions for the inner loop: 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//xmm0=p, xmm1=src1[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], xmm2=src2[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mulps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%xmm1,%xmm2  // xmm2 * xmm1 -&gt; xmm2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%xmm2,%xmm0  // xmm0 + xmm2 -&gt; xmm0</a:t>
            </a:r>
          </a:p>
          <a:p>
            <a:pPr lvl="1"/>
            <a:r>
              <a:rPr lang="en-US" sz="2400" dirty="0" smtClean="0"/>
              <a:t>Instructions executed: 2 (SSE2)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Image Converter (5/5)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0" cy="493776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/>
              <a:t>   FP numbers f(n) and x(n) in src1 and src2; p in </a:t>
            </a:r>
            <a:r>
              <a:rPr lang="en-US" sz="2800" dirty="0" err="1" smtClean="0"/>
              <a:t>dest</a:t>
            </a:r>
            <a:r>
              <a:rPr lang="en-US" sz="2800" dirty="0" smtClean="0"/>
              <a:t>;</a:t>
            </a:r>
          </a:p>
          <a:p>
            <a:pPr marL="0" indent="0"/>
            <a:r>
              <a:rPr lang="en-US" sz="2800" dirty="0" smtClean="0"/>
              <a:t>   C implementation for N = 4 (128 bits):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for (int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&lt; 4;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p = p + src1[i] * src2[i];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800" dirty="0" smtClean="0"/>
              <a:t>SSE5 accomplishes the same in </a:t>
            </a:r>
            <a:r>
              <a:rPr lang="en-US" sz="2800" b="1" dirty="0" smtClean="0"/>
              <a:t>one</a:t>
            </a:r>
            <a:r>
              <a:rPr lang="en-US" sz="2800" dirty="0" smtClean="0"/>
              <a:t> instruction: 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fmaddps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%xmm0, %xmm1, %xmm2, %xmm0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xmm2 * xmm1 + xmm0 -&gt; xmm0	</a:t>
            </a:r>
          </a:p>
          <a:p>
            <a:pPr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// multiply xmm1 x xmm2 packed single, </a:t>
            </a:r>
            <a:br>
              <a:rPr lang="en-US" sz="2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// then add product packed single to sum in xmm0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Amdahl’s Law limits benefits of parallelization</a:t>
            </a:r>
          </a:p>
          <a:p>
            <a:r>
              <a:rPr lang="en-US" dirty="0" smtClean="0"/>
              <a:t>Request </a:t>
            </a:r>
            <a:r>
              <a:rPr lang="en-US" dirty="0"/>
              <a:t>Level </a:t>
            </a:r>
            <a:r>
              <a:rPr lang="en-US" dirty="0" smtClean="0"/>
              <a:t>Parallelism</a:t>
            </a:r>
          </a:p>
          <a:p>
            <a:pPr lvl="1"/>
            <a:r>
              <a:rPr lang="en-US" dirty="0" smtClean="0"/>
              <a:t>Handle multiple requests in parallel </a:t>
            </a:r>
            <a:br>
              <a:rPr lang="en-US" dirty="0" smtClean="0"/>
            </a:br>
            <a:r>
              <a:rPr lang="en-US" dirty="0" smtClean="0"/>
              <a:t>(e.g. web search)</a:t>
            </a:r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Data Level Parallelism</a:t>
            </a:r>
          </a:p>
          <a:p>
            <a:pPr lvl="1"/>
            <a:r>
              <a:rPr lang="en-US" dirty="0"/>
              <a:t>Framework to divide up data to be processed in parallel</a:t>
            </a:r>
          </a:p>
          <a:p>
            <a:pPr lvl="1"/>
            <a:r>
              <a:rPr lang="en-US" dirty="0"/>
              <a:t>Mapper outputs intermediate </a:t>
            </a:r>
            <a:r>
              <a:rPr lang="en-US" dirty="0" smtClean="0"/>
              <a:t>key-value pairs</a:t>
            </a:r>
            <a:endParaRPr lang="en-US" dirty="0"/>
          </a:p>
          <a:p>
            <a:pPr lvl="1"/>
            <a:r>
              <a:rPr lang="en-US" dirty="0"/>
              <a:t>Reducer “combines” intermediate values with same key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dirty="0" smtClean="0"/>
              <a:t>SIMD: Single Instruction Multiple Data</a:t>
            </a:r>
          </a:p>
          <a:p>
            <a:pPr lvl="1"/>
            <a:r>
              <a:rPr lang="en-US" dirty="0" smtClean="0"/>
              <a:t>MIMD: Multiple Instruction Multiple Data</a:t>
            </a:r>
          </a:p>
          <a:p>
            <a:pPr lvl="1"/>
            <a:r>
              <a:rPr lang="en-US" dirty="0" smtClean="0"/>
              <a:t>SISD: Single Instruction Single Data</a:t>
            </a:r>
          </a:p>
          <a:p>
            <a:pPr lvl="1"/>
            <a:r>
              <a:rPr lang="en-US" dirty="0" smtClean="0"/>
              <a:t>MISD: Multiple Instruction Single Data (unused)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registers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are responsible for the material contained on the following slides</a:t>
            </a:r>
            <a:r>
              <a:rPr lang="en-US" dirty="0" smtClean="0"/>
              <a:t>, though we may not have enough time to get to them in lecture.</a:t>
            </a:r>
          </a:p>
          <a:p>
            <a:pPr marL="0" indent="0">
              <a:buNone/>
            </a:pPr>
            <a:r>
              <a:rPr lang="en-US" dirty="0" smtClean="0"/>
              <a:t>They have been prepared in a way that should be easily readable and the material will be touched upon in the following lecture.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1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Flynn’s Taxonomy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 Level Parallelism and SIMD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Level Parallelism and SIMD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SIMD wants adjacent values in memory that can be operated in parallel</a:t>
            </a:r>
          </a:p>
          <a:p>
            <a:r>
              <a:rPr lang="en-US" dirty="0" smtClean="0"/>
              <a:t>Usually specified in programs as loops</a:t>
            </a:r>
          </a:p>
          <a:p>
            <a:pPr>
              <a:buFont typeface="Arial" charset="0"/>
              <a:buNone/>
            </a:pPr>
            <a:r>
              <a:rPr lang="en-US" dirty="0" smtClean="0"/>
              <a:t> 		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1000;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     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How can we reveal more data level parallelism than is available in a single iteration of a loop?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Unroll the loop </a:t>
            </a:r>
            <a:r>
              <a:rPr lang="en-US" dirty="0" smtClean="0"/>
              <a:t>and adjust iteration rate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Looping in MIPS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sz="2400" b="1" dirty="0"/>
              <a:t>Assumptions: </a:t>
            </a:r>
          </a:p>
          <a:p>
            <a:pPr>
              <a:buNone/>
            </a:pPr>
            <a:r>
              <a:rPr lang="en-US" sz="2400" dirty="0" smtClean="0"/>
              <a:t>	$s0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initial address (beginning of array)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	$s1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scalar </a:t>
            </a:r>
            <a:r>
              <a:rPr lang="en-US" sz="2400" dirty="0"/>
              <a:t>value s</a:t>
            </a:r>
          </a:p>
          <a:p>
            <a:pPr>
              <a:buNone/>
            </a:pPr>
            <a:r>
              <a:rPr lang="en-US" sz="2400" dirty="0" smtClean="0"/>
              <a:t>	$s2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termination address (end of array)</a:t>
            </a:r>
            <a:endParaRPr lang="en-US" sz="2400" dirty="0"/>
          </a:p>
          <a:p>
            <a:pPr>
              <a:spcBef>
                <a:spcPts val="2400"/>
              </a:spcBef>
              <a:buFont typeface="Arial" charset="0"/>
              <a:buNone/>
            </a:pPr>
            <a:r>
              <a:rPr lang="en-US" sz="2400" dirty="0" smtClean="0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Loop: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$t0,0($s0)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$t0,$t0,$s1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# </a:t>
            </a:r>
            <a:r>
              <a:rPr lang="en-US" sz="2400" dirty="0" smtClean="0">
                <a:latin typeface="+mj-lt"/>
                <a:cs typeface="Courier New" pitchFamily="49" charset="0"/>
              </a:rPr>
              <a:t>add </a:t>
            </a:r>
            <a:r>
              <a:rPr lang="en-US" sz="2400" dirty="0">
                <a:latin typeface="+mj-lt"/>
                <a:cs typeface="Courier New" pitchFamily="49" charset="0"/>
              </a:rPr>
              <a:t>s to </a:t>
            </a:r>
            <a:r>
              <a:rPr lang="en-US" sz="2400" dirty="0" smtClean="0">
                <a:latin typeface="+mj-lt"/>
                <a:cs typeface="Courier New" pitchFamily="49" charset="0"/>
              </a:rPr>
              <a:t>array element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 $t0,0($s0)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# </a:t>
            </a:r>
            <a:r>
              <a:rPr lang="en-US" sz="2400" dirty="0">
                <a:latin typeface="+mj-lt"/>
                <a:cs typeface="Courier New" pitchFamily="49" charset="0"/>
              </a:rPr>
              <a:t>store result</a:t>
            </a: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addiu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$s0,$s0,4     # </a:t>
            </a:r>
            <a:r>
              <a:rPr lang="en-US" sz="2400" dirty="0" smtClean="0">
                <a:latin typeface="+mj-lt"/>
                <a:cs typeface="Courier New" pitchFamily="49" charset="0"/>
              </a:rPr>
              <a:t>move to next element 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$s0,$s2,</a:t>
            </a:r>
            <a:r>
              <a:rPr lang="en-US" sz="2400" dirty="0" smtClean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Loop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# </a:t>
            </a:r>
            <a:r>
              <a:rPr lang="en-US" sz="2400" dirty="0" smtClean="0">
                <a:latin typeface="+mj-lt"/>
                <a:cs typeface="Courier New" pitchFamily="49" charset="0"/>
              </a:rPr>
              <a:t>repeat </a:t>
            </a:r>
            <a:r>
              <a:rPr lang="en-US" sz="2400" dirty="0">
                <a:latin typeface="+mj-lt"/>
                <a:cs typeface="Courier New" pitchFamily="49" charset="0"/>
              </a:rPr>
              <a:t>L</a:t>
            </a:r>
            <a:r>
              <a:rPr lang="en-US" sz="2400" dirty="0" smtClean="0">
                <a:latin typeface="+mj-lt"/>
                <a:cs typeface="Courier New" pitchFamily="49" charset="0"/>
              </a:rPr>
              <a:t>oop </a:t>
            </a:r>
            <a:r>
              <a:rPr lang="en-US" sz="2400" dirty="0">
                <a:latin typeface="+mj-lt"/>
                <a:cs typeface="Courier New" pitchFamily="49" charset="0"/>
              </a:rPr>
              <a:t>if </a:t>
            </a:r>
            <a:r>
              <a:rPr lang="en-US" sz="2400" dirty="0" smtClean="0">
                <a:latin typeface="+mj-lt"/>
                <a:cs typeface="Courier New" pitchFamily="49" charset="0"/>
              </a:rPr>
              <a:t>not done</a:t>
            </a:r>
            <a:endParaRPr lang="en-US" sz="2400" dirty="0">
              <a:latin typeface="+mj-lt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9377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dirty="0" smtClean="0"/>
              <a:t>Loop: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17375E"/>
                </a:solidFill>
              </a:rPr>
              <a:t>lw</a:t>
            </a:r>
            <a:r>
              <a:rPr lang="en-US" sz="2000" b="1" dirty="0" smtClean="0">
                <a:solidFill>
                  <a:srgbClr val="17375E"/>
                </a:solidFill>
              </a:rPr>
              <a:t>	$t0,0($s0) 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addu	$t0,$t0,$s1          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	sw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632523"/>
                </a:solidFill>
              </a:rPr>
              <a:t>lw	$t1,4($s0)   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 smtClean="0">
                <a:solidFill>
                  <a:srgbClr val="632523"/>
                </a:solidFill>
              </a:rPr>
              <a:t>		</a:t>
            </a:r>
            <a:r>
              <a:rPr lang="en-US" sz="2000" b="1" dirty="0" err="1" smtClean="0">
                <a:solidFill>
                  <a:srgbClr val="632523"/>
                </a:solidFill>
              </a:rPr>
              <a:t>addu</a:t>
            </a:r>
            <a:r>
              <a:rPr lang="en-US" sz="2000" b="1" dirty="0" smtClean="0">
                <a:solidFill>
                  <a:srgbClr val="632523"/>
                </a:solidFill>
              </a:rPr>
              <a:t>	$t1,$t1,$s1           </a:t>
            </a:r>
            <a:r>
              <a:rPr lang="en-US" sz="2000" b="1" dirty="0" smtClean="0">
                <a:solidFill>
                  <a:srgbClr val="17375E"/>
                </a:solidFill>
              </a:rPr>
              <a:t> 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sw	$t1,4($s0)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lw	$t2,8($s0)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addu	$t2,$t2,$s1</a:t>
            </a:r>
            <a:r>
              <a:rPr lang="en-US" sz="2000" b="1" dirty="0" smtClean="0">
                <a:solidFill>
                  <a:srgbClr val="C00000"/>
                </a:solidFill>
              </a:rPr>
              <a:t>        </a:t>
            </a:r>
            <a:endParaRPr lang="en-US" sz="2000" b="1" dirty="0" smtClean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sw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/>
              <a:t>	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lw	$t3,12($s0)</a:t>
            </a:r>
            <a:r>
              <a:rPr lang="en-US" sz="2000" b="1" dirty="0" smtClean="0">
                <a:solidFill>
                  <a:srgbClr val="17375E"/>
                </a:solidFill>
              </a:rPr>
              <a:t>      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addu	$t3,$t3,$s1        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sw	$t3,12($s0)</a:t>
            </a: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 </a:t>
            </a:r>
            <a:r>
              <a:rPr lang="en-US" sz="2000" b="1" dirty="0"/>
              <a:t>	</a:t>
            </a:r>
            <a:r>
              <a:rPr lang="en-US" sz="2000" b="1" dirty="0" smtClean="0"/>
              <a:t>$s0,$s0,16   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</a:t>
            </a:r>
            <a:r>
              <a:rPr lang="en-US" sz="2000" b="1" dirty="0" smtClean="0"/>
              <a:t>bne	$s0,$s2,Loop</a:t>
            </a:r>
            <a:endParaRPr lang="en-US" sz="2000" b="1" dirty="0"/>
          </a:p>
          <a:p>
            <a:pPr>
              <a:lnSpc>
                <a:spcPct val="80000"/>
              </a:lnSpc>
              <a:buFont typeface="Arial" charset="0"/>
              <a:buNone/>
              <a:tabLst>
                <a:tab pos="627063" algn="l"/>
                <a:tab pos="1312863" algn="l"/>
              </a:tabLst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28800"/>
            <a:ext cx="44196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ea typeface="+mn-ea"/>
                <a:cs typeface="+mn-cs"/>
              </a:rPr>
              <a:t>NOTE: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>
                <a:latin typeface="+mn-lt"/>
                <a:ea typeface="+mn-ea"/>
                <a:cs typeface="+mn-cs"/>
              </a:rPr>
              <a:t>Using different registers </a:t>
            </a:r>
            <a:r>
              <a:rPr lang="en-US" sz="2400" dirty="0">
                <a:latin typeface="+mn-lt"/>
                <a:ea typeface="+mn-ea"/>
                <a:cs typeface="+mn-cs"/>
              </a:rPr>
              <a:t>eliminate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stalls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 smtClean="0"/>
              <a:t>L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oop overhead encountered only once </a:t>
            </a:r>
            <a:r>
              <a:rPr lang="en-US" sz="2400" dirty="0">
                <a:latin typeface="+mn-lt"/>
                <a:ea typeface="+mn-ea"/>
                <a:cs typeface="+mn-cs"/>
              </a:rPr>
              <a:t>every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4 data iterations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This unrolling works if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		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loop_limit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mod 4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0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Loop Unrolled Scheduled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dirty="0" smtClean="0"/>
              <a:t>Loop: </a:t>
            </a:r>
            <a:r>
              <a:rPr lang="en-US" sz="2000" b="1" dirty="0" smtClean="0">
                <a:solidFill>
                  <a:srgbClr val="17375E"/>
                </a:solidFill>
              </a:rPr>
              <a:t>lwc1	$t0,0($s0)            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lwc1	$t1,4($s0)   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632523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</a:t>
            </a:r>
            <a:r>
              <a:rPr lang="en-US" sz="2000" b="1" dirty="0" smtClean="0">
                <a:solidFill>
                  <a:srgbClr val="215968"/>
                </a:solidFill>
              </a:rPr>
              <a:t>lwc1	$t2,8($s0)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lwc1	$t3,12($s0)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</a:t>
            </a:r>
            <a:r>
              <a:rPr lang="en-US" sz="2000" b="1" dirty="0" err="1" smtClean="0">
                <a:solidFill>
                  <a:srgbClr val="17375E"/>
                </a:solidFill>
              </a:rPr>
              <a:t>add.s</a:t>
            </a:r>
            <a:r>
              <a:rPr lang="en-US" sz="2000" b="1" dirty="0" smtClean="0">
                <a:solidFill>
                  <a:srgbClr val="17375E"/>
                </a:solidFill>
              </a:rPr>
              <a:t>	$t0,$t0,$s1  </a:t>
            </a:r>
            <a:endParaRPr lang="en-US" sz="2000" b="1" dirty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       </a:t>
            </a:r>
            <a:r>
              <a:rPr lang="en-US" sz="2000" b="1" dirty="0" smtClean="0">
                <a:solidFill>
                  <a:srgbClr val="17375E"/>
                </a:solidFill>
              </a:rPr>
              <a:t>    </a:t>
            </a:r>
            <a:r>
              <a:rPr lang="en-US" sz="2000" b="1" dirty="0" err="1" smtClean="0">
                <a:solidFill>
                  <a:srgbClr val="632523"/>
                </a:solidFill>
              </a:rPr>
              <a:t>add.s</a:t>
            </a:r>
            <a:r>
              <a:rPr lang="en-US" sz="2000" b="1" dirty="0" smtClean="0">
                <a:solidFill>
                  <a:srgbClr val="632523"/>
                </a:solidFill>
              </a:rPr>
              <a:t>	$t1,$t1,$s1 </a:t>
            </a:r>
            <a:endParaRPr lang="en-US" sz="2000" b="1" dirty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</a:t>
            </a:r>
            <a:r>
              <a:rPr lang="en-US" sz="2000" b="1" dirty="0" err="1" smtClean="0">
                <a:solidFill>
                  <a:srgbClr val="215968"/>
                </a:solidFill>
              </a:rPr>
              <a:t>add.s</a:t>
            </a:r>
            <a:r>
              <a:rPr lang="en-US" sz="2000" b="1" dirty="0" smtClean="0">
                <a:solidFill>
                  <a:srgbClr val="215968"/>
                </a:solidFill>
              </a:rPr>
              <a:t>	$t2,$t2,$s1</a:t>
            </a:r>
            <a:endParaRPr lang="en-US" sz="2000" b="1" dirty="0">
              <a:solidFill>
                <a:srgbClr val="215968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	  </a:t>
            </a:r>
            <a:r>
              <a:rPr lang="en-US" sz="2000" b="1" dirty="0" err="1" smtClean="0">
                <a:solidFill>
                  <a:srgbClr val="00B050"/>
                </a:solidFill>
              </a:rPr>
              <a:t>add.s</a:t>
            </a:r>
            <a:r>
              <a:rPr lang="en-US" sz="2000" b="1" dirty="0" smtClean="0">
                <a:solidFill>
                  <a:srgbClr val="00B050"/>
                </a:solidFill>
              </a:rPr>
              <a:t>	$t3,$t3,$s1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17375E"/>
                </a:solidFill>
              </a:rPr>
              <a:t>	  swc1	$t0,0($s0)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>
                <a:solidFill>
                  <a:srgbClr val="17375E"/>
                </a:solidFill>
              </a:rPr>
              <a:t>	</a:t>
            </a:r>
            <a:r>
              <a:rPr lang="en-US" sz="2000" b="1" dirty="0" smtClean="0">
                <a:solidFill>
                  <a:srgbClr val="632523"/>
                </a:solidFill>
              </a:rPr>
              <a:t>	  swc1	$t1,4($s0)</a:t>
            </a:r>
            <a:endParaRPr lang="en-US" sz="2000" b="1" dirty="0" smtClean="0">
              <a:solidFill>
                <a:srgbClr val="17375E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215968"/>
                </a:solidFill>
              </a:rPr>
              <a:t>	</a:t>
            </a:r>
            <a:r>
              <a:rPr lang="en-US" sz="2000" b="1" dirty="0" smtClean="0">
                <a:solidFill>
                  <a:srgbClr val="215968"/>
                </a:solidFill>
              </a:rPr>
              <a:t>	  swc1	$t2,8($s0)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swc1	$t3,12($s0)</a:t>
            </a:r>
            <a:endParaRPr lang="en-US" sz="2000" b="1" dirty="0" smtClean="0">
              <a:solidFill>
                <a:srgbClr val="632523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 smtClean="0"/>
              <a:t>	     </a:t>
            </a:r>
            <a:r>
              <a:rPr lang="en-US" sz="2000" b="1" dirty="0" err="1" smtClean="0"/>
              <a:t>addiu</a:t>
            </a:r>
            <a:r>
              <a:rPr lang="en-US" sz="2000" b="1" dirty="0" smtClean="0"/>
              <a:t>	$s0,$s0,16</a:t>
            </a:r>
          </a:p>
          <a:p>
            <a:pPr>
              <a:lnSpc>
                <a:spcPct val="80000"/>
              </a:lnSpc>
              <a:buFont typeface="Arial" charset="0"/>
              <a:buNone/>
              <a:tabLst>
                <a:tab pos="515938" algn="l"/>
                <a:tab pos="1312863" algn="l"/>
              </a:tabLst>
            </a:pPr>
            <a:r>
              <a:rPr lang="en-US" sz="2000" b="1" dirty="0">
                <a:solidFill>
                  <a:srgbClr val="00B050"/>
                </a:solidFill>
              </a:rPr>
              <a:t>	</a:t>
            </a:r>
            <a:r>
              <a:rPr lang="en-US" sz="2000" b="1" dirty="0" smtClean="0">
                <a:solidFill>
                  <a:srgbClr val="00B050"/>
                </a:solidFill>
              </a:rPr>
              <a:t>	  </a:t>
            </a:r>
            <a:r>
              <a:rPr lang="en-US" sz="2000" b="1" dirty="0" err="1" smtClean="0"/>
              <a:t>bne</a:t>
            </a:r>
            <a:r>
              <a:rPr lang="en-US" sz="2000" b="1" dirty="0" smtClean="0"/>
              <a:t>	$s0,$s2,Loop</a:t>
            </a:r>
            <a:endParaRPr lang="en-US" sz="2000" dirty="0"/>
          </a:p>
        </p:txBody>
      </p:sp>
      <p:grpSp>
        <p:nvGrpSpPr>
          <p:cNvPr id="4" name="Group 9"/>
          <p:cNvGrpSpPr/>
          <p:nvPr/>
        </p:nvGrpSpPr>
        <p:grpSpPr>
          <a:xfrm>
            <a:off x="3291840" y="1701798"/>
            <a:ext cx="6017511" cy="1083733"/>
            <a:chOff x="2777067" y="1701800"/>
            <a:chExt cx="6375417" cy="104172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777067" y="1701800"/>
              <a:ext cx="455058" cy="3906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790538" y="2355764"/>
              <a:ext cx="398785" cy="3767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187273" y="1911775"/>
              <a:ext cx="5965211" cy="66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Loads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Load</a:t>
              </a:r>
              <a:endParaRPr lang="en-US" sz="2400" dirty="0"/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291840" y="2963333"/>
            <a:ext cx="5285544" cy="1007534"/>
            <a:chOff x="2777067" y="1701800"/>
            <a:chExt cx="5285544" cy="10075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861734" y="2387601"/>
              <a:ext cx="474133" cy="32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35868" y="1938867"/>
              <a:ext cx="4726743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Adds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Add</a:t>
              </a:r>
              <a:endParaRPr lang="en-US" sz="2400" dirty="0"/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3200400" y="4123267"/>
            <a:ext cx="5443600" cy="1029646"/>
            <a:chOff x="2777067" y="1701800"/>
            <a:chExt cx="5443600" cy="102964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777067" y="1701800"/>
              <a:ext cx="584200" cy="3894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868507" y="2387602"/>
              <a:ext cx="467360" cy="34384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335868" y="1921933"/>
              <a:ext cx="4884799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4 Stores side-by-side: </a:t>
              </a:r>
            </a:p>
            <a:p>
              <a:pPr>
                <a:lnSpc>
                  <a:spcPct val="80000"/>
                </a:lnSpc>
              </a:pPr>
              <a:r>
                <a:rPr lang="en-US" sz="2400" dirty="0" smtClean="0"/>
                <a:t>Could replace with 4 wide SIMD Store</a:t>
              </a:r>
              <a:endParaRPr lang="en-US" sz="2400" dirty="0"/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Note:  We just switched from integer instructions to single-precision FP instructions!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Loop Unrolling in C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Instead of compiler doing loop unrolling, could do it yourself in C: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+ s;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for(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&lt;1000;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=i+4) {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= x[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  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x[i+1] = x[i+1] + s; 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x[i+2] = x[i+2] + s; 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  x[i+3] = x[i+3] + s;</a:t>
            </a:r>
          </a:p>
          <a:p>
            <a:pPr>
              <a:buFont typeface="Arial" charset="0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3760" y="4297680"/>
            <a:ext cx="1597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downside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of doing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this in C?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59200" y="3291840"/>
            <a:ext cx="2020864" cy="548640"/>
            <a:chOff x="3759200" y="3291840"/>
            <a:chExt cx="2020864" cy="548640"/>
          </a:xfrm>
        </p:grpSpPr>
        <p:sp>
          <p:nvSpPr>
            <p:cNvPr id="8" name="Down Arrow 7"/>
            <p:cNvSpPr/>
            <p:nvPr/>
          </p:nvSpPr>
          <p:spPr>
            <a:xfrm>
              <a:off x="3759200" y="3291840"/>
              <a:ext cx="365760" cy="5486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3318933"/>
              <a:ext cx="1665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Loop Unroll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Generalizing Loop Unrolling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Take a </a:t>
            </a:r>
            <a:r>
              <a:rPr lang="en-US" dirty="0"/>
              <a:t>loop of </a:t>
            </a:r>
            <a:r>
              <a:rPr lang="en-US" b="1" dirty="0"/>
              <a:t>n </a:t>
            </a:r>
            <a:r>
              <a:rPr lang="en-US" b="1" dirty="0" smtClean="0"/>
              <a:t>iterations </a:t>
            </a:r>
            <a:r>
              <a:rPr lang="en-US" dirty="0" smtClean="0"/>
              <a:t>and perform 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k-fold</a:t>
            </a:r>
            <a:r>
              <a:rPr lang="en-US" dirty="0" smtClean="0"/>
              <a:t> unrolling of </a:t>
            </a:r>
            <a:r>
              <a:rPr lang="en-US" dirty="0"/>
              <a:t>the body of the </a:t>
            </a:r>
            <a:r>
              <a:rPr lang="en-US" dirty="0" smtClean="0"/>
              <a:t>loop:</a:t>
            </a:r>
            <a:endParaRPr lang="en-US" b="1" dirty="0" smtClean="0"/>
          </a:p>
          <a:p>
            <a:pPr lvl="1"/>
            <a:r>
              <a:rPr lang="en-US" dirty="0" smtClean="0"/>
              <a:t>First run </a:t>
            </a:r>
            <a:r>
              <a:rPr lang="en-US" dirty="0"/>
              <a:t>the loop with </a:t>
            </a:r>
            <a:r>
              <a:rPr lang="en-US" dirty="0" smtClean="0"/>
              <a:t>k copies </a:t>
            </a:r>
            <a:r>
              <a:rPr lang="en-US" dirty="0"/>
              <a:t>of the </a:t>
            </a:r>
            <a:r>
              <a:rPr lang="en-US" dirty="0" smtClean="0"/>
              <a:t>body </a:t>
            </a:r>
            <a:r>
              <a:rPr lang="en-US" b="1" dirty="0" smtClean="0"/>
              <a:t>floor(n/k)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 To finish leftovers, then run the loop with 1 copy of the body </a:t>
            </a:r>
            <a:r>
              <a:rPr lang="en-US" b="1" dirty="0" smtClean="0"/>
              <a:t>n mod k </a:t>
            </a:r>
            <a:r>
              <a:rPr lang="en-US" dirty="0" smtClean="0"/>
              <a:t>times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(Will revisit loop unrolling again when get to pipelining later in semester)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70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4447822"/>
            <a:ext cx="3386667" cy="1027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We are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Flynn’s Taxonomy</a:t>
            </a:r>
          </a:p>
          <a:p>
            <a:r>
              <a:rPr lang="en-US" dirty="0" smtClean="0"/>
              <a:t>Administrivia</a:t>
            </a:r>
          </a:p>
          <a:p>
            <a:r>
              <a:rPr lang="en-US" dirty="0" smtClean="0"/>
              <a:t>Data Level Parallelism and SIMD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Bonus:  Loop Unrolling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Hardware vs. Software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7679"/>
            <a:ext cx="8229600" cy="21945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Choice of hardware and software parallelism are independent</a:t>
            </a:r>
          </a:p>
          <a:p>
            <a:pPr lvl="1"/>
            <a:r>
              <a:rPr lang="en-US" dirty="0" smtClean="0"/>
              <a:t>Concurrent software can also run on serial hardware</a:t>
            </a:r>
          </a:p>
          <a:p>
            <a:pPr lvl="1"/>
            <a:r>
              <a:rPr lang="en-US" dirty="0" smtClean="0"/>
              <a:t>Sequential software can also run on parallel hardware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Flynn’s Taxonomy</a:t>
            </a:r>
            <a:r>
              <a:rPr lang="en-US" dirty="0" smtClean="0"/>
              <a:t> is for parallel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7" descr="f07-01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4480"/>
            <a:ext cx="9144000" cy="266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20800" y="3217333"/>
            <a:ext cx="7754112" cy="948267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Flynn’s Taxonomy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251203"/>
            <a:ext cx="8229600" cy="33697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SIMD and MIMD most commonly encountered today</a:t>
            </a:r>
          </a:p>
          <a:p>
            <a:r>
              <a:rPr lang="en-US" dirty="0" smtClean="0"/>
              <a:t>Most common parallel processing programming style: Single Program Multiple Data (“SPMD”)</a:t>
            </a:r>
          </a:p>
          <a:p>
            <a:pPr lvl="1"/>
            <a:r>
              <a:rPr lang="en-US" dirty="0" smtClean="0"/>
              <a:t>Single program that runs on all processors of an MIMD</a:t>
            </a:r>
          </a:p>
          <a:p>
            <a:pPr lvl="1"/>
            <a:r>
              <a:rPr lang="en-US" dirty="0" smtClean="0"/>
              <a:t>Cross-processor execution coordination through conditional expressions (will see later in Thread Level Parallelism)</a:t>
            </a:r>
          </a:p>
          <a:p>
            <a:r>
              <a:rPr lang="en-US" dirty="0" smtClean="0"/>
              <a:t>SIMD: specialized function units (hardware), for handling lock-step calculations involving arrays</a:t>
            </a:r>
          </a:p>
          <a:p>
            <a:pPr lvl="1"/>
            <a:r>
              <a:rPr lang="en-US" dirty="0" smtClean="0"/>
              <a:t>Scientific computing, signal processing, multimedia (audio/video processing)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4" descr="f07-06-P3744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1375"/>
            <a:ext cx="9158310" cy="201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647266" y="1845734"/>
            <a:ext cx="3428997" cy="134619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Single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645152" y="1600199"/>
            <a:ext cx="4038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Sequential computer that exploits no parallelism in either the instruction or data streams</a:t>
            </a:r>
          </a:p>
          <a:p>
            <a:r>
              <a:rPr lang="en-US" dirty="0" smtClean="0"/>
              <a:t>Examples of SISD architecture are traditional </a:t>
            </a:r>
            <a:r>
              <a:rPr lang="en-US" dirty="0" err="1" smtClean="0"/>
              <a:t>uniprocessor</a:t>
            </a:r>
            <a:r>
              <a:rPr lang="en-US" dirty="0" smtClean="0"/>
              <a:t>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037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184400" y="45720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Unit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2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Multiple Instruction/Single Data Stream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9360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Exploits multiple instruction streams against a single data stream for data operations that can be naturally parallelized (e.g. certain kinds of array processors)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MISD no longer commonly encountered, mainly of historical interest only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3/08/2014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Spring </a:t>
            </a:r>
            <a:r>
              <a:rPr lang="en-US" dirty="0" smtClean="0"/>
              <a:t>2014 </a:t>
            </a:r>
            <a:r>
              <a:rPr lang="en-US" dirty="0" smtClean="0"/>
              <a:t>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0567" cy="411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16059</TotalTime>
  <Words>2009</Words>
  <Application>Microsoft Office PowerPoint</Application>
  <PresentationFormat>On-screen Show (4:3)</PresentationFormat>
  <Paragraphs>504</Paragraphs>
  <Slides>38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PowerPoint Presentation</vt:lpstr>
      <vt:lpstr>Neuromorphic Chips</vt:lpstr>
      <vt:lpstr>Review of Last Lecture</vt:lpstr>
      <vt:lpstr>Great Idea #4: Parallelism</vt:lpstr>
      <vt:lpstr>Agenda</vt:lpstr>
      <vt:lpstr>Hardware vs. Software Parallelism</vt:lpstr>
      <vt:lpstr>Flynn’s Taxonomy</vt:lpstr>
      <vt:lpstr>Single Instruction/Single Data Stream</vt:lpstr>
      <vt:lpstr>Multiple Instruction/Single Data Stream</vt:lpstr>
      <vt:lpstr>Single Instruction/Multiple Data Stream</vt:lpstr>
      <vt:lpstr>Multiple Instruction/Multiple Data Stream</vt:lpstr>
      <vt:lpstr>Agenda</vt:lpstr>
      <vt:lpstr>Administrivia</vt:lpstr>
      <vt:lpstr>Agenda</vt:lpstr>
      <vt:lpstr>SIMD Architectures</vt:lpstr>
      <vt:lpstr>“Advanced Digital Media Boost”</vt:lpstr>
      <vt:lpstr>Example:  SIMD Array Processing</vt:lpstr>
      <vt:lpstr>SSE Instruction Categories for Multimedia Support</vt:lpstr>
      <vt:lpstr>Intel Architecture SSE2+ 128-Bit SIMD Data Types</vt:lpstr>
      <vt:lpstr>XMM Registers</vt:lpstr>
      <vt:lpstr>SSE/SSE2 Floating Point Instructions</vt:lpstr>
      <vt:lpstr>SSE/SSE2 Floating Point Instructions</vt:lpstr>
      <vt:lpstr>Example: Add Single  Precision FP Vectors</vt:lpstr>
      <vt:lpstr>Packed and Scalar Double-Precision Floating-Point Operations </vt:lpstr>
      <vt:lpstr>Example: Image Converter (1/5)</vt:lpstr>
      <vt:lpstr>Example: Image Converter (2/5)</vt:lpstr>
      <vt:lpstr>Example: Image Converter (3/5)</vt:lpstr>
      <vt:lpstr>Example: Image Converter (4/5)</vt:lpstr>
      <vt:lpstr>Example: Image Converter (5/5)</vt:lpstr>
      <vt:lpstr>Summary</vt:lpstr>
      <vt:lpstr>PowerPoint Presentation</vt:lpstr>
      <vt:lpstr>Agenda</vt:lpstr>
      <vt:lpstr>Data Level Parallelism and SIMD</vt:lpstr>
      <vt:lpstr>Looping in MIPS</vt:lpstr>
      <vt:lpstr>Loop Unrolled</vt:lpstr>
      <vt:lpstr>Loop Unrolled Scheduled</vt:lpstr>
      <vt:lpstr>Loop Unrolling in C</vt:lpstr>
      <vt:lpstr>Generalizing Loop Unrolling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alan</cp:lastModifiedBy>
  <cp:revision>245</cp:revision>
  <cp:lastPrinted>2013-03-07T00:32:01Z</cp:lastPrinted>
  <dcterms:created xsi:type="dcterms:W3CDTF">2011-03-03T16:36:36Z</dcterms:created>
  <dcterms:modified xsi:type="dcterms:W3CDTF">2014-03-05T08:24:40Z</dcterms:modified>
</cp:coreProperties>
</file>