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3" r:id="rId2"/>
    <p:sldId id="465" r:id="rId3"/>
    <p:sldId id="466" r:id="rId4"/>
    <p:sldId id="467" r:id="rId5"/>
    <p:sldId id="475" r:id="rId6"/>
    <p:sldId id="469" r:id="rId7"/>
    <p:sldId id="470" r:id="rId8"/>
    <p:sldId id="471" r:id="rId9"/>
    <p:sldId id="472" r:id="rId10"/>
    <p:sldId id="473" r:id="rId11"/>
    <p:sldId id="474" r:id="rId12"/>
    <p:sldId id="480" r:id="rId13"/>
    <p:sldId id="476" r:id="rId14"/>
    <p:sldId id="477" r:id="rId15"/>
    <p:sldId id="478" r:id="rId16"/>
    <p:sldId id="462" r:id="rId17"/>
    <p:sldId id="479" r:id="rId18"/>
    <p:sldId id="481" r:id="rId19"/>
    <p:sldId id="429" r:id="rId20"/>
    <p:sldId id="482" r:id="rId21"/>
    <p:sldId id="433" r:id="rId22"/>
    <p:sldId id="431" r:id="rId23"/>
    <p:sldId id="457" r:id="rId24"/>
    <p:sldId id="45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74894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24975" autoAdjust="0"/>
    <p:restoredTop sz="84825" autoAdjust="0"/>
  </p:normalViewPr>
  <p:slideViewPr>
    <p:cSldViewPr snapToGrid="0">
      <p:cViewPr varScale="1">
        <p:scale>
          <a:sx n="112" d="100"/>
          <a:sy n="112" d="100"/>
        </p:scale>
        <p:origin x="-9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4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699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1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4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7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r>
              <a:rPr lang="en-US" dirty="0" smtClean="0"/>
              <a:t>Power has become the overriding issue for both data centers and microprocessors.  Power efficiency has joined scalable performance</a:t>
            </a:r>
            <a:r>
              <a:rPr lang="en-US" baseline="0" dirty="0" smtClean="0"/>
              <a:t> making the case for multiprocessors.  Multiprocessors also improve availability.</a:t>
            </a:r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7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2D99AF-B366-1144-91FD-4401A3EE1ED0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B6E85-A093-E24F-B1B0-04E1253FF151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F6426-B246-8C4E-92CC-500DD0F566BA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3A0B0-B2C1-014F-8C6F-22C337307A6B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AAC525-A764-FC48-9B7D-C168BF51462B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BD7D8-5FC0-1A40-8360-B21409EB2110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0AB111-AB6E-2F4F-AD7B-DB46CECF049D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5625DF-066B-7B48-9734-9B721306943D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656F6D-A8DA-F14D-A779-4C3156191C9D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60ED0D-64A5-2E4F-BEFD-F2C30B926B91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E8041-96F6-F446-B424-EC86F15427FD}" type="datetime1">
              <a:rPr lang="en-US" smtClean="0"/>
              <a:pPr/>
              <a:t>3/9/14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</a:rPr>
              <a:t>CS61C </a:t>
            </a:r>
            <a:r>
              <a:rPr lang="en-US" sz="1000" b="1">
                <a:solidFill>
                  <a:srgbClr val="0000FF"/>
                </a:solidFill>
              </a:rPr>
              <a:t>L20 Thread Level Parallelism</a:t>
            </a:r>
            <a:r>
              <a:rPr lang="en-US" sz="1000" b="1" baseline="0">
                <a:solidFill>
                  <a:srgbClr val="0000FF"/>
                </a:solidFill>
              </a:rPr>
              <a:t> I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tx1"/>
                </a:solidFill>
              </a:rPr>
              <a:t>(</a:t>
            </a:r>
            <a:fld id="{B202E75B-9348-BE48-95E6-46E96AF94A3C}" type="slidenum">
              <a:rPr lang="en-US" sz="1000" b="1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634385" y="6651625"/>
            <a:ext cx="1542953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</a:rPr>
              <a:t>Garcia, Spring 2014 © UCB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Senior 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Courier"/>
              </a:rPr>
              <a:t>www.cs.berkeley.edu/~ddgarcia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-97154"/>
            <a:ext cx="9144000" cy="22077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>
                <a:latin typeface="Courier"/>
              </a:rPr>
              <a:t>inst.eecs.berkeley.edu/~cs61c</a:t>
            </a:r>
            <a:r>
              <a:rPr lang="en-US" sz="3200" b="1"/>
              <a:t> </a:t>
            </a:r>
            <a:r>
              <a:rPr lang="en-US" sz="3200" b="1">
                <a:solidFill>
                  <a:schemeClr val="accent2"/>
                </a:solidFill>
              </a:rPr>
              <a:t/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600" b="1">
                <a:solidFill>
                  <a:srgbClr val="0000FF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Helvetica"/>
                <a:cs typeface="Helvetica"/>
              </a:rPr>
              <a:t>Lecture 20</a:t>
            </a:r>
            <a:br>
              <a:rPr lang="en-US" sz="40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4000" b="1">
                <a:solidFill>
                  <a:srgbClr val="0000FF"/>
                </a:solidFill>
                <a:latin typeface="Helvetica"/>
                <a:cs typeface="Helvetica"/>
              </a:rPr>
              <a:t>Thread Level Parallelism</a:t>
            </a:r>
            <a:endParaRPr lang="en-US" sz="3200" b="1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015952"/>
            <a:ext cx="9144000" cy="84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600" y="4038600"/>
            <a:ext cx="6611566" cy="790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600" b="1">
                <a:solidFill>
                  <a:schemeClr val="tx2"/>
                </a:solidFill>
                <a:latin typeface="Helvetica"/>
                <a:cs typeface="Helvetica"/>
              </a:rPr>
              <a:t>Intel Xeon Phi </a:t>
            </a:r>
            <a:r>
              <a:rPr lang="en-US" sz="2600" b="1">
                <a:solidFill>
                  <a:schemeClr val="tx2"/>
                </a:solidFill>
              </a:rPr>
              <a:t> </a:t>
            </a:r>
            <a:r>
              <a:rPr lang="en-US" sz="2200" b="1">
                <a:solidFill>
                  <a:schemeClr val="tx1"/>
                </a:solidFill>
              </a:rPr>
              <a:t/>
            </a:r>
            <a:br>
              <a:rPr lang="en-US" sz="2200" b="1">
                <a:solidFill>
                  <a:schemeClr val="tx1"/>
                </a:solidFill>
              </a:rPr>
            </a:br>
            <a:endParaRPr lang="en-US" sz="2400" b="1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6522569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80"/>
                </a:solidFill>
                <a:latin typeface="Courier"/>
              </a:rPr>
              <a:t>i</a:t>
            </a:r>
            <a:r>
              <a:rPr lang="en-US" sz="1600" b="1">
                <a:solidFill>
                  <a:srgbClr val="800080"/>
                </a:solidFill>
                <a:latin typeface="Courier"/>
              </a:rPr>
              <a:t>ntel.com/xeonphi</a:t>
            </a:r>
          </a:p>
          <a:p>
            <a:pPr algn="ctr"/>
            <a:endParaRPr lang="en-US" sz="1600" b="1">
              <a:solidFill>
                <a:srgbClr val="800080"/>
              </a:solidFill>
              <a:latin typeface="Courier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194" y="4420591"/>
            <a:ext cx="609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9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8129" y="40208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32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03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46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2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94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6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You Are Here!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040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Core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Core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91"/>
          <p:cNvGrpSpPr/>
          <p:nvPr/>
        </p:nvGrpSpPr>
        <p:grpSpPr>
          <a:xfrm>
            <a:off x="0" y="2404534"/>
            <a:ext cx="9550986" cy="3064933"/>
            <a:chOff x="0" y="2404534"/>
            <a:chExt cx="9550986" cy="3064933"/>
          </a:xfrm>
        </p:grpSpPr>
        <p:grpSp>
          <p:nvGrpSpPr>
            <p:cNvPr id="16" name="Group 64"/>
            <p:cNvGrpSpPr/>
            <p:nvPr/>
          </p:nvGrpSpPr>
          <p:grpSpPr>
            <a:xfrm>
              <a:off x="5232400" y="3151501"/>
              <a:ext cx="4318586" cy="2317966"/>
              <a:chOff x="1678763" y="1325247"/>
              <a:chExt cx="9492273" cy="168125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968868" y="1802865"/>
                <a:ext cx="3202168" cy="26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428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about Threads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930" y="3468457"/>
            <a:ext cx="8629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“Although threads seem to be a small step from sequential computation, in fact, they represent a huge step. They discard the most essential and appealing properties of sequential computation: understandability, predictability, and determinism. Threads, as a model of computation, are wildly non-deterministic, and the job of the programmer becomes one of pruning that nondeterminism.”</a:t>
            </a:r>
          </a:p>
          <a:p>
            <a:r>
              <a:rPr lang="en-US" sz="2400"/>
              <a:t>— </a:t>
            </a:r>
            <a:r>
              <a:rPr lang="en-US" sz="2400" i="1"/>
              <a:t>The Problem with Threads, Edward A. Lee, UC Berkeley, 2006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14" y="1235558"/>
            <a:ext cx="3150735" cy="209467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95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4815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0000FF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0000FF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0000FF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00FF"/>
                </a:solidFill>
              </a:rPr>
              <a:t>Time </a:t>
            </a:r>
            <a:r>
              <a:rPr lang="en-US" sz="2800" i="1" dirty="0">
                <a:solidFill>
                  <a:srgbClr val="0000FF"/>
                </a:solidFill>
              </a:rPr>
              <a:t>Division </a:t>
            </a:r>
            <a:r>
              <a:rPr lang="en-US" sz="2800" i="1" dirty="0" err="1">
                <a:solidFill>
                  <a:srgbClr val="0000FF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0000FF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507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Processing:</a:t>
            </a:r>
            <a:br>
              <a:rPr lang="en-US" dirty="0" smtClean="0"/>
            </a:br>
            <a:r>
              <a:rPr lang="en-US" dirty="0" smtClean="0"/>
              <a:t>Multiprocessor Systems (MIMD)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783667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Multiprocessor (MIMD)</a:t>
            </a:r>
            <a:r>
              <a:rPr lang="en-US" dirty="0" smtClean="0"/>
              <a:t>: a computer system with at least 2 processors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Deliver high throughput for independent jobs via job-level parallelism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Improve the run time of a single program that has been specially crafted to run on a multiprocessor - a parallel processing program</a:t>
            </a:r>
          </a:p>
          <a:p>
            <a:pPr marL="971550" lvl="1" indent="-514350">
              <a:buNone/>
            </a:pPr>
            <a:r>
              <a:rPr lang="en-US" b="1" dirty="0" smtClean="0"/>
              <a:t>Now Use term </a:t>
            </a:r>
            <a:r>
              <a:rPr lang="en-US" b="1" i="1" dirty="0" smtClean="0">
                <a:solidFill>
                  <a:srgbClr val="3366FF"/>
                </a:solidFill>
              </a:rPr>
              <a:t>core </a:t>
            </a:r>
            <a:r>
              <a:rPr lang="en-US" b="1" dirty="0" smtClean="0"/>
              <a:t>for processor (“Multicore”) because </a:t>
            </a:r>
            <a:br>
              <a:rPr lang="en-US" b="1" dirty="0" smtClean="0"/>
            </a:br>
            <a:r>
              <a:rPr lang="en-US" b="1" dirty="0" smtClean="0"/>
              <a:t>“Multiprocessor Microprocessor” too redundant</a:t>
            </a:r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862665" y="2209799"/>
            <a:ext cx="5334000" cy="2514600"/>
            <a:chOff x="1524000" y="1066800"/>
            <a:chExt cx="5638800" cy="3048000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96361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4572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Flynn Taxonomy of Parallel Architectures</a:t>
            </a:r>
          </a:p>
          <a:p>
            <a:pPr lvl="1"/>
            <a:r>
              <a:rPr lang="en-US" i="1" dirty="0" smtClean="0"/>
              <a:t>SIMD: Single Instruction Multiple Data</a:t>
            </a:r>
          </a:p>
          <a:p>
            <a:pPr lvl="1"/>
            <a:r>
              <a:rPr lang="en-US" i="1" dirty="0" smtClean="0"/>
              <a:t>MIMD: Multiple Instruction Multiple Data</a:t>
            </a:r>
          </a:p>
          <a:p>
            <a:pPr lvl="1"/>
            <a:r>
              <a:rPr lang="en-US" dirty="0" smtClean="0"/>
              <a:t>SISD: Single Instruction Single Data</a:t>
            </a:r>
          </a:p>
          <a:p>
            <a:pPr lvl="1"/>
            <a:r>
              <a:rPr lang="en-US" dirty="0" smtClean="0"/>
              <a:t>MISD: Multiple Instruction Single Data (unused)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64/128 bit XMM registers</a:t>
            </a:r>
          </a:p>
          <a:p>
            <a:pPr lvl="1"/>
            <a:r>
              <a:rPr lang="en-US" dirty="0" smtClean="0"/>
              <a:t>(SSE = </a:t>
            </a:r>
            <a:r>
              <a:rPr lang="en-US" u="sng" dirty="0" smtClean="0"/>
              <a:t>S</a:t>
            </a:r>
            <a:r>
              <a:rPr lang="en-US" dirty="0" smtClean="0"/>
              <a:t>treaming </a:t>
            </a:r>
            <a:r>
              <a:rPr lang="en-US" u="sng" dirty="0" smtClean="0"/>
              <a:t>S</a:t>
            </a:r>
            <a:r>
              <a:rPr lang="en-US" dirty="0" smtClean="0"/>
              <a:t>IMD </a:t>
            </a:r>
            <a:r>
              <a:rPr lang="en-US" u="sng" dirty="0" smtClean="0"/>
              <a:t>E</a:t>
            </a:r>
            <a:r>
              <a:rPr lang="en-US" dirty="0" smtClean="0"/>
              <a:t>xtensions)</a:t>
            </a:r>
          </a:p>
          <a:p>
            <a:r>
              <a:rPr lang="en-US" dirty="0" smtClean="0"/>
              <a:t>Threads and Thread-level parallelism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7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/>
              <a:t>	What significant thing happened in computer architecture around 2005?</a:t>
            </a:r>
          </a:p>
          <a:p>
            <a:pPr marL="514350" indent="-514350">
              <a:buFont typeface="+mj-lt"/>
              <a:buAutoNum type="alphaLcParenR"/>
            </a:pPr>
            <a:r>
              <a:rPr lang="en-US"/>
              <a:t>CPU heat densities approached nuclear reactors</a:t>
            </a:r>
          </a:p>
          <a:p>
            <a:pPr marL="514350" indent="-514350">
              <a:buFont typeface="+mj-lt"/>
              <a:buAutoNum type="alphaLcParenR"/>
            </a:pPr>
            <a:r>
              <a:rPr lang="en-US"/>
              <a:t>They started slowing the clock speeds down</a:t>
            </a:r>
          </a:p>
          <a:p>
            <a:pPr marL="514350" indent="-514350">
              <a:buFont typeface="+mj-lt"/>
              <a:buAutoNum type="alphaLcParenR"/>
            </a:pPr>
            <a:r>
              <a:rPr lang="en-US"/>
              <a:t>Power drain of CPUs hit a plateau</a:t>
            </a:r>
          </a:p>
          <a:p>
            <a:pPr marL="514350" indent="-514350">
              <a:buFont typeface="+mj-lt"/>
              <a:buAutoNum type="alphaLcParenR"/>
            </a:pPr>
            <a:r>
              <a:rPr lang="en-US"/>
              <a:t>CPU single-core performance hit a plateau</a:t>
            </a:r>
          </a:p>
          <a:p>
            <a:pPr marL="514350" indent="-514350">
              <a:buFont typeface="+mj-lt"/>
              <a:buAutoNum type="alphaLcParenR"/>
            </a:pPr>
            <a:r>
              <a:rPr lang="en-US"/>
              <a:t>CPU manufacturers started offereing only multi-core CPUs for desktops and laptops       </a:t>
            </a:r>
          </a:p>
          <a:p>
            <a:pPr marL="514350" indent="-514350">
              <a:buFont typeface="+mj-lt"/>
              <a:buAutoNum type="alphaLcParenR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A0B0-B2C1-014F-8C6F-22C337307A6B}" type="datetime1">
              <a:rPr lang="en-US" smtClean="0"/>
              <a:pPr/>
              <a:t>3/10/14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Transition to Multicore</a:t>
            </a: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 t="11171"/>
          <a:stretch>
            <a:fillRect/>
          </a:stretch>
        </p:blipFill>
        <p:spPr bwMode="auto">
          <a:xfrm>
            <a:off x="228600" y="923784"/>
            <a:ext cx="8601969" cy="59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934200" y="2736850"/>
            <a:ext cx="1816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>
                <a:effectLst/>
                <a:latin typeface="Tahoma" charset="0"/>
                <a:ea typeface="Tahoma" charset="0"/>
                <a:cs typeface="Tahoma" charset="0"/>
              </a:rPr>
              <a:t>Sequential App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Multiprocessors and You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Only path to performance is parallelism</a:t>
            </a:r>
          </a:p>
          <a:p>
            <a:pPr lvl="1"/>
            <a:r>
              <a:rPr lang="en-US" dirty="0" smtClean="0"/>
              <a:t>Clock rates flat or declining</a:t>
            </a:r>
          </a:p>
          <a:p>
            <a:pPr lvl="1"/>
            <a:r>
              <a:rPr lang="en-US" dirty="0" smtClean="0"/>
              <a:t>SIMD: 2X width every 3-4 years</a:t>
            </a:r>
          </a:p>
          <a:p>
            <a:pPr lvl="2"/>
            <a:r>
              <a:rPr lang="en-US" dirty="0" smtClean="0"/>
              <a:t> 128b wide now, 256b 2011, 512b in 2014?, 1024b in 2018?</a:t>
            </a:r>
          </a:p>
          <a:p>
            <a:pPr lvl="2"/>
            <a:r>
              <a:rPr lang="en-US" b="1" dirty="0" smtClean="0"/>
              <a:t>Advanced Vector Extensions </a:t>
            </a:r>
            <a:r>
              <a:rPr lang="en-US" dirty="0" smtClean="0"/>
              <a:t>are 256-bits wide!</a:t>
            </a:r>
          </a:p>
          <a:p>
            <a:pPr lvl="1"/>
            <a:r>
              <a:rPr lang="en-US" dirty="0" smtClean="0"/>
              <a:t>MIMD: Add 2 cores every 2 years: 2, 4, 6, 8, 10, …</a:t>
            </a:r>
          </a:p>
          <a:p>
            <a:r>
              <a:rPr lang="en-US" dirty="0" smtClean="0"/>
              <a:t>A key challenge is to craft parallel programs that have high performance on multiprocessors as the number of processors increase – i.e., that scale</a:t>
            </a:r>
          </a:p>
          <a:p>
            <a:pPr lvl="1"/>
            <a:r>
              <a:rPr lang="en-US" dirty="0" smtClean="0"/>
              <a:t>Scheduling, load balancing, time for synchronization, overhead for communication</a:t>
            </a:r>
          </a:p>
          <a:p>
            <a:r>
              <a:rPr lang="en-US" dirty="0" smtClean="0"/>
              <a:t>Will explore this further in labs and projects</a:t>
            </a:r>
            <a:endParaRPr lang="en-US" dirty="0"/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Performance Over Time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12332"/>
          <a:ext cx="8229600" cy="501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/>
                <a:gridCol w="1303866"/>
                <a:gridCol w="2228427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Year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Cores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bits /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Core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Core *</a:t>
                      </a:r>
                      <a:br>
                        <a:rPr lang="en-US" sz="2000" b="0" i="0" u="none" strike="noStrike" dirty="0" smtClean="0">
                          <a:latin typeface="Verdana"/>
                        </a:rPr>
                      </a:br>
                      <a:r>
                        <a:rPr lang="en-US" sz="2000" b="0" i="0" u="none" strike="noStrike" dirty="0" smtClean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bits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Peak DP 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FLOPs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768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2560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3072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7168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8192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18432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288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20480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320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30867"/>
            <a:ext cx="8229600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software is slow software</a:t>
            </a:r>
          </a:p>
          <a:p>
            <a:pPr lvl="1"/>
            <a:r>
              <a:rPr lang="en-US" dirty="0" smtClean="0"/>
              <a:t>SIMD and MIMD only path to higher performance</a:t>
            </a:r>
          </a:p>
          <a:p>
            <a:r>
              <a:rPr lang="en-US" dirty="0"/>
              <a:t>SSE </a:t>
            </a:r>
            <a:r>
              <a:rPr lang="en-US" dirty="0" err="1"/>
              <a:t>Intrinsics</a:t>
            </a:r>
            <a:r>
              <a:rPr lang="en-US" dirty="0"/>
              <a:t> </a:t>
            </a:r>
            <a:r>
              <a:rPr lang="en-US" dirty="0" smtClean="0"/>
              <a:t>allow SIMD instructions to be invoked from C programs </a:t>
            </a:r>
          </a:p>
          <a:p>
            <a:r>
              <a:rPr lang="en-US" dirty="0" smtClean="0"/>
              <a:t>MIMD uses multithreading to achieve high parallelism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 putting in assembly language, 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5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Instrinsics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098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1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64-bit/double precision/two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344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Column 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1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881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65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2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17455</TotalTime>
  <Words>2803</Words>
  <Application>Microsoft Macintosh PowerPoint</Application>
  <PresentationFormat>On-screen Show (4:3)</PresentationFormat>
  <Paragraphs>502</Paragraphs>
  <Slides>24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Slide 1</vt:lpstr>
      <vt:lpstr>Review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 (Part 1 of 2)</vt:lpstr>
      <vt:lpstr>Example: 2 x 2 Matrix Multiply (Part 2 of 2)</vt:lpstr>
      <vt:lpstr>Inner loop from gcc –O -S</vt:lpstr>
      <vt:lpstr>You Are Here!</vt:lpstr>
      <vt:lpstr>Thoughts about Threads</vt:lpstr>
      <vt:lpstr>Background: Threads</vt:lpstr>
      <vt:lpstr>Parallel Processing: Multiprocessor Systems (MIMD)</vt:lpstr>
      <vt:lpstr>Clicker Question</vt:lpstr>
      <vt:lpstr>Transition to Multicore</vt:lpstr>
      <vt:lpstr>Multiprocessors and You</vt:lpstr>
      <vt:lpstr>Parallel Performance Over Time</vt:lpstr>
      <vt:lpstr>So, In Conclusion…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Dan Garcia</cp:lastModifiedBy>
  <cp:revision>143</cp:revision>
  <cp:lastPrinted>2014-03-10T07:13:48Z</cp:lastPrinted>
  <dcterms:created xsi:type="dcterms:W3CDTF">2014-03-10T06:19:03Z</dcterms:created>
  <dcterms:modified xsi:type="dcterms:W3CDTF">2014-03-10T07:13:50Z</dcterms:modified>
</cp:coreProperties>
</file>