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1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8DC7-B3B5-EA4A-A2AD-0705E2E6627D}" type="datetimeFigureOut">
              <a:rPr lang="en-US"/>
              <a:pPr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15A0-47B6-4442-B647-3DA8041AB62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345" y="4407735"/>
            <a:ext cx="6020019" cy="4175997"/>
          </a:xfrm>
          <a:noFill/>
          <a:ln w="9525"/>
        </p:spPr>
        <p:txBody>
          <a:bodyPr lIns="91931" tIns="45160" rIns="91931" bIns="4516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9038" y="596900"/>
            <a:ext cx="4618037" cy="3465513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6654800"/>
            <a:ext cx="6477000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CS61C L24 </a:t>
            </a:r>
            <a:r>
              <a:rPr lang="en-GB" sz="1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State Elements : Circuits that Remember</a:t>
            </a: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(</a:t>
            </a:r>
            <a:fld id="{93DA01C7-A7CC-454E-91D1-16F645D0F807}" type="slidenum"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pPr>
                <a:lnSpc>
                  <a:spcPct val="100000"/>
                </a:lnSpc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379338" y="6651625"/>
            <a:ext cx="1769433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360" tIns="25560" rIns="63360" bIns="2556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Garcia, Spring 2013 </a:t>
            </a:r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© UCB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85800"/>
            <a:ext cx="7943850" cy="1588"/>
          </a:xfrm>
          <a:prstGeom prst="line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Senior 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1634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>
                <a:solidFill>
                  <a:schemeClr val="bg2"/>
                </a:solidFill>
                <a:latin typeface="Courier"/>
                <a:cs typeface="Courier"/>
              </a:rPr>
              <a:t>inst.eecs.berkeley.edu</a:t>
            </a:r>
            <a:r>
              <a:rPr lang="en-US" sz="2800" b="1" dirty="0">
                <a:solidFill>
                  <a:schemeClr val="bg2"/>
                </a:solidFill>
                <a:latin typeface="Courier"/>
                <a:cs typeface="Courier"/>
              </a:rPr>
              <a:t>/~cs61c</a:t>
            </a:r>
            <a:r>
              <a:rPr lang="en-US" sz="32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600" b="1" dirty="0">
                <a:solidFill>
                  <a:schemeClr val="accent2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>Lecture </a:t>
            </a:r>
            <a:r>
              <a:rPr lang="en-US" sz="3200" b="1" dirty="0" smtClean="0">
                <a:solidFill>
                  <a:schemeClr val="accent2"/>
                </a:solidFill>
                <a:latin typeface="Helvetica"/>
                <a:cs typeface="Helvetica"/>
              </a:rPr>
              <a:t>24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  <a:latin typeface="Helvetica"/>
                <a:cs typeface="Helvetica"/>
              </a:rPr>
              <a:t>State Circuits : Circuits that Remember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232438"/>
            <a:ext cx="5341938" cy="19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Helvetica"/>
                <a:cs typeface="Helvetica"/>
              </a:rPr>
              <a:t>Bio NAND gate </a:t>
            </a:r>
            <a:r>
              <a:rPr lang="en-US" sz="2800" b="1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Helvetica"/>
                <a:cs typeface="Helvetica"/>
              </a:rPr>
              <a:t/>
            </a:r>
            <a:br>
              <a:rPr lang="en-US" sz="2800" b="1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  <a:t>Researchers at</a:t>
            </a:r>
            <a:b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  <a:t>Imperial College in London have built a biological NAND gate using E. Coli, and showed you could build bigger circuits too.  You can’t ask for more relevance!!</a:t>
            </a:r>
            <a:endParaRPr lang="en-US" sz="2100" b="1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911180" y="6324600"/>
            <a:ext cx="8080420" cy="373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800080"/>
                </a:solidFill>
                <a:latin typeface="Courier"/>
              </a:rPr>
              <a:t>www.nature.com/ncomms/journal/v2/n10/full/ncomms1516.html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358640"/>
            <a:ext cx="3657600" cy="1737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b="71194"/>
          <a:stretch>
            <a:fillRect/>
          </a:stretch>
        </p:blipFill>
        <p:spPr>
          <a:xfrm>
            <a:off x="5562600" y="1676400"/>
            <a:ext cx="3337738" cy="1124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3200" b="1" dirty="0" smtClean="0">
                <a:solidFill>
                  <a:srgbClr val="22A700"/>
                </a:solidFill>
                <a:latin typeface="+mj-lt"/>
              </a:rPr>
              <a:t>Setup </a:t>
            </a:r>
            <a:r>
              <a:rPr lang="en-US" sz="3200" b="1" dirty="0">
                <a:solidFill>
                  <a:srgbClr val="22A700"/>
                </a:solidFill>
                <a:latin typeface="+mj-lt"/>
              </a:rPr>
              <a:t>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val="800080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		 +	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CL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37338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4572000" y="2743200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4572000" y="32004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791200" y="2916088"/>
            <a:ext cx="3306314" cy="844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Hint…</a:t>
            </a:r>
          </a:p>
          <a:p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Frequency = 1/Period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847013" cy="5029200"/>
          </a:xfrm>
        </p:spPr>
        <p:txBody>
          <a:bodyPr/>
          <a:lstStyle/>
          <a:p>
            <a:r>
              <a:rPr lang="en-US"/>
              <a:t>Project 2 Part Two, Due in 2 weeks</a:t>
            </a:r>
          </a:p>
          <a:p>
            <a:r>
              <a:rPr lang="en-US"/>
              <a:t>Homework 4 out next will be directly connected to this material!</a:t>
            </a:r>
          </a:p>
          <a:p>
            <a:r>
              <a:rPr lang="en-US"/>
              <a:t>Please do the reading (in the PDFs) for this material to really understand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832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47800" y="531495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Voltages are analog,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 circuits (e.g., registers)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8000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162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7467600" cy="3536881"/>
          </a:xfrm>
          <a:solidFill>
            <a:srgbClr val="FFFFFF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  <a:endParaRPr lang="en-GB" dirty="0" smtClean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dirty="0" smtClean="0"/>
              <a:t>The minimum period of a </a:t>
            </a:r>
            <a:r>
              <a:rPr lang="en-US" dirty="0" smtClean="0">
                <a:solidFill>
                  <a:srgbClr val="800080"/>
                </a:solidFill>
              </a:rPr>
              <a:t>usable synchronous circuit</a:t>
            </a:r>
            <a:r>
              <a:rPr lang="en-US" dirty="0" smtClean="0"/>
              <a:t> is at least the CLK-to-Q delay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You </a:t>
            </a:r>
            <a:r>
              <a:rPr lang="en-GB" dirty="0"/>
              <a:t>can build a FSM to signal when an equal number of 0s and 1s has appeared in the input.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123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 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95838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 Answer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738609"/>
            <a:ext cx="8991600" cy="23855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+mj-lt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It needs ‘base case’ (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reg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reset), way to step from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to i+1 (use register + clock).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</a:t>
            </a:r>
            <a:r>
              <a:rPr lang="en-GB" b="1" dirty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!</a:t>
            </a:r>
            <a:endParaRPr lang="en-GB" b="1" dirty="0" smtClean="0">
              <a:solidFill>
                <a:srgbClr val="063DE8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If not, will lose data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!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		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True!</a:t>
            </a:r>
            <a:r>
              <a:rPr lang="en-GB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</a:t>
            </a:r>
            <a:endParaRPr lang="en-GB" b="1" dirty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How many states would it have? Say it’s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n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. How does it know when n+1 bits have been seen?</a:t>
            </a:r>
            <a:endParaRPr lang="en-GB" sz="2800" b="1" dirty="0" smtClean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801688" lvl="1" indent="-688975">
              <a:lnSpc>
                <a:spcPct val="65000"/>
              </a:lnSpc>
              <a:spcBef>
                <a:spcPts val="1350"/>
              </a:spcBef>
              <a:buClr>
                <a:srgbClr val="FF0000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	False</a:t>
            </a:r>
            <a:r>
              <a:rPr lang="en-GB" b="1" dirty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!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20000" y="5943600"/>
            <a:ext cx="1447800" cy="304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3276600"/>
            <a:ext cx="7467600" cy="353688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  <a:spAutoFit/>
          </a:bodyPr>
          <a:lstStyle/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 feedback akin to SW recursion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457200" rtl="0" eaLnBrk="0" fontAlgn="base" latinLnBrk="0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minimum period of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usable synchronous circuit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at least the CLK-to-Q delay</a:t>
            </a:r>
          </a:p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build a FSM to signal when an equal number of 0s and 1s has appeared in the input.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123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 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26"/>
                                    </p:par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system</a:t>
            </a: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datapath</a:t>
            </a:r>
          </a:p>
        </p:txBody>
      </p:sp>
      <p:sp>
        <p:nvSpPr>
          <p:cNvPr id="64517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control</a:t>
            </a:r>
          </a:p>
        </p:txBody>
      </p:sp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state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19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combinational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multiplexer</a:t>
            </a:r>
          </a:p>
        </p:txBody>
      </p:sp>
      <p:sp>
        <p:nvSpPr>
          <p:cNvPr id="64521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comparator</a:t>
            </a:r>
          </a:p>
        </p:txBody>
      </p:sp>
      <p:sp>
        <p:nvSpPr>
          <p:cNvPr id="64522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code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23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</a:t>
            </a:r>
          </a:p>
        </p:txBody>
      </p:sp>
      <p:sp>
        <p:nvSpPr>
          <p:cNvPr id="64524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6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7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8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9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1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2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5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6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7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switching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networks</a:t>
            </a:r>
          </a:p>
        </p:txBody>
      </p:sp>
      <p:sp>
        <p:nvSpPr>
          <p:cNvPr id="64538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9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4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64849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6" name="Rectangle 35"/>
          <p:cNvSpPr/>
          <p:nvPr/>
        </p:nvSpPr>
        <p:spPr>
          <a:xfrm>
            <a:off x="5537200" y="2540000"/>
            <a:ext cx="1592263" cy="5413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Rectangle 36"/>
          <p:cNvSpPr/>
          <p:nvPr/>
        </p:nvSpPr>
        <p:spPr>
          <a:xfrm>
            <a:off x="48085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3317875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7848600" cy="5067351"/>
          </a:xfrm>
          <a:ln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useful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You’ll see them again 150, 152, 164, 172,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Help 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State elements are used to hold up the movement of information at the inputs to combinational logic blocks and allow for orderly passage.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9203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8071137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133600" y="762000"/>
            <a:ext cx="5410200" cy="2516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657600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191000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4425" y="60960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5715000"/>
            <a:ext cx="897601" cy="467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Time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2650201" y="5867402"/>
            <a:ext cx="5807999" cy="81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val="800080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800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800080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2997200" y="60086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2010 -- Lecture #23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1809</Words>
  <Application>Microsoft Macintosh PowerPoint</Application>
  <PresentationFormat>On-screen Show (4:3)</PresentationFormat>
  <Paragraphs>202</Paragraphs>
  <Slides>25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Administrivia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Peer Instruction</vt:lpstr>
      <vt:lpstr>Peer Instruction Answer</vt:lpstr>
      <vt:lpstr>Design Hierarchy</vt:lpstr>
      <vt:lpstr>“And In conclusion…”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Dan Garcia</cp:lastModifiedBy>
  <cp:revision>58</cp:revision>
  <cp:lastPrinted>2014-03-16T06:56:02Z</cp:lastPrinted>
  <dcterms:created xsi:type="dcterms:W3CDTF">2014-03-16T06:53:53Z</dcterms:created>
  <dcterms:modified xsi:type="dcterms:W3CDTF">2014-03-16T06:56:11Z</dcterms:modified>
</cp:coreProperties>
</file>