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629" r:id="rId3"/>
    <p:sldId id="628" r:id="rId4"/>
    <p:sldId id="273" r:id="rId5"/>
    <p:sldId id="582" r:id="rId6"/>
    <p:sldId id="620" r:id="rId7"/>
    <p:sldId id="621" r:id="rId8"/>
    <p:sldId id="613" r:id="rId9"/>
    <p:sldId id="622" r:id="rId10"/>
    <p:sldId id="623" r:id="rId11"/>
    <p:sldId id="624" r:id="rId12"/>
    <p:sldId id="625" r:id="rId13"/>
    <p:sldId id="626" r:id="rId14"/>
    <p:sldId id="590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599" r:id="rId23"/>
    <p:sldId id="600" r:id="rId24"/>
    <p:sldId id="630" r:id="rId25"/>
    <p:sldId id="631" r:id="rId26"/>
    <p:sldId id="601" r:id="rId27"/>
    <p:sldId id="602" r:id="rId28"/>
    <p:sldId id="603" r:id="rId29"/>
    <p:sldId id="604" r:id="rId30"/>
    <p:sldId id="605" r:id="rId31"/>
    <p:sldId id="616" r:id="rId32"/>
    <p:sldId id="609" r:id="rId33"/>
    <p:sldId id="61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2050" y="698500"/>
            <a:ext cx="4535488" cy="3403600"/>
          </a:xfr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7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1427" tIns="45713" rIns="91427" bIns="45713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missing: multiplexors or “data selectors” – where should they be in this picture and why?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also missing – opcode  for control of what operations to perform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state elements vs combinational ones – combinational given the same input will always produce the same output – out depends only on the current input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8500"/>
            <a:ext cx="4535488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FC1C57-DDFD-4A4A-A02C-455411DC3F4F}" type="slidenum">
              <a:rPr lang="en-US" sz="1200">
                <a:latin typeface="Calibri" charset="0"/>
              </a:rPr>
              <a:pPr eaLnBrk="1" hangingPunct="1"/>
              <a:t>33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61648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638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3565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2931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8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Spring 2013 </a:t>
            </a:r>
            <a:r>
              <a:rPr lang="en-US" dirty="0"/>
              <a:t>-- Lecture </a:t>
            </a:r>
            <a:r>
              <a:rPr lang="en-US" dirty="0" smtClean="0"/>
              <a:t>#27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27:  Single-Cycle CPU</a:t>
            </a:r>
            <a:b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sz="4000" i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i="1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467" y="3886200"/>
            <a:ext cx="8365066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Instructor: Sr Lecturer SOE Dan Garcia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(2/5)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2: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Instruction Decode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upon fetching the instruction, we next gather data from the fields (decode all necessary instruction data)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first, read the 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opcode</a:t>
            </a:r>
            <a:r>
              <a:rPr lang="en-US" dirty="0">
                <a:latin typeface="Calibri" charset="0"/>
                <a:ea typeface="ＭＳ Ｐゴシック" charset="0"/>
              </a:rPr>
              <a:t> to determine instruction type and field lengths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second, read in data from all necessary registers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>
                <a:latin typeface="Courier"/>
                <a:ea typeface="ＭＳ Ｐゴシック" charset="0"/>
                <a:cs typeface="Courier"/>
              </a:rPr>
              <a:t>add</a:t>
            </a:r>
            <a:r>
              <a:rPr lang="en-US" dirty="0">
                <a:latin typeface="Calibri" charset="0"/>
                <a:ea typeface="ＭＳ Ｐゴシック" charset="0"/>
              </a:rPr>
              <a:t>, read two registers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addi</a:t>
            </a:r>
            <a:r>
              <a:rPr lang="en-US" dirty="0">
                <a:latin typeface="Calibri" charset="0"/>
                <a:ea typeface="ＭＳ Ｐゴシック" charset="0"/>
              </a:rPr>
              <a:t>, read one register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for </a:t>
            </a:r>
            <a:r>
              <a:rPr lang="en-US" dirty="0" err="1">
                <a:latin typeface="Courier"/>
                <a:ea typeface="ＭＳ Ｐゴシック" charset="0"/>
                <a:cs typeface="Courier"/>
              </a:rPr>
              <a:t>jal</a:t>
            </a:r>
            <a:r>
              <a:rPr lang="en-US" dirty="0">
                <a:latin typeface="Calibri" charset="0"/>
                <a:ea typeface="ＭＳ Ｐゴシック" charset="0"/>
              </a:rPr>
              <a:t>, no reads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3: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ALU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(Arithmetic-Logic Unit)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the real work of most instructions is done here: arithmetic (+, -, *, /), shifting, logic (&amp;, |), comparisons (</a:t>
            </a:r>
            <a:r>
              <a:rPr lang="en-US" dirty="0" err="1">
                <a:latin typeface="Courier"/>
                <a:ea typeface="ＭＳ Ｐゴシック" charset="0"/>
              </a:rPr>
              <a:t>slt</a:t>
            </a:r>
            <a:r>
              <a:rPr lang="en-US" dirty="0" smtClean="0">
                <a:latin typeface="Calibri" charset="0"/>
                <a:ea typeface="ＭＳ Ｐゴシック" charset="0"/>
              </a:rPr>
              <a:t>)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what about loads and stores?</a:t>
            </a:r>
          </a:p>
          <a:p>
            <a:pPr lvl="2"/>
            <a:r>
              <a:rPr lang="en-US" dirty="0" err="1">
                <a:latin typeface="Courier"/>
                <a:ea typeface="ＭＳ Ｐゴシック" charset="0"/>
              </a:rPr>
              <a:t>lw</a:t>
            </a:r>
            <a:r>
              <a:rPr lang="en-US" dirty="0">
                <a:latin typeface="Courier"/>
                <a:ea typeface="ＭＳ Ｐゴシック" charset="0"/>
              </a:rPr>
              <a:t>   $t0, 40($t1)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the address we are accessing in memory = the value in </a:t>
            </a:r>
            <a:r>
              <a:rPr lang="en-US" dirty="0">
                <a:latin typeface="Courier"/>
                <a:ea typeface="ＭＳ Ｐゴシック" charset="0"/>
              </a:rPr>
              <a:t>$t1</a:t>
            </a:r>
            <a:r>
              <a:rPr lang="en-US" dirty="0">
                <a:latin typeface="Calibri" charset="0"/>
                <a:ea typeface="ＭＳ Ｐゴシック" charset="0"/>
              </a:rPr>
              <a:t> PLUS the value 40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so we do this addition in this stage</a:t>
            </a:r>
          </a:p>
        </p:txBody>
      </p:sp>
      <p:sp>
        <p:nvSpPr>
          <p:cNvPr id="686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(3/5)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(4/5)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4: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Memory Access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actually only the load and store instructions do anything during this stage; the others remain idle during this stage or skip it all together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since these instructions have a unique step, we need this extra stage to account for them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 a result of the cache system, this stage is expected to be fast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(5/5)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5: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Register Write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most instructions write the result of some computation into a register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examples: arithmetic, logical, shifts, loads, </a:t>
            </a:r>
            <a:r>
              <a:rPr lang="en-US" dirty="0" err="1">
                <a:latin typeface="Calibri" charset="0"/>
                <a:ea typeface="ＭＳ Ｐゴシック" charset="0"/>
              </a:rPr>
              <a:t>slt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what about stores, branches, jumps?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don’t write anything into a register at the end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these remain idle during this fifth stage or skip it all together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Generic Steps of Datapath</a:t>
            </a:r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914400" y="25019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 rot="-5400000">
            <a:off x="1600200" y="2806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1524000" y="39338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295400" y="31115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3657600" y="25019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3124200" y="2959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>
            <a:off x="3124200" y="33321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3124200" y="3644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2"/>
          <p:cNvSpPr txBox="1">
            <a:spLocks noChangeArrowheads="1"/>
          </p:cNvSpPr>
          <p:nvPr/>
        </p:nvSpPr>
        <p:spPr bwMode="auto">
          <a:xfrm>
            <a:off x="3109913" y="3248025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rt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3065463" y="2943225"/>
            <a:ext cx="39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rs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3079750" y="256222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rd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 rot="-5400000">
            <a:off x="3540125" y="28575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1518" name="Group 16"/>
          <p:cNvGrpSpPr>
            <a:grpSpLocks/>
          </p:cNvGrpSpPr>
          <p:nvPr/>
        </p:nvGrpSpPr>
        <p:grpSpPr bwMode="auto">
          <a:xfrm>
            <a:off x="5334000" y="2562225"/>
            <a:ext cx="1219200" cy="1524000"/>
            <a:chOff x="3648" y="1348"/>
            <a:chExt cx="768" cy="960"/>
          </a:xfrm>
        </p:grpSpPr>
        <p:sp>
          <p:nvSpPr>
            <p:cNvPr id="21558" name="Freeform 18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Line 19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Text Box 17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1519" name="Line 20"/>
          <p:cNvSpPr>
            <a:spLocks noChangeShapeType="1"/>
          </p:cNvSpPr>
          <p:nvPr/>
        </p:nvSpPr>
        <p:spPr bwMode="auto">
          <a:xfrm>
            <a:off x="4648200" y="3644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3094038" y="39957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22"/>
          <p:cNvSpPr>
            <a:spLocks noChangeShapeType="1"/>
          </p:cNvSpPr>
          <p:nvPr/>
        </p:nvSpPr>
        <p:spPr bwMode="auto">
          <a:xfrm>
            <a:off x="4648200" y="28305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23"/>
          <p:cNvSpPr>
            <a:spLocks noChangeArrowheads="1"/>
          </p:cNvSpPr>
          <p:nvPr/>
        </p:nvSpPr>
        <p:spPr bwMode="auto">
          <a:xfrm rot="-5400000">
            <a:off x="6096000" y="29591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1523" name="Line 24"/>
          <p:cNvSpPr>
            <a:spLocks noChangeShapeType="1"/>
          </p:cNvSpPr>
          <p:nvPr/>
        </p:nvSpPr>
        <p:spPr bwMode="auto">
          <a:xfrm>
            <a:off x="4876800" y="3644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25"/>
          <p:cNvSpPr>
            <a:spLocks noChangeShapeType="1"/>
          </p:cNvSpPr>
          <p:nvPr/>
        </p:nvSpPr>
        <p:spPr bwMode="auto">
          <a:xfrm>
            <a:off x="4876800" y="4025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6"/>
          <p:cNvSpPr>
            <a:spLocks noChangeShapeType="1"/>
          </p:cNvSpPr>
          <p:nvPr/>
        </p:nvSpPr>
        <p:spPr bwMode="auto">
          <a:xfrm>
            <a:off x="4876800" y="43307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7"/>
          <p:cNvSpPr>
            <a:spLocks noChangeShapeType="1"/>
          </p:cNvSpPr>
          <p:nvPr/>
        </p:nvSpPr>
        <p:spPr bwMode="auto">
          <a:xfrm>
            <a:off x="7620000" y="32480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8"/>
          <p:cNvSpPr>
            <a:spLocks noChangeShapeType="1"/>
          </p:cNvSpPr>
          <p:nvPr/>
        </p:nvSpPr>
        <p:spPr bwMode="auto">
          <a:xfrm flipV="1">
            <a:off x="7924800" y="19685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 flipH="1">
            <a:off x="3921125" y="19685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30"/>
          <p:cNvSpPr>
            <a:spLocks noChangeShapeType="1"/>
          </p:cNvSpPr>
          <p:nvPr/>
        </p:nvSpPr>
        <p:spPr bwMode="auto">
          <a:xfrm>
            <a:off x="3921125" y="19685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31"/>
          <p:cNvSpPr txBox="1">
            <a:spLocks noChangeArrowheads="1"/>
          </p:cNvSpPr>
          <p:nvPr/>
        </p:nvSpPr>
        <p:spPr bwMode="auto">
          <a:xfrm>
            <a:off x="3079750" y="39497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1531" name="Line 32"/>
          <p:cNvSpPr>
            <a:spLocks noChangeShapeType="1"/>
          </p:cNvSpPr>
          <p:nvPr/>
        </p:nvSpPr>
        <p:spPr bwMode="auto">
          <a:xfrm>
            <a:off x="1676400" y="31115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AutoShape 33"/>
          <p:cNvSpPr>
            <a:spLocks noChangeArrowheads="1"/>
          </p:cNvSpPr>
          <p:nvPr/>
        </p:nvSpPr>
        <p:spPr bwMode="auto">
          <a:xfrm>
            <a:off x="914400" y="40862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Line 34"/>
          <p:cNvSpPr>
            <a:spLocks noChangeShapeType="1"/>
          </p:cNvSpPr>
          <p:nvPr/>
        </p:nvSpPr>
        <p:spPr bwMode="auto">
          <a:xfrm flipH="1">
            <a:off x="1295400" y="43084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Line 35"/>
          <p:cNvSpPr>
            <a:spLocks noChangeShapeType="1"/>
          </p:cNvSpPr>
          <p:nvPr/>
        </p:nvSpPr>
        <p:spPr bwMode="auto">
          <a:xfrm>
            <a:off x="3743325" y="39957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Line 36"/>
          <p:cNvSpPr>
            <a:spLocks noChangeShapeType="1"/>
          </p:cNvSpPr>
          <p:nvPr/>
        </p:nvSpPr>
        <p:spPr bwMode="auto">
          <a:xfrm flipH="1">
            <a:off x="1295400" y="4667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 flipH="1">
            <a:off x="533400" y="4483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Line 38"/>
          <p:cNvSpPr>
            <a:spLocks noChangeShapeType="1"/>
          </p:cNvSpPr>
          <p:nvPr/>
        </p:nvSpPr>
        <p:spPr bwMode="auto">
          <a:xfrm flipV="1">
            <a:off x="533400" y="3111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Line 39"/>
          <p:cNvSpPr>
            <a:spLocks noChangeShapeType="1"/>
          </p:cNvSpPr>
          <p:nvPr/>
        </p:nvSpPr>
        <p:spPr bwMode="auto">
          <a:xfrm>
            <a:off x="533400" y="3111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414463" y="5105400"/>
            <a:ext cx="1665287" cy="722313"/>
            <a:chOff x="729" y="2832"/>
            <a:chExt cx="1355" cy="455"/>
          </a:xfrm>
        </p:grpSpPr>
        <p:sp>
          <p:nvSpPr>
            <p:cNvPr id="2499625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Fetch</a:t>
              </a:r>
            </a:p>
          </p:txBody>
        </p:sp>
        <p:sp>
          <p:nvSpPr>
            <p:cNvPr id="2499626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268663" y="4794250"/>
            <a:ext cx="1763712" cy="1323975"/>
            <a:chOff x="728" y="2636"/>
            <a:chExt cx="1356" cy="834"/>
          </a:xfrm>
        </p:grpSpPr>
        <p:sp>
          <p:nvSpPr>
            <p:cNvPr id="2499628" name="Text Box 44"/>
            <p:cNvSpPr txBox="1">
              <a:spLocks noChangeArrowheads="1"/>
            </p:cNvSpPr>
            <p:nvPr/>
          </p:nvSpPr>
          <p:spPr bwMode="auto">
            <a:xfrm>
              <a:off x="851" y="2636"/>
              <a:ext cx="1019" cy="83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endParaRPr lang="en-US" sz="2000" dirty="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endParaRP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2.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    Register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Read</a:t>
              </a:r>
            </a:p>
          </p:txBody>
        </p:sp>
        <p:sp>
          <p:nvSpPr>
            <p:cNvPr id="2499629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156200" y="5105400"/>
            <a:ext cx="1500188" cy="550863"/>
            <a:chOff x="729" y="2832"/>
            <a:chExt cx="1355" cy="347"/>
          </a:xfrm>
        </p:grpSpPr>
        <p:sp>
          <p:nvSpPr>
            <p:cNvPr id="2499631" name="Text Box 47"/>
            <p:cNvSpPr txBox="1">
              <a:spLocks noChangeArrowheads="1"/>
            </p:cNvSpPr>
            <p:nvPr/>
          </p:nvSpPr>
          <p:spPr bwMode="auto">
            <a:xfrm>
              <a:off x="786" y="2927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3. Execute</a:t>
              </a:r>
            </a:p>
          </p:txBody>
        </p:sp>
        <p:sp>
          <p:nvSpPr>
            <p:cNvPr id="2499632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457950" y="5105400"/>
            <a:ext cx="1330325" cy="550863"/>
            <a:chOff x="271" y="2832"/>
            <a:chExt cx="2149" cy="347"/>
          </a:xfrm>
        </p:grpSpPr>
        <p:sp>
          <p:nvSpPr>
            <p:cNvPr id="2499634" name="Text Box 50"/>
            <p:cNvSpPr txBox="1">
              <a:spLocks noChangeArrowheads="1"/>
            </p:cNvSpPr>
            <p:nvPr/>
          </p:nvSpPr>
          <p:spPr bwMode="auto">
            <a:xfrm>
              <a:off x="271" y="2927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4. Memory</a:t>
              </a:r>
            </a:p>
          </p:txBody>
        </p:sp>
        <p:sp>
          <p:nvSpPr>
            <p:cNvPr id="2499635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7639050" y="5102225"/>
            <a:ext cx="1277938" cy="708025"/>
            <a:chOff x="592" y="2830"/>
            <a:chExt cx="1649" cy="446"/>
          </a:xfrm>
        </p:grpSpPr>
        <p:sp>
          <p:nvSpPr>
            <p:cNvPr id="21548" name="Text Box 53"/>
            <p:cNvSpPr txBox="1">
              <a:spLocks noChangeArrowheads="1"/>
            </p:cNvSpPr>
            <p:nvPr/>
          </p:nvSpPr>
          <p:spPr bwMode="auto">
            <a:xfrm>
              <a:off x="592" y="2830"/>
              <a:ext cx="164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499638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1544" name="Text Box 3"/>
          <p:cNvSpPr txBox="1">
            <a:spLocks noChangeArrowheads="1"/>
          </p:cNvSpPr>
          <p:nvPr/>
        </p:nvSpPr>
        <p:spPr bwMode="auto">
          <a:xfrm rot="-5400000">
            <a:off x="861219" y="28979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12863"/>
            <a:ext cx="8229600" cy="4181475"/>
          </a:xfrm>
        </p:spPr>
        <p:txBody>
          <a:bodyPr/>
          <a:lstStyle/>
          <a:p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add $r3,$r1,$r2 </a:t>
            </a:r>
            <a:r>
              <a:rPr lang="en-US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# r3 = r1+r2</a:t>
            </a:r>
            <a:endParaRPr lang="en-US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an </a:t>
            </a:r>
            <a:r>
              <a:rPr lang="en-US">
                <a:latin typeface="Courier"/>
                <a:ea typeface="ＭＳ Ｐゴシック" charset="0"/>
              </a:rPr>
              <a:t>add</a:t>
            </a:r>
            <a:r>
              <a:rPr lang="en-US">
                <a:latin typeface="Calibri" charset="0"/>
                <a:ea typeface="ＭＳ Ｐゴシック" charset="0"/>
              </a:rPr>
              <a:t>,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registers </a:t>
            </a:r>
            <a:r>
              <a:rPr lang="en-US">
                <a:latin typeface="Courier"/>
                <a:ea typeface="ＭＳ Ｐゴシック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and </a:t>
            </a:r>
            <a:r>
              <a:rPr lang="en-US">
                <a:latin typeface="Courier"/>
                <a:ea typeface="ＭＳ Ｐゴシック" charset="0"/>
              </a:rPr>
              <a:t>$r2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the two values retrieved in Stage 2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idle (nothing to write to memory)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write result of Stage 3 into register </a:t>
            </a:r>
            <a:r>
              <a:rPr lang="en-US">
                <a:latin typeface="Courier"/>
                <a:ea typeface="ＭＳ Ｐゴシック" charset="0"/>
              </a:rPr>
              <a:t>$r3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(1/3)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ChangeArrowheads="1"/>
          </p:cNvSpPr>
          <p:nvPr/>
        </p:nvSpPr>
        <p:spPr bwMode="auto">
          <a:xfrm>
            <a:off x="1143000" y="24511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 rot="-5400000">
            <a:off x="1828800" y="27559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603" name="AutoShape 6"/>
          <p:cNvSpPr>
            <a:spLocks noChangeArrowheads="1"/>
          </p:cNvSpPr>
          <p:nvPr/>
        </p:nvSpPr>
        <p:spPr bwMode="auto">
          <a:xfrm>
            <a:off x="1752600" y="40227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1524000" y="30607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3886200" y="24511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9"/>
          <p:cNvSpPr>
            <a:spLocks noChangeShapeType="1"/>
          </p:cNvSpPr>
          <p:nvPr/>
        </p:nvSpPr>
        <p:spPr bwMode="auto">
          <a:xfrm>
            <a:off x="3352800" y="29083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10"/>
          <p:cNvSpPr>
            <a:spLocks noChangeShapeType="1"/>
          </p:cNvSpPr>
          <p:nvPr/>
        </p:nvSpPr>
        <p:spPr bwMode="auto">
          <a:xfrm>
            <a:off x="3352800" y="32813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3352800" y="3594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12"/>
          <p:cNvSpPr txBox="1">
            <a:spLocks noChangeArrowheads="1"/>
          </p:cNvSpPr>
          <p:nvPr/>
        </p:nvSpPr>
        <p:spPr bwMode="auto">
          <a:xfrm rot="-5400000">
            <a:off x="3768725" y="28257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5610" name="Group 13"/>
          <p:cNvGrpSpPr>
            <a:grpSpLocks/>
          </p:cNvGrpSpPr>
          <p:nvPr/>
        </p:nvGrpSpPr>
        <p:grpSpPr bwMode="auto">
          <a:xfrm>
            <a:off x="5562600" y="2511425"/>
            <a:ext cx="1219200" cy="1524000"/>
            <a:chOff x="3648" y="1348"/>
            <a:chExt cx="768" cy="960"/>
          </a:xfrm>
        </p:grpSpPr>
        <p:sp>
          <p:nvSpPr>
            <p:cNvPr id="25663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5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5611" name="Line 17"/>
          <p:cNvSpPr>
            <a:spLocks noChangeShapeType="1"/>
          </p:cNvSpPr>
          <p:nvPr/>
        </p:nvSpPr>
        <p:spPr bwMode="auto">
          <a:xfrm>
            <a:off x="4876800" y="35941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>
            <a:off x="3322638" y="39449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9"/>
          <p:cNvSpPr>
            <a:spLocks noChangeShapeType="1"/>
          </p:cNvSpPr>
          <p:nvPr/>
        </p:nvSpPr>
        <p:spPr bwMode="auto">
          <a:xfrm>
            <a:off x="4876800" y="27797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20"/>
          <p:cNvSpPr>
            <a:spLocks noChangeArrowheads="1"/>
          </p:cNvSpPr>
          <p:nvPr/>
        </p:nvSpPr>
        <p:spPr bwMode="auto">
          <a:xfrm rot="-5400000">
            <a:off x="6324600" y="2908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5615" name="Line 21"/>
          <p:cNvSpPr>
            <a:spLocks noChangeShapeType="1"/>
          </p:cNvSpPr>
          <p:nvPr/>
        </p:nvSpPr>
        <p:spPr bwMode="auto">
          <a:xfrm>
            <a:off x="5105400" y="3594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22"/>
          <p:cNvSpPr>
            <a:spLocks noChangeShapeType="1"/>
          </p:cNvSpPr>
          <p:nvPr/>
        </p:nvSpPr>
        <p:spPr bwMode="auto">
          <a:xfrm>
            <a:off x="5105400" y="39751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3"/>
          <p:cNvSpPr>
            <a:spLocks noChangeShapeType="1"/>
          </p:cNvSpPr>
          <p:nvPr/>
        </p:nvSpPr>
        <p:spPr bwMode="auto">
          <a:xfrm>
            <a:off x="5105400" y="42799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4"/>
          <p:cNvSpPr>
            <a:spLocks noChangeShapeType="1"/>
          </p:cNvSpPr>
          <p:nvPr/>
        </p:nvSpPr>
        <p:spPr bwMode="auto">
          <a:xfrm>
            <a:off x="7848600" y="31972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5"/>
          <p:cNvSpPr>
            <a:spLocks noChangeShapeType="1"/>
          </p:cNvSpPr>
          <p:nvPr/>
        </p:nvSpPr>
        <p:spPr bwMode="auto">
          <a:xfrm flipV="1">
            <a:off x="8153400" y="19177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6"/>
          <p:cNvSpPr>
            <a:spLocks noChangeShapeType="1"/>
          </p:cNvSpPr>
          <p:nvPr/>
        </p:nvSpPr>
        <p:spPr bwMode="auto">
          <a:xfrm flipH="1">
            <a:off x="4149725" y="19177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7"/>
          <p:cNvSpPr>
            <a:spLocks noChangeShapeType="1"/>
          </p:cNvSpPr>
          <p:nvPr/>
        </p:nvSpPr>
        <p:spPr bwMode="auto">
          <a:xfrm>
            <a:off x="4149725" y="19177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28"/>
          <p:cNvSpPr txBox="1">
            <a:spLocks noChangeArrowheads="1"/>
          </p:cNvSpPr>
          <p:nvPr/>
        </p:nvSpPr>
        <p:spPr bwMode="auto">
          <a:xfrm>
            <a:off x="3308350" y="38989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5623" name="Line 29"/>
          <p:cNvSpPr>
            <a:spLocks noChangeShapeType="1"/>
          </p:cNvSpPr>
          <p:nvPr/>
        </p:nvSpPr>
        <p:spPr bwMode="auto">
          <a:xfrm>
            <a:off x="1905000" y="30607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AutoShape 30"/>
          <p:cNvSpPr>
            <a:spLocks noChangeArrowheads="1"/>
          </p:cNvSpPr>
          <p:nvPr/>
        </p:nvSpPr>
        <p:spPr bwMode="auto">
          <a:xfrm>
            <a:off x="1143000" y="40354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5625" name="Line 31"/>
          <p:cNvSpPr>
            <a:spLocks noChangeShapeType="1"/>
          </p:cNvSpPr>
          <p:nvPr/>
        </p:nvSpPr>
        <p:spPr bwMode="auto">
          <a:xfrm flipH="1">
            <a:off x="1524000" y="4419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2"/>
          <p:cNvSpPr>
            <a:spLocks noChangeShapeType="1"/>
          </p:cNvSpPr>
          <p:nvPr/>
        </p:nvSpPr>
        <p:spPr bwMode="auto">
          <a:xfrm>
            <a:off x="3971925" y="39449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3"/>
          <p:cNvSpPr>
            <a:spLocks noChangeShapeType="1"/>
          </p:cNvSpPr>
          <p:nvPr/>
        </p:nvSpPr>
        <p:spPr bwMode="auto">
          <a:xfrm flipH="1">
            <a:off x="1524000" y="46164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34"/>
          <p:cNvSpPr>
            <a:spLocks noChangeShapeType="1"/>
          </p:cNvSpPr>
          <p:nvPr/>
        </p:nvSpPr>
        <p:spPr bwMode="auto">
          <a:xfrm flipH="1">
            <a:off x="762000" y="44323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35"/>
          <p:cNvSpPr>
            <a:spLocks noChangeShapeType="1"/>
          </p:cNvSpPr>
          <p:nvPr/>
        </p:nvSpPr>
        <p:spPr bwMode="auto">
          <a:xfrm flipV="1">
            <a:off x="762000" y="30607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6"/>
          <p:cNvSpPr>
            <a:spLocks noChangeShapeType="1"/>
          </p:cNvSpPr>
          <p:nvPr/>
        </p:nvSpPr>
        <p:spPr bwMode="auto">
          <a:xfrm>
            <a:off x="762000" y="3060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3717" name="Line 37"/>
          <p:cNvSpPr>
            <a:spLocks noChangeShapeType="1"/>
          </p:cNvSpPr>
          <p:nvPr/>
        </p:nvSpPr>
        <p:spPr bwMode="auto">
          <a:xfrm>
            <a:off x="1524000" y="30448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319463" y="2511425"/>
            <a:ext cx="419100" cy="3687763"/>
            <a:chOff x="2091" y="1198"/>
            <a:chExt cx="264" cy="2323"/>
          </a:xfrm>
        </p:grpSpPr>
        <p:sp>
          <p:nvSpPr>
            <p:cNvPr id="25659" name="Text Box 39"/>
            <p:cNvSpPr txBox="1">
              <a:spLocks noChangeArrowheads="1"/>
            </p:cNvSpPr>
            <p:nvPr/>
          </p:nvSpPr>
          <p:spPr bwMode="auto">
            <a:xfrm>
              <a:off x="2150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2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60" name="Text Box 40"/>
            <p:cNvSpPr txBox="1">
              <a:spLocks noChangeArrowheads="1"/>
            </p:cNvSpPr>
            <p:nvPr/>
          </p:nvSpPr>
          <p:spPr bwMode="auto">
            <a:xfrm>
              <a:off x="2150" y="143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61" name="Text Box 41"/>
            <p:cNvSpPr txBox="1">
              <a:spLocks noChangeArrowheads="1"/>
            </p:cNvSpPr>
            <p:nvPr/>
          </p:nvSpPr>
          <p:spPr bwMode="auto">
            <a:xfrm>
              <a:off x="2150" y="119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0239" name="Text Box 42"/>
            <p:cNvSpPr txBox="1">
              <a:spLocks noChangeArrowheads="1"/>
            </p:cNvSpPr>
            <p:nvPr/>
          </p:nvSpPr>
          <p:spPr bwMode="auto">
            <a:xfrm rot="16200000">
              <a:off x="1733" y="2911"/>
              <a:ext cx="968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add r3, r1, r2</a:t>
              </a:r>
            </a:p>
          </p:txBody>
        </p:sp>
      </p:grpSp>
      <p:sp>
        <p:nvSpPr>
          <p:cNvPr id="2503723" name="Line 43"/>
          <p:cNvSpPr>
            <a:spLocks noChangeShapeType="1"/>
          </p:cNvSpPr>
          <p:nvPr/>
        </p:nvSpPr>
        <p:spPr bwMode="auto">
          <a:xfrm>
            <a:off x="6800850" y="32099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5937250" y="2017713"/>
            <a:ext cx="933450" cy="1185862"/>
            <a:chOff x="3740" y="887"/>
            <a:chExt cx="588" cy="747"/>
          </a:xfrm>
        </p:grpSpPr>
        <p:sp>
          <p:nvSpPr>
            <p:cNvPr id="25657" name="Text Box 45"/>
            <p:cNvSpPr txBox="1">
              <a:spLocks noChangeArrowheads="1"/>
            </p:cNvSpPr>
            <p:nvPr/>
          </p:nvSpPr>
          <p:spPr bwMode="auto">
            <a:xfrm>
              <a:off x="3740" y="887"/>
              <a:ext cx="58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reg[1]+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reg[2]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5658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49625" y="2298700"/>
            <a:ext cx="2303463" cy="1295400"/>
            <a:chOff x="2110" y="1064"/>
            <a:chExt cx="1451" cy="816"/>
          </a:xfrm>
        </p:grpSpPr>
        <p:sp>
          <p:nvSpPr>
            <p:cNvPr id="25649" name="Line 48"/>
            <p:cNvSpPr>
              <a:spLocks noChangeShapeType="1"/>
            </p:cNvSpPr>
            <p:nvPr/>
          </p:nvSpPr>
          <p:spPr bwMode="auto">
            <a:xfrm>
              <a:off x="2112" y="1688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Line 49"/>
            <p:cNvSpPr>
              <a:spLocks noChangeShapeType="1"/>
            </p:cNvSpPr>
            <p:nvPr/>
          </p:nvSpPr>
          <p:spPr bwMode="auto">
            <a:xfrm>
              <a:off x="2110" y="1880"/>
              <a:ext cx="33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51" name="Group 50"/>
            <p:cNvGrpSpPr>
              <a:grpSpLocks/>
            </p:cNvGrpSpPr>
            <p:nvPr/>
          </p:nvGrpSpPr>
          <p:grpSpPr bwMode="auto">
            <a:xfrm>
              <a:off x="3023" y="1064"/>
              <a:ext cx="538" cy="816"/>
              <a:chOff x="3023" y="1064"/>
              <a:chExt cx="538" cy="816"/>
            </a:xfrm>
          </p:grpSpPr>
          <p:sp>
            <p:nvSpPr>
              <p:cNvPr id="25653" name="Line 51"/>
              <p:cNvSpPr>
                <a:spLocks noChangeShapeType="1"/>
              </p:cNvSpPr>
              <p:nvPr/>
            </p:nvSpPr>
            <p:spPr bwMode="auto">
              <a:xfrm>
                <a:off x="3072" y="1880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Line 52"/>
              <p:cNvSpPr>
                <a:spLocks noChangeShapeType="1"/>
              </p:cNvSpPr>
              <p:nvPr/>
            </p:nvSpPr>
            <p:spPr bwMode="auto">
              <a:xfrm>
                <a:off x="3072" y="1367"/>
                <a:ext cx="413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53"/>
              <p:cNvSpPr txBox="1">
                <a:spLocks noChangeArrowheads="1"/>
              </p:cNvSpPr>
              <p:nvPr/>
            </p:nvSpPr>
            <p:spPr bwMode="auto">
              <a:xfrm>
                <a:off x="3036" y="1630"/>
                <a:ext cx="5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latin typeface="Calibri" charset="0"/>
                  </a:rPr>
                  <a:t>reg[2]</a:t>
                </a:r>
                <a:endParaRPr lang="en-US" sz="2000">
                  <a:latin typeface="Calibri" charset="0"/>
                </a:endParaRPr>
              </a:p>
            </p:txBody>
          </p:sp>
          <p:sp>
            <p:nvSpPr>
              <p:cNvPr id="25656" name="Text Box 54"/>
              <p:cNvSpPr txBox="1">
                <a:spLocks noChangeArrowheads="1"/>
              </p:cNvSpPr>
              <p:nvPr/>
            </p:nvSpPr>
            <p:spPr bwMode="auto">
              <a:xfrm>
                <a:off x="3023" y="1064"/>
                <a:ext cx="52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2000">
                    <a:solidFill>
                      <a:schemeClr val="accent2"/>
                    </a:solidFill>
                    <a:latin typeface="Calibri" charset="0"/>
                  </a:rPr>
                  <a:t>reg[1]</a:t>
                </a:r>
                <a:endParaRPr lang="en-US" sz="2000">
                  <a:latin typeface="Calibri" charset="0"/>
                </a:endParaRPr>
              </a:p>
            </p:txBody>
          </p:sp>
        </p:grpSp>
        <p:sp>
          <p:nvSpPr>
            <p:cNvPr id="25652" name="Line 55"/>
            <p:cNvSpPr>
              <a:spLocks noChangeShapeType="1"/>
            </p:cNvSpPr>
            <p:nvPr/>
          </p:nvSpPr>
          <p:spPr bwMode="auto">
            <a:xfrm>
              <a:off x="2112" y="144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3736" name="Freeform 56"/>
          <p:cNvSpPr>
            <a:spLocks/>
          </p:cNvSpPr>
          <p:nvPr/>
        </p:nvSpPr>
        <p:spPr bwMode="auto">
          <a:xfrm>
            <a:off x="4191000" y="19050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3068638"/>
            <a:ext cx="381000" cy="1363662"/>
            <a:chOff x="960" y="1549"/>
            <a:chExt cx="240" cy="859"/>
          </a:xfrm>
        </p:grpSpPr>
        <p:sp>
          <p:nvSpPr>
            <p:cNvPr id="25647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3044825"/>
            <a:ext cx="762000" cy="1374775"/>
            <a:chOff x="480" y="1534"/>
            <a:chExt cx="480" cy="866"/>
          </a:xfrm>
        </p:grpSpPr>
        <p:sp>
          <p:nvSpPr>
            <p:cNvPr id="25644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5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39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 charset="0"/>
                <a:ea typeface="ＭＳ Ｐゴシック" charset="0"/>
                <a:cs typeface="Courier" charset="0"/>
              </a:rPr>
              <a:t>add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</a:t>
            </a:r>
          </a:p>
        </p:txBody>
      </p:sp>
      <p:sp>
        <p:nvSpPr>
          <p:cNvPr id="25640" name="Text Box 3"/>
          <p:cNvSpPr txBox="1">
            <a:spLocks noChangeArrowheads="1"/>
          </p:cNvSpPr>
          <p:nvPr/>
        </p:nvSpPr>
        <p:spPr bwMode="auto">
          <a:xfrm rot="-5400000">
            <a:off x="1089819" y="28471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3717" grpId="0" animBg="1"/>
      <p:bldP spid="2503723" grpId="0" animBg="1"/>
      <p:bldP spid="25037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430338"/>
            <a:ext cx="8551862" cy="4181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>
                <a:latin typeface="Courier"/>
                <a:ea typeface="ＭＳ Ｐゴシック" charset="0"/>
                <a:cs typeface="ＭＳ Ｐゴシック" charset="0"/>
              </a:rPr>
              <a:t>slti $r3,$r1,17 </a:t>
            </a:r>
            <a:br>
              <a:rPr lang="en-US" sz="3000">
                <a:latin typeface="Courier"/>
                <a:ea typeface="ＭＳ Ｐゴシック" charset="0"/>
                <a:cs typeface="ＭＳ Ｐゴシック" charset="0"/>
              </a:rPr>
            </a:br>
            <a:r>
              <a:rPr lang="en-US" sz="3000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# if (r1 &lt;17 )r3 = 1 else r3 = 0 </a:t>
            </a:r>
            <a:endParaRPr lang="en-US" sz="3000">
              <a:latin typeface="Courier"/>
              <a:ea typeface="ＭＳ Ｐゴシック" charset="0"/>
              <a:cs typeface="ＭＳ Ｐゴシック" charset="0"/>
            </a:endParaRP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2: decode to determine it is an </a:t>
            </a:r>
            <a:r>
              <a:rPr lang="en-US" sz="2600">
                <a:latin typeface="Courier"/>
                <a:ea typeface="ＭＳ Ｐゴシック" charset="0"/>
              </a:rPr>
              <a:t>slti</a:t>
            </a:r>
            <a:r>
              <a:rPr lang="en-US" sz="2600">
                <a:latin typeface="Calibri" charset="0"/>
                <a:ea typeface="ＭＳ Ｐゴシック" charset="0"/>
              </a:rPr>
              <a:t>, </a:t>
            </a:r>
            <a:br>
              <a:rPr lang="en-US" sz="2600">
                <a:latin typeface="Calibri" charset="0"/>
                <a:ea typeface="ＭＳ Ｐゴシック" charset="0"/>
              </a:rPr>
            </a:br>
            <a:r>
              <a:rPr lang="en-US" sz="2600">
                <a:latin typeface="Calibri" charset="0"/>
                <a:ea typeface="ＭＳ Ｐゴシック" charset="0"/>
              </a:rPr>
              <a:t>then read register </a:t>
            </a:r>
            <a:r>
              <a:rPr lang="en-US" sz="2600">
                <a:latin typeface="Courier"/>
                <a:ea typeface="ＭＳ Ｐゴシック" charset="0"/>
              </a:rPr>
              <a:t>$r1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3: compare value retrieved in Stage 2 </a:t>
            </a:r>
            <a:br>
              <a:rPr lang="en-US" sz="2600">
                <a:latin typeface="Calibri" charset="0"/>
                <a:ea typeface="ＭＳ Ｐゴシック" charset="0"/>
              </a:rPr>
            </a:br>
            <a:r>
              <a:rPr lang="en-US" sz="2600">
                <a:latin typeface="Calibri" charset="0"/>
                <a:ea typeface="ＭＳ Ｐゴシック" charset="0"/>
              </a:rPr>
              <a:t>with the integer 17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4: idle</a:t>
            </a:r>
          </a:p>
          <a:p>
            <a:pPr marL="508000" lvl="1"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Stage 5: write the result of Stage 3 (1 if reg source was less than signed immediate, 0 otherwise) into register </a:t>
            </a:r>
            <a:r>
              <a:rPr lang="en-US" sz="2600">
                <a:latin typeface="Courier"/>
                <a:ea typeface="ＭＳ Ｐゴシック" charset="0"/>
              </a:rPr>
              <a:t>$r3</a:t>
            </a:r>
          </a:p>
        </p:txBody>
      </p:sp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(2/3)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1143000" y="23495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 rot="-5400000">
            <a:off x="1828800" y="26543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9699" name="AutoShape 6"/>
          <p:cNvSpPr>
            <a:spLocks noChangeArrowheads="1"/>
          </p:cNvSpPr>
          <p:nvPr/>
        </p:nvSpPr>
        <p:spPr bwMode="auto">
          <a:xfrm>
            <a:off x="1752600" y="39211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29700" name="Line 7"/>
          <p:cNvSpPr>
            <a:spLocks noChangeShapeType="1"/>
          </p:cNvSpPr>
          <p:nvPr/>
        </p:nvSpPr>
        <p:spPr bwMode="auto">
          <a:xfrm>
            <a:off x="1524000" y="2959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3886200" y="23495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9"/>
          <p:cNvSpPr>
            <a:spLocks noChangeShapeType="1"/>
          </p:cNvSpPr>
          <p:nvPr/>
        </p:nvSpPr>
        <p:spPr bwMode="auto">
          <a:xfrm>
            <a:off x="3352800" y="28067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10"/>
          <p:cNvSpPr>
            <a:spLocks noChangeShapeType="1"/>
          </p:cNvSpPr>
          <p:nvPr/>
        </p:nvSpPr>
        <p:spPr bwMode="auto">
          <a:xfrm>
            <a:off x="3352800" y="31797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1"/>
          <p:cNvSpPr>
            <a:spLocks noChangeShapeType="1"/>
          </p:cNvSpPr>
          <p:nvPr/>
        </p:nvSpPr>
        <p:spPr bwMode="auto">
          <a:xfrm>
            <a:off x="3352800" y="3492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 rot="-5400000">
            <a:off x="3768725" y="271780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29706" name="Group 13"/>
          <p:cNvGrpSpPr>
            <a:grpSpLocks/>
          </p:cNvGrpSpPr>
          <p:nvPr/>
        </p:nvGrpSpPr>
        <p:grpSpPr bwMode="auto">
          <a:xfrm>
            <a:off x="5562600" y="2409825"/>
            <a:ext cx="1219200" cy="1524000"/>
            <a:chOff x="3648" y="1348"/>
            <a:chExt cx="768" cy="960"/>
          </a:xfrm>
        </p:grpSpPr>
        <p:sp>
          <p:nvSpPr>
            <p:cNvPr id="29757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Text Box 14"/>
            <p:cNvSpPr txBox="1">
              <a:spLocks noChangeArrowheads="1"/>
            </p:cNvSpPr>
            <p:nvPr/>
          </p:nvSpPr>
          <p:spPr bwMode="auto">
            <a:xfrm>
              <a:off x="3724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29707" name="Line 17"/>
          <p:cNvSpPr>
            <a:spLocks noChangeShapeType="1"/>
          </p:cNvSpPr>
          <p:nvPr/>
        </p:nvSpPr>
        <p:spPr bwMode="auto">
          <a:xfrm>
            <a:off x="4876800" y="34925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8"/>
          <p:cNvSpPr>
            <a:spLocks noChangeShapeType="1"/>
          </p:cNvSpPr>
          <p:nvPr/>
        </p:nvSpPr>
        <p:spPr bwMode="auto">
          <a:xfrm>
            <a:off x="3322638" y="38433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9"/>
          <p:cNvSpPr>
            <a:spLocks noChangeShapeType="1"/>
          </p:cNvSpPr>
          <p:nvPr/>
        </p:nvSpPr>
        <p:spPr bwMode="auto">
          <a:xfrm>
            <a:off x="4876800" y="26781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20"/>
          <p:cNvSpPr>
            <a:spLocks noChangeArrowheads="1"/>
          </p:cNvSpPr>
          <p:nvPr/>
        </p:nvSpPr>
        <p:spPr bwMode="auto">
          <a:xfrm rot="-5400000">
            <a:off x="6324600" y="2806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29711" name="Line 21"/>
          <p:cNvSpPr>
            <a:spLocks noChangeShapeType="1"/>
          </p:cNvSpPr>
          <p:nvPr/>
        </p:nvSpPr>
        <p:spPr bwMode="auto">
          <a:xfrm>
            <a:off x="5105400" y="3492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22"/>
          <p:cNvSpPr>
            <a:spLocks noChangeShapeType="1"/>
          </p:cNvSpPr>
          <p:nvPr/>
        </p:nvSpPr>
        <p:spPr bwMode="auto">
          <a:xfrm>
            <a:off x="5105400" y="38735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23"/>
          <p:cNvSpPr>
            <a:spLocks noChangeShapeType="1"/>
          </p:cNvSpPr>
          <p:nvPr/>
        </p:nvSpPr>
        <p:spPr bwMode="auto">
          <a:xfrm>
            <a:off x="5105400" y="41783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24"/>
          <p:cNvSpPr>
            <a:spLocks noChangeShapeType="1"/>
          </p:cNvSpPr>
          <p:nvPr/>
        </p:nvSpPr>
        <p:spPr bwMode="auto">
          <a:xfrm>
            <a:off x="7848600" y="30956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25"/>
          <p:cNvSpPr>
            <a:spLocks noChangeShapeType="1"/>
          </p:cNvSpPr>
          <p:nvPr/>
        </p:nvSpPr>
        <p:spPr bwMode="auto">
          <a:xfrm flipV="1">
            <a:off x="8153400" y="18161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6"/>
          <p:cNvSpPr>
            <a:spLocks noChangeShapeType="1"/>
          </p:cNvSpPr>
          <p:nvPr/>
        </p:nvSpPr>
        <p:spPr bwMode="auto">
          <a:xfrm flipH="1">
            <a:off x="4149725" y="18161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7"/>
          <p:cNvSpPr>
            <a:spLocks noChangeShapeType="1"/>
          </p:cNvSpPr>
          <p:nvPr/>
        </p:nvSpPr>
        <p:spPr bwMode="auto">
          <a:xfrm>
            <a:off x="4149725" y="18161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3308350" y="37973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29719" name="Line 29"/>
          <p:cNvSpPr>
            <a:spLocks noChangeShapeType="1"/>
          </p:cNvSpPr>
          <p:nvPr/>
        </p:nvSpPr>
        <p:spPr bwMode="auto">
          <a:xfrm>
            <a:off x="1905000" y="29591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AutoShape 30"/>
          <p:cNvSpPr>
            <a:spLocks noChangeArrowheads="1"/>
          </p:cNvSpPr>
          <p:nvPr/>
        </p:nvSpPr>
        <p:spPr bwMode="auto">
          <a:xfrm>
            <a:off x="1143000" y="39338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31"/>
          <p:cNvSpPr>
            <a:spLocks noChangeShapeType="1"/>
          </p:cNvSpPr>
          <p:nvPr/>
        </p:nvSpPr>
        <p:spPr bwMode="auto">
          <a:xfrm flipH="1">
            <a:off x="1524000" y="431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32"/>
          <p:cNvSpPr>
            <a:spLocks noChangeShapeType="1"/>
          </p:cNvSpPr>
          <p:nvPr/>
        </p:nvSpPr>
        <p:spPr bwMode="auto">
          <a:xfrm>
            <a:off x="3971925" y="38433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33"/>
          <p:cNvSpPr>
            <a:spLocks noChangeShapeType="1"/>
          </p:cNvSpPr>
          <p:nvPr/>
        </p:nvSpPr>
        <p:spPr bwMode="auto">
          <a:xfrm flipH="1">
            <a:off x="1524000" y="45148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34"/>
          <p:cNvSpPr>
            <a:spLocks noChangeShapeType="1"/>
          </p:cNvSpPr>
          <p:nvPr/>
        </p:nvSpPr>
        <p:spPr bwMode="auto">
          <a:xfrm flipH="1">
            <a:off x="762000" y="43307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35"/>
          <p:cNvSpPr>
            <a:spLocks noChangeShapeType="1"/>
          </p:cNvSpPr>
          <p:nvPr/>
        </p:nvSpPr>
        <p:spPr bwMode="auto">
          <a:xfrm flipV="1">
            <a:off x="762000" y="29591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6"/>
          <p:cNvSpPr>
            <a:spLocks noChangeShapeType="1"/>
          </p:cNvSpPr>
          <p:nvPr/>
        </p:nvSpPr>
        <p:spPr bwMode="auto">
          <a:xfrm>
            <a:off x="762000" y="2959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7813" name="Line 37"/>
          <p:cNvSpPr>
            <a:spLocks noChangeShapeType="1"/>
          </p:cNvSpPr>
          <p:nvPr/>
        </p:nvSpPr>
        <p:spPr bwMode="auto">
          <a:xfrm>
            <a:off x="1524000" y="29432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02013" y="2339975"/>
            <a:ext cx="400050" cy="3729038"/>
            <a:chOff x="2143" y="1154"/>
            <a:chExt cx="252" cy="2349"/>
          </a:xfrm>
        </p:grpSpPr>
        <p:sp>
          <p:nvSpPr>
            <p:cNvPr id="29753" name="Text Box 39"/>
            <p:cNvSpPr txBox="1">
              <a:spLocks noChangeArrowheads="1"/>
            </p:cNvSpPr>
            <p:nvPr/>
          </p:nvSpPr>
          <p:spPr bwMode="auto">
            <a:xfrm>
              <a:off x="2150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4" name="Text Box 40"/>
            <p:cNvSpPr txBox="1">
              <a:spLocks noChangeArrowheads="1"/>
            </p:cNvSpPr>
            <p:nvPr/>
          </p:nvSpPr>
          <p:spPr bwMode="auto">
            <a:xfrm>
              <a:off x="2150" y="139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5" name="Text Box 41"/>
            <p:cNvSpPr txBox="1">
              <a:spLocks noChangeArrowheads="1"/>
            </p:cNvSpPr>
            <p:nvPr/>
          </p:nvSpPr>
          <p:spPr bwMode="auto">
            <a:xfrm>
              <a:off x="2150" y="1154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4333" name="Text Box 42"/>
            <p:cNvSpPr txBox="1">
              <a:spLocks noChangeArrowheads="1"/>
            </p:cNvSpPr>
            <p:nvPr/>
          </p:nvSpPr>
          <p:spPr bwMode="auto">
            <a:xfrm rot="16200000">
              <a:off x="1800" y="2908"/>
              <a:ext cx="93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accent2"/>
                  </a:solidFill>
                  <a:latin typeface="+mn-lt"/>
                  <a:ea typeface="ＭＳ Ｐゴシック" charset="-128"/>
                  <a:cs typeface="Courier"/>
                </a:rPr>
                <a:t>slti</a:t>
              </a: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Courier"/>
                </a:rPr>
                <a:t> r3, r1, 17</a:t>
              </a:r>
            </a:p>
          </p:txBody>
        </p:sp>
      </p:grpSp>
      <p:sp>
        <p:nvSpPr>
          <p:cNvPr id="2507819" name="Line 43"/>
          <p:cNvSpPr>
            <a:spLocks noChangeShapeType="1"/>
          </p:cNvSpPr>
          <p:nvPr/>
        </p:nvSpPr>
        <p:spPr bwMode="auto">
          <a:xfrm>
            <a:off x="6800850" y="3108325"/>
            <a:ext cx="1352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002338" y="2000250"/>
            <a:ext cx="839787" cy="1101725"/>
            <a:chOff x="3781" y="940"/>
            <a:chExt cx="529" cy="694"/>
          </a:xfrm>
        </p:grpSpPr>
        <p:sp>
          <p:nvSpPr>
            <p:cNvPr id="29751" name="Text Box 45"/>
            <p:cNvSpPr txBox="1">
              <a:spLocks noChangeArrowheads="1"/>
            </p:cNvSpPr>
            <p:nvPr/>
          </p:nvSpPr>
          <p:spPr bwMode="auto">
            <a:xfrm>
              <a:off x="3781" y="940"/>
              <a:ext cx="52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</a:rPr>
              </a:br>
              <a:r>
                <a:rPr lang="en-US" sz="2000">
                  <a:solidFill>
                    <a:schemeClr val="accent2"/>
                  </a:solidFill>
                </a:rPr>
                <a:t>&lt;17?</a:t>
              </a:r>
              <a:endParaRPr lang="en-US" sz="2000"/>
            </a:p>
          </p:txBody>
        </p:sp>
        <p:sp>
          <p:nvSpPr>
            <p:cNvPr id="29752" name="Line 46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352800" y="2184400"/>
            <a:ext cx="2279650" cy="2073275"/>
            <a:chOff x="2112" y="1056"/>
            <a:chExt cx="1436" cy="1306"/>
          </a:xfrm>
        </p:grpSpPr>
        <p:sp>
          <p:nvSpPr>
            <p:cNvPr id="29745" name="Line 48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49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50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Text Box 51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29749" name="Text Box 52"/>
            <p:cNvSpPr txBox="1">
              <a:spLocks noChangeArrowheads="1"/>
            </p:cNvSpPr>
            <p:nvPr/>
          </p:nvSpPr>
          <p:spPr bwMode="auto">
            <a:xfrm>
              <a:off x="3023" y="1056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29750" name="Line 53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07830" name="Freeform 54"/>
          <p:cNvSpPr>
            <a:spLocks/>
          </p:cNvSpPr>
          <p:nvPr/>
        </p:nvSpPr>
        <p:spPr bwMode="auto">
          <a:xfrm>
            <a:off x="4191000" y="18034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1524000" y="2967038"/>
            <a:ext cx="381000" cy="1363662"/>
            <a:chOff x="960" y="1549"/>
            <a:chExt cx="240" cy="859"/>
          </a:xfrm>
        </p:grpSpPr>
        <p:sp>
          <p:nvSpPr>
            <p:cNvPr id="29743" name="Line 56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Line 57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762000" y="2943225"/>
            <a:ext cx="762000" cy="1374775"/>
            <a:chOff x="480" y="1534"/>
            <a:chExt cx="480" cy="866"/>
          </a:xfrm>
        </p:grpSpPr>
        <p:sp>
          <p:nvSpPr>
            <p:cNvPr id="29740" name="Line 59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60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61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35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slti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Instruction</a:t>
            </a:r>
          </a:p>
        </p:txBody>
      </p:sp>
      <p:sp>
        <p:nvSpPr>
          <p:cNvPr id="29736" name="Text Box 3"/>
          <p:cNvSpPr txBox="1">
            <a:spLocks noChangeArrowheads="1"/>
          </p:cNvSpPr>
          <p:nvPr/>
        </p:nvSpPr>
        <p:spPr bwMode="auto">
          <a:xfrm rot="-5400000">
            <a:off x="1089819" y="27455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0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07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0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7813" grpId="0" animBg="1"/>
      <p:bldP spid="2507819" grpId="0" animBg="1"/>
      <p:bldP spid="25078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5263"/>
            <a:ext cx="7848600" cy="4908550"/>
          </a:xfrm>
        </p:spPr>
        <p:txBody>
          <a:bodyPr/>
          <a:lstStyle/>
          <a:p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sw $r3,17($r1)</a:t>
            </a:r>
            <a:r>
              <a:rPr lang="en-US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 # Mem[r1+17]=r3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sw</a:t>
            </a:r>
            <a:r>
              <a:rPr lang="en-US">
                <a:latin typeface="Calibri" charset="0"/>
                <a:ea typeface="ＭＳ Ｐゴシック" charset="0"/>
              </a:rPr>
              <a:t>,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registers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and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17</a:t>
            </a:r>
            <a:r>
              <a:rPr lang="en-US">
                <a:latin typeface="Calibri" charset="0"/>
                <a:ea typeface="ＭＳ Ｐゴシック" charset="0"/>
              </a:rPr>
              <a:t> to value in register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(retrieved in Stage 2) to compute address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write value in register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$r3</a:t>
            </a:r>
            <a:r>
              <a:rPr lang="en-US">
                <a:latin typeface="Calibri" charset="0"/>
                <a:ea typeface="ＭＳ Ｐゴシック" charset="0"/>
              </a:rPr>
              <a:t> (retrieved in Stage 2) into memory address computed in Stage 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idle (nothing to write into a register)</a:t>
            </a:r>
          </a:p>
        </p:txBody>
      </p:sp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Datapath Walkthroughs (3/3)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144"/>
            <a:ext cx="8229600" cy="5169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Software makes multiple screens less distracting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3204" y="142505"/>
            <a:ext cx="87545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www.technologyreview.com/news/512891/software-makes-multiple-screens-less-distracting/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169329" y="1824338"/>
            <a:ext cx="4597403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Diff Displays </a:t>
            </a:r>
            <a:r>
              <a:rPr lang="en-US" sz="2800" dirty="0" smtClean="0"/>
              <a:t>from the University of St Andrews “uses eye-tracking software to sense when the user is not longer paying attention to a particular screen. It then replaces the content on that with the subtle visualization that reduces clutter and only highlights the new information”. Cool! 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284" y="2181543"/>
            <a:ext cx="3797300" cy="37973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53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ChangeArrowheads="1"/>
          </p:cNvSpPr>
          <p:nvPr/>
        </p:nvSpPr>
        <p:spPr bwMode="auto">
          <a:xfrm>
            <a:off x="1143000" y="2281238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5"/>
          <p:cNvSpPr>
            <a:spLocks noChangeArrowheads="1"/>
          </p:cNvSpPr>
          <p:nvPr/>
        </p:nvSpPr>
        <p:spPr bwMode="auto">
          <a:xfrm rot="-5400000">
            <a:off x="1828800" y="2586038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3795" name="AutoShape 6"/>
          <p:cNvSpPr>
            <a:spLocks noChangeArrowheads="1"/>
          </p:cNvSpPr>
          <p:nvPr/>
        </p:nvSpPr>
        <p:spPr bwMode="auto">
          <a:xfrm>
            <a:off x="1752600" y="3852863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33796" name="Line 7"/>
          <p:cNvSpPr>
            <a:spLocks noChangeShapeType="1"/>
          </p:cNvSpPr>
          <p:nvPr/>
        </p:nvSpPr>
        <p:spPr bwMode="auto">
          <a:xfrm>
            <a:off x="1524000" y="2890838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3886200" y="2281238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9"/>
          <p:cNvSpPr>
            <a:spLocks noChangeShapeType="1"/>
          </p:cNvSpPr>
          <p:nvPr/>
        </p:nvSpPr>
        <p:spPr bwMode="auto">
          <a:xfrm>
            <a:off x="3352800" y="27384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10"/>
          <p:cNvSpPr>
            <a:spLocks noChangeShapeType="1"/>
          </p:cNvSpPr>
          <p:nvPr/>
        </p:nvSpPr>
        <p:spPr bwMode="auto">
          <a:xfrm>
            <a:off x="3352800" y="31115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11"/>
          <p:cNvSpPr>
            <a:spLocks noChangeShapeType="1"/>
          </p:cNvSpPr>
          <p:nvPr/>
        </p:nvSpPr>
        <p:spPr bwMode="auto">
          <a:xfrm>
            <a:off x="3352800" y="342423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 rot="-5400000">
            <a:off x="3768725" y="26606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grpSp>
        <p:nvGrpSpPr>
          <p:cNvPr id="33802" name="Group 13"/>
          <p:cNvGrpSpPr>
            <a:grpSpLocks/>
          </p:cNvGrpSpPr>
          <p:nvPr/>
        </p:nvGrpSpPr>
        <p:grpSpPr bwMode="auto">
          <a:xfrm>
            <a:off x="5562600" y="2341563"/>
            <a:ext cx="1219200" cy="1524000"/>
            <a:chOff x="3648" y="1348"/>
            <a:chExt cx="768" cy="960"/>
          </a:xfrm>
        </p:grpSpPr>
        <p:sp>
          <p:nvSpPr>
            <p:cNvPr id="33855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6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7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33803" name="Line 17"/>
          <p:cNvSpPr>
            <a:spLocks noChangeShapeType="1"/>
          </p:cNvSpPr>
          <p:nvPr/>
        </p:nvSpPr>
        <p:spPr bwMode="auto">
          <a:xfrm>
            <a:off x="4876800" y="34242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8"/>
          <p:cNvSpPr>
            <a:spLocks noChangeShapeType="1"/>
          </p:cNvSpPr>
          <p:nvPr/>
        </p:nvSpPr>
        <p:spPr bwMode="auto">
          <a:xfrm>
            <a:off x="3322638" y="3775075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9"/>
          <p:cNvSpPr>
            <a:spLocks noChangeShapeType="1"/>
          </p:cNvSpPr>
          <p:nvPr/>
        </p:nvSpPr>
        <p:spPr bwMode="auto">
          <a:xfrm>
            <a:off x="4876800" y="2609850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20"/>
          <p:cNvSpPr>
            <a:spLocks noChangeArrowheads="1"/>
          </p:cNvSpPr>
          <p:nvPr/>
        </p:nvSpPr>
        <p:spPr bwMode="auto">
          <a:xfrm rot="-5400000">
            <a:off x="6324600" y="2738438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3807" name="Line 21"/>
          <p:cNvSpPr>
            <a:spLocks noChangeShapeType="1"/>
          </p:cNvSpPr>
          <p:nvPr/>
        </p:nvSpPr>
        <p:spPr bwMode="auto">
          <a:xfrm>
            <a:off x="5105400" y="3424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22"/>
          <p:cNvSpPr>
            <a:spLocks noChangeShapeType="1"/>
          </p:cNvSpPr>
          <p:nvPr/>
        </p:nvSpPr>
        <p:spPr bwMode="auto">
          <a:xfrm>
            <a:off x="5105400" y="3805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23"/>
          <p:cNvSpPr>
            <a:spLocks noChangeShapeType="1"/>
          </p:cNvSpPr>
          <p:nvPr/>
        </p:nvSpPr>
        <p:spPr bwMode="auto">
          <a:xfrm>
            <a:off x="5105400" y="41100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24"/>
          <p:cNvSpPr>
            <a:spLocks noChangeShapeType="1"/>
          </p:cNvSpPr>
          <p:nvPr/>
        </p:nvSpPr>
        <p:spPr bwMode="auto">
          <a:xfrm>
            <a:off x="7848600" y="302736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25"/>
          <p:cNvSpPr>
            <a:spLocks noChangeShapeType="1"/>
          </p:cNvSpPr>
          <p:nvPr/>
        </p:nvSpPr>
        <p:spPr bwMode="auto">
          <a:xfrm flipV="1">
            <a:off x="8153400" y="1747838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26"/>
          <p:cNvSpPr>
            <a:spLocks noChangeShapeType="1"/>
          </p:cNvSpPr>
          <p:nvPr/>
        </p:nvSpPr>
        <p:spPr bwMode="auto">
          <a:xfrm flipH="1">
            <a:off x="4149725" y="1747838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7"/>
          <p:cNvSpPr>
            <a:spLocks noChangeShapeType="1"/>
          </p:cNvSpPr>
          <p:nvPr/>
        </p:nvSpPr>
        <p:spPr bwMode="auto">
          <a:xfrm>
            <a:off x="4149725" y="17478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Text Box 28"/>
          <p:cNvSpPr txBox="1">
            <a:spLocks noChangeArrowheads="1"/>
          </p:cNvSpPr>
          <p:nvPr/>
        </p:nvSpPr>
        <p:spPr bwMode="auto">
          <a:xfrm>
            <a:off x="3308350" y="3729038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33815" name="Line 29"/>
          <p:cNvSpPr>
            <a:spLocks noChangeShapeType="1"/>
          </p:cNvSpPr>
          <p:nvPr/>
        </p:nvSpPr>
        <p:spPr bwMode="auto">
          <a:xfrm>
            <a:off x="1905000" y="2890838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AutoShape 30"/>
          <p:cNvSpPr>
            <a:spLocks noChangeArrowheads="1"/>
          </p:cNvSpPr>
          <p:nvPr/>
        </p:nvSpPr>
        <p:spPr bwMode="auto">
          <a:xfrm>
            <a:off x="1143000" y="3865563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31"/>
          <p:cNvSpPr>
            <a:spLocks noChangeShapeType="1"/>
          </p:cNvSpPr>
          <p:nvPr/>
        </p:nvSpPr>
        <p:spPr bwMode="auto">
          <a:xfrm flipH="1">
            <a:off x="1524000" y="42497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Line 32"/>
          <p:cNvSpPr>
            <a:spLocks noChangeShapeType="1"/>
          </p:cNvSpPr>
          <p:nvPr/>
        </p:nvSpPr>
        <p:spPr bwMode="auto">
          <a:xfrm>
            <a:off x="3971925" y="3775075"/>
            <a:ext cx="0" cy="671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33"/>
          <p:cNvSpPr>
            <a:spLocks noChangeShapeType="1"/>
          </p:cNvSpPr>
          <p:nvPr/>
        </p:nvSpPr>
        <p:spPr bwMode="auto">
          <a:xfrm flipH="1">
            <a:off x="1524000" y="4446588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Line 34"/>
          <p:cNvSpPr>
            <a:spLocks noChangeShapeType="1"/>
          </p:cNvSpPr>
          <p:nvPr/>
        </p:nvSpPr>
        <p:spPr bwMode="auto">
          <a:xfrm flipH="1">
            <a:off x="762000" y="42624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5"/>
          <p:cNvSpPr>
            <a:spLocks noChangeShapeType="1"/>
          </p:cNvSpPr>
          <p:nvPr/>
        </p:nvSpPr>
        <p:spPr bwMode="auto">
          <a:xfrm flipV="1">
            <a:off x="762000" y="289083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36"/>
          <p:cNvSpPr>
            <a:spLocks noChangeShapeType="1"/>
          </p:cNvSpPr>
          <p:nvPr/>
        </p:nvSpPr>
        <p:spPr bwMode="auto">
          <a:xfrm>
            <a:off x="762000" y="289083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1909" name="Line 37"/>
          <p:cNvSpPr>
            <a:spLocks noChangeShapeType="1"/>
          </p:cNvSpPr>
          <p:nvPr/>
        </p:nvSpPr>
        <p:spPr bwMode="auto">
          <a:xfrm>
            <a:off x="1524000" y="2874963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13125" y="2289175"/>
            <a:ext cx="404813" cy="3743325"/>
            <a:chOff x="2150" y="1165"/>
            <a:chExt cx="255" cy="2358"/>
          </a:xfrm>
        </p:grpSpPr>
        <p:sp>
          <p:nvSpPr>
            <p:cNvPr id="33851" name="Text Box 39"/>
            <p:cNvSpPr txBox="1">
              <a:spLocks noChangeArrowheads="1"/>
            </p:cNvSpPr>
            <p:nvPr/>
          </p:nvSpPr>
          <p:spPr bwMode="auto">
            <a:xfrm>
              <a:off x="2150" y="1651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2" name="Text Box 40"/>
            <p:cNvSpPr txBox="1">
              <a:spLocks noChangeArrowheads="1"/>
            </p:cNvSpPr>
            <p:nvPr/>
          </p:nvSpPr>
          <p:spPr bwMode="auto">
            <a:xfrm>
              <a:off x="2150" y="140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3" name="Text Box 41"/>
            <p:cNvSpPr txBox="1">
              <a:spLocks noChangeArrowheads="1"/>
            </p:cNvSpPr>
            <p:nvPr/>
          </p:nvSpPr>
          <p:spPr bwMode="auto">
            <a:xfrm>
              <a:off x="2155" y="1165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58431" name="Text Box 42"/>
            <p:cNvSpPr txBox="1">
              <a:spLocks noChangeArrowheads="1"/>
            </p:cNvSpPr>
            <p:nvPr/>
          </p:nvSpPr>
          <p:spPr bwMode="auto">
            <a:xfrm rot="16200000">
              <a:off x="1786" y="2905"/>
              <a:ext cx="985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SW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034088" y="1947863"/>
            <a:ext cx="806450" cy="1068387"/>
            <a:chOff x="3812" y="961"/>
            <a:chExt cx="508" cy="673"/>
          </a:xfrm>
        </p:grpSpPr>
        <p:sp>
          <p:nvSpPr>
            <p:cNvPr id="33849" name="Text Box 44"/>
            <p:cNvSpPr txBox="1">
              <a:spLocks noChangeArrowheads="1"/>
            </p:cNvSpPr>
            <p:nvPr/>
          </p:nvSpPr>
          <p:spPr bwMode="auto">
            <a:xfrm>
              <a:off x="3812" y="961"/>
              <a:ext cx="5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+17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50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2116138"/>
            <a:ext cx="2295525" cy="2074862"/>
            <a:chOff x="2112" y="1056"/>
            <a:chExt cx="1446" cy="1307"/>
          </a:xfrm>
        </p:grpSpPr>
        <p:sp>
          <p:nvSpPr>
            <p:cNvPr id="33843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4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5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Text Box 50"/>
            <p:cNvSpPr txBox="1">
              <a:spLocks noChangeArrowheads="1"/>
            </p:cNvSpPr>
            <p:nvPr/>
          </p:nvSpPr>
          <p:spPr bwMode="auto">
            <a:xfrm>
              <a:off x="2647" y="2111"/>
              <a:ext cx="2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7" name="Text Box 51"/>
            <p:cNvSpPr txBox="1">
              <a:spLocks noChangeArrowheads="1"/>
            </p:cNvSpPr>
            <p:nvPr/>
          </p:nvSpPr>
          <p:spPr bwMode="auto">
            <a:xfrm>
              <a:off x="3033" y="1056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8" name="Line 52"/>
            <p:cNvSpPr>
              <a:spLocks noChangeShapeType="1"/>
            </p:cNvSpPr>
            <p:nvPr/>
          </p:nvSpPr>
          <p:spPr bwMode="auto">
            <a:xfrm>
              <a:off x="2114" y="1880"/>
              <a:ext cx="33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800600" y="3030538"/>
            <a:ext cx="2909888" cy="3201987"/>
            <a:chOff x="3024" y="1632"/>
            <a:chExt cx="1833" cy="2017"/>
          </a:xfrm>
        </p:grpSpPr>
        <p:sp>
          <p:nvSpPr>
            <p:cNvPr id="33840" name="Text Box 54"/>
            <p:cNvSpPr txBox="1">
              <a:spLocks noChangeArrowheads="1"/>
            </p:cNvSpPr>
            <p:nvPr/>
          </p:nvSpPr>
          <p:spPr bwMode="auto">
            <a:xfrm rot="-5400000">
              <a:off x="4105" y="2897"/>
              <a:ext cx="1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MEM[r1+17]&lt;=r3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3841" name="Freeform 55"/>
            <p:cNvSpPr>
              <a:spLocks/>
            </p:cNvSpPr>
            <p:nvPr/>
          </p:nvSpPr>
          <p:spPr bwMode="auto">
            <a:xfrm>
              <a:off x="3072" y="1872"/>
              <a:ext cx="1152" cy="432"/>
            </a:xfrm>
            <a:custGeom>
              <a:avLst/>
              <a:gdLst>
                <a:gd name="T0" fmla="*/ 0 w 1152"/>
                <a:gd name="T1" fmla="*/ 0 h 432"/>
                <a:gd name="T2" fmla="*/ 144 w 1152"/>
                <a:gd name="T3" fmla="*/ 0 h 432"/>
                <a:gd name="T4" fmla="*/ 144 w 1152"/>
                <a:gd name="T5" fmla="*/ 432 h 432"/>
                <a:gd name="T6" fmla="*/ 1152 w 1152"/>
                <a:gd name="T7" fmla="*/ 432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32"/>
                <a:gd name="T14" fmla="*/ 1152 w 1152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32">
                  <a:moveTo>
                    <a:pt x="0" y="0"/>
                  </a:moveTo>
                  <a:lnTo>
                    <a:pt x="144" y="0"/>
                  </a:lnTo>
                  <a:lnTo>
                    <a:pt x="144" y="432"/>
                  </a:lnTo>
                  <a:lnTo>
                    <a:pt x="1152" y="432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9" name="Text Box 56"/>
            <p:cNvSpPr txBox="1">
              <a:spLocks noChangeArrowheads="1"/>
            </p:cNvSpPr>
            <p:nvPr/>
          </p:nvSpPr>
          <p:spPr bwMode="auto">
            <a:xfrm>
              <a:off x="3024" y="1632"/>
              <a:ext cx="525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reg[3]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898775"/>
            <a:ext cx="381000" cy="1363663"/>
            <a:chOff x="960" y="1549"/>
            <a:chExt cx="240" cy="859"/>
          </a:xfrm>
        </p:grpSpPr>
        <p:sp>
          <p:nvSpPr>
            <p:cNvPr id="33838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874963"/>
            <a:ext cx="762000" cy="1374775"/>
            <a:chOff x="480" y="1534"/>
            <a:chExt cx="480" cy="866"/>
          </a:xfrm>
        </p:grpSpPr>
        <p:sp>
          <p:nvSpPr>
            <p:cNvPr id="33835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30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sw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</a:t>
            </a:r>
          </a:p>
        </p:txBody>
      </p:sp>
      <p:sp>
        <p:nvSpPr>
          <p:cNvPr id="33831" name="Text Box 3"/>
          <p:cNvSpPr txBox="1">
            <a:spLocks noChangeArrowheads="1"/>
          </p:cNvSpPr>
          <p:nvPr/>
        </p:nvSpPr>
        <p:spPr bwMode="auto">
          <a:xfrm rot="-5400000">
            <a:off x="1089819" y="2677319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1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Why Five Stages? (1/2)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Could we have a different number of stages?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Yes, and other architectures do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 why does MIPS have five if instructions tend to idle for at least one stage?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Five stages are the union of all the operations needed by all the instructions.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One instruction uses all five stages: the </a:t>
            </a:r>
            <a:r>
              <a:rPr lang="en-US">
                <a:solidFill>
                  <a:schemeClr val="accent2"/>
                </a:solidFill>
                <a:latin typeface="Calibri" charset="0"/>
                <a:ea typeface="ＭＳ Ｐゴシック" charset="0"/>
              </a:rPr>
              <a:t>load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1363663"/>
            <a:ext cx="7848600" cy="4545012"/>
          </a:xfrm>
        </p:spPr>
        <p:txBody>
          <a:bodyPr/>
          <a:lstStyle/>
          <a:p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lw $r3,17($r1) </a:t>
            </a:r>
            <a:r>
              <a:rPr lang="en-US">
                <a:solidFill>
                  <a:srgbClr val="FF0000"/>
                </a:solidFill>
                <a:latin typeface="Courier"/>
                <a:ea typeface="ＭＳ Ｐゴシック" charset="0"/>
                <a:cs typeface="ＭＳ Ｐゴシック" charset="0"/>
              </a:rPr>
              <a:t># r3=Mem[r1+17]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1: fetch this instruction, increment PC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2: decode to determine it is a </a:t>
            </a:r>
            <a:r>
              <a:rPr lang="en-US">
                <a:latin typeface="Courier"/>
                <a:ea typeface="ＭＳ Ｐゴシック" charset="0"/>
              </a:rPr>
              <a:t>lw</a:t>
            </a:r>
            <a:r>
              <a:rPr lang="en-US">
                <a:latin typeface="Calibri" charset="0"/>
                <a:ea typeface="ＭＳ Ｐゴシック" charset="0"/>
              </a:rPr>
              <a:t>,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then read register </a:t>
            </a:r>
            <a:r>
              <a:rPr lang="en-US">
                <a:latin typeface="Courier"/>
                <a:ea typeface="ＭＳ Ｐゴシック" charset="0"/>
              </a:rPr>
              <a:t>$r1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3: add </a:t>
            </a:r>
            <a:r>
              <a:rPr lang="en-US">
                <a:latin typeface="Courier"/>
                <a:ea typeface="ＭＳ Ｐゴシック" charset="0"/>
                <a:cs typeface="Courier"/>
              </a:rPr>
              <a:t>17</a:t>
            </a:r>
            <a:r>
              <a:rPr lang="en-US">
                <a:latin typeface="Calibri" charset="0"/>
                <a:ea typeface="ＭＳ Ｐゴシック" charset="0"/>
              </a:rPr>
              <a:t> to value in register </a:t>
            </a:r>
            <a:r>
              <a:rPr lang="en-US">
                <a:latin typeface="Courier"/>
                <a:ea typeface="ＭＳ Ｐゴシック" charset="0"/>
              </a:rPr>
              <a:t>$r1</a:t>
            </a:r>
            <a:r>
              <a:rPr lang="en-US">
                <a:latin typeface="Calibri" charset="0"/>
                <a:ea typeface="ＭＳ Ｐゴシック" charset="0"/>
              </a:rPr>
              <a:t> (retrieved in Stage 2)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4: read value from memory address computed in Stage 3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Stage 5: write value read in Stage 4 into </a:t>
            </a:r>
            <a:br>
              <a:rPr lang="en-US">
                <a:latin typeface="Calibri" charset="0"/>
                <a:ea typeface="ＭＳ Ｐゴシック" charset="0"/>
              </a:rPr>
            </a:br>
            <a:r>
              <a:rPr lang="en-US">
                <a:latin typeface="Calibri" charset="0"/>
                <a:ea typeface="ＭＳ Ｐゴシック" charset="0"/>
              </a:rPr>
              <a:t>register </a:t>
            </a:r>
            <a:r>
              <a:rPr lang="en-US">
                <a:latin typeface="Courier"/>
                <a:ea typeface="ＭＳ Ｐゴシック" charset="0"/>
              </a:rPr>
              <a:t>$r3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Why Five Stages? (2/2)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13"/>
          <p:cNvGrpSpPr>
            <a:grpSpLocks/>
          </p:cNvGrpSpPr>
          <p:nvPr/>
        </p:nvGrpSpPr>
        <p:grpSpPr bwMode="auto">
          <a:xfrm>
            <a:off x="5562600" y="2308225"/>
            <a:ext cx="1219200" cy="1524000"/>
            <a:chOff x="3648" y="1348"/>
            <a:chExt cx="768" cy="960"/>
          </a:xfrm>
        </p:grpSpPr>
        <p:sp>
          <p:nvSpPr>
            <p:cNvPr id="39999" name="Freeform 15"/>
            <p:cNvSpPr>
              <a:spLocks/>
            </p:cNvSpPr>
            <p:nvPr/>
          </p:nvSpPr>
          <p:spPr bwMode="auto">
            <a:xfrm>
              <a:off x="3648" y="134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0" name="Line 16"/>
            <p:cNvSpPr>
              <a:spLocks noChangeShapeType="1"/>
            </p:cNvSpPr>
            <p:nvPr/>
          </p:nvSpPr>
          <p:spPr bwMode="auto">
            <a:xfrm>
              <a:off x="4176" y="178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01" name="Text Box 14"/>
            <p:cNvSpPr txBox="1">
              <a:spLocks noChangeArrowheads="1"/>
            </p:cNvSpPr>
            <p:nvPr/>
          </p:nvSpPr>
          <p:spPr bwMode="auto">
            <a:xfrm>
              <a:off x="3723" y="169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143000" y="2247900"/>
            <a:ext cx="381000" cy="1295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 rot="-5400000">
            <a:off x="1828800" y="25527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instruction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9940" name="AutoShape 6"/>
          <p:cNvSpPr>
            <a:spLocks noChangeArrowheads="1"/>
          </p:cNvSpPr>
          <p:nvPr/>
        </p:nvSpPr>
        <p:spPr bwMode="auto">
          <a:xfrm>
            <a:off x="1752600" y="3819525"/>
            <a:ext cx="366713" cy="549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+4</a:t>
            </a:r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1524000" y="28575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3886200" y="2247900"/>
            <a:ext cx="990600" cy="12954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>
            <a:off x="3352800" y="2705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10"/>
          <p:cNvSpPr>
            <a:spLocks noChangeShapeType="1"/>
          </p:cNvSpPr>
          <p:nvPr/>
        </p:nvSpPr>
        <p:spPr bwMode="auto">
          <a:xfrm>
            <a:off x="3352800" y="30781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11"/>
          <p:cNvSpPr>
            <a:spLocks noChangeShapeType="1"/>
          </p:cNvSpPr>
          <p:nvPr/>
        </p:nvSpPr>
        <p:spPr bwMode="auto">
          <a:xfrm>
            <a:off x="3352800" y="33909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 rot="-5400000">
            <a:off x="3768725" y="2622550"/>
            <a:ext cx="1158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registers</a:t>
            </a:r>
          </a:p>
        </p:txBody>
      </p:sp>
      <p:sp>
        <p:nvSpPr>
          <p:cNvPr id="39947" name="Line 17"/>
          <p:cNvSpPr>
            <a:spLocks noChangeShapeType="1"/>
          </p:cNvSpPr>
          <p:nvPr/>
        </p:nvSpPr>
        <p:spPr bwMode="auto">
          <a:xfrm>
            <a:off x="4876800" y="3390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8"/>
          <p:cNvSpPr>
            <a:spLocks noChangeShapeType="1"/>
          </p:cNvSpPr>
          <p:nvPr/>
        </p:nvSpPr>
        <p:spPr bwMode="auto">
          <a:xfrm>
            <a:off x="3322638" y="3741738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9"/>
          <p:cNvSpPr>
            <a:spLocks noChangeShapeType="1"/>
          </p:cNvSpPr>
          <p:nvPr/>
        </p:nvSpPr>
        <p:spPr bwMode="auto">
          <a:xfrm>
            <a:off x="4876800" y="2576513"/>
            <a:ext cx="655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20"/>
          <p:cNvSpPr>
            <a:spLocks noChangeArrowheads="1"/>
          </p:cNvSpPr>
          <p:nvPr/>
        </p:nvSpPr>
        <p:spPr bwMode="auto">
          <a:xfrm rot="-5400000">
            <a:off x="6324600" y="2705100"/>
            <a:ext cx="1981200" cy="10668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  <a:p>
            <a:pPr algn="ctr"/>
            <a:r>
              <a:rPr lang="en-US" sz="2000"/>
              <a:t>memory</a:t>
            </a:r>
          </a:p>
        </p:txBody>
      </p:sp>
      <p:sp>
        <p:nvSpPr>
          <p:cNvPr id="39951" name="Line 21"/>
          <p:cNvSpPr>
            <a:spLocks noChangeShapeType="1"/>
          </p:cNvSpPr>
          <p:nvPr/>
        </p:nvSpPr>
        <p:spPr bwMode="auto">
          <a:xfrm>
            <a:off x="5105400" y="3390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22"/>
          <p:cNvSpPr>
            <a:spLocks noChangeShapeType="1"/>
          </p:cNvSpPr>
          <p:nvPr/>
        </p:nvSpPr>
        <p:spPr bwMode="auto">
          <a:xfrm>
            <a:off x="5105400" y="37719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23"/>
          <p:cNvSpPr>
            <a:spLocks noChangeShapeType="1"/>
          </p:cNvSpPr>
          <p:nvPr/>
        </p:nvSpPr>
        <p:spPr bwMode="auto">
          <a:xfrm>
            <a:off x="5105400" y="40767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24"/>
          <p:cNvSpPr>
            <a:spLocks noChangeShapeType="1"/>
          </p:cNvSpPr>
          <p:nvPr/>
        </p:nvSpPr>
        <p:spPr bwMode="auto">
          <a:xfrm>
            <a:off x="7848600" y="299402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25"/>
          <p:cNvSpPr>
            <a:spLocks noChangeShapeType="1"/>
          </p:cNvSpPr>
          <p:nvPr/>
        </p:nvSpPr>
        <p:spPr bwMode="auto">
          <a:xfrm flipV="1">
            <a:off x="8153400" y="1714500"/>
            <a:ext cx="0" cy="127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6"/>
          <p:cNvSpPr>
            <a:spLocks noChangeShapeType="1"/>
          </p:cNvSpPr>
          <p:nvPr/>
        </p:nvSpPr>
        <p:spPr bwMode="auto">
          <a:xfrm flipH="1">
            <a:off x="4149725" y="1714500"/>
            <a:ext cx="400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7"/>
          <p:cNvSpPr>
            <a:spLocks noChangeShapeType="1"/>
          </p:cNvSpPr>
          <p:nvPr/>
        </p:nvSpPr>
        <p:spPr bwMode="auto">
          <a:xfrm>
            <a:off x="4149725" y="17145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8"/>
          <p:cNvSpPr txBox="1">
            <a:spLocks noChangeArrowheads="1"/>
          </p:cNvSpPr>
          <p:nvPr/>
        </p:nvSpPr>
        <p:spPr bwMode="auto">
          <a:xfrm>
            <a:off x="3308350" y="3695700"/>
            <a:ext cx="66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/>
              <a:t>imm</a:t>
            </a:r>
          </a:p>
        </p:txBody>
      </p:sp>
      <p:sp>
        <p:nvSpPr>
          <p:cNvPr id="39959" name="Line 29"/>
          <p:cNvSpPr>
            <a:spLocks noChangeShapeType="1"/>
          </p:cNvSpPr>
          <p:nvPr/>
        </p:nvSpPr>
        <p:spPr bwMode="auto">
          <a:xfrm>
            <a:off x="1905000" y="2857500"/>
            <a:ext cx="0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AutoShape 30"/>
          <p:cNvSpPr>
            <a:spLocks noChangeArrowheads="1"/>
          </p:cNvSpPr>
          <p:nvPr/>
        </p:nvSpPr>
        <p:spPr bwMode="auto">
          <a:xfrm>
            <a:off x="1143000" y="3832225"/>
            <a:ext cx="381000" cy="809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31"/>
          <p:cNvSpPr>
            <a:spLocks noChangeShapeType="1"/>
          </p:cNvSpPr>
          <p:nvPr/>
        </p:nvSpPr>
        <p:spPr bwMode="auto">
          <a:xfrm flipH="1">
            <a:off x="1524000" y="4216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32"/>
          <p:cNvSpPr>
            <a:spLocks noChangeShapeType="1"/>
          </p:cNvSpPr>
          <p:nvPr/>
        </p:nvSpPr>
        <p:spPr bwMode="auto">
          <a:xfrm>
            <a:off x="3971925" y="3741738"/>
            <a:ext cx="0" cy="671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Line 33"/>
          <p:cNvSpPr>
            <a:spLocks noChangeShapeType="1"/>
          </p:cNvSpPr>
          <p:nvPr/>
        </p:nvSpPr>
        <p:spPr bwMode="auto">
          <a:xfrm flipH="1">
            <a:off x="1524000" y="4413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34"/>
          <p:cNvSpPr>
            <a:spLocks noChangeShapeType="1"/>
          </p:cNvSpPr>
          <p:nvPr/>
        </p:nvSpPr>
        <p:spPr bwMode="auto">
          <a:xfrm flipH="1">
            <a:off x="762000" y="42291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Line 35"/>
          <p:cNvSpPr>
            <a:spLocks noChangeShapeType="1"/>
          </p:cNvSpPr>
          <p:nvPr/>
        </p:nvSpPr>
        <p:spPr bwMode="auto">
          <a:xfrm flipV="1">
            <a:off x="762000" y="28575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36"/>
          <p:cNvSpPr>
            <a:spLocks noChangeShapeType="1"/>
          </p:cNvSpPr>
          <p:nvPr/>
        </p:nvSpPr>
        <p:spPr bwMode="auto">
          <a:xfrm>
            <a:off x="762000" y="28575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8053" name="Line 37"/>
          <p:cNvSpPr>
            <a:spLocks noChangeShapeType="1"/>
          </p:cNvSpPr>
          <p:nvPr/>
        </p:nvSpPr>
        <p:spPr bwMode="auto">
          <a:xfrm>
            <a:off x="1524000" y="2841625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3400425" y="2238375"/>
            <a:ext cx="400050" cy="3683000"/>
            <a:chOff x="2142" y="1154"/>
            <a:chExt cx="252" cy="2320"/>
          </a:xfrm>
        </p:grpSpPr>
        <p:sp>
          <p:nvSpPr>
            <p:cNvPr id="39995" name="Text Box 39"/>
            <p:cNvSpPr txBox="1">
              <a:spLocks noChangeArrowheads="1"/>
            </p:cNvSpPr>
            <p:nvPr/>
          </p:nvSpPr>
          <p:spPr bwMode="auto">
            <a:xfrm>
              <a:off x="2172" y="164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3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6" name="Text Box 40"/>
            <p:cNvSpPr txBox="1">
              <a:spLocks noChangeArrowheads="1"/>
            </p:cNvSpPr>
            <p:nvPr/>
          </p:nvSpPr>
          <p:spPr bwMode="auto">
            <a:xfrm>
              <a:off x="2172" y="1395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1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7" name="Text Box 41"/>
            <p:cNvSpPr txBox="1">
              <a:spLocks noChangeArrowheads="1"/>
            </p:cNvSpPr>
            <p:nvPr/>
          </p:nvSpPr>
          <p:spPr bwMode="auto">
            <a:xfrm>
              <a:off x="2172" y="1154"/>
              <a:ext cx="18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x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64575" name="Text Box 42"/>
            <p:cNvSpPr txBox="1">
              <a:spLocks noChangeArrowheads="1"/>
            </p:cNvSpPr>
            <p:nvPr/>
          </p:nvSpPr>
          <p:spPr bwMode="auto">
            <a:xfrm rot="16200000">
              <a:off x="1783" y="2863"/>
              <a:ext cx="970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 sz="2000">
                  <a:solidFill>
                    <a:schemeClr val="accent2"/>
                  </a:solidFill>
                  <a:latin typeface="+mn-lt"/>
                  <a:ea typeface="ＭＳ Ｐゴシック" charset="-128"/>
                  <a:cs typeface="ＭＳ Ｐゴシック" charset="-128"/>
                </a:rPr>
                <a:t>LW r3, 17(r1)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018213" y="1898650"/>
            <a:ext cx="806450" cy="1101725"/>
            <a:chOff x="3791" y="940"/>
            <a:chExt cx="508" cy="694"/>
          </a:xfrm>
        </p:grpSpPr>
        <p:sp>
          <p:nvSpPr>
            <p:cNvPr id="39993" name="Text Box 44"/>
            <p:cNvSpPr txBox="1">
              <a:spLocks noChangeArrowheads="1"/>
            </p:cNvSpPr>
            <p:nvPr/>
          </p:nvSpPr>
          <p:spPr bwMode="auto">
            <a:xfrm>
              <a:off x="3791" y="940"/>
              <a:ext cx="5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br>
                <a:rPr lang="en-US" sz="2000">
                  <a:solidFill>
                    <a:schemeClr val="accent2"/>
                  </a:solidFill>
                  <a:latin typeface="Calibri" charset="0"/>
                </a:rPr>
              </a:br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+17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4" name="Line 45"/>
            <p:cNvSpPr>
              <a:spLocks noChangeShapeType="1"/>
            </p:cNvSpPr>
            <p:nvPr/>
          </p:nvSpPr>
          <p:spPr bwMode="auto">
            <a:xfrm>
              <a:off x="4044" y="16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3352800" y="2049463"/>
            <a:ext cx="2295525" cy="2106612"/>
            <a:chOff x="2112" y="1035"/>
            <a:chExt cx="1446" cy="1327"/>
          </a:xfrm>
        </p:grpSpPr>
        <p:sp>
          <p:nvSpPr>
            <p:cNvPr id="39987" name="Line 47"/>
            <p:cNvSpPr>
              <a:spLocks noChangeShapeType="1"/>
            </p:cNvSpPr>
            <p:nvPr/>
          </p:nvSpPr>
          <p:spPr bwMode="auto">
            <a:xfrm>
              <a:off x="2112" y="1680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8" name="Line 48"/>
            <p:cNvSpPr>
              <a:spLocks noChangeShapeType="1"/>
            </p:cNvSpPr>
            <p:nvPr/>
          </p:nvSpPr>
          <p:spPr bwMode="auto">
            <a:xfrm>
              <a:off x="2112" y="2112"/>
              <a:ext cx="134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9" name="Line 49"/>
            <p:cNvSpPr>
              <a:spLocks noChangeShapeType="1"/>
            </p:cNvSpPr>
            <p:nvPr/>
          </p:nvSpPr>
          <p:spPr bwMode="auto">
            <a:xfrm>
              <a:off x="3072" y="1359"/>
              <a:ext cx="41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90" name="Text Box 50"/>
            <p:cNvSpPr txBox="1">
              <a:spLocks noChangeArrowheads="1"/>
            </p:cNvSpPr>
            <p:nvPr/>
          </p:nvSpPr>
          <p:spPr bwMode="auto">
            <a:xfrm>
              <a:off x="2640" y="2112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17</a:t>
              </a:r>
              <a:endParaRPr lang="en-US" sz="2000"/>
            </a:p>
          </p:txBody>
        </p:sp>
        <p:sp>
          <p:nvSpPr>
            <p:cNvPr id="39991" name="Text Box 51"/>
            <p:cNvSpPr txBox="1">
              <a:spLocks noChangeArrowheads="1"/>
            </p:cNvSpPr>
            <p:nvPr/>
          </p:nvSpPr>
          <p:spPr bwMode="auto">
            <a:xfrm>
              <a:off x="3033" y="1035"/>
              <a:ext cx="5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reg[1]</a:t>
              </a:r>
              <a:endParaRPr lang="en-US" sz="2000">
                <a:latin typeface="Calibri" charset="0"/>
              </a:endParaRPr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2112" y="1872"/>
              <a:ext cx="3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18069" name="Freeform 53"/>
          <p:cNvSpPr>
            <a:spLocks/>
          </p:cNvSpPr>
          <p:nvPr/>
        </p:nvSpPr>
        <p:spPr bwMode="auto">
          <a:xfrm>
            <a:off x="4191000" y="1701800"/>
            <a:ext cx="3962400" cy="1295400"/>
          </a:xfrm>
          <a:custGeom>
            <a:avLst/>
            <a:gdLst>
              <a:gd name="T0" fmla="*/ 2147483647 w 2496"/>
              <a:gd name="T1" fmla="*/ 2147483647 h 816"/>
              <a:gd name="T2" fmla="*/ 2147483647 w 2496"/>
              <a:gd name="T3" fmla="*/ 0 h 816"/>
              <a:gd name="T4" fmla="*/ 0 w 2496"/>
              <a:gd name="T5" fmla="*/ 0 h 816"/>
              <a:gd name="T6" fmla="*/ 0 w 2496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816"/>
              <a:gd name="T14" fmla="*/ 2496 w 2496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816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7839075" y="2997200"/>
            <a:ext cx="400050" cy="1547813"/>
            <a:chOff x="4938" y="1632"/>
            <a:chExt cx="252" cy="975"/>
          </a:xfrm>
        </p:grpSpPr>
        <p:sp>
          <p:nvSpPr>
            <p:cNvPr id="39985" name="Line 55"/>
            <p:cNvSpPr>
              <a:spLocks noChangeShapeType="1"/>
            </p:cNvSpPr>
            <p:nvPr/>
          </p:nvSpPr>
          <p:spPr bwMode="auto">
            <a:xfrm>
              <a:off x="4944" y="1632"/>
              <a:ext cx="192" cy="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6" name="Text Box 56"/>
            <p:cNvSpPr txBox="1">
              <a:spLocks noChangeArrowheads="1"/>
            </p:cNvSpPr>
            <p:nvPr/>
          </p:nvSpPr>
          <p:spPr bwMode="auto">
            <a:xfrm rot="-5400000">
              <a:off x="4587" y="2004"/>
              <a:ext cx="9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  <a:latin typeface="Calibri" charset="0"/>
                </a:rPr>
                <a:t>MEM[r1+17]</a:t>
              </a:r>
              <a:endParaRPr lang="en-US" sz="2000">
                <a:latin typeface="Calibri" charset="0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1524000" y="2865438"/>
            <a:ext cx="381000" cy="1363662"/>
            <a:chOff x="960" y="1549"/>
            <a:chExt cx="240" cy="859"/>
          </a:xfrm>
        </p:grpSpPr>
        <p:sp>
          <p:nvSpPr>
            <p:cNvPr id="39983" name="Line 58"/>
            <p:cNvSpPr>
              <a:spLocks noChangeShapeType="1"/>
            </p:cNvSpPr>
            <p:nvPr/>
          </p:nvSpPr>
          <p:spPr bwMode="auto">
            <a:xfrm>
              <a:off x="1200" y="1549"/>
              <a:ext cx="0" cy="85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4" name="Line 59"/>
            <p:cNvSpPr>
              <a:spLocks noChangeShapeType="1"/>
            </p:cNvSpPr>
            <p:nvPr/>
          </p:nvSpPr>
          <p:spPr bwMode="auto">
            <a:xfrm flipH="1">
              <a:off x="960" y="2400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62000" y="2841625"/>
            <a:ext cx="762000" cy="1374775"/>
            <a:chOff x="480" y="1534"/>
            <a:chExt cx="480" cy="866"/>
          </a:xfrm>
        </p:grpSpPr>
        <p:sp>
          <p:nvSpPr>
            <p:cNvPr id="39980" name="Line 61"/>
            <p:cNvSpPr>
              <a:spLocks noChangeShapeType="1"/>
            </p:cNvSpPr>
            <p:nvPr/>
          </p:nvSpPr>
          <p:spPr bwMode="auto">
            <a:xfrm flipH="1">
              <a:off x="480" y="2400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Line 62"/>
            <p:cNvSpPr>
              <a:spLocks noChangeShapeType="1"/>
            </p:cNvSpPr>
            <p:nvPr/>
          </p:nvSpPr>
          <p:spPr bwMode="auto">
            <a:xfrm flipV="1">
              <a:off x="480" y="1534"/>
              <a:ext cx="0" cy="8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2" name="Line 63"/>
            <p:cNvSpPr>
              <a:spLocks noChangeShapeType="1"/>
            </p:cNvSpPr>
            <p:nvPr/>
          </p:nvSpPr>
          <p:spPr bwMode="auto">
            <a:xfrm>
              <a:off x="480" y="1534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75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>
                <a:latin typeface="Courier"/>
                <a:ea typeface="ＭＳ Ｐゴシック" charset="0"/>
                <a:cs typeface="ＭＳ Ｐゴシック" charset="0"/>
              </a:rPr>
              <a:t>lw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Instruction</a:t>
            </a:r>
          </a:p>
        </p:txBody>
      </p:sp>
      <p:sp>
        <p:nvSpPr>
          <p:cNvPr id="39976" name="Text Box 3"/>
          <p:cNvSpPr txBox="1">
            <a:spLocks noChangeArrowheads="1"/>
          </p:cNvSpPr>
          <p:nvPr/>
        </p:nvSpPr>
        <p:spPr bwMode="auto">
          <a:xfrm rot="-5400000">
            <a:off x="1089819" y="2643982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1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8053" grpId="0" animBg="1"/>
      <p:bldP spid="25180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888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4749786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places in this diagram will need a multiplexor to select one from multiple inputs?</a:t>
            </a:r>
          </a:p>
          <a:p>
            <a:pPr marL="0" indent="0">
              <a:buNone/>
            </a:pPr>
            <a:r>
              <a:rPr lang="en-US" dirty="0" smtClean="0"/>
              <a:t>a) 0  		b) 1  		c) 2  		d) 3 		 e) 4 or more</a:t>
            </a:r>
            <a:endParaRPr lang="en-US" dirty="0"/>
          </a:p>
        </p:txBody>
      </p:sp>
      <p:pic>
        <p:nvPicPr>
          <p:cNvPr id="45" name="Picture 44" descr="Screen shot 2011-10-28 at 11.05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87861" y="791633"/>
            <a:ext cx="8669867" cy="395974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2859486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7888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4749786"/>
            <a:ext cx="82296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places in this diagram will need a multiplexor to select one from multiple inputs</a:t>
            </a:r>
          </a:p>
          <a:p>
            <a:pPr marL="0" indent="0">
              <a:buNone/>
            </a:pPr>
            <a:r>
              <a:rPr lang="en-US" dirty="0" smtClean="0"/>
              <a:t>a) 0  		b) 1  		c) 2  		d) 3 		 e) 4 or more</a:t>
            </a:r>
            <a:endParaRPr lang="en-US" dirty="0"/>
          </a:p>
        </p:txBody>
      </p:sp>
      <p:pic>
        <p:nvPicPr>
          <p:cNvPr id="7" name="Picture 6" descr="Screen shot 2011-10-28 at 11.21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0500" y="808574"/>
            <a:ext cx="7835900" cy="4008801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6313928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and Control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Datapath based on data transfers required to perform instructions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Controller causes the right transfers to happen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743200"/>
            <a:ext cx="7391400" cy="2927350"/>
            <a:chOff x="624" y="1804"/>
            <a:chExt cx="4656" cy="1844"/>
          </a:xfrm>
        </p:grpSpPr>
        <p:sp>
          <p:nvSpPr>
            <p:cNvPr id="42003" name="Rectangle 6"/>
            <p:cNvSpPr>
              <a:spLocks noChangeArrowheads="1"/>
            </p:cNvSpPr>
            <p:nvPr/>
          </p:nvSpPr>
          <p:spPr bwMode="auto">
            <a:xfrm>
              <a:off x="864" y="2140"/>
              <a:ext cx="240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Text Box 5"/>
            <p:cNvSpPr txBox="1">
              <a:spLocks noChangeArrowheads="1"/>
            </p:cNvSpPr>
            <p:nvPr/>
          </p:nvSpPr>
          <p:spPr bwMode="auto">
            <a:xfrm rot="-5400000">
              <a:off x="831" y="2389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/>
                <a:t>PC</a:t>
              </a:r>
            </a:p>
          </p:txBody>
        </p:sp>
        <p:sp>
          <p:nvSpPr>
            <p:cNvPr id="42005" name="Rectangle 7"/>
            <p:cNvSpPr>
              <a:spLocks noChangeArrowheads="1"/>
            </p:cNvSpPr>
            <p:nvPr/>
          </p:nvSpPr>
          <p:spPr bwMode="auto">
            <a:xfrm rot="-5400000">
              <a:off x="1296" y="2332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06" name="AutoShape 8"/>
            <p:cNvSpPr>
              <a:spLocks noChangeArrowheads="1"/>
            </p:cNvSpPr>
            <p:nvPr/>
          </p:nvSpPr>
          <p:spPr bwMode="auto">
            <a:xfrm>
              <a:off x="1248" y="3042"/>
              <a:ext cx="231" cy="34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42007" name="Line 9"/>
            <p:cNvSpPr>
              <a:spLocks noChangeShapeType="1"/>
            </p:cNvSpPr>
            <p:nvPr/>
          </p:nvSpPr>
          <p:spPr bwMode="auto">
            <a:xfrm>
              <a:off x="1104" y="25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Rectangle 10"/>
            <p:cNvSpPr>
              <a:spLocks noChangeArrowheads="1"/>
            </p:cNvSpPr>
            <p:nvPr/>
          </p:nvSpPr>
          <p:spPr bwMode="auto">
            <a:xfrm>
              <a:off x="2592" y="2140"/>
              <a:ext cx="624" cy="81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11"/>
            <p:cNvSpPr>
              <a:spLocks noChangeShapeType="1"/>
            </p:cNvSpPr>
            <p:nvPr/>
          </p:nvSpPr>
          <p:spPr bwMode="auto">
            <a:xfrm>
              <a:off x="2256" y="242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12"/>
            <p:cNvSpPr>
              <a:spLocks noChangeShapeType="1"/>
            </p:cNvSpPr>
            <p:nvPr/>
          </p:nvSpPr>
          <p:spPr bwMode="auto">
            <a:xfrm>
              <a:off x="2256" y="26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13"/>
            <p:cNvSpPr>
              <a:spLocks noChangeShapeType="1"/>
            </p:cNvSpPr>
            <p:nvPr/>
          </p:nvSpPr>
          <p:spPr bwMode="auto">
            <a:xfrm>
              <a:off x="2256" y="286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Text Box 14"/>
            <p:cNvSpPr txBox="1">
              <a:spLocks noChangeArrowheads="1"/>
            </p:cNvSpPr>
            <p:nvPr/>
          </p:nvSpPr>
          <p:spPr bwMode="auto">
            <a:xfrm>
              <a:off x="2251" y="2599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rt</a:t>
              </a:r>
            </a:p>
          </p:txBody>
        </p:sp>
        <p:sp>
          <p:nvSpPr>
            <p:cNvPr id="42013" name="Text Box 15"/>
            <p:cNvSpPr txBox="1">
              <a:spLocks noChangeArrowheads="1"/>
            </p:cNvSpPr>
            <p:nvPr/>
          </p:nvSpPr>
          <p:spPr bwMode="auto">
            <a:xfrm>
              <a:off x="2251" y="2407"/>
              <a:ext cx="2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rs</a:t>
              </a:r>
            </a:p>
          </p:txBody>
        </p:sp>
        <p:sp>
          <p:nvSpPr>
            <p:cNvPr id="42014" name="Text Box 16"/>
            <p:cNvSpPr txBox="1">
              <a:spLocks noChangeArrowheads="1"/>
            </p:cNvSpPr>
            <p:nvPr/>
          </p:nvSpPr>
          <p:spPr bwMode="auto">
            <a:xfrm>
              <a:off x="2251" y="2167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rd</a:t>
              </a:r>
            </a:p>
          </p:txBody>
        </p:sp>
        <p:sp>
          <p:nvSpPr>
            <p:cNvPr id="42015" name="Text Box 17"/>
            <p:cNvSpPr txBox="1">
              <a:spLocks noChangeArrowheads="1"/>
            </p:cNvSpPr>
            <p:nvPr/>
          </p:nvSpPr>
          <p:spPr bwMode="auto">
            <a:xfrm rot="-5400000">
              <a:off x="2517" y="2398"/>
              <a:ext cx="7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registers</a:t>
              </a:r>
            </a:p>
          </p:txBody>
        </p:sp>
        <p:sp>
          <p:nvSpPr>
            <p:cNvPr id="42016" name="Freeform 19"/>
            <p:cNvSpPr>
              <a:spLocks/>
            </p:cNvSpPr>
            <p:nvPr/>
          </p:nvSpPr>
          <p:spPr bwMode="auto">
            <a:xfrm>
              <a:off x="3648" y="2178"/>
              <a:ext cx="528" cy="960"/>
            </a:xfrm>
            <a:custGeom>
              <a:avLst/>
              <a:gdLst>
                <a:gd name="T0" fmla="*/ 0 w 528"/>
                <a:gd name="T1" fmla="*/ 0 h 960"/>
                <a:gd name="T2" fmla="*/ 528 w 528"/>
                <a:gd name="T3" fmla="*/ 192 h 960"/>
                <a:gd name="T4" fmla="*/ 528 w 528"/>
                <a:gd name="T5" fmla="*/ 672 h 960"/>
                <a:gd name="T6" fmla="*/ 0 w 528"/>
                <a:gd name="T7" fmla="*/ 960 h 960"/>
                <a:gd name="T8" fmla="*/ 0 w 528"/>
                <a:gd name="T9" fmla="*/ 528 h 960"/>
                <a:gd name="T10" fmla="*/ 48 w 528"/>
                <a:gd name="T11" fmla="*/ 480 h 960"/>
                <a:gd name="T12" fmla="*/ 0 w 528"/>
                <a:gd name="T13" fmla="*/ 432 h 960"/>
                <a:gd name="T14" fmla="*/ 0 w 528"/>
                <a:gd name="T15" fmla="*/ 0 h 9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8"/>
                <a:gd name="T25" fmla="*/ 0 h 960"/>
                <a:gd name="T26" fmla="*/ 528 w 528"/>
                <a:gd name="T27" fmla="*/ 960 h 9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8" h="96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20"/>
            <p:cNvSpPr>
              <a:spLocks noChangeShapeType="1"/>
            </p:cNvSpPr>
            <p:nvPr/>
          </p:nvSpPr>
          <p:spPr bwMode="auto">
            <a:xfrm>
              <a:off x="4176" y="261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21"/>
            <p:cNvSpPr>
              <a:spLocks noChangeShapeType="1"/>
            </p:cNvSpPr>
            <p:nvPr/>
          </p:nvSpPr>
          <p:spPr bwMode="auto">
            <a:xfrm>
              <a:off x="3216" y="286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Line 22"/>
            <p:cNvSpPr>
              <a:spLocks noChangeShapeType="1"/>
            </p:cNvSpPr>
            <p:nvPr/>
          </p:nvSpPr>
          <p:spPr bwMode="auto">
            <a:xfrm>
              <a:off x="2237" y="3081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Line 23"/>
            <p:cNvSpPr>
              <a:spLocks noChangeShapeType="1"/>
            </p:cNvSpPr>
            <p:nvPr/>
          </p:nvSpPr>
          <p:spPr bwMode="auto">
            <a:xfrm>
              <a:off x="3216" y="2347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Rectangle 24"/>
            <p:cNvSpPr>
              <a:spLocks noChangeArrowheads="1"/>
            </p:cNvSpPr>
            <p:nvPr/>
          </p:nvSpPr>
          <p:spPr bwMode="auto">
            <a:xfrm rot="-5400000">
              <a:off x="4128" y="2428"/>
              <a:ext cx="1248" cy="67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42022" name="Line 25"/>
            <p:cNvSpPr>
              <a:spLocks noChangeShapeType="1"/>
            </p:cNvSpPr>
            <p:nvPr/>
          </p:nvSpPr>
          <p:spPr bwMode="auto">
            <a:xfrm>
              <a:off x="3360" y="28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26"/>
            <p:cNvSpPr>
              <a:spLocks noChangeShapeType="1"/>
            </p:cNvSpPr>
            <p:nvPr/>
          </p:nvSpPr>
          <p:spPr bwMode="auto">
            <a:xfrm>
              <a:off x="3360" y="310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27"/>
            <p:cNvSpPr>
              <a:spLocks noChangeShapeType="1"/>
            </p:cNvSpPr>
            <p:nvPr/>
          </p:nvSpPr>
          <p:spPr bwMode="auto">
            <a:xfrm>
              <a:off x="3360" y="3292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28"/>
            <p:cNvSpPr>
              <a:spLocks noChangeShapeType="1"/>
            </p:cNvSpPr>
            <p:nvPr/>
          </p:nvSpPr>
          <p:spPr bwMode="auto">
            <a:xfrm>
              <a:off x="5088" y="261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29"/>
            <p:cNvSpPr>
              <a:spLocks noChangeShapeType="1"/>
            </p:cNvSpPr>
            <p:nvPr/>
          </p:nvSpPr>
          <p:spPr bwMode="auto">
            <a:xfrm flipV="1">
              <a:off x="5280" y="1804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Line 30"/>
            <p:cNvSpPr>
              <a:spLocks noChangeShapeType="1"/>
            </p:cNvSpPr>
            <p:nvPr/>
          </p:nvSpPr>
          <p:spPr bwMode="auto">
            <a:xfrm flipH="1">
              <a:off x="2758" y="1804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Line 31"/>
            <p:cNvSpPr>
              <a:spLocks noChangeShapeType="1"/>
            </p:cNvSpPr>
            <p:nvPr/>
          </p:nvSpPr>
          <p:spPr bwMode="auto">
            <a:xfrm>
              <a:off x="2758" y="180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Text Box 32"/>
            <p:cNvSpPr txBox="1">
              <a:spLocks noChangeArrowheads="1"/>
            </p:cNvSpPr>
            <p:nvPr/>
          </p:nvSpPr>
          <p:spPr bwMode="auto">
            <a:xfrm>
              <a:off x="2228" y="3052"/>
              <a:ext cx="4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imm</a:t>
              </a:r>
            </a:p>
          </p:txBody>
        </p:sp>
        <p:sp>
          <p:nvSpPr>
            <p:cNvPr id="42030" name="Line 33"/>
            <p:cNvSpPr>
              <a:spLocks noChangeShapeType="1"/>
            </p:cNvSpPr>
            <p:nvPr/>
          </p:nvSpPr>
          <p:spPr bwMode="auto">
            <a:xfrm>
              <a:off x="1344" y="2524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AutoShape 34"/>
            <p:cNvSpPr>
              <a:spLocks noChangeArrowheads="1"/>
            </p:cNvSpPr>
            <p:nvPr/>
          </p:nvSpPr>
          <p:spPr bwMode="auto">
            <a:xfrm>
              <a:off x="864" y="3138"/>
              <a:ext cx="240" cy="5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35"/>
            <p:cNvSpPr>
              <a:spLocks noChangeShapeType="1"/>
            </p:cNvSpPr>
            <p:nvPr/>
          </p:nvSpPr>
          <p:spPr bwMode="auto">
            <a:xfrm flipH="1">
              <a:off x="1104" y="327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Line 36"/>
            <p:cNvSpPr>
              <a:spLocks noChangeShapeType="1"/>
            </p:cNvSpPr>
            <p:nvPr/>
          </p:nvSpPr>
          <p:spPr bwMode="auto">
            <a:xfrm>
              <a:off x="2646" y="3081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37"/>
            <p:cNvSpPr>
              <a:spLocks noChangeShapeType="1"/>
            </p:cNvSpPr>
            <p:nvPr/>
          </p:nvSpPr>
          <p:spPr bwMode="auto">
            <a:xfrm flipH="1">
              <a:off x="1104" y="3504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Line 38"/>
            <p:cNvSpPr>
              <a:spLocks noChangeShapeType="1"/>
            </p:cNvSpPr>
            <p:nvPr/>
          </p:nvSpPr>
          <p:spPr bwMode="auto">
            <a:xfrm flipH="1">
              <a:off x="624" y="338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Line 39"/>
            <p:cNvSpPr>
              <a:spLocks noChangeShapeType="1"/>
            </p:cNvSpPr>
            <p:nvPr/>
          </p:nvSpPr>
          <p:spPr bwMode="auto">
            <a:xfrm flipV="1">
              <a:off x="624" y="2524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Line 40"/>
            <p:cNvSpPr>
              <a:spLocks noChangeShapeType="1"/>
            </p:cNvSpPr>
            <p:nvPr/>
          </p:nvSpPr>
          <p:spPr bwMode="auto">
            <a:xfrm>
              <a:off x="624" y="252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8" name="Text Box 18"/>
            <p:cNvSpPr txBox="1">
              <a:spLocks noChangeArrowheads="1"/>
            </p:cNvSpPr>
            <p:nvPr/>
          </p:nvSpPr>
          <p:spPr bwMode="auto">
            <a:xfrm>
              <a:off x="3723" y="2529"/>
              <a:ext cx="4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/>
                <a:t>ALU</a:t>
              </a:r>
              <a:endParaRPr lang="en-US">
                <a:latin typeface="Times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914400" y="5105400"/>
            <a:ext cx="7391400" cy="1295400"/>
            <a:chOff x="576" y="3216"/>
            <a:chExt cx="4656" cy="816"/>
          </a:xfrm>
        </p:grpSpPr>
        <p:sp>
          <p:nvSpPr>
            <p:cNvPr id="42000" name="AutoShape 42"/>
            <p:cNvSpPr>
              <a:spLocks noChangeArrowheads="1"/>
            </p:cNvSpPr>
            <p:nvPr/>
          </p:nvSpPr>
          <p:spPr bwMode="auto">
            <a:xfrm>
              <a:off x="576" y="3696"/>
              <a:ext cx="4656" cy="336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accent2"/>
                  </a:solidFill>
                </a:rPr>
                <a:t>Controller</a:t>
              </a:r>
              <a:endParaRPr lang="en-US" sz="2000"/>
            </a:p>
          </p:txBody>
        </p:sp>
        <p:sp>
          <p:nvSpPr>
            <p:cNvPr id="42001" name="Line 43"/>
            <p:cNvSpPr>
              <a:spLocks noChangeShapeType="1"/>
            </p:cNvSpPr>
            <p:nvPr/>
          </p:nvSpPr>
          <p:spPr bwMode="auto">
            <a:xfrm>
              <a:off x="1872" y="3216"/>
              <a:ext cx="0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Text Box 44"/>
            <p:cNvSpPr txBox="1">
              <a:spLocks noChangeArrowheads="1"/>
            </p:cNvSpPr>
            <p:nvPr/>
          </p:nvSpPr>
          <p:spPr bwMode="auto">
            <a:xfrm>
              <a:off x="1884" y="3447"/>
              <a:ext cx="10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opcode, funct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066800" y="4556125"/>
            <a:ext cx="6400800" cy="1363663"/>
            <a:chOff x="672" y="2870"/>
            <a:chExt cx="4032" cy="859"/>
          </a:xfrm>
        </p:grpSpPr>
        <p:sp>
          <p:nvSpPr>
            <p:cNvPr id="41993" name="Line 46"/>
            <p:cNvSpPr>
              <a:spLocks noChangeShapeType="1"/>
            </p:cNvSpPr>
            <p:nvPr/>
          </p:nvSpPr>
          <p:spPr bwMode="auto">
            <a:xfrm flipV="1">
              <a:off x="912" y="3572"/>
              <a:ext cx="0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47"/>
            <p:cNvSpPr>
              <a:spLocks noChangeShapeType="1"/>
            </p:cNvSpPr>
            <p:nvPr/>
          </p:nvSpPr>
          <p:spPr bwMode="auto">
            <a:xfrm flipV="1">
              <a:off x="672" y="2880"/>
              <a:ext cx="153" cy="8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48"/>
            <p:cNvSpPr>
              <a:spLocks noChangeShapeType="1"/>
            </p:cNvSpPr>
            <p:nvPr/>
          </p:nvSpPr>
          <p:spPr bwMode="auto">
            <a:xfrm flipV="1">
              <a:off x="1296" y="3312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49"/>
            <p:cNvSpPr>
              <a:spLocks noChangeShapeType="1"/>
            </p:cNvSpPr>
            <p:nvPr/>
          </p:nvSpPr>
          <p:spPr bwMode="auto">
            <a:xfrm flipV="1">
              <a:off x="1727" y="3202"/>
              <a:ext cx="0" cy="4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50"/>
            <p:cNvSpPr>
              <a:spLocks noChangeShapeType="1"/>
            </p:cNvSpPr>
            <p:nvPr/>
          </p:nvSpPr>
          <p:spPr bwMode="auto">
            <a:xfrm flipV="1">
              <a:off x="3072" y="2870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51"/>
            <p:cNvSpPr>
              <a:spLocks noChangeShapeType="1"/>
            </p:cNvSpPr>
            <p:nvPr/>
          </p:nvSpPr>
          <p:spPr bwMode="auto">
            <a:xfrm flipV="1">
              <a:off x="3840" y="2903"/>
              <a:ext cx="0" cy="8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52"/>
            <p:cNvSpPr>
              <a:spLocks noChangeShapeType="1"/>
            </p:cNvSpPr>
            <p:nvPr/>
          </p:nvSpPr>
          <p:spPr bwMode="auto">
            <a:xfrm flipV="1">
              <a:off x="4704" y="3312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Hardware Is Needed? (1/2)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PC: a register that keeps track of address of the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next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 to be fetched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General Purpose Registers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Used in Stages 2 (Read) and 5 (Write)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MIPS has 32 of these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Memory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Used in Stages 1 (Fetch) and 4 (R/W)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Caches makes these stages as fast as the others (on average, otherwise multicycle stall)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Hardware Is Needed? (2/2)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ALU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Used in Stage 3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Performs all necessary functions: arithmetic, </a:t>
            </a:r>
            <a:r>
              <a:rPr lang="en-US" sz="2600" dirty="0" err="1">
                <a:latin typeface="Calibri" charset="0"/>
                <a:ea typeface="ＭＳ Ｐゴシック" charset="0"/>
              </a:rPr>
              <a:t>logicals</a:t>
            </a:r>
            <a:r>
              <a:rPr lang="en-US" sz="2600" dirty="0">
                <a:latin typeface="Calibri" charset="0"/>
                <a:ea typeface="ＭＳ Ｐゴシック" charset="0"/>
              </a:rPr>
              <a:t>, etc.</a:t>
            </a:r>
          </a:p>
          <a:p>
            <a:pPr>
              <a:lnSpc>
                <a:spcPct val="80000"/>
              </a:lnSpc>
            </a:pPr>
            <a:r>
              <a:rPr lang="en-US" sz="3000" dirty="0">
                <a:latin typeface="Calibri" charset="0"/>
                <a:ea typeface="ＭＳ Ｐゴシック" charset="0"/>
                <a:cs typeface="ＭＳ Ｐゴシック" charset="0"/>
              </a:rPr>
              <a:t>Miscellaneous Registers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One stage per clock cycle: Registers inserted between stages to hold intermediate data and control signals as they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travel </a:t>
            </a:r>
            <a:r>
              <a:rPr lang="en-US" sz="2600" dirty="0">
                <a:latin typeface="Calibri" charset="0"/>
                <a:ea typeface="ＭＳ Ｐゴシック" charset="0"/>
              </a:rPr>
              <a:t>from stage to stage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Note: Register is a general purpose term meaning something that stores bits. Realize that not all registers are in the 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“</a:t>
            </a:r>
            <a:r>
              <a:rPr lang="en-US" altLang="ja-JP" sz="2600" dirty="0">
                <a:latin typeface="Calibri" charset="0"/>
                <a:ea typeface="ＭＳ Ｐゴシック" charset="0"/>
              </a:rPr>
              <a:t>register file</a:t>
            </a:r>
            <a:r>
              <a:rPr lang="ja-JP" altLang="en-US" sz="2600" dirty="0">
                <a:latin typeface="Calibri" charset="0"/>
                <a:ea typeface="ＭＳ Ｐゴシック" charset="0"/>
              </a:rPr>
              <a:t>”</a:t>
            </a: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(1/2)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For each instruction, how do we control the flow of information though the datapath?</a:t>
            </a: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Single Cycle CPU: All stages of an instruction completed within one long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cycle sufficiently long to allow each instruction to complete all stages without interruption within one cycle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833938"/>
            <a:ext cx="1970088" cy="701675"/>
            <a:chOff x="481" y="2832"/>
            <a:chExt cx="1603" cy="442"/>
          </a:xfrm>
        </p:grpSpPr>
        <p:sp>
          <p:nvSpPr>
            <p:cNvPr id="48154" name="Text Box 6"/>
            <p:cNvSpPr txBox="1">
              <a:spLocks noChangeArrowheads="1"/>
            </p:cNvSpPr>
            <p:nvPr/>
          </p:nvSpPr>
          <p:spPr bwMode="auto">
            <a:xfrm>
              <a:off x="481" y="2832"/>
              <a:ext cx="133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48155" name="Line 7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67013" y="4529138"/>
            <a:ext cx="1917700" cy="1311275"/>
            <a:chOff x="610" y="2640"/>
            <a:chExt cx="1474" cy="826"/>
          </a:xfrm>
        </p:grpSpPr>
        <p:sp>
          <p:nvSpPr>
            <p:cNvPr id="48152" name="Text Box 9"/>
            <p:cNvSpPr txBox="1">
              <a:spLocks noChangeArrowheads="1"/>
            </p:cNvSpPr>
            <p:nvPr/>
          </p:nvSpPr>
          <p:spPr bwMode="auto">
            <a:xfrm>
              <a:off x="610" y="2640"/>
              <a:ext cx="108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48153" name="Line 10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583113" y="4833938"/>
            <a:ext cx="1725612" cy="549275"/>
            <a:chOff x="526" y="2832"/>
            <a:chExt cx="1558" cy="346"/>
          </a:xfrm>
        </p:grpSpPr>
        <p:sp>
          <p:nvSpPr>
            <p:cNvPr id="48150" name="Text Box 12"/>
            <p:cNvSpPr txBox="1">
              <a:spLocks noChangeArrowheads="1"/>
            </p:cNvSpPr>
            <p:nvPr/>
          </p:nvSpPr>
          <p:spPr bwMode="auto">
            <a:xfrm>
              <a:off x="526" y="2928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48151" name="Line 13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965825" y="4833938"/>
            <a:ext cx="1384300" cy="549275"/>
            <a:chOff x="37" y="2832"/>
            <a:chExt cx="2235" cy="346"/>
          </a:xfrm>
        </p:grpSpPr>
        <p:sp>
          <p:nvSpPr>
            <p:cNvPr id="48148" name="Text Box 15"/>
            <p:cNvSpPr txBox="1">
              <a:spLocks noChangeArrowheads="1"/>
            </p:cNvSpPr>
            <p:nvPr/>
          </p:nvSpPr>
          <p:spPr bwMode="auto">
            <a:xfrm>
              <a:off x="37" y="2928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48149" name="Line 16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61213" y="4833938"/>
            <a:ext cx="1285875" cy="701675"/>
            <a:chOff x="424" y="2832"/>
            <a:chExt cx="1660" cy="442"/>
          </a:xfrm>
        </p:grpSpPr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424" y="2832"/>
              <a:ext cx="145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Reg.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40" name="Line 21"/>
          <p:cNvSpPr>
            <a:spLocks noChangeShapeType="1"/>
          </p:cNvSpPr>
          <p:nvPr/>
        </p:nvSpPr>
        <p:spPr bwMode="auto">
          <a:xfrm flipV="1">
            <a:off x="9906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22"/>
          <p:cNvSpPr>
            <a:spLocks noChangeShapeType="1"/>
          </p:cNvSpPr>
          <p:nvPr/>
        </p:nvSpPr>
        <p:spPr bwMode="auto">
          <a:xfrm>
            <a:off x="990600" y="5824538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23"/>
          <p:cNvSpPr>
            <a:spLocks noChangeShapeType="1"/>
          </p:cNvSpPr>
          <p:nvPr/>
        </p:nvSpPr>
        <p:spPr bwMode="auto">
          <a:xfrm>
            <a:off x="45720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24"/>
          <p:cNvSpPr>
            <a:spLocks noChangeShapeType="1"/>
          </p:cNvSpPr>
          <p:nvPr/>
        </p:nvSpPr>
        <p:spPr bwMode="auto">
          <a:xfrm>
            <a:off x="4572000" y="6357938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25"/>
          <p:cNvSpPr>
            <a:spLocks noChangeShapeType="1"/>
          </p:cNvSpPr>
          <p:nvPr/>
        </p:nvSpPr>
        <p:spPr bwMode="auto">
          <a:xfrm flipV="1">
            <a:off x="8458200" y="5824538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26"/>
          <p:cNvSpPr>
            <a:spLocks noChangeShapeType="1"/>
          </p:cNvSpPr>
          <p:nvPr/>
        </p:nvSpPr>
        <p:spPr bwMode="auto">
          <a:xfrm>
            <a:off x="8458200" y="58245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1334" y="287866"/>
            <a:ext cx="4462463" cy="474663"/>
          </a:xfrm>
        </p:spPr>
        <p:txBody>
          <a:bodyPr/>
          <a:lstStyle/>
          <a:p>
            <a:r>
              <a:rPr lang="en-US" altLang="ja-JP" dirty="0" smtClean="0">
                <a:latin typeface="Helvetica" charset="0"/>
                <a:ea typeface="ＭＳ Ｐゴシック" charset="0"/>
                <a:cs typeface="ＭＳ Ｐゴシック" charset="0"/>
              </a:rPr>
              <a:t>Review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68875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muxes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to select among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inputs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S </a:t>
            </a:r>
            <a:r>
              <a:rPr lang="en-US" dirty="0" smtClean="0">
                <a:latin typeface="Helvetica" charset="0"/>
                <a:ea typeface="ＭＳ Ｐゴシック" charset="0"/>
              </a:rPr>
              <a:t>control </a:t>
            </a:r>
            <a:r>
              <a:rPr lang="en-US" dirty="0">
                <a:latin typeface="Helvetica" charset="0"/>
                <a:ea typeface="ＭＳ Ｐゴシック" charset="0"/>
              </a:rPr>
              <a:t>bits </a:t>
            </a:r>
            <a:r>
              <a:rPr lang="en-US" dirty="0" smtClean="0">
                <a:latin typeface="Helvetica" charset="0"/>
                <a:ea typeface="ＭＳ Ｐゴシック" charset="0"/>
              </a:rPr>
              <a:t>selects from </a:t>
            </a:r>
            <a:r>
              <a:rPr lang="en-US" dirty="0">
                <a:latin typeface="Helvetica" charset="0"/>
                <a:ea typeface="ＭＳ Ｐゴシック" charset="0"/>
              </a:rPr>
              <a:t>2</a:t>
            </a:r>
            <a:r>
              <a:rPr lang="en-US" baseline="30000" dirty="0">
                <a:latin typeface="Helvetica" charset="0"/>
                <a:ea typeface="ＭＳ Ｐゴシック" charset="0"/>
              </a:rPr>
              <a:t>S</a:t>
            </a:r>
            <a:r>
              <a:rPr lang="en-US" dirty="0">
                <a:latin typeface="Helvetica" charset="0"/>
                <a:ea typeface="ＭＳ Ｐゴシック" charset="0"/>
              </a:rPr>
              <a:t> inputs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Each input can be n-bits wide, </a:t>
            </a:r>
            <a:r>
              <a:rPr lang="en-US" dirty="0" err="1">
                <a:latin typeface="Helvetica" charset="0"/>
                <a:ea typeface="ＭＳ Ｐゴシック" charset="0"/>
              </a:rPr>
              <a:t>indep</a:t>
            </a:r>
            <a:r>
              <a:rPr lang="en-US" dirty="0">
                <a:latin typeface="Helvetica" charset="0"/>
                <a:ea typeface="ＭＳ Ｐゴシック" charset="0"/>
              </a:rPr>
              <a:t> of S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Can implement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muxes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hierarchically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ALU can be implemented using a mux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Coupled with basic block elements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N-bit adder-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done using N 1-bit adders with XOR gates on input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</a:rPr>
              <a:t>XOR serves as conditional inverter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19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756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CPU Clocking (2/2)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Alternative multiple-cycle CPU: only one stage of instruction per clock cycle</a:t>
            </a: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Clock is made as long as the slowest stage</a:t>
            </a: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/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 sz="2400">
                <a:latin typeface="Calibri" charset="0"/>
                <a:ea typeface="ＭＳ Ｐゴシック" charset="0"/>
              </a:rPr>
              <a:t>Several significant advantages over single cycle execution: Unused stages in a particular instruction can be skipped OR instructions can be pipelined (overlapped)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3132138"/>
            <a:ext cx="1638300" cy="701675"/>
            <a:chOff x="624" y="1920"/>
            <a:chExt cx="1032" cy="442"/>
          </a:xfrm>
        </p:grpSpPr>
        <p:sp>
          <p:nvSpPr>
            <p:cNvPr id="50221" name="Text Box 6"/>
            <p:cNvSpPr txBox="1">
              <a:spLocks noChangeArrowheads="1"/>
            </p:cNvSpPr>
            <p:nvPr/>
          </p:nvSpPr>
          <p:spPr bwMode="auto">
            <a:xfrm>
              <a:off x="624" y="1920"/>
              <a:ext cx="10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1. Instruction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Fetch</a:t>
              </a:r>
            </a:p>
          </p:txBody>
        </p:sp>
        <p:sp>
          <p:nvSpPr>
            <p:cNvPr id="50222" name="Line 7"/>
            <p:cNvSpPr>
              <a:spLocks noChangeShapeType="1"/>
            </p:cNvSpPr>
            <p:nvPr/>
          </p:nvSpPr>
          <p:spPr bwMode="auto">
            <a:xfrm>
              <a:off x="720" y="1920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573338" y="2827338"/>
            <a:ext cx="1541462" cy="1311275"/>
            <a:chOff x="1621" y="1728"/>
            <a:chExt cx="971" cy="826"/>
          </a:xfrm>
        </p:grpSpPr>
        <p:sp>
          <p:nvSpPr>
            <p:cNvPr id="50219" name="Text Box 9"/>
            <p:cNvSpPr txBox="1">
              <a:spLocks noChangeArrowheads="1"/>
            </p:cNvSpPr>
            <p:nvPr/>
          </p:nvSpPr>
          <p:spPr bwMode="auto">
            <a:xfrm>
              <a:off x="1621" y="1728"/>
              <a:ext cx="89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2000">
                <a:solidFill>
                  <a:schemeClr val="accent2"/>
                </a:solidFill>
              </a:endParaRP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2. Decode/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Read</a:t>
              </a:r>
            </a:p>
          </p:txBody>
        </p:sp>
        <p:sp>
          <p:nvSpPr>
            <p:cNvPr id="50220" name="Line 10"/>
            <p:cNvSpPr>
              <a:spLocks noChangeShapeType="1"/>
            </p:cNvSpPr>
            <p:nvPr/>
          </p:nvSpPr>
          <p:spPr bwMode="auto">
            <a:xfrm>
              <a:off x="1634" y="1920"/>
              <a:ext cx="95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13213" y="3132138"/>
            <a:ext cx="1474787" cy="414337"/>
            <a:chOff x="572" y="2832"/>
            <a:chExt cx="1331" cy="261"/>
          </a:xfrm>
        </p:grpSpPr>
        <p:sp>
          <p:nvSpPr>
            <p:cNvPr id="50217" name="Text Box 12"/>
            <p:cNvSpPr txBox="1">
              <a:spLocks noChangeArrowheads="1"/>
            </p:cNvSpPr>
            <p:nvPr/>
          </p:nvSpPr>
          <p:spPr bwMode="auto">
            <a:xfrm>
              <a:off x="572" y="2843"/>
              <a:ext cx="12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3. Execute</a:t>
              </a:r>
            </a:p>
          </p:txBody>
        </p:sp>
        <p:sp>
          <p:nvSpPr>
            <p:cNvPr id="50218" name="Line 13"/>
            <p:cNvSpPr>
              <a:spLocks noChangeShapeType="1"/>
            </p:cNvSpPr>
            <p:nvPr/>
          </p:nvSpPr>
          <p:spPr bwMode="auto">
            <a:xfrm>
              <a:off x="622" y="2832"/>
              <a:ext cx="1281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56263" y="3132138"/>
            <a:ext cx="1541462" cy="414337"/>
            <a:chOff x="310" y="2832"/>
            <a:chExt cx="2489" cy="261"/>
          </a:xfrm>
        </p:grpSpPr>
        <p:sp>
          <p:nvSpPr>
            <p:cNvPr id="50215" name="Text Box 15"/>
            <p:cNvSpPr txBox="1">
              <a:spLocks noChangeArrowheads="1"/>
            </p:cNvSpPr>
            <p:nvPr/>
          </p:nvSpPr>
          <p:spPr bwMode="auto">
            <a:xfrm>
              <a:off x="310" y="2843"/>
              <a:ext cx="22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4. Memory</a:t>
              </a:r>
            </a:p>
          </p:txBody>
        </p:sp>
        <p:sp>
          <p:nvSpPr>
            <p:cNvPr id="50216" name="Line 16"/>
            <p:cNvSpPr>
              <a:spLocks noChangeShapeType="1"/>
            </p:cNvSpPr>
            <p:nvPr/>
          </p:nvSpPr>
          <p:spPr bwMode="auto">
            <a:xfrm>
              <a:off x="374" y="2832"/>
              <a:ext cx="242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7197725" y="3132138"/>
            <a:ext cx="1522413" cy="738187"/>
            <a:chOff x="472" y="2832"/>
            <a:chExt cx="1965" cy="465"/>
          </a:xfrm>
        </p:grpSpPr>
        <p:sp>
          <p:nvSpPr>
            <p:cNvPr id="50213" name="Text Box 18"/>
            <p:cNvSpPr txBox="1">
              <a:spLocks noChangeArrowheads="1"/>
            </p:cNvSpPr>
            <p:nvPr/>
          </p:nvSpPr>
          <p:spPr bwMode="auto">
            <a:xfrm>
              <a:off x="472" y="2851"/>
              <a:ext cx="1844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5. Register</a:t>
              </a:r>
            </a:p>
            <a:p>
              <a:pPr algn="ctr" eaLnBrk="1" hangingPunct="1"/>
              <a:r>
                <a:rPr lang="en-US" sz="2000">
                  <a:solidFill>
                    <a:schemeClr val="accent2"/>
                  </a:solidFill>
                </a:rPr>
                <a:t>     Write</a:t>
              </a:r>
            </a:p>
          </p:txBody>
        </p:sp>
        <p:sp>
          <p:nvSpPr>
            <p:cNvPr id="50214" name="Line 19"/>
            <p:cNvSpPr>
              <a:spLocks noChangeShapeType="1"/>
            </p:cNvSpPr>
            <p:nvPr/>
          </p:nvSpPr>
          <p:spPr bwMode="auto">
            <a:xfrm>
              <a:off x="554" y="2832"/>
              <a:ext cx="188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diamond" w="med" len="med"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4" name="Line 20"/>
          <p:cNvSpPr>
            <a:spLocks noChangeShapeType="1"/>
          </p:cNvSpPr>
          <p:nvPr/>
        </p:nvSpPr>
        <p:spPr bwMode="auto">
          <a:xfrm>
            <a:off x="914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21"/>
          <p:cNvSpPr>
            <a:spLocks noChangeShapeType="1"/>
          </p:cNvSpPr>
          <p:nvPr/>
        </p:nvSpPr>
        <p:spPr bwMode="auto">
          <a:xfrm flipV="1">
            <a:off x="114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22"/>
          <p:cNvSpPr>
            <a:spLocks noChangeShapeType="1"/>
          </p:cNvSpPr>
          <p:nvPr/>
        </p:nvSpPr>
        <p:spPr bwMode="auto">
          <a:xfrm>
            <a:off x="1143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23"/>
          <p:cNvSpPr>
            <a:spLocks noChangeShapeType="1"/>
          </p:cNvSpPr>
          <p:nvPr/>
        </p:nvSpPr>
        <p:spPr bwMode="auto">
          <a:xfrm>
            <a:off x="1981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24"/>
          <p:cNvSpPr>
            <a:spLocks noChangeShapeType="1"/>
          </p:cNvSpPr>
          <p:nvPr/>
        </p:nvSpPr>
        <p:spPr bwMode="auto">
          <a:xfrm>
            <a:off x="1981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25"/>
          <p:cNvSpPr>
            <a:spLocks noChangeShapeType="1"/>
          </p:cNvSpPr>
          <p:nvPr/>
        </p:nvSpPr>
        <p:spPr bwMode="auto">
          <a:xfrm>
            <a:off x="2438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26"/>
          <p:cNvSpPr>
            <a:spLocks noChangeShapeType="1"/>
          </p:cNvSpPr>
          <p:nvPr/>
        </p:nvSpPr>
        <p:spPr bwMode="auto">
          <a:xfrm flipV="1">
            <a:off x="2667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27"/>
          <p:cNvSpPr>
            <a:spLocks noChangeShapeType="1"/>
          </p:cNvSpPr>
          <p:nvPr/>
        </p:nvSpPr>
        <p:spPr bwMode="auto">
          <a:xfrm>
            <a:off x="2667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8"/>
          <p:cNvSpPr>
            <a:spLocks noChangeShapeType="1"/>
          </p:cNvSpPr>
          <p:nvPr/>
        </p:nvSpPr>
        <p:spPr bwMode="auto">
          <a:xfrm>
            <a:off x="3505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29"/>
          <p:cNvSpPr>
            <a:spLocks noChangeShapeType="1"/>
          </p:cNvSpPr>
          <p:nvPr/>
        </p:nvSpPr>
        <p:spPr bwMode="auto">
          <a:xfrm>
            <a:off x="3505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30"/>
          <p:cNvSpPr>
            <a:spLocks noChangeShapeType="1"/>
          </p:cNvSpPr>
          <p:nvPr/>
        </p:nvSpPr>
        <p:spPr bwMode="auto">
          <a:xfrm>
            <a:off x="3962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31"/>
          <p:cNvSpPr>
            <a:spLocks noChangeShapeType="1"/>
          </p:cNvSpPr>
          <p:nvPr/>
        </p:nvSpPr>
        <p:spPr bwMode="auto">
          <a:xfrm flipV="1">
            <a:off x="4191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32"/>
          <p:cNvSpPr>
            <a:spLocks noChangeShapeType="1"/>
          </p:cNvSpPr>
          <p:nvPr/>
        </p:nvSpPr>
        <p:spPr bwMode="auto">
          <a:xfrm>
            <a:off x="4191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3"/>
          <p:cNvSpPr>
            <a:spLocks noChangeShapeType="1"/>
          </p:cNvSpPr>
          <p:nvPr/>
        </p:nvSpPr>
        <p:spPr bwMode="auto">
          <a:xfrm>
            <a:off x="5029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4"/>
          <p:cNvSpPr>
            <a:spLocks noChangeShapeType="1"/>
          </p:cNvSpPr>
          <p:nvPr/>
        </p:nvSpPr>
        <p:spPr bwMode="auto">
          <a:xfrm>
            <a:off x="5029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35"/>
          <p:cNvSpPr>
            <a:spLocks noChangeShapeType="1"/>
          </p:cNvSpPr>
          <p:nvPr/>
        </p:nvSpPr>
        <p:spPr bwMode="auto">
          <a:xfrm>
            <a:off x="5486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36"/>
          <p:cNvSpPr>
            <a:spLocks noChangeShapeType="1"/>
          </p:cNvSpPr>
          <p:nvPr/>
        </p:nvSpPr>
        <p:spPr bwMode="auto">
          <a:xfrm flipV="1">
            <a:off x="5715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Line 37"/>
          <p:cNvSpPr>
            <a:spLocks noChangeShapeType="1"/>
          </p:cNvSpPr>
          <p:nvPr/>
        </p:nvSpPr>
        <p:spPr bwMode="auto">
          <a:xfrm>
            <a:off x="5715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38"/>
          <p:cNvSpPr>
            <a:spLocks noChangeShapeType="1"/>
          </p:cNvSpPr>
          <p:nvPr/>
        </p:nvSpPr>
        <p:spPr bwMode="auto">
          <a:xfrm>
            <a:off x="6553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39"/>
          <p:cNvSpPr>
            <a:spLocks noChangeShapeType="1"/>
          </p:cNvSpPr>
          <p:nvPr/>
        </p:nvSpPr>
        <p:spPr bwMode="auto">
          <a:xfrm>
            <a:off x="6553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40"/>
          <p:cNvSpPr>
            <a:spLocks noChangeShapeType="1"/>
          </p:cNvSpPr>
          <p:nvPr/>
        </p:nvSpPr>
        <p:spPr bwMode="auto">
          <a:xfrm>
            <a:off x="7010400" y="4656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41"/>
          <p:cNvSpPr>
            <a:spLocks noChangeShapeType="1"/>
          </p:cNvSpPr>
          <p:nvPr/>
        </p:nvSpPr>
        <p:spPr bwMode="auto">
          <a:xfrm flipV="1">
            <a:off x="7239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42"/>
          <p:cNvSpPr>
            <a:spLocks noChangeShapeType="1"/>
          </p:cNvSpPr>
          <p:nvPr/>
        </p:nvSpPr>
        <p:spPr bwMode="auto">
          <a:xfrm>
            <a:off x="7239000" y="412273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43"/>
          <p:cNvSpPr>
            <a:spLocks noChangeShapeType="1"/>
          </p:cNvSpPr>
          <p:nvPr/>
        </p:nvSpPr>
        <p:spPr bwMode="auto">
          <a:xfrm>
            <a:off x="80772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44"/>
          <p:cNvSpPr>
            <a:spLocks noChangeShapeType="1"/>
          </p:cNvSpPr>
          <p:nvPr/>
        </p:nvSpPr>
        <p:spPr bwMode="auto">
          <a:xfrm>
            <a:off x="8077200" y="4656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45"/>
          <p:cNvSpPr>
            <a:spLocks noChangeShapeType="1"/>
          </p:cNvSpPr>
          <p:nvPr/>
        </p:nvSpPr>
        <p:spPr bwMode="auto">
          <a:xfrm>
            <a:off x="8763000" y="412273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Processor Design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Analyze instruction set architecture (ISA)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to determine </a:t>
            </a: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datapath requirements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Meaning of each instruction is given by register transfers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Datapath must include storage element for ISA registers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Datapath must support each register transfer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Select set of datapath components and establish clocking methodology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Assemble datapath components to meet requirements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Analyze each instruction to determine sequence of control point settings to implement the register transfer</a:t>
            </a:r>
          </a:p>
          <a:p>
            <a:pPr>
              <a:lnSpc>
                <a:spcPct val="80000"/>
              </a:lnSpc>
            </a:pPr>
            <a:r>
              <a:rPr lang="en-US" sz="2700">
                <a:latin typeface="Calibri" charset="0"/>
                <a:ea typeface="ＭＳ Ｐゴシック" charset="0"/>
                <a:cs typeface="ＭＳ Ｐゴシック" charset="0"/>
              </a:rPr>
              <a:t>Assemble the control logic to perform this sequencing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CPU design involves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Control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5 Stages for MIPS Instructions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Fetch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Instruction Decode &amp; Register Read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ALU (Execute)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Memory</a:t>
            </a:r>
          </a:p>
          <a:p>
            <a:pPr marL="1223963" lvl="2" indent="-457200">
              <a:lnSpc>
                <a:spcPct val="90000"/>
              </a:lnSpc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Register Write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timing: single long clock cycle or one short clock cycle per stage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4198938" y="2354263"/>
            <a:ext cx="644525" cy="2606675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4843463" y="2878138"/>
            <a:ext cx="642937" cy="2608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486400" y="3403600"/>
            <a:ext cx="642938" cy="2608263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556000" y="1811338"/>
            <a:ext cx="642938" cy="2608262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Instruction Level Parallelism</a:t>
            </a:r>
          </a:p>
        </p:txBody>
      </p:sp>
      <p:grpSp>
        <p:nvGrpSpPr>
          <p:cNvPr id="56329" name="Group 46"/>
          <p:cNvGrpSpPr>
            <a:grpSpLocks/>
          </p:cNvGrpSpPr>
          <p:nvPr/>
        </p:nvGrpSpPr>
        <p:grpSpPr bwMode="auto">
          <a:xfrm>
            <a:off x="982663" y="1338263"/>
            <a:ext cx="642937" cy="4740275"/>
            <a:chOff x="778944" y="1337732"/>
            <a:chExt cx="643456" cy="4741331"/>
          </a:xfrm>
        </p:grpSpPr>
        <p:sp>
          <p:nvSpPr>
            <p:cNvPr id="7" name="Rectangle 6"/>
            <p:cNvSpPr/>
            <p:nvPr/>
          </p:nvSpPr>
          <p:spPr>
            <a:xfrm>
              <a:off x="778944" y="1726756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9" name="TextBox 21"/>
            <p:cNvSpPr txBox="1">
              <a:spLocks noChangeArrowheads="1"/>
            </p:cNvSpPr>
            <p:nvPr/>
          </p:nvSpPr>
          <p:spPr bwMode="auto">
            <a:xfrm>
              <a:off x="863614" y="1337732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</a:t>
              </a:r>
            </a:p>
          </p:txBody>
        </p:sp>
      </p:grpSp>
      <p:sp>
        <p:nvSpPr>
          <p:cNvPr id="56330" name="TextBox 30"/>
          <p:cNvSpPr txBox="1">
            <a:spLocks noChangeArrowheads="1"/>
          </p:cNvSpPr>
          <p:nvPr/>
        </p:nvSpPr>
        <p:spPr bwMode="auto">
          <a:xfrm>
            <a:off x="271463" y="1879600"/>
            <a:ext cx="77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Instr 1</a:t>
            </a:r>
          </a:p>
        </p:txBody>
      </p:sp>
      <p:grpSp>
        <p:nvGrpSpPr>
          <p:cNvPr id="56331" name="Group 45"/>
          <p:cNvGrpSpPr>
            <a:grpSpLocks/>
          </p:cNvGrpSpPr>
          <p:nvPr/>
        </p:nvGrpSpPr>
        <p:grpSpPr bwMode="auto">
          <a:xfrm>
            <a:off x="982663" y="1811338"/>
            <a:ext cx="3216275" cy="525462"/>
            <a:chOff x="778948" y="1811867"/>
            <a:chExt cx="3217319" cy="524933"/>
          </a:xfrm>
        </p:grpSpPr>
        <p:sp>
          <p:nvSpPr>
            <p:cNvPr id="30" name="Rectangle 29"/>
            <p:cNvSpPr/>
            <p:nvPr/>
          </p:nvSpPr>
          <p:spPr>
            <a:xfrm>
              <a:off x="778948" y="1811867"/>
              <a:ext cx="3217319" cy="524933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3" name="TextBox 31"/>
            <p:cNvSpPr txBox="1">
              <a:spLocks noChangeArrowheads="1"/>
            </p:cNvSpPr>
            <p:nvPr/>
          </p:nvSpPr>
          <p:spPr bwMode="auto">
            <a:xfrm>
              <a:off x="914413" y="1879598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IF</a:t>
              </a:r>
            </a:p>
          </p:txBody>
        </p:sp>
        <p:sp>
          <p:nvSpPr>
            <p:cNvPr id="56444" name="TextBox 32"/>
            <p:cNvSpPr txBox="1">
              <a:spLocks noChangeArrowheads="1"/>
            </p:cNvSpPr>
            <p:nvPr/>
          </p:nvSpPr>
          <p:spPr bwMode="auto">
            <a:xfrm>
              <a:off x="1574817" y="1879598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ID</a:t>
              </a:r>
            </a:p>
          </p:txBody>
        </p:sp>
        <p:sp>
          <p:nvSpPr>
            <p:cNvPr id="56445" name="TextBox 33"/>
            <p:cNvSpPr txBox="1">
              <a:spLocks noChangeArrowheads="1"/>
            </p:cNvSpPr>
            <p:nvPr/>
          </p:nvSpPr>
          <p:spPr bwMode="auto">
            <a:xfrm>
              <a:off x="2099757" y="1879598"/>
              <a:ext cx="5584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ALU</a:t>
              </a:r>
            </a:p>
          </p:txBody>
        </p:sp>
        <p:sp>
          <p:nvSpPr>
            <p:cNvPr id="56446" name="TextBox 34"/>
            <p:cNvSpPr txBox="1">
              <a:spLocks noChangeArrowheads="1"/>
            </p:cNvSpPr>
            <p:nvPr/>
          </p:nvSpPr>
          <p:spPr bwMode="auto">
            <a:xfrm>
              <a:off x="2692430" y="1879598"/>
              <a:ext cx="692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MEM</a:t>
              </a:r>
            </a:p>
          </p:txBody>
        </p:sp>
        <p:sp>
          <p:nvSpPr>
            <p:cNvPr id="56447" name="TextBox 35"/>
            <p:cNvSpPr txBox="1">
              <a:spLocks noChangeArrowheads="1"/>
            </p:cNvSpPr>
            <p:nvPr/>
          </p:nvSpPr>
          <p:spPr bwMode="auto">
            <a:xfrm>
              <a:off x="3437499" y="1879598"/>
              <a:ext cx="5180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WR</a:t>
              </a:r>
            </a:p>
          </p:txBody>
        </p:sp>
      </p:grpSp>
      <p:grpSp>
        <p:nvGrpSpPr>
          <p:cNvPr id="56332" name="Group 47"/>
          <p:cNvGrpSpPr>
            <a:grpSpLocks/>
          </p:cNvGrpSpPr>
          <p:nvPr/>
        </p:nvGrpSpPr>
        <p:grpSpPr bwMode="auto">
          <a:xfrm>
            <a:off x="1625600" y="1338263"/>
            <a:ext cx="642938" cy="4740275"/>
            <a:chOff x="1422401" y="1337735"/>
            <a:chExt cx="643456" cy="4741331"/>
          </a:xfrm>
        </p:grpSpPr>
        <p:sp>
          <p:nvSpPr>
            <p:cNvPr id="38" name="Rectangle 37"/>
            <p:cNvSpPr/>
            <p:nvPr/>
          </p:nvSpPr>
          <p:spPr>
            <a:xfrm>
              <a:off x="1422401" y="1726759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41" name="TextBox 38"/>
            <p:cNvSpPr txBox="1">
              <a:spLocks noChangeArrowheads="1"/>
            </p:cNvSpPr>
            <p:nvPr/>
          </p:nvSpPr>
          <p:spPr bwMode="auto">
            <a:xfrm>
              <a:off x="1507071" y="1337735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2</a:t>
              </a:r>
            </a:p>
          </p:txBody>
        </p:sp>
      </p:grpSp>
      <p:grpSp>
        <p:nvGrpSpPr>
          <p:cNvPr id="56333" name="Group 48"/>
          <p:cNvGrpSpPr>
            <a:grpSpLocks/>
          </p:cNvGrpSpPr>
          <p:nvPr/>
        </p:nvGrpSpPr>
        <p:grpSpPr bwMode="auto">
          <a:xfrm>
            <a:off x="2268538" y="1338263"/>
            <a:ext cx="644525" cy="4740275"/>
            <a:chOff x="2065858" y="1337738"/>
            <a:chExt cx="643456" cy="4741331"/>
          </a:xfrm>
        </p:grpSpPr>
        <p:sp>
          <p:nvSpPr>
            <p:cNvPr id="40" name="Rectangle 39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9" name="TextBox 40"/>
            <p:cNvSpPr txBox="1">
              <a:spLocks noChangeArrowheads="1"/>
            </p:cNvSpPr>
            <p:nvPr/>
          </p:nvSpPr>
          <p:spPr bwMode="auto">
            <a:xfrm>
              <a:off x="2150528" y="1337738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3</a:t>
              </a:r>
            </a:p>
          </p:txBody>
        </p:sp>
      </p:grpSp>
      <p:grpSp>
        <p:nvGrpSpPr>
          <p:cNvPr id="56334" name="Group 49"/>
          <p:cNvGrpSpPr>
            <a:grpSpLocks/>
          </p:cNvGrpSpPr>
          <p:nvPr/>
        </p:nvGrpSpPr>
        <p:grpSpPr bwMode="auto">
          <a:xfrm>
            <a:off x="2913063" y="1338263"/>
            <a:ext cx="642937" cy="4740275"/>
            <a:chOff x="2709315" y="1337741"/>
            <a:chExt cx="643456" cy="4741331"/>
          </a:xfrm>
        </p:grpSpPr>
        <p:sp>
          <p:nvSpPr>
            <p:cNvPr id="42" name="Rectangle 41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7" name="TextBox 42"/>
            <p:cNvSpPr txBox="1">
              <a:spLocks noChangeArrowheads="1"/>
            </p:cNvSpPr>
            <p:nvPr/>
          </p:nvSpPr>
          <p:spPr bwMode="auto">
            <a:xfrm>
              <a:off x="2793985" y="1337741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4</a:t>
              </a:r>
            </a:p>
          </p:txBody>
        </p:sp>
      </p:grpSp>
      <p:grpSp>
        <p:nvGrpSpPr>
          <p:cNvPr id="56335" name="Group 50"/>
          <p:cNvGrpSpPr>
            <a:grpSpLocks/>
          </p:cNvGrpSpPr>
          <p:nvPr/>
        </p:nvGrpSpPr>
        <p:grpSpPr bwMode="auto">
          <a:xfrm>
            <a:off x="3556000" y="1338263"/>
            <a:ext cx="642938" cy="4740275"/>
            <a:chOff x="3352772" y="1337744"/>
            <a:chExt cx="643456" cy="4741331"/>
          </a:xfrm>
        </p:grpSpPr>
        <p:sp>
          <p:nvSpPr>
            <p:cNvPr id="44" name="Rectangle 43"/>
            <p:cNvSpPr/>
            <p:nvPr/>
          </p:nvSpPr>
          <p:spPr>
            <a:xfrm>
              <a:off x="3352772" y="1726768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5" name="TextBox 44"/>
            <p:cNvSpPr txBox="1">
              <a:spLocks noChangeArrowheads="1"/>
            </p:cNvSpPr>
            <p:nvPr/>
          </p:nvSpPr>
          <p:spPr bwMode="auto">
            <a:xfrm>
              <a:off x="3437442" y="1337744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5</a:t>
              </a:r>
            </a:p>
          </p:txBody>
        </p:sp>
      </p:grpSp>
      <p:grpSp>
        <p:nvGrpSpPr>
          <p:cNvPr id="56336" name="Group 51"/>
          <p:cNvGrpSpPr>
            <a:grpSpLocks/>
          </p:cNvGrpSpPr>
          <p:nvPr/>
        </p:nvGrpSpPr>
        <p:grpSpPr bwMode="auto">
          <a:xfrm>
            <a:off x="4198938" y="1338263"/>
            <a:ext cx="644525" cy="4740275"/>
            <a:chOff x="778944" y="1337732"/>
            <a:chExt cx="643456" cy="4741331"/>
          </a:xfrm>
        </p:grpSpPr>
        <p:sp>
          <p:nvSpPr>
            <p:cNvPr id="53" name="Rectangle 52"/>
            <p:cNvSpPr/>
            <p:nvPr/>
          </p:nvSpPr>
          <p:spPr>
            <a:xfrm>
              <a:off x="778944" y="1726756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3" name="TextBox 53"/>
            <p:cNvSpPr txBox="1">
              <a:spLocks noChangeArrowheads="1"/>
            </p:cNvSpPr>
            <p:nvPr/>
          </p:nvSpPr>
          <p:spPr bwMode="auto">
            <a:xfrm>
              <a:off x="863614" y="1337732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6</a:t>
              </a:r>
            </a:p>
          </p:txBody>
        </p:sp>
      </p:grpSp>
      <p:grpSp>
        <p:nvGrpSpPr>
          <p:cNvPr id="56337" name="Group 54"/>
          <p:cNvGrpSpPr>
            <a:grpSpLocks/>
          </p:cNvGrpSpPr>
          <p:nvPr/>
        </p:nvGrpSpPr>
        <p:grpSpPr bwMode="auto">
          <a:xfrm>
            <a:off x="4843463" y="1338263"/>
            <a:ext cx="642937" cy="4740275"/>
            <a:chOff x="1422401" y="1337735"/>
            <a:chExt cx="643456" cy="4741331"/>
          </a:xfrm>
        </p:grpSpPr>
        <p:sp>
          <p:nvSpPr>
            <p:cNvPr id="56" name="Rectangle 55"/>
            <p:cNvSpPr/>
            <p:nvPr/>
          </p:nvSpPr>
          <p:spPr>
            <a:xfrm>
              <a:off x="1422401" y="1726759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31" name="TextBox 56"/>
            <p:cNvSpPr txBox="1">
              <a:spLocks noChangeArrowheads="1"/>
            </p:cNvSpPr>
            <p:nvPr/>
          </p:nvSpPr>
          <p:spPr bwMode="auto">
            <a:xfrm>
              <a:off x="1507071" y="1337735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7</a:t>
              </a:r>
            </a:p>
          </p:txBody>
        </p:sp>
      </p:grpSp>
      <p:grpSp>
        <p:nvGrpSpPr>
          <p:cNvPr id="56338" name="Group 57"/>
          <p:cNvGrpSpPr>
            <a:grpSpLocks/>
          </p:cNvGrpSpPr>
          <p:nvPr/>
        </p:nvGrpSpPr>
        <p:grpSpPr bwMode="auto">
          <a:xfrm>
            <a:off x="5486400" y="1338263"/>
            <a:ext cx="642938" cy="4740275"/>
            <a:chOff x="2065858" y="1337738"/>
            <a:chExt cx="643456" cy="4741331"/>
          </a:xfrm>
        </p:grpSpPr>
        <p:sp>
          <p:nvSpPr>
            <p:cNvPr id="59" name="Rectangle 58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9" name="TextBox 59"/>
            <p:cNvSpPr txBox="1">
              <a:spLocks noChangeArrowheads="1"/>
            </p:cNvSpPr>
            <p:nvPr/>
          </p:nvSpPr>
          <p:spPr bwMode="auto">
            <a:xfrm>
              <a:off x="2150528" y="1337738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8</a:t>
              </a:r>
            </a:p>
          </p:txBody>
        </p:sp>
      </p:grpSp>
      <p:grpSp>
        <p:nvGrpSpPr>
          <p:cNvPr id="56339" name="Group 60"/>
          <p:cNvGrpSpPr>
            <a:grpSpLocks/>
          </p:cNvGrpSpPr>
          <p:nvPr/>
        </p:nvGrpSpPr>
        <p:grpSpPr bwMode="auto">
          <a:xfrm>
            <a:off x="6129338" y="1338263"/>
            <a:ext cx="644525" cy="4740275"/>
            <a:chOff x="2709315" y="1337741"/>
            <a:chExt cx="643456" cy="4741331"/>
          </a:xfrm>
        </p:grpSpPr>
        <p:sp>
          <p:nvSpPr>
            <p:cNvPr id="62" name="Rectangle 61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7" name="TextBox 62"/>
            <p:cNvSpPr txBox="1">
              <a:spLocks noChangeArrowheads="1"/>
            </p:cNvSpPr>
            <p:nvPr/>
          </p:nvSpPr>
          <p:spPr bwMode="auto">
            <a:xfrm>
              <a:off x="2793985" y="1337741"/>
              <a:ext cx="4730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9</a:t>
              </a:r>
            </a:p>
          </p:txBody>
        </p:sp>
      </p:grpSp>
      <p:grpSp>
        <p:nvGrpSpPr>
          <p:cNvPr id="56340" name="Group 63"/>
          <p:cNvGrpSpPr>
            <a:grpSpLocks/>
          </p:cNvGrpSpPr>
          <p:nvPr/>
        </p:nvGrpSpPr>
        <p:grpSpPr bwMode="auto">
          <a:xfrm>
            <a:off x="6773863" y="1338263"/>
            <a:ext cx="642937" cy="4740275"/>
            <a:chOff x="3352772" y="1337744"/>
            <a:chExt cx="643456" cy="4741331"/>
          </a:xfrm>
        </p:grpSpPr>
        <p:sp>
          <p:nvSpPr>
            <p:cNvPr id="65" name="Rectangle 64"/>
            <p:cNvSpPr/>
            <p:nvPr/>
          </p:nvSpPr>
          <p:spPr>
            <a:xfrm>
              <a:off x="3352772" y="1726768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5" name="TextBox 65"/>
            <p:cNvSpPr txBox="1">
              <a:spLocks noChangeArrowheads="1"/>
            </p:cNvSpPr>
            <p:nvPr/>
          </p:nvSpPr>
          <p:spPr bwMode="auto">
            <a:xfrm>
              <a:off x="3386643" y="1337744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10</a:t>
              </a:r>
            </a:p>
          </p:txBody>
        </p:sp>
      </p:grpSp>
      <p:grpSp>
        <p:nvGrpSpPr>
          <p:cNvPr id="56341" name="Group 66"/>
          <p:cNvGrpSpPr>
            <a:grpSpLocks/>
          </p:cNvGrpSpPr>
          <p:nvPr/>
        </p:nvGrpSpPr>
        <p:grpSpPr bwMode="auto">
          <a:xfrm>
            <a:off x="7416800" y="1338263"/>
            <a:ext cx="642938" cy="4740275"/>
            <a:chOff x="2065858" y="1337738"/>
            <a:chExt cx="643456" cy="4741331"/>
          </a:xfrm>
        </p:grpSpPr>
        <p:sp>
          <p:nvSpPr>
            <p:cNvPr id="68" name="Rectangle 67"/>
            <p:cNvSpPr/>
            <p:nvPr/>
          </p:nvSpPr>
          <p:spPr>
            <a:xfrm>
              <a:off x="2065858" y="1726762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3" name="TextBox 68"/>
            <p:cNvSpPr txBox="1">
              <a:spLocks noChangeArrowheads="1"/>
            </p:cNvSpPr>
            <p:nvPr/>
          </p:nvSpPr>
          <p:spPr bwMode="auto">
            <a:xfrm>
              <a:off x="2099729" y="1337738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11</a:t>
              </a:r>
            </a:p>
          </p:txBody>
        </p:sp>
      </p:grpSp>
      <p:grpSp>
        <p:nvGrpSpPr>
          <p:cNvPr id="56342" name="Group 69"/>
          <p:cNvGrpSpPr>
            <a:grpSpLocks/>
          </p:cNvGrpSpPr>
          <p:nvPr/>
        </p:nvGrpSpPr>
        <p:grpSpPr bwMode="auto">
          <a:xfrm>
            <a:off x="8059738" y="1338263"/>
            <a:ext cx="644525" cy="4740275"/>
            <a:chOff x="2709315" y="1337741"/>
            <a:chExt cx="643456" cy="4741331"/>
          </a:xfrm>
        </p:grpSpPr>
        <p:sp>
          <p:nvSpPr>
            <p:cNvPr id="71" name="Rectangle 70"/>
            <p:cNvSpPr/>
            <p:nvPr/>
          </p:nvSpPr>
          <p:spPr>
            <a:xfrm>
              <a:off x="2709315" y="1726765"/>
              <a:ext cx="643456" cy="4352307"/>
            </a:xfrm>
            <a:prstGeom prst="rect">
              <a:avLst/>
            </a:prstGeom>
            <a:noFill/>
            <a:ln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421" name="TextBox 71"/>
            <p:cNvSpPr txBox="1">
              <a:spLocks noChangeArrowheads="1"/>
            </p:cNvSpPr>
            <p:nvPr/>
          </p:nvSpPr>
          <p:spPr bwMode="auto">
            <a:xfrm>
              <a:off x="2760119" y="1337741"/>
              <a:ext cx="590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P 12</a:t>
              </a:r>
            </a:p>
          </p:txBody>
        </p:sp>
      </p:grp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254000" y="2336800"/>
            <a:ext cx="7162800" cy="525463"/>
            <a:chOff x="0" y="2336802"/>
            <a:chExt cx="7162801" cy="524933"/>
          </a:xfrm>
        </p:grpSpPr>
        <p:sp>
          <p:nvSpPr>
            <p:cNvPr id="56412" name="TextBox 75"/>
            <p:cNvSpPr txBox="1">
              <a:spLocks noChangeArrowheads="1"/>
            </p:cNvSpPr>
            <p:nvPr/>
          </p:nvSpPr>
          <p:spPr bwMode="auto">
            <a:xfrm>
              <a:off x="0" y="2421468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2</a:t>
              </a:r>
            </a:p>
          </p:txBody>
        </p:sp>
        <p:grpSp>
          <p:nvGrpSpPr>
            <p:cNvPr id="56413" name="Group 76"/>
            <p:cNvGrpSpPr>
              <a:grpSpLocks/>
            </p:cNvGrpSpPr>
            <p:nvPr/>
          </p:nvGrpSpPr>
          <p:grpSpPr bwMode="auto">
            <a:xfrm>
              <a:off x="3945482" y="2336802"/>
              <a:ext cx="3217319" cy="524933"/>
              <a:chOff x="778948" y="1811867"/>
              <a:chExt cx="3217319" cy="524933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778405" y="1811867"/>
                <a:ext cx="3217862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15" name="TextBox 78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16" name="TextBox 79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17" name="TextBox 80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18" name="TextBox 81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19" name="TextBox 82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</p:grpSp>
      <p:grpSp>
        <p:nvGrpSpPr>
          <p:cNvPr id="21" name="Group 92"/>
          <p:cNvGrpSpPr>
            <a:grpSpLocks/>
          </p:cNvGrpSpPr>
          <p:nvPr/>
        </p:nvGrpSpPr>
        <p:grpSpPr bwMode="auto">
          <a:xfrm>
            <a:off x="254000" y="2336800"/>
            <a:ext cx="4589463" cy="525463"/>
            <a:chOff x="3" y="2336800"/>
            <a:chExt cx="4588931" cy="524933"/>
          </a:xfrm>
        </p:grpSpPr>
        <p:grpSp>
          <p:nvGrpSpPr>
            <p:cNvPr id="56404" name="Group 84"/>
            <p:cNvGrpSpPr>
              <a:grpSpLocks/>
            </p:cNvGrpSpPr>
            <p:nvPr/>
          </p:nvGrpSpPr>
          <p:grpSpPr bwMode="auto">
            <a:xfrm>
              <a:off x="1371615" y="2336800"/>
              <a:ext cx="3217319" cy="524933"/>
              <a:chOff x="778948" y="1811867"/>
              <a:chExt cx="3217319" cy="524933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778777" y="1811867"/>
                <a:ext cx="3217490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407" name="TextBox 86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08" name="TextBox 87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09" name="TextBox 88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10" name="TextBox 89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11" name="TextBox 90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405" name="TextBox 91"/>
            <p:cNvSpPr txBox="1">
              <a:spLocks noChangeArrowheads="1"/>
            </p:cNvSpPr>
            <p:nvPr/>
          </p:nvSpPr>
          <p:spPr bwMode="auto">
            <a:xfrm>
              <a:off x="3" y="2421471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2</a:t>
              </a:r>
            </a:p>
          </p:txBody>
        </p:sp>
      </p:grpSp>
      <p:grpSp>
        <p:nvGrpSpPr>
          <p:cNvPr id="23" name="Group 101"/>
          <p:cNvGrpSpPr>
            <a:grpSpLocks/>
          </p:cNvGrpSpPr>
          <p:nvPr/>
        </p:nvGrpSpPr>
        <p:grpSpPr bwMode="auto">
          <a:xfrm>
            <a:off x="254000" y="2862263"/>
            <a:ext cx="5232400" cy="523875"/>
            <a:chOff x="14" y="2861733"/>
            <a:chExt cx="5232366" cy="524933"/>
          </a:xfrm>
        </p:grpSpPr>
        <p:sp>
          <p:nvSpPr>
            <p:cNvPr id="56396" name="TextBox 93"/>
            <p:cNvSpPr txBox="1">
              <a:spLocks noChangeArrowheads="1"/>
            </p:cNvSpPr>
            <p:nvPr/>
          </p:nvSpPr>
          <p:spPr bwMode="auto">
            <a:xfrm>
              <a:off x="14" y="2963330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3</a:t>
              </a:r>
            </a:p>
          </p:txBody>
        </p:sp>
        <p:grpSp>
          <p:nvGrpSpPr>
            <p:cNvPr id="56397" name="Group 94"/>
            <p:cNvGrpSpPr>
              <a:grpSpLocks/>
            </p:cNvGrpSpPr>
            <p:nvPr/>
          </p:nvGrpSpPr>
          <p:grpSpPr bwMode="auto">
            <a:xfrm>
              <a:off x="2015061" y="2861733"/>
              <a:ext cx="3217319" cy="524933"/>
              <a:chOff x="778948" y="1811867"/>
              <a:chExt cx="3217319" cy="524933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778426" y="1811867"/>
                <a:ext cx="3217841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99" name="TextBox 96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400" name="TextBox 97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401" name="TextBox 98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402" name="TextBox 99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403" name="TextBox 100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</p:grpSp>
      <p:grpSp>
        <p:nvGrpSpPr>
          <p:cNvPr id="25" name="Group 110"/>
          <p:cNvGrpSpPr>
            <a:grpSpLocks/>
          </p:cNvGrpSpPr>
          <p:nvPr/>
        </p:nvGrpSpPr>
        <p:grpSpPr bwMode="auto">
          <a:xfrm>
            <a:off x="254000" y="3386138"/>
            <a:ext cx="5875338" cy="525462"/>
            <a:chOff x="0" y="3386669"/>
            <a:chExt cx="5875868" cy="524933"/>
          </a:xfrm>
        </p:grpSpPr>
        <p:grpSp>
          <p:nvGrpSpPr>
            <p:cNvPr id="56388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779702" y="1811867"/>
                <a:ext cx="3216565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91" name="TextBox 104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92" name="TextBox 105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93" name="TextBox 106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94" name="TextBox 107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95" name="TextBox 108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89" name="TextBox 109"/>
            <p:cNvSpPr txBox="1">
              <a:spLocks noChangeArrowheads="1"/>
            </p:cNvSpPr>
            <p:nvPr/>
          </p:nvSpPr>
          <p:spPr bwMode="auto">
            <a:xfrm>
              <a:off x="0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4</a:t>
              </a:r>
            </a:p>
          </p:txBody>
        </p:sp>
      </p:grpSp>
      <p:grpSp>
        <p:nvGrpSpPr>
          <p:cNvPr id="27" name="Group 111"/>
          <p:cNvGrpSpPr>
            <a:grpSpLocks/>
          </p:cNvGrpSpPr>
          <p:nvPr/>
        </p:nvGrpSpPr>
        <p:grpSpPr bwMode="auto">
          <a:xfrm>
            <a:off x="254000" y="3911600"/>
            <a:ext cx="6519863" cy="525463"/>
            <a:chOff x="-643454" y="3386669"/>
            <a:chExt cx="6519322" cy="524933"/>
          </a:xfrm>
        </p:grpSpPr>
        <p:grpSp>
          <p:nvGrpSpPr>
            <p:cNvPr id="56380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778671" y="1811867"/>
                <a:ext cx="3217596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83" name="TextBox 115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84" name="TextBox 116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85" name="TextBox 117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86" name="TextBox 118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87" name="TextBox 119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81" name="TextBox 113"/>
            <p:cNvSpPr txBox="1">
              <a:spLocks noChangeArrowheads="1"/>
            </p:cNvSpPr>
            <p:nvPr/>
          </p:nvSpPr>
          <p:spPr bwMode="auto">
            <a:xfrm>
              <a:off x="-643454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5</a:t>
              </a:r>
            </a:p>
          </p:txBody>
        </p:sp>
      </p:grpSp>
      <p:grpSp>
        <p:nvGrpSpPr>
          <p:cNvPr id="29" name="Group 120"/>
          <p:cNvGrpSpPr>
            <a:grpSpLocks/>
          </p:cNvGrpSpPr>
          <p:nvPr/>
        </p:nvGrpSpPr>
        <p:grpSpPr bwMode="auto">
          <a:xfrm>
            <a:off x="254000" y="4437063"/>
            <a:ext cx="7162800" cy="523875"/>
            <a:chOff x="-1286908" y="3386669"/>
            <a:chExt cx="7162776" cy="524933"/>
          </a:xfrm>
        </p:grpSpPr>
        <p:grpSp>
          <p:nvGrpSpPr>
            <p:cNvPr id="56372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778416" y="1811867"/>
                <a:ext cx="3217851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75" name="TextBox 124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76" name="TextBox 125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77" name="TextBox 126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78" name="TextBox 127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79" name="TextBox 128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73" name="TextBox 122"/>
            <p:cNvSpPr txBox="1">
              <a:spLocks noChangeArrowheads="1"/>
            </p:cNvSpPr>
            <p:nvPr/>
          </p:nvSpPr>
          <p:spPr bwMode="auto">
            <a:xfrm>
              <a:off x="-1286908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6</a:t>
              </a:r>
            </a:p>
          </p:txBody>
        </p:sp>
      </p:grpSp>
      <p:grpSp>
        <p:nvGrpSpPr>
          <p:cNvPr id="32" name="Group 129"/>
          <p:cNvGrpSpPr>
            <a:grpSpLocks/>
          </p:cNvGrpSpPr>
          <p:nvPr/>
        </p:nvGrpSpPr>
        <p:grpSpPr bwMode="auto">
          <a:xfrm>
            <a:off x="254000" y="4960938"/>
            <a:ext cx="7805738" cy="525462"/>
            <a:chOff x="-1930362" y="3386669"/>
            <a:chExt cx="7806230" cy="524933"/>
          </a:xfrm>
        </p:grpSpPr>
        <p:grpSp>
          <p:nvGrpSpPr>
            <p:cNvPr id="56364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778201" y="1811867"/>
                <a:ext cx="3218066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67" name="TextBox 133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68" name="TextBox 134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69" name="TextBox 135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70" name="TextBox 136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71" name="TextBox 137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65" name="TextBox 131"/>
            <p:cNvSpPr txBox="1">
              <a:spLocks noChangeArrowheads="1"/>
            </p:cNvSpPr>
            <p:nvPr/>
          </p:nvSpPr>
          <p:spPr bwMode="auto">
            <a:xfrm>
              <a:off x="-1930362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7</a:t>
              </a:r>
            </a:p>
          </p:txBody>
        </p:sp>
      </p:grpSp>
      <p:grpSp>
        <p:nvGrpSpPr>
          <p:cNvPr id="34" name="Group 138"/>
          <p:cNvGrpSpPr>
            <a:grpSpLocks/>
          </p:cNvGrpSpPr>
          <p:nvPr/>
        </p:nvGrpSpPr>
        <p:grpSpPr bwMode="auto">
          <a:xfrm>
            <a:off x="271463" y="5486400"/>
            <a:ext cx="8432800" cy="525463"/>
            <a:chOff x="-2556883" y="3386669"/>
            <a:chExt cx="8432751" cy="524933"/>
          </a:xfrm>
        </p:grpSpPr>
        <p:grpSp>
          <p:nvGrpSpPr>
            <p:cNvPr id="56356" name="Group 102"/>
            <p:cNvGrpSpPr>
              <a:grpSpLocks/>
            </p:cNvGrpSpPr>
            <p:nvPr/>
          </p:nvGrpSpPr>
          <p:grpSpPr bwMode="auto">
            <a:xfrm>
              <a:off x="2658549" y="3386669"/>
              <a:ext cx="3217319" cy="524933"/>
              <a:chOff x="778948" y="1811867"/>
              <a:chExt cx="3217319" cy="524933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778423" y="1811867"/>
                <a:ext cx="3217844" cy="524933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359" name="TextBox 142"/>
              <p:cNvSpPr txBox="1">
                <a:spLocks noChangeArrowheads="1"/>
              </p:cNvSpPr>
              <p:nvPr/>
            </p:nvSpPr>
            <p:spPr bwMode="auto">
              <a:xfrm>
                <a:off x="914413" y="1879598"/>
                <a:ext cx="35137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IF</a:t>
                </a:r>
              </a:p>
            </p:txBody>
          </p:sp>
          <p:sp>
            <p:nvSpPr>
              <p:cNvPr id="56360" name="TextBox 143"/>
              <p:cNvSpPr txBox="1">
                <a:spLocks noChangeArrowheads="1"/>
              </p:cNvSpPr>
              <p:nvPr/>
            </p:nvSpPr>
            <p:spPr bwMode="auto">
              <a:xfrm>
                <a:off x="1574817" y="1879598"/>
                <a:ext cx="38985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ID</a:t>
                </a:r>
              </a:p>
            </p:txBody>
          </p:sp>
          <p:sp>
            <p:nvSpPr>
              <p:cNvPr id="56361" name="TextBox 144"/>
              <p:cNvSpPr txBox="1">
                <a:spLocks noChangeArrowheads="1"/>
              </p:cNvSpPr>
              <p:nvPr/>
            </p:nvSpPr>
            <p:spPr bwMode="auto">
              <a:xfrm>
                <a:off x="2099757" y="1879598"/>
                <a:ext cx="55841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ALU</a:t>
                </a:r>
              </a:p>
            </p:txBody>
          </p:sp>
          <p:sp>
            <p:nvSpPr>
              <p:cNvPr id="56362" name="TextBox 145"/>
              <p:cNvSpPr txBox="1">
                <a:spLocks noChangeArrowheads="1"/>
              </p:cNvSpPr>
              <p:nvPr/>
            </p:nvSpPr>
            <p:spPr bwMode="auto">
              <a:xfrm>
                <a:off x="2692430" y="1879598"/>
                <a:ext cx="692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MEM</a:t>
                </a:r>
              </a:p>
            </p:txBody>
          </p:sp>
          <p:sp>
            <p:nvSpPr>
              <p:cNvPr id="56363" name="TextBox 146"/>
              <p:cNvSpPr txBox="1">
                <a:spLocks noChangeArrowheads="1"/>
              </p:cNvSpPr>
              <p:nvPr/>
            </p:nvSpPr>
            <p:spPr bwMode="auto">
              <a:xfrm>
                <a:off x="3437499" y="1879598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WR</a:t>
                </a:r>
              </a:p>
            </p:txBody>
          </p:sp>
        </p:grpSp>
        <p:sp>
          <p:nvSpPr>
            <p:cNvPr id="56357" name="TextBox 140"/>
            <p:cNvSpPr txBox="1">
              <a:spLocks noChangeArrowheads="1"/>
            </p:cNvSpPr>
            <p:nvPr/>
          </p:nvSpPr>
          <p:spPr bwMode="auto">
            <a:xfrm>
              <a:off x="-2556883" y="3437464"/>
              <a:ext cx="7787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Instr 8</a:t>
              </a:r>
            </a:p>
          </p:txBody>
        </p:sp>
      </p:grpSp>
      <p:sp>
        <p:nvSpPr>
          <p:cNvPr id="152" name="Rectangle 151"/>
          <p:cNvSpPr/>
          <p:nvPr/>
        </p:nvSpPr>
        <p:spPr>
          <a:xfrm>
            <a:off x="10096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65100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22923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927350" y="1790700"/>
            <a:ext cx="590550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3562350" y="1790700"/>
            <a:ext cx="633413" cy="552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49" grpId="1" animBg="1"/>
      <p:bldP spid="150" grpId="0" animBg="1"/>
      <p:bldP spid="150" grpId="1" animBg="1"/>
      <p:bldP spid="151" grpId="0" animBg="1"/>
      <p:bldP spid="148" grpId="0" animBg="1"/>
      <p:bldP spid="148" grpId="1" animBg="1"/>
      <p:bldP spid="152" grpId="0" animBg="1"/>
      <p:bldP spid="153" grpId="0" animBg="1"/>
      <p:bldP spid="154" grpId="0" animBg="1"/>
      <p:bldP spid="155" grpId="0" animBg="1"/>
      <p:bldP spid="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Stages of the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Instruction Walkthroughs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Components of a Computer</a:t>
            </a:r>
          </a:p>
        </p:txBody>
      </p:sp>
      <p:sp>
        <p:nvSpPr>
          <p:cNvPr id="2483203" name="Rectangle 3"/>
          <p:cNvSpPr>
            <a:spLocks noChangeArrowheads="1"/>
          </p:cNvSpPr>
          <p:nvPr/>
        </p:nvSpPr>
        <p:spPr bwMode="auto">
          <a:xfrm>
            <a:off x="381000" y="1524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4" name="Rectangle 4"/>
          <p:cNvSpPr>
            <a:spLocks noChangeArrowheads="1"/>
          </p:cNvSpPr>
          <p:nvPr/>
        </p:nvSpPr>
        <p:spPr bwMode="auto">
          <a:xfrm>
            <a:off x="762000" y="2159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735013" y="2405063"/>
            <a:ext cx="20081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 Processor</a:t>
            </a:r>
          </a:p>
        </p:txBody>
      </p:sp>
      <p:sp>
        <p:nvSpPr>
          <p:cNvPr id="2483206" name="Rectangle 6"/>
          <p:cNvSpPr>
            <a:spLocks noChangeArrowheads="1"/>
          </p:cNvSpPr>
          <p:nvPr/>
        </p:nvSpPr>
        <p:spPr bwMode="auto">
          <a:xfrm>
            <a:off x="28194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07" name="Rectangle 7"/>
          <p:cNvSpPr>
            <a:spLocks noChangeArrowheads="1"/>
          </p:cNvSpPr>
          <p:nvPr/>
        </p:nvSpPr>
        <p:spPr bwMode="auto">
          <a:xfrm>
            <a:off x="4800600" y="2133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3068638" y="1663700"/>
            <a:ext cx="16922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Computer</a:t>
            </a:r>
          </a:p>
        </p:txBody>
      </p:sp>
      <p:sp>
        <p:nvSpPr>
          <p:cNvPr id="2483209" name="AutoShape 9"/>
          <p:cNvSpPr>
            <a:spLocks noChangeArrowheads="1"/>
          </p:cNvSpPr>
          <p:nvPr/>
        </p:nvSpPr>
        <p:spPr bwMode="auto">
          <a:xfrm>
            <a:off x="914400" y="2971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0" name="AutoShape 10"/>
          <p:cNvSpPr>
            <a:spLocks noChangeArrowheads="1"/>
          </p:cNvSpPr>
          <p:nvPr/>
        </p:nvSpPr>
        <p:spPr bwMode="auto">
          <a:xfrm>
            <a:off x="914400" y="4191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1" name="Rectangle 11"/>
          <p:cNvSpPr>
            <a:spLocks noChangeArrowheads="1"/>
          </p:cNvSpPr>
          <p:nvPr/>
        </p:nvSpPr>
        <p:spPr bwMode="auto">
          <a:xfrm>
            <a:off x="995363" y="3200400"/>
            <a:ext cx="14065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Control</a:t>
            </a: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874713" y="4419600"/>
            <a:ext cx="16637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rgbClr val="FF0000"/>
                </a:solidFill>
                <a:latin typeface="18 VAG Rounded Bold   07390" charset="0"/>
              </a:rPr>
              <a:t>Datapath</a:t>
            </a: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2819400" y="2286000"/>
            <a:ext cx="196215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(passive)</a:t>
            </a: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endParaRPr lang="en-US" sz="2800" b="1"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(where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when</a:t>
            </a:r>
          </a:p>
          <a:p>
            <a:pPr algn="ctr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running)</a:t>
            </a:r>
            <a:endParaRPr lang="en-US" sz="2800" b="1">
              <a:latin typeface="18 VAG Rounded Bold   07390" charset="0"/>
            </a:endParaRP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4933950" y="2133600"/>
            <a:ext cx="1333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Devices</a:t>
            </a:r>
          </a:p>
        </p:txBody>
      </p:sp>
      <p:sp>
        <p:nvSpPr>
          <p:cNvPr id="2483215" name="AutoShape 15"/>
          <p:cNvSpPr>
            <a:spLocks noChangeArrowheads="1"/>
          </p:cNvSpPr>
          <p:nvPr/>
        </p:nvSpPr>
        <p:spPr bwMode="auto">
          <a:xfrm>
            <a:off x="4927600" y="2667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83216" name="AutoShape 16"/>
          <p:cNvSpPr>
            <a:spLocks noChangeArrowheads="1"/>
          </p:cNvSpPr>
          <p:nvPr/>
        </p:nvSpPr>
        <p:spPr bwMode="auto">
          <a:xfrm>
            <a:off x="4927600" y="3632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27" name="Rectangle 17"/>
          <p:cNvSpPr>
            <a:spLocks noChangeArrowheads="1"/>
          </p:cNvSpPr>
          <p:nvPr/>
        </p:nvSpPr>
        <p:spPr bwMode="auto">
          <a:xfrm>
            <a:off x="4984750" y="2838450"/>
            <a:ext cx="9747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Input</a:t>
            </a:r>
          </a:p>
        </p:txBody>
      </p:sp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4984750" y="3803650"/>
            <a:ext cx="12573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latin typeface="18 VAG Rounded Bold   07390" charset="0"/>
              </a:rPr>
              <a:t>Output</a:t>
            </a:r>
          </a:p>
        </p:txBody>
      </p:sp>
      <p:sp>
        <p:nvSpPr>
          <p:cNvPr id="17429" name="Text Box 19"/>
          <p:cNvSpPr txBox="1">
            <a:spLocks noChangeArrowheads="1"/>
          </p:cNvSpPr>
          <p:nvPr/>
        </p:nvSpPr>
        <p:spPr bwMode="auto">
          <a:xfrm>
            <a:off x="6858000" y="1600200"/>
            <a:ext cx="1800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Keyboard, </a:t>
            </a:r>
            <a:br>
              <a:rPr lang="en-US" sz="2800" b="1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Mouse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0" name="Text Box 20"/>
          <p:cNvSpPr txBox="1">
            <a:spLocks noChangeArrowheads="1"/>
          </p:cNvSpPr>
          <p:nvPr/>
        </p:nvSpPr>
        <p:spPr bwMode="auto">
          <a:xfrm>
            <a:off x="7086600" y="4876800"/>
            <a:ext cx="14033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Display</a:t>
            </a:r>
            <a:r>
              <a:rPr lang="en-US" sz="2800">
                <a:latin typeface="18 VAG Rounded Bold   07390" charset="0"/>
              </a:rPr>
              <a:t>, </a:t>
            </a:r>
            <a:br>
              <a:rPr lang="en-US" sz="2800">
                <a:latin typeface="18 VAG Rounded Bold   07390" charset="0"/>
              </a:rPr>
            </a:br>
            <a:r>
              <a:rPr lang="en-US" sz="2800" b="1">
                <a:latin typeface="18 VAG Rounded Bold   07390" charset="0"/>
              </a:rPr>
              <a:t>Printer</a:t>
            </a:r>
            <a:endParaRPr lang="en-US" sz="2800">
              <a:latin typeface="18 VAG Rounded Bold   07390" charset="0"/>
            </a:endParaRPr>
          </a:p>
        </p:txBody>
      </p:sp>
      <p:sp>
        <p:nvSpPr>
          <p:cNvPr id="17431" name="Line 21"/>
          <p:cNvSpPr>
            <a:spLocks noChangeShapeType="1"/>
          </p:cNvSpPr>
          <p:nvPr/>
        </p:nvSpPr>
        <p:spPr bwMode="auto">
          <a:xfrm>
            <a:off x="6400800" y="4267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22"/>
          <p:cNvSpPr>
            <a:spLocks noChangeShapeType="1"/>
          </p:cNvSpPr>
          <p:nvPr/>
        </p:nvSpPr>
        <p:spPr bwMode="auto">
          <a:xfrm flipH="1">
            <a:off x="6096000" y="2286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23"/>
          <p:cNvSpPr txBox="1">
            <a:spLocks noChangeArrowheads="1"/>
          </p:cNvSpPr>
          <p:nvPr/>
        </p:nvSpPr>
        <p:spPr bwMode="auto">
          <a:xfrm>
            <a:off x="6858000" y="2438400"/>
            <a:ext cx="1889125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>
                <a:latin typeface="18 VAG Rounded Bold   07390" charset="0"/>
              </a:rPr>
              <a:t>Disk</a:t>
            </a:r>
            <a:r>
              <a:rPr lang="en-US" sz="2800">
                <a:latin typeface="18 VAG Rounded Bold   07390" charset="0"/>
              </a:rPr>
              <a:t> </a:t>
            </a:r>
            <a:br>
              <a:rPr lang="en-US" sz="2800">
                <a:latin typeface="18 VAG Rounded Bold   07390" charset="0"/>
              </a:rPr>
            </a:br>
            <a:r>
              <a:rPr lang="en-US" sz="2800">
                <a:latin typeface="18 VAG Rounded Bold   07390" charset="0"/>
              </a:rPr>
              <a:t>(where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programs, </a:t>
            </a:r>
          </a:p>
          <a:p>
            <a:pPr eaLnBrk="1" hangingPunct="1">
              <a:lnSpc>
                <a:spcPct val="85000"/>
              </a:lnSpc>
            </a:pPr>
            <a:r>
              <a:rPr lang="en-US" sz="2800">
                <a:latin typeface="18 VAG Rounded Bold   07390" charset="0"/>
              </a:rPr>
              <a:t>data live when not running)</a:t>
            </a:r>
          </a:p>
        </p:txBody>
      </p:sp>
      <p:sp>
        <p:nvSpPr>
          <p:cNvPr id="17434" name="Line 24"/>
          <p:cNvSpPr>
            <a:spLocks noChangeShapeType="1"/>
          </p:cNvSpPr>
          <p:nvPr/>
        </p:nvSpPr>
        <p:spPr bwMode="auto">
          <a:xfrm flipH="1" flipV="1">
            <a:off x="6096000" y="3048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25"/>
          <p:cNvSpPr>
            <a:spLocks noChangeShapeType="1"/>
          </p:cNvSpPr>
          <p:nvPr/>
        </p:nvSpPr>
        <p:spPr bwMode="auto">
          <a:xfrm flipV="1">
            <a:off x="6400800" y="3733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3226" name="AutoShape 26"/>
          <p:cNvSpPr>
            <a:spLocks noChangeArrowheads="1"/>
          </p:cNvSpPr>
          <p:nvPr/>
        </p:nvSpPr>
        <p:spPr bwMode="auto">
          <a:xfrm>
            <a:off x="685800" y="1862138"/>
            <a:ext cx="2035175" cy="375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18 VAG Rounded Bold   07390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3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32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CPU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9272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Processor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(CPU)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the active part of the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computer 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does all the work (data manipulation and decision-making)</a:t>
            </a:r>
          </a:p>
          <a:p>
            <a:r>
              <a:rPr lang="en-US" dirty="0" err="1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portion of the processor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contains hardware necessary to perform operations required by the processor (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brawn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Control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 portion of the processor (also in hardware)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tells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what needs to be done (</a:t>
            </a:r>
            <a:r>
              <a:rPr lang="en-US" dirty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</a:rPr>
              <a:t>the brain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: Overview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531"/>
            <a:ext cx="8229600" cy="4525962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Problem: a single, atomic block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that “executes an instruction” (performs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all necessary operations beginning with fetching the instruction) would be too bulky and inefficient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Solution: break up the process of “executing an instruction” into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stages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and then connect the stages to create the whole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datapath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smaller stages are easier to design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easy to optimize (change) one stage without touching the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Five Stages of the Datapath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1: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2: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Instruction Decode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3: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ALU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(Arithmetic-Logic Unit)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4: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Memory Access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 5: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Register Write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i="1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Stages of the Datapath (1/5)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There is a wide variety of MIPS instructions: so what general steps do they have in common?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Stage 1: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Instruction Fetch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no matter what the instruction, the 32-bit instruction word must first be fetched from memory (the cache-memory hierarchy)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also, this is where we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</a:rPr>
              <a:t>Increment PC </a:t>
            </a:r>
            <a:r>
              <a:rPr lang="en-US" dirty="0">
                <a:latin typeface="Calibri" charset="0"/>
                <a:ea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</a:rPr>
            </a:br>
            <a:r>
              <a:rPr lang="en-US" dirty="0">
                <a:latin typeface="Calibri" charset="0"/>
                <a:ea typeface="ＭＳ Ｐゴシック" charset="0"/>
              </a:rPr>
              <a:t>(that is, PC = PC + 4, to point to the next instruction: byte addressing so + 4)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19411</TotalTime>
  <Words>2169</Words>
  <Application>Microsoft Macintosh PowerPoint</Application>
  <PresentationFormat>On-screen Show (4:3)</PresentationFormat>
  <Paragraphs>380</Paragraphs>
  <Slides>33</Slides>
  <Notes>28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 61C: Great Ideas in Computer Architecture (Machine Structures) Lecture 27:  Single-Cycle CPU Datapath Design</vt:lpstr>
      <vt:lpstr>Technology In the News</vt:lpstr>
      <vt:lpstr>Review</vt:lpstr>
      <vt:lpstr>Agenda</vt:lpstr>
      <vt:lpstr>Five Components of a Computer</vt:lpstr>
      <vt:lpstr>The CPU</vt:lpstr>
      <vt:lpstr>Stages of the Datapath : Overview</vt:lpstr>
      <vt:lpstr>Five Stages of the Datapath</vt:lpstr>
      <vt:lpstr>Stages of the Datapath (1/5)</vt:lpstr>
      <vt:lpstr>Stages of the Datapath (2/5)</vt:lpstr>
      <vt:lpstr>Stages of the Datapath (3/5)</vt:lpstr>
      <vt:lpstr>Stages of the Datapath (4/5)</vt:lpstr>
      <vt:lpstr>Stages of the Datapath (5/5)</vt:lpstr>
      <vt:lpstr>Generic Steps of Datapath</vt:lpstr>
      <vt:lpstr>Datapath Walkthroughs (1/3)</vt:lpstr>
      <vt:lpstr>Example: add Instruction</vt:lpstr>
      <vt:lpstr>Datapath Walkthroughs (2/3)</vt:lpstr>
      <vt:lpstr>Example: slti Instruction</vt:lpstr>
      <vt:lpstr>Datapath Walkthroughs (3/3)</vt:lpstr>
      <vt:lpstr>Example: sw Instruction</vt:lpstr>
      <vt:lpstr>Why Five Stages? (1/2)</vt:lpstr>
      <vt:lpstr>Why Five Stages? (2/2)</vt:lpstr>
      <vt:lpstr>Example: lw Instruction</vt:lpstr>
      <vt:lpstr>Peer Instruction </vt:lpstr>
      <vt:lpstr>Peer Instruction </vt:lpstr>
      <vt:lpstr>Datapath and Control</vt:lpstr>
      <vt:lpstr>What Hardware Is Needed? (1/2)</vt:lpstr>
      <vt:lpstr>What Hardware Is Needed? (2/2)</vt:lpstr>
      <vt:lpstr>CPU Clocking (1/2)</vt:lpstr>
      <vt:lpstr>CPU Clocking (2/2)</vt:lpstr>
      <vt:lpstr>Processor Design</vt:lpstr>
      <vt:lpstr>Summary</vt:lpstr>
      <vt:lpstr>Instruction Level Parallelism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160</cp:revision>
  <cp:lastPrinted>2013-04-02T16:59:53Z</cp:lastPrinted>
  <dcterms:created xsi:type="dcterms:W3CDTF">2014-03-21T01:02:26Z</dcterms:created>
  <dcterms:modified xsi:type="dcterms:W3CDTF">2014-03-21T01:02:32Z</dcterms:modified>
</cp:coreProperties>
</file>