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1.xml" ContentType="application/vnd.openxmlformats-officedocument.drawingml.chart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804" r:id="rId3"/>
    <p:sldId id="732" r:id="rId4"/>
    <p:sldId id="798" r:id="rId5"/>
    <p:sldId id="799" r:id="rId6"/>
    <p:sldId id="733" r:id="rId7"/>
    <p:sldId id="744" r:id="rId8"/>
    <p:sldId id="745" r:id="rId9"/>
    <p:sldId id="746" r:id="rId10"/>
    <p:sldId id="748" r:id="rId11"/>
    <p:sldId id="749" r:id="rId12"/>
    <p:sldId id="750" r:id="rId13"/>
    <p:sldId id="752" r:id="rId14"/>
    <p:sldId id="751" r:id="rId15"/>
    <p:sldId id="777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5" r:id="rId24"/>
    <p:sldId id="800" r:id="rId25"/>
    <p:sldId id="801" r:id="rId26"/>
    <p:sldId id="802" r:id="rId27"/>
    <p:sldId id="803" r:id="rId28"/>
    <p:sldId id="786" r:id="rId29"/>
    <p:sldId id="787" r:id="rId30"/>
    <p:sldId id="788" r:id="rId31"/>
    <p:sldId id="789" r:id="rId32"/>
    <p:sldId id="790" r:id="rId33"/>
    <p:sldId id="791" r:id="rId34"/>
    <p:sldId id="792" r:id="rId35"/>
    <p:sldId id="793" r:id="rId36"/>
    <p:sldId id="794" r:id="rId37"/>
    <p:sldId id="795" r:id="rId38"/>
    <p:sldId id="796" r:id="rId39"/>
    <p:sldId id="797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3640" autoAdjust="0"/>
  </p:normalViewPr>
  <p:slideViewPr>
    <p:cSldViewPr snapToGrid="0">
      <p:cViewPr varScale="1">
        <p:scale>
          <a:sx n="109" d="100"/>
          <a:sy n="109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smoothMarker"/>
        <c:ser>
          <c:idx val="3"/>
          <c:order val="0"/>
          <c:tx>
            <c:strRef>
              <c:f>Sheet1!$C$1</c:f>
              <c:strCache>
                <c:ptCount val="1"/>
                <c:pt idx="0">
                  <c:v>Clock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25.0</c:v>
                </c:pt>
                <c:pt idx="1">
                  <c:v>66.0</c:v>
                </c:pt>
                <c:pt idx="2">
                  <c:v>200.0</c:v>
                </c:pt>
                <c:pt idx="3">
                  <c:v>2000.0</c:v>
                </c:pt>
                <c:pt idx="4">
                  <c:v>3600.0</c:v>
                </c:pt>
                <c:pt idx="5">
                  <c:v>2930.0</c:v>
                </c:pt>
                <c:pt idx="6">
                  <c:v>2930.0</c:v>
                </c:pt>
                <c:pt idx="7">
                  <c:v>3460.0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Sheet1!$E$28</c:f>
              <c:strCache>
                <c:ptCount val="1"/>
                <c:pt idx="0">
                  <c:v>Power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Sheet1!$E$29:$E$36</c:f>
              <c:numCache>
                <c:formatCode>General</c:formatCode>
                <c:ptCount val="8"/>
                <c:pt idx="0">
                  <c:v>5.0</c:v>
                </c:pt>
                <c:pt idx="1">
                  <c:v>10.0</c:v>
                </c:pt>
                <c:pt idx="2">
                  <c:v>29.0</c:v>
                </c:pt>
                <c:pt idx="3">
                  <c:v>75.0</c:v>
                </c:pt>
                <c:pt idx="4">
                  <c:v>103.0</c:v>
                </c:pt>
                <c:pt idx="5">
                  <c:v>75.0</c:v>
                </c:pt>
                <c:pt idx="6">
                  <c:v>95.0</c:v>
                </c:pt>
                <c:pt idx="7">
                  <c:v>130.0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Sheet1!$B$28</c:f>
              <c:strCache>
                <c:ptCount val="1"/>
                <c:pt idx="0">
                  <c:v>Pipeline Stages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Sheet1!$B$29:$B$36</c:f>
              <c:numCache>
                <c:formatCode>General</c:formatCode>
                <c:ptCount val="8"/>
                <c:pt idx="0">
                  <c:v>5.0</c:v>
                </c:pt>
                <c:pt idx="1">
                  <c:v>5.0</c:v>
                </c:pt>
                <c:pt idx="2">
                  <c:v>10.0</c:v>
                </c:pt>
                <c:pt idx="3">
                  <c:v>22.0</c:v>
                </c:pt>
                <c:pt idx="4">
                  <c:v>31.0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</c:numCache>
            </c:numRef>
          </c:yVal>
          <c:smooth val="1"/>
        </c:ser>
        <c:ser>
          <c:idx val="1"/>
          <c:order val="3"/>
          <c:tx>
            <c:strRef>
              <c:f>Sheet1!$C$28</c:f>
              <c:strCache>
                <c:ptCount val="1"/>
                <c:pt idx="0">
                  <c:v>Issue width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Sheet1!$C$29:$C$36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4.0</c:v>
                </c:pt>
                <c:pt idx="6">
                  <c:v>4.0</c:v>
                </c:pt>
                <c:pt idx="7">
                  <c:v>4.0</c:v>
                </c:pt>
              </c:numCache>
            </c:numRef>
          </c:yVal>
          <c:smooth val="1"/>
        </c:ser>
        <c:ser>
          <c:idx val="2"/>
          <c:order val="4"/>
          <c:tx>
            <c:strRef>
              <c:f>Sheet1!$D$28</c:f>
              <c:strCache>
                <c:ptCount val="1"/>
                <c:pt idx="0">
                  <c:v>Cores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Sheet1!$D$29:$D$36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4.0</c:v>
                </c:pt>
                <c:pt idx="7">
                  <c:v>6.0</c:v>
                </c:pt>
              </c:numCache>
            </c:numRef>
          </c:yVal>
          <c:smooth val="1"/>
        </c:ser>
        <c:axId val="891727896"/>
        <c:axId val="891731048"/>
      </c:scatterChart>
      <c:valAx>
        <c:axId val="891727896"/>
        <c:scaling>
          <c:orientation val="minMax"/>
          <c:max val="2011.0"/>
          <c:min val="1989.0"/>
        </c:scaling>
        <c:axPos val="b"/>
        <c:numFmt formatCode="General" sourceLinked="1"/>
        <c:tickLblPos val="nextTo"/>
        <c:crossAx val="891731048"/>
        <c:crosses val="autoZero"/>
        <c:crossBetween val="midCat"/>
        <c:majorUnit val="3.0"/>
      </c:valAx>
      <c:valAx>
        <c:axId val="891731048"/>
        <c:scaling>
          <c:logBase val="10.0"/>
          <c:orientation val="minMax"/>
          <c:max val="10000.0"/>
          <c:min val="1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917278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501409546029"/>
          <c:y val="0.0610955060834567"/>
          <c:w val="0.234239331194712"/>
          <c:h val="0.78520968907611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38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81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1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15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16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1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18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BC6696-C04A-7942-817A-16D749ED94AA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E8C5-C243-CF4D-AE24-CD80589A8387}" type="slidenum">
              <a:rPr lang="en-AU"/>
              <a:pPr/>
              <a:t>20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872803-1B95-9F4A-BE47-301179359FC8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8F3F-7E48-374B-91F9-397E1E680F45}" type="slidenum">
              <a:rPr lang="en-AU"/>
              <a:pPr/>
              <a:t>21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115DE6-86FD-F94F-A753-3983D58F7757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9E9B6-66AB-D24C-8356-262725D45CB7}" type="slidenum">
              <a:rPr lang="en-AU"/>
              <a:pPr/>
              <a:t>22</a:t>
            </a:fld>
            <a:endParaRPr lang="en-A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6FB966-3C3B-4445-B617-283F1A9976E8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13F78-D37E-EA47-A8AE-7049400825B3}" type="slidenum">
              <a:rPr lang="en-AU"/>
              <a:pPr/>
              <a:t>23</a:t>
            </a:fld>
            <a:endParaRPr lang="en-A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24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25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26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27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28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1EC150-52A5-204F-9E7E-C92C211BEE7F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F6CF6-6F97-BB49-A76C-AC72779F66A2}" type="slidenum">
              <a:rPr lang="en-AU"/>
              <a:pPr/>
              <a:t>29</a:t>
            </a:fld>
            <a:endParaRPr lang="en-A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63C451-8954-A64D-AE8C-1D44378AF28B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9B947-CA34-2D4C-A5A5-2D9DD83BACE7}" type="slidenum">
              <a:rPr lang="en-AU"/>
              <a:pPr/>
              <a:t>30</a:t>
            </a:fld>
            <a:endParaRPr lang="en-A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D2DBC1-964F-A44A-9C68-D799C4C3736D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6316-0602-6844-8FAB-A1F4706C0AC1}" type="slidenum">
              <a:rPr lang="en-AU"/>
              <a:pPr/>
              <a:t>31</a:t>
            </a:fld>
            <a:endParaRPr lang="en-A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FF4BC0-1810-4843-8B0D-995DB9F61F08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304E0-3D2D-124E-8FC2-1C01DE879BDE}" type="slidenum">
              <a:rPr lang="en-AU"/>
              <a:pPr/>
              <a:t>32</a:t>
            </a:fld>
            <a:endParaRPr lang="en-AU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246471-157A-684C-A639-70D4591683E8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4F127-D3A8-9740-9974-D0983B7D2310}" type="slidenum">
              <a:rPr lang="en-AU"/>
              <a:pPr/>
              <a:t>33</a:t>
            </a:fld>
            <a:endParaRPr lang="en-AU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98D040-FFB6-4648-A19B-482B5FA4F16B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6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F2AB5A-D2E7-0849-B023-89369F68AE30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E3A3-78FB-1D4F-B0FC-19F5A270B94D}" type="slidenum">
              <a:rPr lang="en-AU"/>
              <a:pPr/>
              <a:t>34</a:t>
            </a:fld>
            <a:endParaRPr lang="en-A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1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1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37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09F285-90D4-2440-9BF1-DEF5A436E331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75267-91B9-3241-A22B-B6F67C1780FE}" type="slidenum">
              <a:rPr lang="en-AU"/>
              <a:pPr/>
              <a:t>38</a:t>
            </a:fld>
            <a:endParaRPr lang="en-A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1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April 15, 14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7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81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81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1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1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638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1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4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5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931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8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1" y="1143001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143001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4/15/14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2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32:  Pipeline Parallelism 3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Instructor: </a:t>
            </a:r>
            <a:r>
              <a:rPr lang="en-US" b="1" dirty="0" smtClean="0">
                <a:ea typeface="+mn-ea"/>
                <a:cs typeface="+mn-cs"/>
              </a:rPr>
              <a:t>Dan Garcia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err="1" smtClean="0">
                <a:latin typeface="Courier"/>
                <a:ea typeface="+mn-ea"/>
                <a:cs typeface="Courier"/>
              </a:rPr>
              <a:t>inst.eecs.Berkeley.edu</a:t>
            </a:r>
            <a:r>
              <a:rPr lang="en-US" b="1" dirty="0" smtClean="0">
                <a:latin typeface="Courier"/>
                <a:ea typeface="+mn-ea"/>
                <a:cs typeface="Courier"/>
              </a:rPr>
              <a:t>/~cs61c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35529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177" y="1116058"/>
            <a:ext cx="7812088" cy="5056188"/>
            <a:chOff x="213" y="551"/>
            <a:chExt cx="4921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5" y="1152"/>
              <a:ext cx="227" cy="481"/>
              <a:chOff x="2255" y="1152"/>
              <a:chExt cx="227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67" y="1273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102" cy="513"/>
              <a:chOff x="1751" y="1600"/>
              <a:chExt cx="2102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2" y="1600"/>
                <a:ext cx="227" cy="481"/>
                <a:chOff x="2682" y="1600"/>
                <a:chExt cx="227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4" y="1721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102" cy="513"/>
              <a:chOff x="2178" y="2048"/>
              <a:chExt cx="2102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09" y="2048"/>
                <a:ext cx="227" cy="481"/>
                <a:chOff x="3109" y="2048"/>
                <a:chExt cx="227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1" y="2169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6" y="2496"/>
              <a:ext cx="227" cy="481"/>
              <a:chOff x="3536" y="2496"/>
              <a:chExt cx="227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48" y="2617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102" cy="513"/>
              <a:chOff x="3032" y="2944"/>
              <a:chExt cx="2102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5" y="3065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3" y="10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8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9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75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49401"/>
            <a:ext cx="8229600" cy="4525963"/>
          </a:xfrm>
        </p:spPr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outcome of a branch, fix up if guess wrong </a:t>
            </a:r>
          </a:p>
          <a:p>
            <a:pPr lvl="1"/>
            <a:r>
              <a:rPr lang="en-US" dirty="0" smtClean="0"/>
              <a:t>Must cancel all instructions in pipeline that depended on guess that was wrong</a:t>
            </a:r>
          </a:p>
          <a:p>
            <a:pPr lvl="1"/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DA1F28"/>
                </a:solidFill>
              </a:rPr>
              <a:t>flushing</a:t>
            </a:r>
            <a:r>
              <a:rPr lang="en-US" dirty="0" smtClean="0"/>
              <a:t>” the pipeline</a:t>
            </a:r>
          </a:p>
          <a:p>
            <a:r>
              <a:rPr lang="en-US" dirty="0" smtClean="0"/>
              <a:t>Simplest hardware if we predict that all branches are NOT taken</a:t>
            </a:r>
          </a:p>
          <a:p>
            <a:pPr lvl="1"/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5302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(the </a:t>
            </a:r>
            <a:r>
              <a:rPr lang="en-US" i="1" dirty="0" smtClean="0">
                <a:solidFill>
                  <a:srgbClr val="FF0000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Delayed Branch </a:t>
            </a:r>
            <a:r>
              <a:rPr lang="en-US" dirty="0" smtClean="0"/>
              <a:t>means </a:t>
            </a:r>
            <a:r>
              <a:rPr lang="en-US" i="1" dirty="0" smtClean="0">
                <a:solidFill>
                  <a:srgbClr val="FF0000"/>
                </a:solidFill>
              </a:rPr>
              <a:t>we always execute inst after branch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This optimization is used with MIPS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28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2454" y="1677988"/>
            <a:ext cx="3630612" cy="3516313"/>
            <a:chOff x="507" y="854"/>
            <a:chExt cx="2287" cy="2215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942278" y="1206501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4" y="1725612"/>
            <a:ext cx="3630612" cy="3468688"/>
            <a:chOff x="3107" y="884"/>
            <a:chExt cx="2287" cy="2185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Exit</a:t>
              </a:r>
              <a:endParaRPr lang="en-US" sz="2800" b="1" dirty="0">
                <a:solidFill>
                  <a:schemeClr val="tx1"/>
                </a:solidFill>
                <a:latin typeface="Courier"/>
                <a:cs typeface="Courier"/>
              </a:endParaRP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6" y="1206501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7591" y="1806605"/>
            <a:ext cx="1260475" cy="4754563"/>
            <a:chOff x="0" y="981"/>
            <a:chExt cx="794" cy="2995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5" y="1792006"/>
            <a:ext cx="1260475" cy="4754563"/>
            <a:chOff x="2631" y="981"/>
            <a:chExt cx="794" cy="2995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9" y="2193926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7" y="3627438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7863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rgbClr val="FF0000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put a no-op in the branch-delay slot</a:t>
            </a:r>
          </a:p>
          <a:p>
            <a:pPr lvl="1"/>
            <a:r>
              <a:rPr lang="en-US" dirty="0" smtClean="0"/>
              <a:t>Better Case: place some instruction preceding the branch in the branch-delay slot—as long as the changed doesn’t affect the logic of program</a:t>
            </a:r>
          </a:p>
          <a:p>
            <a:pPr lvl="2"/>
            <a:r>
              <a:rPr lang="en-US" dirty="0" smtClean="0"/>
              <a:t>Re-ordering instructions is  common way to speed up programs</a:t>
            </a:r>
          </a:p>
          <a:p>
            <a:pPr lvl="2"/>
            <a:r>
              <a:rPr lang="en-US" dirty="0" smtClean="0"/>
              <a:t>Compiler usually finds such an instruction 50% of time</a:t>
            </a:r>
          </a:p>
          <a:p>
            <a:pPr lvl="2"/>
            <a:r>
              <a:rPr lang="en-US" dirty="0" smtClean="0"/>
              <a:t>Jumps also have a delay slot …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6456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practice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 rot="5400000">
            <a:off x="5750384" y="2999858"/>
            <a:ext cx="6420523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§4.10 </a:t>
            </a:r>
            <a:r>
              <a:rPr lang="en-AU" sz="1800" dirty="0">
                <a:solidFill>
                  <a:schemeClr val="bg1"/>
                </a:solidFill>
              </a:rPr>
              <a:t>Parallelism and Advanced Instruction Level Parallelism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1747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Issue</a:t>
            </a:r>
            <a:endParaRPr lang="en-AU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Static multiple issue</a:t>
            </a:r>
          </a:p>
          <a:p>
            <a:pPr lvl="1"/>
            <a:r>
              <a:rPr lang="en-US" sz="2400" u="sng" dirty="0">
                <a:solidFill>
                  <a:schemeClr val="accent2"/>
                </a:solidFill>
              </a:rPr>
              <a:t>Compiler</a:t>
            </a:r>
            <a:r>
              <a:rPr lang="en-US" sz="2400" dirty="0"/>
              <a:t> groups instructions to be issued together</a:t>
            </a:r>
          </a:p>
          <a:p>
            <a:pPr lvl="1"/>
            <a:r>
              <a:rPr lang="en-US" sz="2400" dirty="0"/>
              <a:t>Packages them into “issue slots”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Compiler</a:t>
            </a:r>
            <a:r>
              <a:rPr lang="en-US" sz="2400" dirty="0"/>
              <a:t> detects and avoids hazards</a:t>
            </a:r>
          </a:p>
          <a:p>
            <a:r>
              <a:rPr lang="en-US" sz="2800" dirty="0"/>
              <a:t>Dynamic multiple issue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CPU</a:t>
            </a:r>
            <a:r>
              <a:rPr lang="en-US" sz="2400" dirty="0"/>
              <a:t> examines instruction stream and chooses instructions to issue each cycle</a:t>
            </a:r>
          </a:p>
          <a:p>
            <a:pPr lvl="1"/>
            <a:r>
              <a:rPr lang="en-US" sz="2400" dirty="0"/>
              <a:t>Compiler can help by reordering instructions</a:t>
            </a:r>
          </a:p>
          <a:p>
            <a:pPr lvl="1"/>
            <a:r>
              <a:rPr lang="en-US" sz="2400" u="sng" dirty="0">
                <a:solidFill>
                  <a:srgbClr val="DA1F28"/>
                </a:solidFill>
              </a:rPr>
              <a:t>CPU</a:t>
            </a:r>
            <a:r>
              <a:rPr lang="en-US" sz="2400" dirty="0"/>
              <a:t> resolves hazards using advanced techniques at runtime</a:t>
            </a:r>
            <a:endParaRPr lang="en-AU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3490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891465" y="2114551"/>
            <a:ext cx="498309" cy="378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89083" y="1249364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8183" y="1239839"/>
            <a:ext cx="90664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1" y="1255714"/>
            <a:ext cx="90108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9" y="1611314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1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6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4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9" y="1279526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1"/>
            <a:ext cx="50810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6675" y="1265239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1" y="2417764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6"/>
            <a:ext cx="94013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49563" y="3124199"/>
            <a:ext cx="404456" cy="458788"/>
            <a:chOff x="1027" y="1968"/>
            <a:chExt cx="287" cy="289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7" y="1968"/>
              <a:ext cx="28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59099" y="3616322"/>
            <a:ext cx="404448" cy="458788"/>
            <a:chOff x="1033" y="2278"/>
            <a:chExt cx="288" cy="289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3" y="2278"/>
              <a:ext cx="28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1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7226" y="4130675"/>
            <a:ext cx="4050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7" y="2497137"/>
            <a:ext cx="400225" cy="458788"/>
            <a:chOff x="1029" y="1573"/>
            <a:chExt cx="283" cy="289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3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1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68099" y="4702175"/>
            <a:ext cx="38802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1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4360" y="5273675"/>
            <a:ext cx="37074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1"/>
            <a:ext cx="1392239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1"/>
            <a:ext cx="1392239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6"/>
            <a:ext cx="3797492" cy="1554163"/>
            <a:chOff x="2459" y="1526"/>
            <a:chExt cx="2690" cy="979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20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52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6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97492" cy="1554163"/>
            <a:chOff x="2855" y="2558"/>
            <a:chExt cx="2690" cy="979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20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52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6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49795" y="1752600"/>
            <a:ext cx="2109255" cy="628651"/>
            <a:chOff x="1302" y="1181"/>
            <a:chExt cx="1496" cy="396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6" y="1288"/>
              <a:ext cx="37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2" y="1288"/>
              <a:ext cx="37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59" y="1288"/>
              <a:ext cx="37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3" y="1288"/>
              <a:ext cx="37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4" y="1288"/>
              <a:ext cx="37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6320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172720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237067" y="2246841"/>
          <a:ext cx="8636001" cy="6583680"/>
        </p:xfrm>
        <a:graphic>
          <a:graphicData uri="http://schemas.openxmlformats.org/drawingml/2006/table">
            <a:tbl>
              <a:tblPr/>
              <a:tblGrid>
                <a:gridCol w="1896533"/>
                <a:gridCol w="945571"/>
                <a:gridCol w="1306467"/>
                <a:gridCol w="1194820"/>
                <a:gridCol w="1065544"/>
                <a:gridCol w="1030287"/>
                <a:gridCol w="1196779"/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3347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0283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in the News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80786"/>
            <a:ext cx="9152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www.technologyreview.com/news/526336/world-cup-mind-control-demo-faces-deadlines-critics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55600" y="1677727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“At a laboratory in São Paulo, a Duke University neuroscientist is in his own race with the World Cup clock. He is rushing to finish work on a mind-controlled exoskeleton that he says a paralyzed Brazilian volunteer will don, navigate across a soccer pitch using his or her thoughts, and use to make the ceremonial opening kick of the tournament on June 12.”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077" y="1693462"/>
            <a:ext cx="3797300" cy="37973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559606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Multiple Issue</a:t>
            </a:r>
            <a:endParaRPr lang="en-AU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Compiler groups instructions into “issue packets”</a:t>
            </a:r>
          </a:p>
          <a:p>
            <a:pPr lvl="1"/>
            <a:r>
              <a:rPr lang="en-US" sz="2400" dirty="0"/>
              <a:t>Group of instructions that can be issued on a single cycle</a:t>
            </a:r>
          </a:p>
          <a:p>
            <a:pPr lvl="1"/>
            <a:r>
              <a:rPr lang="en-US" sz="2400" dirty="0"/>
              <a:t>Determined by pipeline resources required</a:t>
            </a:r>
          </a:p>
          <a:p>
            <a:r>
              <a:rPr lang="en-US" sz="2800" dirty="0"/>
              <a:t>Think of an issue packet as a very long instruction</a:t>
            </a:r>
          </a:p>
          <a:p>
            <a:pPr lvl="1"/>
            <a:r>
              <a:rPr lang="en-US" sz="2400" dirty="0"/>
              <a:t>Specifies multiple concurrent </a:t>
            </a:r>
            <a:r>
              <a:rPr lang="en-US" sz="2400" dirty="0" smtClean="0"/>
              <a:t>operations</a:t>
            </a:r>
            <a:endParaRPr 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478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Scheduling Static Multiple Issue</a:t>
            </a:r>
            <a:endParaRPr lang="en-AU" sz="400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Compiler must remove some/all hazards</a:t>
            </a:r>
          </a:p>
          <a:p>
            <a:pPr lvl="1"/>
            <a:r>
              <a:rPr lang="en-US" dirty="0"/>
              <a:t>Reorder instructions into issue packets</a:t>
            </a:r>
          </a:p>
          <a:p>
            <a:pPr lvl="1"/>
            <a:r>
              <a:rPr lang="en-US" dirty="0"/>
              <a:t>No dependencies </a:t>
            </a:r>
            <a:r>
              <a:rPr lang="en-US" dirty="0" smtClean="0">
                <a:solidFill>
                  <a:srgbClr val="DA1F28"/>
                </a:solidFill>
              </a:rPr>
              <a:t>within</a:t>
            </a:r>
            <a:r>
              <a:rPr lang="en-US" dirty="0" smtClean="0"/>
              <a:t> </a:t>
            </a:r>
            <a:r>
              <a:rPr lang="en-US" dirty="0"/>
              <a:t>a packet</a:t>
            </a:r>
          </a:p>
          <a:p>
            <a:pPr lvl="1"/>
            <a:r>
              <a:rPr lang="en-US" dirty="0"/>
              <a:t>Possibly some dependencies between packets</a:t>
            </a:r>
          </a:p>
          <a:p>
            <a:pPr lvl="2"/>
            <a:r>
              <a:rPr lang="en-US" dirty="0"/>
              <a:t>Varies between ISAs; compiler must know!</a:t>
            </a:r>
          </a:p>
          <a:p>
            <a:pPr lvl="1"/>
            <a:r>
              <a:rPr lang="en-US" dirty="0" smtClean="0"/>
              <a:t>Pad issue packet </a:t>
            </a:r>
            <a:r>
              <a:rPr lang="en-US" dirty="0"/>
              <a:t>with </a:t>
            </a:r>
            <a:r>
              <a:rPr lang="en-US" dirty="0" err="1"/>
              <a:t>nop</a:t>
            </a:r>
            <a:r>
              <a:rPr lang="en-US" dirty="0"/>
              <a:t> if necessary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3100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with Static Dual Issue</a:t>
            </a:r>
            <a:endParaRPr lang="en-AU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2765425"/>
          </a:xfrm>
        </p:spPr>
        <p:txBody>
          <a:bodyPr/>
          <a:lstStyle/>
          <a:p>
            <a:r>
              <a:rPr lang="en-US" sz="2800"/>
              <a:t>Two-issue packets</a:t>
            </a:r>
          </a:p>
          <a:p>
            <a:pPr lvl="1"/>
            <a:r>
              <a:rPr lang="en-US" sz="2400"/>
              <a:t>One ALU/branch instruction</a:t>
            </a:r>
          </a:p>
          <a:p>
            <a:pPr lvl="1"/>
            <a:r>
              <a:rPr lang="en-US" sz="2400"/>
              <a:t>One load/store instruction</a:t>
            </a:r>
          </a:p>
          <a:p>
            <a:pPr lvl="1"/>
            <a:r>
              <a:rPr lang="en-US" sz="2400"/>
              <a:t>64-bit aligned</a:t>
            </a:r>
          </a:p>
          <a:p>
            <a:pPr lvl="2"/>
            <a:r>
              <a:rPr lang="en-US" sz="2000"/>
              <a:t>ALU/branch, then load/store</a:t>
            </a:r>
          </a:p>
          <a:p>
            <a:pPr lvl="2"/>
            <a:r>
              <a:rPr lang="en-US" sz="2000"/>
              <a:t>Pad an unused instruction with nop</a:t>
            </a:r>
            <a:endParaRPr lang="en-AU" sz="2000"/>
          </a:p>
        </p:txBody>
      </p:sp>
      <p:graphicFrame>
        <p:nvGraphicFramePr>
          <p:cNvPr id="493656" name="Group 88"/>
          <p:cNvGraphicFramePr>
            <a:graphicFrameLocks noGrp="1"/>
          </p:cNvGraphicFramePr>
          <p:nvPr/>
        </p:nvGraphicFramePr>
        <p:xfrm>
          <a:off x="1258889" y="4005264"/>
          <a:ext cx="7231066" cy="3680460"/>
        </p:xfrm>
        <a:graphic>
          <a:graphicData uri="http://schemas.openxmlformats.org/drawingml/2006/table">
            <a:tbl>
              <a:tblPr/>
              <a:tblGrid>
                <a:gridCol w="936625"/>
                <a:gridCol w="1547812"/>
                <a:gridCol w="677863"/>
                <a:gridCol w="677863"/>
                <a:gridCol w="679451"/>
                <a:gridCol w="677863"/>
                <a:gridCol w="677863"/>
                <a:gridCol w="677863"/>
                <a:gridCol w="677863"/>
              </a:tblGrid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type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+ 4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+ 8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+ 12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+ 16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+ 20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3617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Hazards in the Dual-Issue MIPS</a:t>
            </a:r>
            <a:endParaRPr lang="en-AU" sz="400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More instructions executing in parallel</a:t>
            </a:r>
          </a:p>
          <a:p>
            <a:r>
              <a:rPr lang="en-US" sz="2800" dirty="0"/>
              <a:t>EX data hazard</a:t>
            </a:r>
          </a:p>
          <a:p>
            <a:pPr lvl="1"/>
            <a:r>
              <a:rPr lang="en-US" sz="2400" dirty="0"/>
              <a:t>Forwarding avoided stalls with single-issue</a:t>
            </a:r>
          </a:p>
          <a:p>
            <a:pPr lvl="1"/>
            <a:r>
              <a:rPr lang="en-US" sz="2400" dirty="0"/>
              <a:t>Now can’t use ALU result in load/store in same packet</a:t>
            </a:r>
          </a:p>
          <a:p>
            <a:pPr lvl="2"/>
            <a:r>
              <a:rPr lang="en-US" sz="2000" dirty="0">
                <a:latin typeface="Lucida Console" charset="0"/>
              </a:rPr>
              <a:t>add  </a:t>
            </a:r>
            <a:r>
              <a:rPr lang="en-US" sz="2000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 dirty="0">
                <a:latin typeface="Lucida Console" charset="0"/>
              </a:rPr>
              <a:t>, $s0, $s1</a:t>
            </a:r>
            <a:br>
              <a:rPr lang="en-US" sz="2000" dirty="0">
                <a:latin typeface="Lucida Console" charset="0"/>
              </a:rPr>
            </a:br>
            <a:r>
              <a:rPr lang="en-US" sz="2000" dirty="0">
                <a:latin typeface="Lucida Console" charset="0"/>
              </a:rPr>
              <a:t>load $s2, 0(</a:t>
            </a:r>
            <a:r>
              <a:rPr lang="en-US" sz="2000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 dirty="0">
                <a:latin typeface="Lucida Console" charset="0"/>
              </a:rPr>
              <a:t>)</a:t>
            </a:r>
          </a:p>
          <a:p>
            <a:pPr lvl="2"/>
            <a:r>
              <a:rPr lang="en-US" sz="2000" dirty="0"/>
              <a:t>Split into two packets, effectively a stall</a:t>
            </a:r>
          </a:p>
          <a:p>
            <a:r>
              <a:rPr lang="en-US" sz="2800" dirty="0"/>
              <a:t>Load-use hazard</a:t>
            </a:r>
          </a:p>
          <a:p>
            <a:pPr lvl="1"/>
            <a:r>
              <a:rPr lang="en-US" sz="2400" dirty="0"/>
              <a:t>Still one cycle use latency, but now two instructions</a:t>
            </a:r>
          </a:p>
          <a:p>
            <a:r>
              <a:rPr lang="en-US" sz="2800" dirty="0"/>
              <a:t>More aggressive scheduling required</a:t>
            </a:r>
            <a:endParaRPr lang="en-AU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4822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9" y="1989139"/>
            <a:ext cx="7448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5014251"/>
              </p:ext>
            </p:extLst>
          </p:nvPr>
        </p:nvGraphicFramePr>
        <p:xfrm>
          <a:off x="1187449" y="3789363"/>
          <a:ext cx="7272338" cy="238887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9" y="1989139"/>
            <a:ext cx="7448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1927981"/>
              </p:ext>
            </p:extLst>
          </p:nvPr>
        </p:nvGraphicFramePr>
        <p:xfrm>
          <a:off x="1187449" y="3789363"/>
          <a:ext cx="7272338" cy="238887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9" y="1989139"/>
            <a:ext cx="7448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249717"/>
              </p:ext>
            </p:extLst>
          </p:nvPr>
        </p:nvGraphicFramePr>
        <p:xfrm>
          <a:off x="1187449" y="3789363"/>
          <a:ext cx="7272338" cy="262509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9" y="1989139"/>
            <a:ext cx="7448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6368793"/>
              </p:ext>
            </p:extLst>
          </p:nvPr>
        </p:nvGraphicFramePr>
        <p:xfrm>
          <a:off x="1187449" y="3789363"/>
          <a:ext cx="7272338" cy="286131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34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9" y="1989139"/>
            <a:ext cx="7448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/>
        </p:nvGraphicFramePr>
        <p:xfrm>
          <a:off x="1187449" y="3789363"/>
          <a:ext cx="7272338" cy="309753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49" name="Rectangle 37"/>
          <p:cNvSpPr>
            <a:spLocks noChangeArrowheads="1"/>
          </p:cNvSpPr>
          <p:nvPr/>
        </p:nvSpPr>
        <p:spPr bwMode="auto">
          <a:xfrm>
            <a:off x="1182688" y="566102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800">
                <a:ea typeface="ＭＳ Ｐゴシック" charset="-128"/>
              </a:rPr>
              <a:t>IPC = 5/4 = 1.25 (c.f. peak IPC = 2)</a:t>
            </a:r>
            <a:endParaRPr lang="en-AU" sz="2000">
              <a:latin typeface="Lucida Console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015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</a:t>
            </a:r>
            <a:endParaRPr lang="en-AU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Replicate loop body to expose more parallelism</a:t>
            </a:r>
          </a:p>
          <a:p>
            <a:pPr lvl="1"/>
            <a:r>
              <a:rPr lang="en-US" dirty="0"/>
              <a:t>Reduces loop-control overhead</a:t>
            </a:r>
          </a:p>
          <a:p>
            <a:r>
              <a:rPr lang="en-US" dirty="0"/>
              <a:t>Use different registers per replication</a:t>
            </a:r>
          </a:p>
          <a:p>
            <a:pPr lvl="1"/>
            <a:r>
              <a:rPr lang="en-US" dirty="0"/>
              <a:t>Called “</a:t>
            </a:r>
            <a:r>
              <a:rPr lang="en-US" dirty="0">
                <a:solidFill>
                  <a:srgbClr val="3366FF"/>
                </a:solidFill>
              </a:rPr>
              <a:t>register renaming</a:t>
            </a:r>
            <a:r>
              <a:rPr lang="en-US" dirty="0"/>
              <a:t>”</a:t>
            </a:r>
            <a:endParaRPr lang="en-AU" dirty="0"/>
          </a:p>
          <a:p>
            <a:pPr lvl="1"/>
            <a:r>
              <a:rPr lang="en-US" dirty="0"/>
              <a:t>Avoid loop-carried “</a:t>
            </a:r>
            <a:r>
              <a:rPr lang="en-US" dirty="0">
                <a:solidFill>
                  <a:srgbClr val="3366FF"/>
                </a:solidFill>
              </a:rPr>
              <a:t>anti-dependencies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Store followed by a load of the same register</a:t>
            </a:r>
          </a:p>
          <a:p>
            <a:pPr lvl="2"/>
            <a:r>
              <a:rPr lang="en-US" dirty="0"/>
              <a:t>Aka “name dependence”</a:t>
            </a:r>
            <a:r>
              <a:rPr lang="en-US" dirty="0">
                <a:ea typeface="Arial" charset="0"/>
                <a:cs typeface="Arial" charset="0"/>
              </a:rPr>
              <a:t> </a:t>
            </a:r>
          </a:p>
          <a:p>
            <a:pPr lvl="3"/>
            <a:r>
              <a:rPr lang="en-US" dirty="0"/>
              <a:t>Reuse of a register name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001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5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1" y="1387067"/>
            <a:ext cx="3421903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105597" y="1665639"/>
            <a:ext cx="852141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632201" y="1665944"/>
            <a:ext cx="1589771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8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901" y="1062861"/>
            <a:ext cx="3493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490410" y="2326469"/>
            <a:ext cx="1758437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527489" cy="1289820"/>
            <a:chOff x="5831288" y="5537200"/>
            <a:chExt cx="3527488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416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2080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7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7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</a:rPr>
                    <a:t>Core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4154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688536" y="3049938"/>
              <a:ext cx="119816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1" y="3454412"/>
            <a:ext cx="5625739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2" y="4306692"/>
                <a:ext cx="841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Core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6" y="5196494"/>
                  <a:ext cx="7036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6" y="5196494"/>
                  <a:ext cx="7036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6" y="5196494"/>
                  <a:ext cx="7036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6" y="5196494"/>
                  <a:ext cx="7036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3488268" y="4724401"/>
            <a:ext cx="963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Today’s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Lecture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7137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 Example</a:t>
            </a:r>
            <a:endParaRPr lang="en-AU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889500"/>
            <a:ext cx="8270875" cy="1347788"/>
          </a:xfrm>
        </p:spPr>
        <p:txBody>
          <a:bodyPr/>
          <a:lstStyle/>
          <a:p>
            <a:r>
              <a:rPr lang="en-US" sz="2800"/>
              <a:t>IPC = 14/8 = 1.75</a:t>
            </a:r>
          </a:p>
          <a:p>
            <a:pPr lvl="1"/>
            <a:r>
              <a:rPr lang="en-US" sz="2400"/>
              <a:t>Closer to 2, but at cost of registers and code size</a:t>
            </a:r>
            <a:endParaRPr lang="en-AU" sz="2400"/>
          </a:p>
        </p:txBody>
      </p:sp>
      <p:graphicFrame>
        <p:nvGraphicFramePr>
          <p:cNvPr id="503867" name="Group 59"/>
          <p:cNvGraphicFramePr>
            <a:graphicFrameLocks noGrp="1"/>
          </p:cNvGraphicFramePr>
          <p:nvPr/>
        </p:nvGraphicFramePr>
        <p:xfrm>
          <a:off x="1187449" y="1557338"/>
          <a:ext cx="7272338" cy="538353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16($s1)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5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$t4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6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7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8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005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Multiple Issue</a:t>
            </a:r>
            <a:endParaRPr lang="en-AU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“Superscalar” processors</a:t>
            </a:r>
          </a:p>
          <a:p>
            <a:r>
              <a:rPr lang="en-US"/>
              <a:t>CPU decides whether to issue 0, 1, 2, … each cycle</a:t>
            </a:r>
          </a:p>
          <a:p>
            <a:pPr lvl="1"/>
            <a:r>
              <a:rPr lang="en-US"/>
              <a:t>Avoiding structural and data hazards</a:t>
            </a:r>
          </a:p>
          <a:p>
            <a:r>
              <a:rPr lang="en-US"/>
              <a:t>Avoids the need for compiler scheduling</a:t>
            </a:r>
          </a:p>
          <a:p>
            <a:pPr lvl="1"/>
            <a:r>
              <a:rPr lang="en-US"/>
              <a:t>Though it may still help</a:t>
            </a:r>
          </a:p>
          <a:p>
            <a:pPr lvl="1"/>
            <a:r>
              <a:rPr lang="en-US"/>
              <a:t>Code semantics ensured by the CPU</a:t>
            </a:r>
            <a:endParaRPr lang="en-A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655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Pipeline Scheduling</a:t>
            </a:r>
            <a:endParaRPr lang="en-AU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the CPU to execute instructions </a:t>
            </a:r>
            <a:r>
              <a:rPr lang="en-US" i="1" dirty="0">
                <a:solidFill>
                  <a:srgbClr val="3366FF"/>
                </a:solidFill>
              </a:rPr>
              <a:t>out of order</a:t>
            </a:r>
            <a:r>
              <a:rPr lang="en-US" dirty="0"/>
              <a:t> to avoid stalls</a:t>
            </a:r>
          </a:p>
          <a:p>
            <a:pPr lvl="1"/>
            <a:r>
              <a:rPr lang="en-US" dirty="0"/>
              <a:t>But commit result to registers in order</a:t>
            </a:r>
          </a:p>
          <a:p>
            <a:r>
              <a:rPr lang="en-US" dirty="0"/>
              <a:t>Example</a:t>
            </a:r>
          </a:p>
          <a:p>
            <a:pPr lvl="1">
              <a:buFont typeface="Wingdings" charset="2"/>
              <a:buNone/>
            </a:pPr>
            <a:r>
              <a:rPr lang="en-US" dirty="0"/>
              <a:t>	</a:t>
            </a:r>
            <a:r>
              <a:rPr lang="fr-FR" dirty="0" err="1">
                <a:latin typeface="Lucida Console" charset="0"/>
              </a:rPr>
              <a:t>lw</a:t>
            </a:r>
            <a:r>
              <a:rPr lang="fr-FR" dirty="0">
                <a:latin typeface="Lucida Console" charset="0"/>
              </a:rPr>
              <a:t>   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20($s2)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addu</a:t>
            </a:r>
            <a:r>
              <a:rPr lang="fr-FR" dirty="0">
                <a:latin typeface="Lucida Console" charset="0"/>
              </a:rPr>
              <a:t>  $t1,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$t2</a:t>
            </a:r>
            <a:br>
              <a:rPr lang="fr-FR" dirty="0">
                <a:latin typeface="Lucida Console" charset="0"/>
              </a:rPr>
            </a:br>
            <a:r>
              <a:rPr lang="fr-FR" dirty="0" err="1" smtClean="0">
                <a:latin typeface="Lucida Console" charset="0"/>
              </a:rPr>
              <a:t>subu</a:t>
            </a:r>
            <a:r>
              <a:rPr lang="fr-FR" dirty="0" smtClean="0">
                <a:latin typeface="Lucida Console" charset="0"/>
              </a:rPr>
              <a:t>   </a:t>
            </a:r>
            <a:r>
              <a:rPr lang="fr-FR" dirty="0">
                <a:latin typeface="Lucida Console" charset="0"/>
              </a:rPr>
              <a:t>$s4, $s4, $t3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slti</a:t>
            </a:r>
            <a:r>
              <a:rPr lang="fr-FR" dirty="0">
                <a:latin typeface="Lucida Console" charset="0"/>
              </a:rPr>
              <a:t>  $t5, $s4, 20</a:t>
            </a:r>
          </a:p>
          <a:p>
            <a:pPr lvl="1"/>
            <a:r>
              <a:rPr lang="en-US" dirty="0"/>
              <a:t>Can start </a:t>
            </a:r>
            <a:r>
              <a:rPr lang="en-US" dirty="0" err="1" smtClean="0">
                <a:latin typeface="Lucida Console" charset="0"/>
              </a:rPr>
              <a:t>subu</a:t>
            </a:r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dirty="0" err="1">
                <a:latin typeface="Lucida Console" charset="0"/>
              </a:rPr>
              <a:t>addu</a:t>
            </a:r>
            <a:r>
              <a:rPr lang="en-US" dirty="0"/>
              <a:t> is waiting for </a:t>
            </a:r>
            <a:r>
              <a:rPr lang="en-US" dirty="0" err="1"/>
              <a:t>lw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3927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Dynamic Scheduling?</a:t>
            </a:r>
            <a:endParaRPr lang="en-AU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not just let the compiler schedule code?</a:t>
            </a:r>
          </a:p>
          <a:p>
            <a:r>
              <a:rPr lang="en-US"/>
              <a:t>Not all stalls are predicable</a:t>
            </a:r>
          </a:p>
          <a:p>
            <a:pPr lvl="1"/>
            <a:r>
              <a:rPr lang="en-US"/>
              <a:t>e.g., cache misses</a:t>
            </a:r>
          </a:p>
          <a:p>
            <a:r>
              <a:rPr lang="en-US"/>
              <a:t>Can’t always schedule around branches</a:t>
            </a:r>
          </a:p>
          <a:p>
            <a:pPr lvl="1"/>
            <a:r>
              <a:rPr lang="en-US"/>
              <a:t>Branch outcome is dynamically determined</a:t>
            </a:r>
          </a:p>
          <a:p>
            <a:r>
              <a:rPr lang="en-US"/>
              <a:t>Different implementations of an ISA have different latencies and hazards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521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  <a:endParaRPr lang="en-AU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“Guess” what to do with an instruction</a:t>
            </a:r>
          </a:p>
          <a:p>
            <a:pPr lvl="1"/>
            <a:r>
              <a:rPr lang="en-US" sz="2400" dirty="0"/>
              <a:t>Start operation as soon as possible</a:t>
            </a:r>
          </a:p>
          <a:p>
            <a:pPr lvl="1"/>
            <a:r>
              <a:rPr lang="en-US" sz="2400" dirty="0"/>
              <a:t>Check whether guess was right</a:t>
            </a:r>
          </a:p>
          <a:p>
            <a:pPr lvl="2"/>
            <a:r>
              <a:rPr lang="en-US" sz="2000" dirty="0"/>
              <a:t>If so, complete the operation</a:t>
            </a:r>
          </a:p>
          <a:p>
            <a:pPr lvl="2"/>
            <a:r>
              <a:rPr lang="en-US" sz="2000" dirty="0"/>
              <a:t>If not, roll-back and do the right thing</a:t>
            </a:r>
          </a:p>
          <a:p>
            <a:r>
              <a:rPr lang="en-US" sz="2800" dirty="0"/>
              <a:t>Common to static and dynamic multiple issue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400" dirty="0"/>
              <a:t>Speculate on branch </a:t>
            </a:r>
            <a:r>
              <a:rPr lang="en-US" sz="2400" dirty="0" smtClean="0"/>
              <a:t>outcome (Branch Prediction)</a:t>
            </a:r>
          </a:p>
          <a:p>
            <a:pPr lvl="2"/>
            <a:r>
              <a:rPr lang="en-US" sz="2000" dirty="0"/>
              <a:t>Roll back if path taken is different</a:t>
            </a:r>
          </a:p>
          <a:p>
            <a:pPr lvl="1"/>
            <a:r>
              <a:rPr lang="en-US" sz="2400" dirty="0"/>
              <a:t>Speculate on load</a:t>
            </a:r>
          </a:p>
          <a:p>
            <a:pPr lvl="2"/>
            <a:r>
              <a:rPr lang="en-US" sz="2000" dirty="0"/>
              <a:t>Roll back if location is updated</a:t>
            </a:r>
            <a:endParaRPr lang="en-AU" sz="2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8405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Pipeline Hazard: Matching socks in later load</a:t>
            </a:r>
            <a:endParaRPr lang="en-US" sz="3200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 depends on D; stall since folder tied up; 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92178" y="1865314"/>
            <a:ext cx="973138" cy="3783013"/>
            <a:chOff x="562" y="1175"/>
            <a:chExt cx="613" cy="2383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62" y="1175"/>
              <a:ext cx="314" cy="23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3" y="1811"/>
              <a:ext cx="255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7" y="2121"/>
              <a:ext cx="255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5" cy="289"/>
              <a:chOff x="1033" y="2602"/>
              <a:chExt cx="288" cy="289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3" y="2602"/>
                <a:ext cx="288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5" y="2805"/>
              <a:ext cx="244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29" y="3165"/>
              <a:ext cx="234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6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6"/>
            <a:ext cx="222251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4" y="2886076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9"/>
            <a:ext cx="284163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2" y="2787651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1" y="2771776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1" y="3302001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2" y="3414714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6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6"/>
            <a:ext cx="284163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1" y="3302001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6"/>
            <a:ext cx="223839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9" y="3952876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9" y="3919539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6" y="3903664"/>
            <a:ext cx="285751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1" y="3836989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9" y="3838576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4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1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2" y="2268539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1" y="2252664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9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9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9" y="2741614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1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5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1"/>
            <a:ext cx="7112000" cy="1273175"/>
            <a:chOff x="996" y="624"/>
            <a:chExt cx="4480" cy="802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4" y="630"/>
              <a:ext cx="331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5" y="624"/>
              <a:ext cx="571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3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3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3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31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1" y="640"/>
              <a:ext cx="223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9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59" y="1024"/>
              <a:ext cx="1826" cy="402"/>
              <a:chOff x="1304" y="1181"/>
              <a:chExt cx="2053" cy="402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7" y="1288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4" y="1288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0" y="1288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5" y="1288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5" y="1288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2" y="1294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5" y="1294"/>
                <a:ext cx="3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464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9" y="2990851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Laundry: Don’t Wait</a:t>
            </a:r>
            <a:endParaRPr lang="en-US"/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969933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depends on D; rest continue; need more resources to allow out-of-order</a:t>
            </a:r>
            <a:endParaRPr lang="en-US" sz="2800" dirty="0"/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891465" y="2114551"/>
            <a:ext cx="498309" cy="378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89083" y="1249364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8183" y="1239839"/>
            <a:ext cx="90664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1" y="1255714"/>
            <a:ext cx="90108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9" y="1611314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1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6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4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9" y="1279526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1"/>
            <a:ext cx="50810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6675" y="1265239"/>
            <a:ext cx="35391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4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6"/>
            <a:ext cx="94013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4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49289" y="3124201"/>
            <a:ext cx="4050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1" y="3686176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7226" y="3616325"/>
            <a:ext cx="4050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1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7226" y="4130675"/>
            <a:ext cx="40501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1419" y="2497139"/>
            <a:ext cx="40075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4" y="1874839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4"/>
            <a:ext cx="222251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4" y="3135314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3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2" y="3036889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1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5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5222" y="2044700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1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1" y="3551239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2" y="3663951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6" y="3614739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4"/>
            <a:ext cx="284163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1" y="3551239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6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4"/>
            <a:ext cx="223839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9" y="4202114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9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5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1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1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9"/>
            <a:ext cx="285751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2" y="2517776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1" y="2501901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1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39308" y="2044700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199671" y="2044700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9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5171" y="2044700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5596" y="2044700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1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2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2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9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6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1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7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0983" y="2054225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2622" y="2054225"/>
            <a:ext cx="5250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1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1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1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9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1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68099" y="4702175"/>
            <a:ext cx="38802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1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4360" y="5273675"/>
            <a:ext cx="37074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9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9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4" y="2438402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6" y="4200526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1" y="4670426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7" y="5149851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4"/>
            <a:ext cx="223839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4"/>
            <a:ext cx="223839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4329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 Of Order Intel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9"/>
            <a:ext cx="8270875" cy="1727200"/>
          </a:xfrm>
        </p:spPr>
        <p:txBody>
          <a:bodyPr/>
          <a:lstStyle/>
          <a:p>
            <a:r>
              <a:rPr lang="en-AU" dirty="0" smtClean="0"/>
              <a:t>All use OOO since 2001</a:t>
            </a:r>
            <a:endParaRPr lang="en-AU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135466" y="2924175"/>
          <a:ext cx="8893176" cy="5383530"/>
        </p:xfrm>
        <a:graphic>
          <a:graphicData uri="http://schemas.openxmlformats.org/drawingml/2006/table">
            <a:tbl>
              <a:tblPr/>
              <a:tblGrid>
                <a:gridCol w="1540956"/>
                <a:gridCol w="954499"/>
                <a:gridCol w="1147119"/>
                <a:gridCol w="1049088"/>
                <a:gridCol w="935581"/>
                <a:gridCol w="1310501"/>
                <a:gridCol w="904624"/>
                <a:gridCol w="1050808"/>
              </a:tblGrid>
              <a:tr h="960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Out-of-order/ Speculation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16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Multiple Issue Work?</a:t>
            </a:r>
            <a:endParaRPr lang="en-AU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6"/>
            <a:ext cx="8270875" cy="4392613"/>
          </a:xfrm>
        </p:spPr>
        <p:txBody>
          <a:bodyPr>
            <a:normAutofit lnSpcReduction="10000"/>
          </a:bodyPr>
          <a:lstStyle/>
          <a:p>
            <a:r>
              <a:rPr lang="en-US" sz="2800"/>
              <a:t>Yes, but not as much as we’d like</a:t>
            </a:r>
          </a:p>
          <a:p>
            <a:r>
              <a:rPr lang="en-US" sz="2800"/>
              <a:t>Programs have real dependencies that limit ILP</a:t>
            </a:r>
          </a:p>
          <a:p>
            <a:r>
              <a:rPr lang="en-US" sz="2800"/>
              <a:t>Some dependencies are hard to eliminate</a:t>
            </a:r>
          </a:p>
          <a:p>
            <a:pPr lvl="1"/>
            <a:r>
              <a:rPr lang="en-US" sz="2400"/>
              <a:t>e.g., pointer aliasing</a:t>
            </a:r>
          </a:p>
          <a:p>
            <a:r>
              <a:rPr lang="en-US" sz="2800"/>
              <a:t>Some parallelism is hard to expose</a:t>
            </a:r>
          </a:p>
          <a:p>
            <a:pPr lvl="1"/>
            <a:r>
              <a:rPr lang="en-US" sz="2400"/>
              <a:t>Limited window size during instruction issue</a:t>
            </a:r>
          </a:p>
          <a:p>
            <a:r>
              <a:rPr lang="en-US" sz="2800"/>
              <a:t>Memory delays and limited bandwidth</a:t>
            </a:r>
          </a:p>
          <a:p>
            <a:pPr lvl="1"/>
            <a:r>
              <a:rPr lang="en-US" sz="2400"/>
              <a:t>Hard to keep pipelines full</a:t>
            </a:r>
          </a:p>
          <a:p>
            <a:r>
              <a:rPr lang="en-AU" sz="2800"/>
              <a:t>Speculation can help if done well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684214" y="1258889"/>
            <a:ext cx="286538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Arial Black" charset="0"/>
              </a:rPr>
              <a:t>The BIG Picture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114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Conclusion..”</a:t>
            </a:r>
            <a:endParaRPr lang="en-US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Pipelining is an important form of ILP</a:t>
            </a:r>
          </a:p>
          <a:p>
            <a:r>
              <a:rPr lang="en-US" dirty="0"/>
              <a:t>C</a:t>
            </a:r>
            <a:r>
              <a:rPr lang="en-US" dirty="0" smtClean="0"/>
              <a:t>hallenge is (are?) hazards</a:t>
            </a:r>
          </a:p>
          <a:p>
            <a:pPr lvl="1"/>
            <a:r>
              <a:rPr lang="en-US" dirty="0" smtClean="0"/>
              <a:t>Forwarding helps </a:t>
            </a:r>
            <a:r>
              <a:rPr lang="en-US" dirty="0" err="1" smtClean="0"/>
              <a:t>w</a:t>
            </a:r>
            <a:r>
              <a:rPr lang="en-US" dirty="0" smtClean="0"/>
              <a:t>/many data hazards</a:t>
            </a:r>
          </a:p>
          <a:p>
            <a:pPr lvl="1"/>
            <a:r>
              <a:rPr lang="en-US" dirty="0" smtClean="0"/>
              <a:t>Delayed branch helps with control hazard in 5 stage pipeline</a:t>
            </a:r>
          </a:p>
          <a:p>
            <a:pPr lvl="1"/>
            <a:r>
              <a:rPr lang="en-US" dirty="0" smtClean="0"/>
              <a:t>Load delay slot / interlock necessary</a:t>
            </a:r>
          </a:p>
          <a:p>
            <a:r>
              <a:rPr lang="en-US" dirty="0" smtClean="0"/>
              <a:t>More aggressive performance: </a:t>
            </a:r>
          </a:p>
          <a:p>
            <a:pPr lvl="1"/>
            <a:r>
              <a:rPr lang="en-US" dirty="0" smtClean="0"/>
              <a:t>Longer pipelines</a:t>
            </a:r>
          </a:p>
          <a:p>
            <a:pPr lvl="1"/>
            <a:r>
              <a:rPr lang="en-US" dirty="0" smtClean="0"/>
              <a:t>Superscalar</a:t>
            </a:r>
          </a:p>
          <a:p>
            <a:pPr lvl="1"/>
            <a:r>
              <a:rPr lang="en-US" dirty="0" smtClean="0"/>
              <a:t>Out-of-order execution</a:t>
            </a:r>
          </a:p>
          <a:p>
            <a:pPr lvl="1"/>
            <a:r>
              <a:rPr lang="en-US" dirty="0" smtClean="0"/>
              <a:t>Speculation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536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P&amp;H Figure 4.50</a:t>
            </a:r>
            <a:endParaRPr lang="en-US" dirty="0"/>
          </a:p>
        </p:txBody>
      </p:sp>
      <p:pic>
        <p:nvPicPr>
          <p:cNvPr id="6" name="Picture 5" descr="Screen shot 2011-11-09 at 10.0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27101" y="1473201"/>
            <a:ext cx="7277100" cy="39116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2553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1-11-09 at 10.09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200" y="533401"/>
            <a:ext cx="8991600" cy="577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39"/>
            <a:ext cx="8229600" cy="461962"/>
          </a:xfrm>
        </p:spPr>
        <p:txBody>
          <a:bodyPr/>
          <a:lstStyle/>
          <a:p>
            <a:r>
              <a:rPr lang="en-US" dirty="0" smtClean="0"/>
              <a:t>P&amp;H 4.51 – Pipelined Control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7351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Hazards</a:t>
            </a:r>
            <a:endParaRPr lang="en-A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Situations that prevent starting the </a:t>
            </a:r>
            <a:r>
              <a:rPr lang="en-US" dirty="0" smtClean="0"/>
              <a:t>next logical </a:t>
            </a:r>
            <a:r>
              <a:rPr lang="en-US" dirty="0"/>
              <a:t>instruction in the next</a:t>
            </a:r>
            <a:r>
              <a:rPr lang="en-US" dirty="0" smtClean="0"/>
              <a:t> clock 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Structural </a:t>
            </a:r>
            <a:r>
              <a:rPr lang="en-US" dirty="0"/>
              <a:t>hazards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Required </a:t>
            </a:r>
            <a:r>
              <a:rPr lang="en-US" dirty="0"/>
              <a:t>resource is </a:t>
            </a:r>
            <a:r>
              <a:rPr lang="en-US" dirty="0" smtClean="0"/>
              <a:t>busy (e.g., roommate studying)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Data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wait for previous instruction to complete its data read/</a:t>
            </a:r>
            <a:r>
              <a:rPr lang="en-US" dirty="0" smtClean="0"/>
              <a:t>write (e.g., pair of socks in different loads)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Deciding on control action depends on previous </a:t>
            </a:r>
            <a:r>
              <a:rPr lang="en-US" dirty="0" smtClean="0"/>
              <a:t>instruction (e.g., how much detergent based on how clean prior load turns out)</a:t>
            </a:r>
            <a:endParaRPr lang="en-AU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3941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have new PC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214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4" y="6068720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8638" y="1179513"/>
            <a:ext cx="7812088" cy="5056188"/>
            <a:chOff x="213" y="551"/>
            <a:chExt cx="4921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5" y="1152"/>
              <a:ext cx="227" cy="481"/>
              <a:chOff x="2255" y="1152"/>
              <a:chExt cx="227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67" y="1273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102" cy="513"/>
              <a:chOff x="1751" y="1600"/>
              <a:chExt cx="2102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2" y="1600"/>
                <a:ext cx="227" cy="481"/>
                <a:chOff x="2682" y="1600"/>
                <a:chExt cx="227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4" y="1721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102" cy="513"/>
              <a:chOff x="2178" y="2048"/>
              <a:chExt cx="2102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09" y="2048"/>
                <a:ext cx="227" cy="481"/>
                <a:chOff x="3109" y="2048"/>
                <a:chExt cx="227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1" y="2169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6" y="2496"/>
              <a:ext cx="227" cy="481"/>
              <a:chOff x="3536" y="2496"/>
              <a:chExt cx="227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48" y="2617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102" cy="513"/>
              <a:chOff x="3032" y="2944"/>
              <a:chExt cx="2102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5" y="3065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3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8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1245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rgbClr val="FF0000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means that branches are idle in Stages 3, 4 and 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4702" y="5981700"/>
            <a:ext cx="821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Question: What’s an efficient way to implement the equality comparison?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686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27949</TotalTime>
  <Words>3212</Words>
  <Application>Microsoft Macintosh PowerPoint</Application>
  <PresentationFormat>On-screen Show (4:3)</PresentationFormat>
  <Paragraphs>827</Paragraphs>
  <Slides>39</Slides>
  <Notes>35</Notes>
  <HiddenSlides>3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Image</vt:lpstr>
      <vt:lpstr>CS 61C: Great Ideas in Computer Architecture (Machine Structures) Lecture 32:  Pipeline Parallelism 3</vt:lpstr>
      <vt:lpstr>Computing in the News</vt:lpstr>
      <vt:lpstr>You Are Here!</vt:lpstr>
      <vt:lpstr>P&amp;H Figure 4.50</vt:lpstr>
      <vt:lpstr>P&amp;H 4.51 – Pipelined Control</vt:lpstr>
      <vt:lpstr>Hazards</vt:lpstr>
      <vt:lpstr>3. Control Hazards</vt:lpstr>
      <vt:lpstr>Stall =&gt; 2 Bubbles/Clocks</vt:lpstr>
      <vt:lpstr>Control Hazard: Branching</vt:lpstr>
      <vt:lpstr>One Clock Cycle Stall</vt:lpstr>
      <vt:lpstr>Control Hazards: Branching</vt:lpstr>
      <vt:lpstr>Control Hazards: Branching</vt:lpstr>
      <vt:lpstr>Example: Nondelayed vs. Delayed Branch</vt:lpstr>
      <vt:lpstr>Control Hazards: Branching</vt:lpstr>
      <vt:lpstr>Greater Instruction-Level Parallelism (ILP)</vt:lpstr>
      <vt:lpstr>Multiple Issue</vt:lpstr>
      <vt:lpstr>Superscalar Laundry: Parallel per stage</vt:lpstr>
      <vt:lpstr>Pipeline Depth and Issue Width</vt:lpstr>
      <vt:lpstr>Pipeline Depth and Issue Width</vt:lpstr>
      <vt:lpstr>Static Multiple Issue</vt:lpstr>
      <vt:lpstr>Scheduling Static Multiple Issue</vt:lpstr>
      <vt:lpstr>MIPS with Static Dual Issue</vt:lpstr>
      <vt:lpstr>Hazards in the Dual-Issue MIPS</vt:lpstr>
      <vt:lpstr>Scheduling Example</vt:lpstr>
      <vt:lpstr>Scheduling Example</vt:lpstr>
      <vt:lpstr>Scheduling Example</vt:lpstr>
      <vt:lpstr>Scheduling Example</vt:lpstr>
      <vt:lpstr>Scheduling Example</vt:lpstr>
      <vt:lpstr>Loop Unrolling</vt:lpstr>
      <vt:lpstr>Loop Unrolling Example</vt:lpstr>
      <vt:lpstr>Dynamic Multiple Issue</vt:lpstr>
      <vt:lpstr>Dynamic Pipeline Scheduling</vt:lpstr>
      <vt:lpstr>Why Do Dynamic Scheduling?</vt:lpstr>
      <vt:lpstr>Speculation</vt:lpstr>
      <vt:lpstr>Pipeline Hazard: Matching socks in later load</vt:lpstr>
      <vt:lpstr>Out-of-Order Laundry: Don’t Wait</vt:lpstr>
      <vt:lpstr>Out Of Order Intel</vt:lpstr>
      <vt:lpstr>Does Multiple Issue Work?</vt:lpstr>
      <vt:lpstr>“And in Conclusion..”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256</cp:revision>
  <cp:lastPrinted>2014-04-16T06:02:37Z</cp:lastPrinted>
  <dcterms:created xsi:type="dcterms:W3CDTF">2014-04-15T23:51:44Z</dcterms:created>
  <dcterms:modified xsi:type="dcterms:W3CDTF">2014-04-16T06:02:41Z</dcterms:modified>
</cp:coreProperties>
</file>