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2.bin" ContentType="application/vnd.openxmlformats-officedocument.oleObject"/>
  <Override PartName="/ppt/notesSlides/notesSlide5.xml" ContentType="application/vnd.openxmlformats-officedocument.presentationml.notesSlide+xml"/>
  <Override PartName="/ppt/embeddings/oleObject3.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359" r:id="rId2"/>
    <p:sldId id="389" r:id="rId3"/>
    <p:sldId id="361" r:id="rId4"/>
    <p:sldId id="362" r:id="rId5"/>
    <p:sldId id="370" r:id="rId6"/>
    <p:sldId id="363" r:id="rId7"/>
    <p:sldId id="364" r:id="rId8"/>
    <p:sldId id="390" r:id="rId9"/>
    <p:sldId id="391" r:id="rId10"/>
    <p:sldId id="366" r:id="rId11"/>
    <p:sldId id="337" r:id="rId12"/>
    <p:sldId id="368" r:id="rId13"/>
    <p:sldId id="278" r:id="rId14"/>
    <p:sldId id="287" r:id="rId15"/>
    <p:sldId id="286" r:id="rId16"/>
    <p:sldId id="392" r:id="rId17"/>
    <p:sldId id="372" r:id="rId18"/>
    <p:sldId id="280" r:id="rId19"/>
    <p:sldId id="281" r:id="rId20"/>
    <p:sldId id="339" r:id="rId21"/>
    <p:sldId id="289" r:id="rId22"/>
    <p:sldId id="326" r:id="rId23"/>
    <p:sldId id="341" r:id="rId24"/>
    <p:sldId id="393" r:id="rId25"/>
    <p:sldId id="355" r:id="rId26"/>
    <p:sldId id="354" r:id="rId27"/>
    <p:sldId id="371" r:id="rId28"/>
    <p:sldId id="373" r:id="rId29"/>
    <p:sldId id="394" r:id="rId30"/>
    <p:sldId id="395" r:id="rId31"/>
    <p:sldId id="396" r:id="rId32"/>
    <p:sldId id="397" r:id="rId33"/>
    <p:sldId id="380" r:id="rId34"/>
    <p:sldId id="398" r:id="rId35"/>
    <p:sldId id="381" r:id="rId36"/>
    <p:sldId id="382" r:id="rId37"/>
    <p:sldId id="383" r:id="rId38"/>
    <p:sldId id="399" r:id="rId39"/>
    <p:sldId id="410" r:id="rId40"/>
    <p:sldId id="400" r:id="rId41"/>
    <p:sldId id="401" r:id="rId42"/>
    <p:sldId id="402" r:id="rId43"/>
    <p:sldId id="403" r:id="rId44"/>
    <p:sldId id="404" r:id="rId45"/>
    <p:sldId id="405" r:id="rId46"/>
    <p:sldId id="406" r:id="rId47"/>
    <p:sldId id="411" r:id="rId48"/>
    <p:sldId id="407" r:id="rId49"/>
    <p:sldId id="408" r:id="rId50"/>
    <p:sldId id="386" r:id="rId5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A0B5D1"/>
    <a:srgbClr val="94A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2" autoAdjust="0"/>
    <p:restoredTop sz="94660"/>
  </p:normalViewPr>
  <p:slideViewPr>
    <p:cSldViewPr snapToGrid="0">
      <p:cViewPr varScale="1">
        <p:scale>
          <a:sx n="162" d="100"/>
          <a:sy n="162" d="100"/>
        </p:scale>
        <p:origin x="-1456"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1/21/15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18079524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1/21/15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25485969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forums.fark.com/cgi/fark/comments.pl?IDLink=1115586" TargetMode="External"/><Relationship Id="rId4" Type="http://schemas.openxmlformats.org/officeDocument/2006/relationships/hyperlink" Target="http://web.archive.org/web/20000706194955/http:/www.chinfo.navy.mil/navpalib/news/news_stories/sub-centen02.html" TargetMode="External"/><Relationship Id="rId5" Type="http://schemas.openxmlformats.org/officeDocument/2006/relationships/hyperlink" Target="http://www.columbia.edu/acis/history/la36.html"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 the transmit</a:t>
            </a:r>
            <a:r>
              <a:rPr lang="en-US" baseline="0" dirty="0" smtClean="0"/>
              <a:t> cell, a resonant ring modulator is driven by an integrated driver circuit, with optical IO facilitated by two vertical grating couplers.</a:t>
            </a:r>
          </a:p>
          <a:p>
            <a:r>
              <a:rPr lang="en-US" dirty="0" smtClean="0"/>
              <a:t>On the receiver cell, an input coupler being fed into an absorption-type </a:t>
            </a:r>
            <a:r>
              <a:rPr lang="en-US" dirty="0" err="1" smtClean="0"/>
              <a:t>photodetector</a:t>
            </a:r>
            <a:r>
              <a:rPr lang="en-US" dirty="0" smtClean="0"/>
              <a:t>. The receiver circuit is located nearby to minimize the wiring capacitance.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F48655-98B6-5449-8692-7734C6FA1D02}" type="slidenum">
              <a:rPr lang="en-US" smtClean="0"/>
              <a:pPr/>
              <a:t>2</a:t>
            </a:fld>
            <a:endParaRPr lang="en-US"/>
          </a:p>
        </p:txBody>
      </p:sp>
    </p:spTree>
    <p:extLst>
      <p:ext uri="{BB962C8B-B14F-4D97-AF65-F5344CB8AC3E}">
        <p14:creationId xmlns:p14="http://schemas.microsoft.com/office/powerpoint/2010/main" val="129045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image is a fake!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Although the photograph displayed could represent what some people in the early 1950s contemplated a "home computer" might look like (based on the technology of the day), it isn't, as the accompanying text claims, a RAND Corporation illustration from 1954 of a prototype "home computer." The picture is actually an entry submitted to a </a:t>
            </a:r>
            <a:r>
              <a:rPr lang="en-US" sz="1200" kern="1200" dirty="0" err="1" smtClean="0">
                <a:solidFill>
                  <a:schemeClr val="tx1"/>
                </a:solidFill>
                <a:latin typeface="+mn-lt"/>
                <a:ea typeface="+mn-ea"/>
                <a:cs typeface="+mn-cs"/>
              </a:rPr>
              <a:t>Fark.com</a:t>
            </a:r>
            <a:r>
              <a:rPr lang="en-US" sz="1200" kern="1200" dirty="0" smtClean="0">
                <a:solidFill>
                  <a:schemeClr val="tx1"/>
                </a:solidFill>
                <a:latin typeface="+mn-lt"/>
                <a:ea typeface="+mn-ea"/>
                <a:cs typeface="+mn-cs"/>
              </a:rPr>
              <a:t> image modification </a:t>
            </a:r>
            <a:r>
              <a:rPr lang="en-US" sz="1200" u="sng" kern="1200" dirty="0" smtClean="0">
                <a:solidFill>
                  <a:schemeClr val="tx1"/>
                </a:solidFill>
                <a:latin typeface="+mn-lt"/>
                <a:ea typeface="+mn-ea"/>
                <a:cs typeface="+mn-cs"/>
                <a:hlinkClick r:id="rId3"/>
              </a:rPr>
              <a:t>competition, taken from an original photo of a &lt;A HREF="http://home.att.net/~jeff1_satobserve/photo17.htm" TARGET=sub&gt;submarine&lt;/A&gt; submarine maneuvering room console found on the </a:t>
            </a:r>
            <a:r>
              <a:rPr lang="en-US" sz="1200" u="sng" kern="1200" dirty="0" smtClean="0">
                <a:solidFill>
                  <a:schemeClr val="tx1"/>
                </a:solidFill>
                <a:latin typeface="+mn-lt"/>
                <a:ea typeface="+mn-ea"/>
                <a:cs typeface="+mn-cs"/>
                <a:hlinkClick r:id="rId4"/>
              </a:rPr>
              <a:t>U.S. Navy web site, converted to grayscale, and modified to replace a modern display panel and TV screen with pictures of a decades-old </a:t>
            </a:r>
            <a:r>
              <a:rPr lang="en-US" sz="1200" u="sng" kern="1200" dirty="0" smtClean="0">
                <a:solidFill>
                  <a:schemeClr val="tx1"/>
                </a:solidFill>
                <a:latin typeface="+mn-lt"/>
                <a:ea typeface="+mn-ea"/>
                <a:cs typeface="+mn-cs"/>
                <a:hlinkClick r:id="rId5"/>
              </a:rPr>
              <a:t>teletype/printer and television (as well as to add the gray-suited man to the left-hand side of the photo): </a:t>
            </a:r>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6</a:t>
            </a:fld>
            <a:endParaRPr lang="en-US"/>
          </a:p>
        </p:txBody>
      </p:sp>
    </p:spTree>
    <p:extLst>
      <p:ext uri="{BB962C8B-B14F-4D97-AF65-F5344CB8AC3E}">
        <p14:creationId xmlns:p14="http://schemas.microsoft.com/office/powerpoint/2010/main" val="423234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688579" y="3256644"/>
            <a:ext cx="7879952" cy="3086554"/>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2871788" y="439738"/>
            <a:ext cx="3416300" cy="2562225"/>
          </a:xfrm>
        </p:spPr>
      </p:sp>
    </p:spTree>
    <p:extLst>
      <p:ext uri="{BB962C8B-B14F-4D97-AF65-F5344CB8AC3E}">
        <p14:creationId xmlns:p14="http://schemas.microsoft.com/office/powerpoint/2010/main" val="400347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688579" y="3256644"/>
            <a:ext cx="7879952" cy="3086554"/>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2871788" y="439738"/>
            <a:ext cx="3416300" cy="2562225"/>
          </a:xfrm>
        </p:spPr>
      </p:sp>
    </p:spTree>
    <p:extLst>
      <p:ext uri="{BB962C8B-B14F-4D97-AF65-F5344CB8AC3E}">
        <p14:creationId xmlns:p14="http://schemas.microsoft.com/office/powerpoint/2010/main" val="200657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688579" y="3256644"/>
            <a:ext cx="7879952" cy="3086554"/>
          </a:xfrm>
          <a:noFill/>
          <a:ln w="9525"/>
        </p:spPr>
        <p:txBody>
          <a:bodyPr lIns="90475" tIns="44444" rIns="90475" bIns="44444"/>
          <a:lstStyle/>
          <a:p>
            <a:endParaRPr lang="en-US"/>
          </a:p>
        </p:txBody>
      </p:sp>
      <p:sp>
        <p:nvSpPr>
          <p:cNvPr id="29699" name="Rectangle 3"/>
          <p:cNvSpPr>
            <a:spLocks noGrp="1" noRot="1" noChangeAspect="1" noChangeArrowheads="1"/>
          </p:cNvSpPr>
          <p:nvPr>
            <p:ph type="sldImg"/>
          </p:nvPr>
        </p:nvSpPr>
        <p:spPr>
          <a:xfrm>
            <a:off x="2871788" y="439738"/>
            <a:ext cx="3416300" cy="2562225"/>
          </a:xfrm>
        </p:spPr>
      </p:sp>
    </p:spTree>
    <p:extLst>
      <p:ext uri="{BB962C8B-B14F-4D97-AF65-F5344CB8AC3E}">
        <p14:creationId xmlns:p14="http://schemas.microsoft.com/office/powerpoint/2010/main" val="2039623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7EFC507-A9A2-D040-8BCC-C4D62801392A}" type="slidenum">
              <a:rPr lang="en-US"/>
              <a:pPr/>
              <a:t>17</a:t>
            </a:fld>
            <a:endParaRPr lang="en-US"/>
          </a:p>
        </p:txBody>
      </p:sp>
      <p:sp>
        <p:nvSpPr>
          <p:cNvPr id="141314" name="Rectangle 2"/>
          <p:cNvSpPr>
            <a:spLocks noGrp="1" noRot="1" noChangeAspect="1" noChangeArrowheads="1"/>
          </p:cNvSpPr>
          <p:nvPr>
            <p:ph type="sldImg"/>
          </p:nvPr>
        </p:nvSpPr>
        <p:spPr bwMode="auto">
          <a:xfrm>
            <a:off x="2859088" y="514350"/>
            <a:ext cx="3429000" cy="2571750"/>
          </a:xfrm>
          <a:prstGeom prst="rect">
            <a:avLst/>
          </a:prstGeom>
          <a:solidFill>
            <a:srgbClr val="FFFFFF"/>
          </a:solidFill>
          <a:ln>
            <a:solidFill>
              <a:srgbClr val="000000"/>
            </a:solidFill>
            <a:miter lim="800000"/>
            <a:headEnd/>
            <a:tailEnd/>
          </a:ln>
        </p:spPr>
      </p:sp>
      <p:sp>
        <p:nvSpPr>
          <p:cNvPr id="141315" name="Rectangle 3"/>
          <p:cNvSpPr>
            <a:spLocks noGrp="1" noChangeArrowheads="1"/>
          </p:cNvSpPr>
          <p:nvPr>
            <p:ph type="body" idx="1"/>
          </p:nvPr>
        </p:nvSpPr>
        <p:spPr bwMode="auto">
          <a:xfrm>
            <a:off x="1218540" y="3257551"/>
            <a:ext cx="6706925" cy="3086100"/>
          </a:xfrm>
          <a:prstGeom prst="rect">
            <a:avLst/>
          </a:prstGeom>
          <a:solidFill>
            <a:srgbClr val="FFFFFF"/>
          </a:solidFill>
          <a:ln>
            <a:solidFill>
              <a:srgbClr val="000000"/>
            </a:solidFill>
            <a:miter lim="800000"/>
            <a:headEnd/>
            <a:tailEnd/>
          </a:ln>
        </p:spPr>
        <p:txBody>
          <a:bodyPr lIns="89892" tIns="44946" rIns="89892" bIns="44946">
            <a:prstTxWarp prst="textNoShape">
              <a:avLst/>
            </a:prstTxWarp>
          </a:bodyPr>
          <a:lstStyle/>
          <a:p>
            <a:endParaRPr lang="en-US"/>
          </a:p>
        </p:txBody>
      </p:sp>
    </p:spTree>
    <p:extLst>
      <p:ext uri="{BB962C8B-B14F-4D97-AF65-F5344CB8AC3E}">
        <p14:creationId xmlns:p14="http://schemas.microsoft.com/office/powerpoint/2010/main" val="206374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2857500" y="514350"/>
            <a:ext cx="3429000" cy="2571750"/>
          </a:xfrm>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335888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algn="l"/>
            <a:r>
              <a:rPr lang="en-US" sz="1200" dirty="0" smtClean="0">
                <a:solidFill>
                  <a:schemeClr val="folHlink"/>
                </a:solidFill>
                <a:latin typeface="Courier" charset="0"/>
              </a:rPr>
              <a:t>B: Print 4</a:t>
            </a:r>
            <a:br>
              <a:rPr lang="en-US" sz="1200" dirty="0" smtClean="0">
                <a:solidFill>
                  <a:schemeClr val="folHlink"/>
                </a:solidFill>
                <a:latin typeface="Courier" charset="0"/>
              </a:rPr>
            </a:br>
            <a:r>
              <a:rPr lang="en-US" sz="1200" dirty="0" smtClean="0">
                <a:solidFill>
                  <a:schemeClr val="folHlink"/>
                </a:solidFill>
                <a:latin typeface="Courier" charset="0"/>
              </a:rPr>
              <a:t/>
            </a:r>
            <a:br>
              <a:rPr lang="en-US" sz="1200" dirty="0" smtClean="0">
                <a:solidFill>
                  <a:schemeClr val="folHlink"/>
                </a:solidFill>
                <a:latin typeface="Courier" charset="0"/>
              </a:rPr>
            </a:br>
            <a:r>
              <a:rPr lang="en-US" sz="1200" dirty="0" smtClean="0">
                <a:solidFill>
                  <a:schemeClr val="folHlink"/>
                </a:solidFill>
              </a:rPr>
              <a:t>…because </a:t>
            </a:r>
            <a:r>
              <a:rPr lang="en-US" sz="1200" dirty="0" err="1" smtClean="0">
                <a:solidFill>
                  <a:schemeClr val="folHlink"/>
                </a:solidFill>
                <a:latin typeface="Courier" charset="0"/>
              </a:rPr>
              <a:t>ints</a:t>
            </a:r>
            <a:r>
              <a:rPr lang="en-US" sz="1200" dirty="0" smtClean="0">
                <a:solidFill>
                  <a:schemeClr val="folHlink"/>
                </a:solidFill>
              </a:rPr>
              <a:t> in this system are 4-bytes long and </a:t>
            </a:r>
            <a:br>
              <a:rPr lang="en-US" sz="1200" dirty="0" smtClean="0">
                <a:solidFill>
                  <a:schemeClr val="folHlink"/>
                </a:solidFill>
              </a:rPr>
            </a:br>
            <a:r>
              <a:rPr lang="en-US" sz="1200" dirty="0" smtClean="0">
                <a:solidFill>
                  <a:schemeClr val="folHlink"/>
                </a:solidFill>
              </a:rPr>
              <a:t>the actual address increments by 4 even though it appears to only </a:t>
            </a:r>
            <a:r>
              <a:rPr lang="en-US" sz="1200" dirty="0" err="1" smtClean="0">
                <a:solidFill>
                  <a:schemeClr val="folHlink"/>
                </a:solidFill>
              </a:rPr>
              <a:t>incrememt</a:t>
            </a:r>
            <a:r>
              <a:rPr lang="en-US" sz="1200" dirty="0" smtClean="0">
                <a:solidFill>
                  <a:schemeClr val="folHlink"/>
                </a:solidFill>
              </a:rPr>
              <a:t> 1.</a:t>
            </a:r>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49</a:t>
            </a:fld>
            <a:endParaRPr lang="en-US" smtClean="0">
              <a:solidFill>
                <a:srgbClr val="000000"/>
              </a:solidFill>
            </a:endParaRPr>
          </a:p>
        </p:txBody>
      </p:sp>
    </p:spTree>
    <p:extLst>
      <p:ext uri="{BB962C8B-B14F-4D97-AF65-F5344CB8AC3E}">
        <p14:creationId xmlns:p14="http://schemas.microsoft.com/office/powerpoint/2010/main" val="3872385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10CD995-F190-D645-962C-33F68B0AE0CE}" type="datetime1">
              <a:rPr lang="en-US" smtClean="0"/>
              <a:pPr/>
              <a:t>1/21/15</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
        <p:nvSpPr>
          <p:cNvPr id="7"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64D0-4959-7844-B68C-18311CA04808}" type="datetime1">
              <a:rPr lang="en-US" smtClean="0"/>
              <a:pPr/>
              <a:t>1/21/15</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035AE-2F20-CA4A-96EA-2E2FD8390012}" type="datetime1">
              <a:rPr lang="en-US" smtClean="0"/>
              <a:pPr/>
              <a:t>1/21/15</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26"/>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1"/>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3"/>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614"/>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26"/>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1"/>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143001"/>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mc:AlternateContent xmlns:mc="http://schemas.openxmlformats.org/markup-compatibility/2006">
              <mc:Choice xmlns:v="urn:schemas-microsoft-com:vml" Requires="v">
                <p:oleObj spid="_x0000_s1039" name="Image" r:id="rId3" imgW="10057143" imgH="1269841" progId="">
                  <p:embed/>
                </p:oleObj>
              </mc:Choice>
              <mc:Fallback>
                <p:oleObj name="Image" r:id="rId3" imgW="10057143" imgH="126984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800"/>
                        <a:ext cx="9144000" cy="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 name="Picture 8"/>
          <p:cNvPicPr>
            <a:picLocks noChangeAspect="1"/>
          </p:cNvPicPr>
          <p:nvPr userDrawn="1"/>
        </p:nvPicPr>
        <p:blipFill>
          <a:blip r:embed="rId5"/>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6"/>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extLst>
      <p:ext uri="{BB962C8B-B14F-4D97-AF65-F5344CB8AC3E}">
        <p14:creationId xmlns:p14="http://schemas.microsoft.com/office/powerpoint/2010/main" val="354443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E1938-C8CF-0247-A38E-E6A30FE91DD3}" type="datetime1">
              <a:rPr lang="en-US" smtClean="0"/>
              <a:pPr/>
              <a:t>1/21/15</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
        <p:nvSpPr>
          <p:cNvPr id="7"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54DAF-F2CF-7F43-A4C4-E2C9980100D0}" type="datetime1">
              <a:rPr lang="en-US" smtClean="0"/>
              <a:pPr/>
              <a:t>1/21/15</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
        <p:nvSpPr>
          <p:cNvPr id="7"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22ADC-F210-6D42-BDA7-9E62E77EB091}" type="datetime1">
              <a:rPr lang="en-US" smtClean="0"/>
              <a:pPr/>
              <a:t>1/21/15</a:t>
            </a:fld>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
        <p:nvSpPr>
          <p:cNvPr id="8"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34811D-A295-6945-90EF-DDD0D8E9AA49}" type="datetime1">
              <a:rPr lang="en-US" smtClean="0"/>
              <a:pPr/>
              <a:t>1/21/15</a:t>
            </a:fld>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
        <p:nvSpPr>
          <p:cNvPr id="10" name="Footer Placeholder 4"/>
          <p:cNvSpPr>
            <a:spLocks noGrp="1"/>
          </p:cNvSpPr>
          <p:nvPr>
            <p:ph type="ftr" sz="quarter" idx="1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643134-902E-884F-AF34-1C1B41A17DD1}" type="datetime1">
              <a:rPr lang="en-US" smtClean="0"/>
              <a:pPr/>
              <a:t>1/21/15</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
        <p:nvSpPr>
          <p:cNvPr id="6"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EFA44-2E20-554D-B4DC-225ED72351BB}" type="datetime1">
              <a:rPr lang="en-US" smtClean="0"/>
              <a:pPr/>
              <a:t>1/21/15</a:t>
            </a:fld>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9D1B5-AAC3-A046-BC7E-D99BD7AA3531}" type="datetime1">
              <a:rPr lang="en-US" smtClean="0"/>
              <a:pPr/>
              <a:t>1/21/15</a:t>
            </a:fld>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
        <p:nvSpPr>
          <p:cNvPr id="8"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6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807DF-0246-0A44-B896-99D1F24A0E15}" type="datetime1">
              <a:rPr lang="en-US" smtClean="0"/>
              <a:pPr/>
              <a:t>1/21/15</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82E44-4BD5-5E42-AF3A-81498880D760}" type="datetime1">
              <a:rPr lang="en-US" smtClean="0"/>
              <a:pPr/>
              <a:t>1/21/15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5.png"/><Relationship Id="rId5" Type="http://schemas.openxmlformats.org/officeDocument/2006/relationships/oleObject" Target="../embeddings/oleObject2.bin"/><Relationship Id="rId6" Type="http://schemas.openxmlformats.org/officeDocument/2006/relationships/image" Target="../media/image14.png"/><Relationship Id="rId7" Type="http://schemas.openxmlformats.org/officeDocument/2006/relationships/image" Target="../media/image16.jpeg"/><Relationship Id="rId8" Type="http://schemas.openxmlformats.org/officeDocument/2006/relationships/image" Target="../media/image17.png"/><Relationship Id="rId9" Type="http://schemas.openxmlformats.org/officeDocument/2006/relationships/image" Target="../media/image18.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3.bin"/><Relationship Id="rId5" Type="http://schemas.openxmlformats.org/officeDocument/2006/relationships/image" Target="../media/image14.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st.eecs.Berkeley.edu/~cs61c/sp1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ecs.berkeley.edu/Policies/ugrad.grading.s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g"/><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79447"/>
            <a:ext cx="1666927" cy="2194220"/>
          </a:xfrm>
          <a:prstGeom prst="rect">
            <a:avLst/>
          </a:prstGeom>
        </p:spPr>
      </p:pic>
      <p:pic>
        <p:nvPicPr>
          <p:cNvPr id="6" name="Picture 5"/>
          <p:cNvPicPr>
            <a:picLocks noChangeAspect="1"/>
          </p:cNvPicPr>
          <p:nvPr/>
        </p:nvPicPr>
        <p:blipFill>
          <a:blip r:embed="rId3"/>
          <a:stretch>
            <a:fillRect/>
          </a:stretch>
        </p:blipFill>
        <p:spPr>
          <a:xfrm>
            <a:off x="7472826" y="2024989"/>
            <a:ext cx="1671179" cy="2339651"/>
          </a:xfrm>
          <a:prstGeom prst="rect">
            <a:avLst/>
          </a:prstGeom>
        </p:spPr>
      </p:pic>
      <p:sp>
        <p:nvSpPr>
          <p:cNvPr id="2" name="Title 1"/>
          <p:cNvSpPr>
            <a:spLocks noGrp="1"/>
          </p:cNvSpPr>
          <p:nvPr>
            <p:ph type="ctrTitle"/>
          </p:nvPr>
        </p:nvSpPr>
        <p:spPr>
          <a:xfrm>
            <a:off x="387350" y="1635150"/>
            <a:ext cx="8350250" cy="1470025"/>
          </a:xfrm>
        </p:spPr>
        <p:txBody>
          <a:bodyPr>
            <a:normAutofit fontScale="90000"/>
          </a:bodyPr>
          <a:lstStyle/>
          <a:p>
            <a:r>
              <a:rPr lang="en-US" dirty="0" smtClean="0"/>
              <a:t>CS 61C</a:t>
            </a:r>
            <a:br>
              <a:rPr lang="en-US" dirty="0" smtClean="0"/>
            </a:br>
            <a:r>
              <a:rPr lang="en-US" dirty="0" smtClean="0"/>
              <a:t>Great Ideas in Computer Architecture </a:t>
            </a:r>
            <a:br>
              <a:rPr lang="en-US" dirty="0" smtClean="0"/>
            </a:br>
            <a:r>
              <a:rPr lang="en-US" dirty="0" smtClean="0"/>
              <a:t>(a.k.a. Machine Structures)</a:t>
            </a:r>
            <a:br>
              <a:rPr lang="en-US" dirty="0" smtClean="0"/>
            </a:br>
            <a:r>
              <a:rPr lang="en-US" dirty="0" smtClean="0"/>
              <a:t>Lecture 1: </a:t>
            </a:r>
            <a:r>
              <a:rPr lang="en-US" i="1" dirty="0" smtClean="0"/>
              <a:t>Course Introduction</a:t>
            </a:r>
            <a:br>
              <a:rPr lang="en-US" i="1" dirty="0" smtClean="0"/>
            </a:br>
            <a:endParaRPr lang="en-US" i="1" dirty="0"/>
          </a:p>
        </p:txBody>
      </p:sp>
      <p:sp>
        <p:nvSpPr>
          <p:cNvPr id="3" name="Subtitle 2"/>
          <p:cNvSpPr>
            <a:spLocks noGrp="1"/>
          </p:cNvSpPr>
          <p:nvPr>
            <p:ph type="subTitle" idx="1"/>
          </p:nvPr>
        </p:nvSpPr>
        <p:spPr>
          <a:xfrm>
            <a:off x="169829" y="3886201"/>
            <a:ext cx="8817042" cy="2243667"/>
          </a:xfrm>
        </p:spPr>
        <p:txBody>
          <a:bodyPr>
            <a:normAutofit fontScale="92500" lnSpcReduction="20000"/>
          </a:bodyPr>
          <a:lstStyle/>
          <a:p>
            <a:r>
              <a:rPr lang="en-US" dirty="0" smtClean="0"/>
              <a:t>Instructors:</a:t>
            </a:r>
          </a:p>
          <a:p>
            <a:r>
              <a:rPr lang="en-US" b="1" dirty="0"/>
              <a:t>Professor Krste Asanovic </a:t>
            </a:r>
            <a:r>
              <a:rPr lang="en-US" dirty="0"/>
              <a:t>(call me “Krste”)</a:t>
            </a:r>
            <a:br>
              <a:rPr lang="en-US" dirty="0"/>
            </a:br>
            <a:r>
              <a:rPr lang="en-US" b="1" dirty="0"/>
              <a:t>Professor Vladimir </a:t>
            </a:r>
            <a:r>
              <a:rPr lang="en-US" b="1" dirty="0" err="1"/>
              <a:t>Stojanovic</a:t>
            </a:r>
            <a:r>
              <a:rPr lang="en-US" dirty="0"/>
              <a:t> (call me “Vladimir”)</a:t>
            </a:r>
            <a:br>
              <a:rPr lang="en-US" dirty="0"/>
            </a:br>
            <a:r>
              <a:rPr lang="en-US" dirty="0"/>
              <a:t>(lots of help from </a:t>
            </a:r>
            <a:r>
              <a:rPr lang="en-US" b="1" dirty="0"/>
              <a:t>TAs, </a:t>
            </a:r>
            <a:r>
              <a:rPr lang="en-US" dirty="0" err="1"/>
              <a:t>esp</a:t>
            </a:r>
            <a:r>
              <a:rPr lang="en-US" b="1" dirty="0"/>
              <a:t> Head TA </a:t>
            </a:r>
            <a:r>
              <a:rPr lang="en-US" b="1" dirty="0" err="1"/>
              <a:t>Sagar</a:t>
            </a:r>
            <a:r>
              <a:rPr lang="en-US" b="1" dirty="0"/>
              <a:t> </a:t>
            </a:r>
            <a:r>
              <a:rPr lang="en-US" b="1" dirty="0" err="1"/>
              <a:t>Karandikar</a:t>
            </a:r>
            <a:r>
              <a:rPr lang="en-US" dirty="0" smtClean="0"/>
              <a:t>)</a:t>
            </a:r>
          </a:p>
          <a:p>
            <a:r>
              <a:rPr lang="en-US" sz="3027" b="1" dirty="0" smtClean="0">
                <a:latin typeface="Courier"/>
                <a:cs typeface="Courier"/>
              </a:rPr>
              <a:t>http://inst.eecs.berkeley.edu/~cs61c/</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Tree>
    <p:extLst>
      <p:ext uri="{BB962C8B-B14F-4D97-AF65-F5344CB8AC3E}">
        <p14:creationId xmlns:p14="http://schemas.microsoft.com/office/powerpoint/2010/main" val="17646911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Grp="1" noChangeArrowheads="1"/>
          </p:cNvSpPr>
          <p:nvPr>
            <p:ph type="title"/>
          </p:nvPr>
        </p:nvSpPr>
        <p:spPr/>
        <p:txBody>
          <a:bodyPr/>
          <a:lstStyle/>
          <a:p>
            <a:r>
              <a:rPr lang="en-US" dirty="0" smtClean="0"/>
              <a:t>Old School Machine Structures</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10</a:t>
            </a:fld>
            <a:endParaRPr lang="en-US"/>
          </a:p>
        </p:txBody>
      </p:sp>
      <p:grpSp>
        <p:nvGrpSpPr>
          <p:cNvPr id="2" name="Group 42"/>
          <p:cNvGrpSpPr/>
          <p:nvPr/>
        </p:nvGrpSpPr>
        <p:grpSpPr>
          <a:xfrm>
            <a:off x="31036" y="1908613"/>
            <a:ext cx="9042679" cy="3766055"/>
            <a:chOff x="495300" y="2171952"/>
            <a:chExt cx="8305800" cy="3459163"/>
          </a:xfrm>
        </p:grpSpPr>
        <p:sp>
          <p:nvSpPr>
            <p:cNvPr id="26663" name="Oval 3" descr="5%"/>
            <p:cNvSpPr>
              <a:spLocks noChangeArrowheads="1"/>
            </p:cNvSpPr>
            <p:nvPr/>
          </p:nvSpPr>
          <p:spPr bwMode="auto">
            <a:xfrm>
              <a:off x="495300" y="2753734"/>
              <a:ext cx="8305800" cy="2035427"/>
            </a:xfrm>
            <a:prstGeom prst="ellipse">
              <a:avLst/>
            </a:prstGeom>
            <a:pattFill prst="pct5">
              <a:fgClr>
                <a:schemeClr val="hlink"/>
              </a:fgClr>
              <a:bgClr>
                <a:srgbClr val="FFFFFF"/>
              </a:bgClr>
            </a:pattFill>
            <a:ln w="28575">
              <a:solidFill>
                <a:schemeClr val="accent2"/>
              </a:solidFill>
              <a:round/>
              <a:headEnd/>
              <a:tailEnd/>
            </a:ln>
          </p:spPr>
          <p:txBody>
            <a:bodyPr wrap="none" anchor="ctr">
              <a:prstTxWarp prst="textNoShape">
                <a:avLst/>
              </a:prstTxWarp>
            </a:bodyPr>
            <a:lstStyle/>
            <a:p>
              <a:endParaRPr lang="en-US"/>
            </a:p>
          </p:txBody>
        </p:sp>
        <p:sp>
          <p:nvSpPr>
            <p:cNvPr id="26664" name="Text Box 4"/>
            <p:cNvSpPr txBox="1">
              <a:spLocks noChangeArrowheads="1"/>
            </p:cNvSpPr>
            <p:nvPr/>
          </p:nvSpPr>
          <p:spPr bwMode="auto">
            <a:xfrm>
              <a:off x="7277100" y="2472054"/>
              <a:ext cx="1524000" cy="537123"/>
            </a:xfrm>
            <a:prstGeom prst="rect">
              <a:avLst/>
            </a:prstGeom>
            <a:noFill/>
            <a:ln w="12700">
              <a:noFill/>
              <a:miter lim="800000"/>
              <a:headEnd/>
              <a:tailEnd/>
            </a:ln>
          </p:spPr>
          <p:txBody>
            <a:bodyPr wrap="square">
              <a:prstTxWarp prst="textNoShape">
                <a:avLst/>
              </a:prstTxWarp>
              <a:spAutoFit/>
            </a:bodyPr>
            <a:lstStyle/>
            <a:p>
              <a:pPr algn="l"/>
              <a:r>
                <a:rPr lang="en-US" sz="3200" b="1" dirty="0" smtClean="0">
                  <a:solidFill>
                    <a:srgbClr val="FF0000"/>
                  </a:solidFill>
                </a:rPr>
                <a:t>CS61C</a:t>
              </a:r>
              <a:endParaRPr lang="en-US" sz="3200" dirty="0">
                <a:solidFill>
                  <a:srgbClr val="FF0000"/>
                </a:solidFill>
              </a:endParaRPr>
            </a:p>
          </p:txBody>
        </p:sp>
        <p:sp>
          <p:nvSpPr>
            <p:cNvPr id="26629" name="Rectangle 7"/>
            <p:cNvSpPr>
              <a:spLocks noChangeArrowheads="1"/>
            </p:cNvSpPr>
            <p:nvPr/>
          </p:nvSpPr>
          <p:spPr bwMode="auto">
            <a:xfrm>
              <a:off x="4914900" y="3848352"/>
              <a:ext cx="12827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I/O system</a:t>
              </a:r>
            </a:p>
          </p:txBody>
        </p:sp>
        <p:sp>
          <p:nvSpPr>
            <p:cNvPr id="26630" name="Rectangle 8"/>
            <p:cNvSpPr>
              <a:spLocks noChangeArrowheads="1"/>
            </p:cNvSpPr>
            <p:nvPr/>
          </p:nvSpPr>
          <p:spPr bwMode="auto">
            <a:xfrm>
              <a:off x="3251200" y="5265990"/>
              <a:ext cx="25400" cy="279400"/>
            </a:xfrm>
            <a:prstGeom prst="rect">
              <a:avLst/>
            </a:prstGeom>
            <a:noFill/>
            <a:ln w="76200">
              <a:noFill/>
              <a:miter lim="800000"/>
              <a:headEnd/>
              <a:tailEnd/>
            </a:ln>
          </p:spPr>
          <p:txBody>
            <a:bodyPr wrap="none" anchor="ctr">
              <a:prstTxWarp prst="textNoShape">
                <a:avLst/>
              </a:prstTxWarp>
            </a:bodyPr>
            <a:lstStyle/>
            <a:p>
              <a:endParaRPr lang="en-US"/>
            </a:p>
          </p:txBody>
        </p:sp>
        <p:sp>
          <p:nvSpPr>
            <p:cNvPr id="26631" name="Rectangle 9"/>
            <p:cNvSpPr>
              <a:spLocks noChangeArrowheads="1"/>
            </p:cNvSpPr>
            <p:nvPr/>
          </p:nvSpPr>
          <p:spPr bwMode="auto">
            <a:xfrm>
              <a:off x="2705100" y="3848352"/>
              <a:ext cx="1244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Processor</a:t>
              </a:r>
            </a:p>
          </p:txBody>
        </p:sp>
        <p:sp>
          <p:nvSpPr>
            <p:cNvPr id="26632" name="Rectangle 10"/>
            <p:cNvSpPr>
              <a:spLocks noChangeArrowheads="1"/>
            </p:cNvSpPr>
            <p:nvPr/>
          </p:nvSpPr>
          <p:spPr bwMode="auto">
            <a:xfrm>
              <a:off x="2628900" y="3842002"/>
              <a:ext cx="3810000" cy="3810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3" name="Line 11"/>
            <p:cNvSpPr>
              <a:spLocks noChangeShapeType="1"/>
            </p:cNvSpPr>
            <p:nvPr/>
          </p:nvSpPr>
          <p:spPr bwMode="auto">
            <a:xfrm>
              <a:off x="4914900" y="3848352"/>
              <a:ext cx="0" cy="371475"/>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4" name="Rectangle 12"/>
            <p:cNvSpPr>
              <a:spLocks noChangeArrowheads="1"/>
            </p:cNvSpPr>
            <p:nvPr/>
          </p:nvSpPr>
          <p:spPr bwMode="auto">
            <a:xfrm>
              <a:off x="3086100" y="2933952"/>
              <a:ext cx="1117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Compiler</a:t>
              </a:r>
            </a:p>
          </p:txBody>
        </p:sp>
        <p:sp>
          <p:nvSpPr>
            <p:cNvPr id="26635" name="Rectangle 13"/>
            <p:cNvSpPr>
              <a:spLocks noChangeArrowheads="1"/>
            </p:cNvSpPr>
            <p:nvPr/>
          </p:nvSpPr>
          <p:spPr bwMode="auto">
            <a:xfrm>
              <a:off x="3086100" y="3314952"/>
              <a:ext cx="12954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6" name="Rectangle 14"/>
            <p:cNvSpPr>
              <a:spLocks noChangeArrowheads="1"/>
            </p:cNvSpPr>
            <p:nvPr/>
          </p:nvSpPr>
          <p:spPr bwMode="auto">
            <a:xfrm>
              <a:off x="4610100" y="2629153"/>
              <a:ext cx="12065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Operating</a:t>
              </a:r>
            </a:p>
          </p:txBody>
        </p:sp>
        <p:sp>
          <p:nvSpPr>
            <p:cNvPr id="26637" name="Rectangle 15"/>
            <p:cNvSpPr>
              <a:spLocks noChangeArrowheads="1"/>
            </p:cNvSpPr>
            <p:nvPr/>
          </p:nvSpPr>
          <p:spPr bwMode="auto">
            <a:xfrm>
              <a:off x="4622800" y="2933952"/>
              <a:ext cx="1270000" cy="565299"/>
            </a:xfrm>
            <a:prstGeom prst="rect">
              <a:avLst/>
            </a:prstGeom>
            <a:noFill/>
            <a:ln w="12700">
              <a:noFill/>
              <a:miter lim="800000"/>
              <a:headEnd/>
              <a:tailEnd/>
            </a:ln>
          </p:spPr>
          <p:txBody>
            <a:bodyPr wrap="square" lIns="63500" tIns="25400" rIns="63500" bIns="25400">
              <a:prstTxWarp prst="textNoShape">
                <a:avLst/>
              </a:prstTxWarp>
              <a:spAutoFit/>
            </a:bodyPr>
            <a:lstStyle/>
            <a:p>
              <a:pPr>
                <a:lnSpc>
                  <a:spcPct val="102000"/>
                </a:lnSpc>
              </a:pPr>
              <a:r>
                <a:rPr lang="en-US" sz="1800" b="1">
                  <a:solidFill>
                    <a:schemeClr val="tx1"/>
                  </a:solidFill>
                </a:rPr>
                <a:t>System</a:t>
              </a:r>
            </a:p>
            <a:p>
              <a:pPr>
                <a:lnSpc>
                  <a:spcPct val="102000"/>
                </a:lnSpc>
              </a:pPr>
              <a:r>
                <a:rPr lang="en-US" sz="1800" b="1">
                  <a:solidFill>
                    <a:schemeClr val="tx1"/>
                  </a:solidFill>
                </a:rPr>
                <a:t>(Mac OSX)</a:t>
              </a:r>
            </a:p>
          </p:txBody>
        </p:sp>
        <p:sp>
          <p:nvSpPr>
            <p:cNvPr id="26638" name="Line 16"/>
            <p:cNvSpPr>
              <a:spLocks noChangeShapeType="1"/>
            </p:cNvSpPr>
            <p:nvPr/>
          </p:nvSpPr>
          <p:spPr bwMode="auto">
            <a:xfrm flipV="1">
              <a:off x="3848100" y="2629152"/>
              <a:ext cx="0" cy="3556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9" name="Line 17"/>
            <p:cNvSpPr>
              <a:spLocks noChangeShapeType="1"/>
            </p:cNvSpPr>
            <p:nvPr/>
          </p:nvSpPr>
          <p:spPr bwMode="auto">
            <a:xfrm>
              <a:off x="3854450" y="2629152"/>
              <a:ext cx="22034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0" name="Line 18"/>
            <p:cNvSpPr>
              <a:spLocks noChangeShapeType="1"/>
            </p:cNvSpPr>
            <p:nvPr/>
          </p:nvSpPr>
          <p:spPr bwMode="auto">
            <a:xfrm>
              <a:off x="6057900" y="2629152"/>
              <a:ext cx="0" cy="10541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1" name="Rectangle 19"/>
            <p:cNvSpPr>
              <a:spLocks noChangeArrowheads="1"/>
            </p:cNvSpPr>
            <p:nvPr/>
          </p:nvSpPr>
          <p:spPr bwMode="auto">
            <a:xfrm>
              <a:off x="3009900" y="2273552"/>
              <a:ext cx="28702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Application (ex: browser)</a:t>
              </a:r>
            </a:p>
          </p:txBody>
        </p:sp>
        <p:sp>
          <p:nvSpPr>
            <p:cNvPr id="26642" name="Line 20"/>
            <p:cNvSpPr>
              <a:spLocks noChangeShapeType="1"/>
            </p:cNvSpPr>
            <p:nvPr/>
          </p:nvSpPr>
          <p:spPr bwMode="auto">
            <a:xfrm flipV="1">
              <a:off x="2781300" y="2171952"/>
              <a:ext cx="0" cy="14478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3" name="Line 21"/>
            <p:cNvSpPr>
              <a:spLocks noChangeShapeType="1"/>
            </p:cNvSpPr>
            <p:nvPr/>
          </p:nvSpPr>
          <p:spPr bwMode="auto">
            <a:xfrm>
              <a:off x="5905500" y="2178302"/>
              <a:ext cx="0" cy="4445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4" name="Rectangle 22"/>
            <p:cNvSpPr>
              <a:spLocks noChangeArrowheads="1"/>
            </p:cNvSpPr>
            <p:nvPr/>
          </p:nvSpPr>
          <p:spPr bwMode="auto">
            <a:xfrm>
              <a:off x="3540125" y="4669090"/>
              <a:ext cx="16510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Digital Design</a:t>
              </a:r>
            </a:p>
          </p:txBody>
        </p:sp>
        <p:sp>
          <p:nvSpPr>
            <p:cNvPr id="26645" name="Rectangle 23"/>
            <p:cNvSpPr>
              <a:spLocks noChangeArrowheads="1"/>
            </p:cNvSpPr>
            <p:nvPr/>
          </p:nvSpPr>
          <p:spPr bwMode="auto">
            <a:xfrm>
              <a:off x="3076575" y="4672265"/>
              <a:ext cx="2654300" cy="3429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6" name="Rectangle 24"/>
            <p:cNvSpPr>
              <a:spLocks noChangeArrowheads="1"/>
            </p:cNvSpPr>
            <p:nvPr/>
          </p:nvSpPr>
          <p:spPr bwMode="auto">
            <a:xfrm>
              <a:off x="3527425" y="4996115"/>
              <a:ext cx="16764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Circuit Design</a:t>
              </a:r>
            </a:p>
          </p:txBody>
        </p:sp>
        <p:sp>
          <p:nvSpPr>
            <p:cNvPr id="26647" name="Rectangle 25"/>
            <p:cNvSpPr>
              <a:spLocks noChangeArrowheads="1"/>
            </p:cNvSpPr>
            <p:nvPr/>
          </p:nvSpPr>
          <p:spPr bwMode="auto">
            <a:xfrm>
              <a:off x="3248025" y="5021515"/>
              <a:ext cx="2247900" cy="3048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8" name="Rectangle 26" descr="50%"/>
            <p:cNvSpPr>
              <a:spLocks noChangeArrowheads="1"/>
            </p:cNvSpPr>
            <p:nvPr/>
          </p:nvSpPr>
          <p:spPr bwMode="auto">
            <a:xfrm>
              <a:off x="1181100" y="3619752"/>
              <a:ext cx="5670550" cy="225425"/>
            </a:xfrm>
            <a:prstGeom prst="rect">
              <a:avLst/>
            </a:prstGeom>
            <a:pattFill prst="pct50">
              <a:fgClr>
                <a:schemeClr val="accent1"/>
              </a:fgClr>
              <a:bgClr>
                <a:schemeClr val="bg1"/>
              </a:bgClr>
            </a:pattFill>
            <a:ln w="12700">
              <a:solidFill>
                <a:schemeClr val="tx1"/>
              </a:solidFill>
              <a:miter lim="800000"/>
              <a:headEnd/>
              <a:tailEnd/>
            </a:ln>
          </p:spPr>
          <p:txBody>
            <a:bodyPr wrap="none" anchor="ctr">
              <a:prstTxWarp prst="textNoShape">
                <a:avLst/>
              </a:prstTxWarp>
            </a:bodyPr>
            <a:lstStyle/>
            <a:p>
              <a:endParaRPr lang="en-US"/>
            </a:p>
          </p:txBody>
        </p:sp>
        <p:sp>
          <p:nvSpPr>
            <p:cNvPr id="26649" name="Rectangle 27"/>
            <p:cNvSpPr>
              <a:spLocks noChangeArrowheads="1"/>
            </p:cNvSpPr>
            <p:nvPr/>
          </p:nvSpPr>
          <p:spPr bwMode="auto">
            <a:xfrm>
              <a:off x="6845300" y="3619752"/>
              <a:ext cx="1727200" cy="486002"/>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85000"/>
                </a:lnSpc>
              </a:pPr>
              <a:r>
                <a:rPr lang="en-US" sz="1800" b="1">
                  <a:solidFill>
                    <a:schemeClr val="tx1"/>
                  </a:solidFill>
                </a:rPr>
                <a:t>Instruction Set</a:t>
              </a:r>
            </a:p>
            <a:p>
              <a:pPr algn="l">
                <a:lnSpc>
                  <a:spcPct val="85000"/>
                </a:lnSpc>
              </a:pPr>
              <a:r>
                <a:rPr lang="en-US" sz="1800" b="1">
                  <a:solidFill>
                    <a:schemeClr val="tx1"/>
                  </a:solidFill>
                </a:rPr>
                <a:t> Architecture</a:t>
              </a:r>
            </a:p>
          </p:txBody>
        </p:sp>
        <p:sp>
          <p:nvSpPr>
            <p:cNvPr id="26650" name="Line 28"/>
            <p:cNvSpPr>
              <a:spLocks noChangeShapeType="1"/>
            </p:cNvSpPr>
            <p:nvPr/>
          </p:nvSpPr>
          <p:spPr bwMode="auto">
            <a:xfrm>
              <a:off x="2787650" y="2171952"/>
              <a:ext cx="31178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1" name="Rectangle 29"/>
            <p:cNvSpPr>
              <a:spLocks noChangeArrowheads="1"/>
            </p:cNvSpPr>
            <p:nvPr/>
          </p:nvSpPr>
          <p:spPr bwMode="auto">
            <a:xfrm>
              <a:off x="3224213" y="4273802"/>
              <a:ext cx="2327275" cy="336880"/>
            </a:xfrm>
            <a:prstGeom prst="rect">
              <a:avLst/>
            </a:prstGeom>
            <a:noFill/>
            <a:ln w="12700">
              <a:noFill/>
              <a:miter lim="800000"/>
              <a:headEnd/>
              <a:tailEnd/>
            </a:ln>
          </p:spPr>
          <p:txBody>
            <a:bodyPr wrap="square" lIns="90487" tIns="44450" rIns="90487" bIns="44450">
              <a:prstTxWarp prst="textNoShape">
                <a:avLst/>
              </a:prstTxWarp>
              <a:spAutoFit/>
            </a:bodyPr>
            <a:lstStyle/>
            <a:p>
              <a:pPr algn="l"/>
              <a:r>
                <a:rPr lang="en-US" sz="1800" b="1">
                  <a:solidFill>
                    <a:schemeClr val="tx1"/>
                  </a:solidFill>
                </a:rPr>
                <a:t>Datapath &amp; Control </a:t>
              </a:r>
            </a:p>
          </p:txBody>
        </p:sp>
        <p:sp>
          <p:nvSpPr>
            <p:cNvPr id="26652" name="Rectangle 30"/>
            <p:cNvSpPr>
              <a:spLocks noChangeArrowheads="1"/>
            </p:cNvSpPr>
            <p:nvPr/>
          </p:nvSpPr>
          <p:spPr bwMode="auto">
            <a:xfrm>
              <a:off x="2940050" y="4226177"/>
              <a:ext cx="2882900" cy="4445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3" name="Rectangle 31"/>
            <p:cNvSpPr>
              <a:spLocks noChangeArrowheads="1"/>
            </p:cNvSpPr>
            <p:nvPr/>
          </p:nvSpPr>
          <p:spPr bwMode="auto">
            <a:xfrm>
              <a:off x="3695700" y="5297740"/>
              <a:ext cx="1295400" cy="308610"/>
            </a:xfrm>
            <a:prstGeom prst="rect">
              <a:avLst/>
            </a:prstGeom>
            <a:noFill/>
            <a:ln w="12700">
              <a:noFill/>
              <a:miter lim="800000"/>
              <a:headEnd/>
              <a:tailEnd/>
            </a:ln>
          </p:spPr>
          <p:txBody>
            <a:bodyPr wrap="square" lIns="90487" tIns="44450" rIns="90487" bIns="44450">
              <a:prstTxWarp prst="textNoShape">
                <a:avLst/>
              </a:prstTxWarp>
              <a:spAutoFit/>
            </a:bodyPr>
            <a:lstStyle/>
            <a:p>
              <a:r>
                <a:rPr lang="en-US" sz="1600" b="1">
                  <a:solidFill>
                    <a:schemeClr val="tx1"/>
                  </a:solidFill>
                </a:rPr>
                <a:t>transistors</a:t>
              </a:r>
            </a:p>
          </p:txBody>
        </p:sp>
        <p:sp>
          <p:nvSpPr>
            <p:cNvPr id="26654" name="Rectangle 32"/>
            <p:cNvSpPr>
              <a:spLocks noChangeArrowheads="1"/>
            </p:cNvSpPr>
            <p:nvPr/>
          </p:nvSpPr>
          <p:spPr bwMode="auto">
            <a:xfrm>
              <a:off x="3330575" y="5332665"/>
              <a:ext cx="2044700" cy="29845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5" name="Line 33"/>
            <p:cNvSpPr>
              <a:spLocks noChangeShapeType="1"/>
            </p:cNvSpPr>
            <p:nvPr/>
          </p:nvSpPr>
          <p:spPr bwMode="auto">
            <a:xfrm>
              <a:off x="3924300" y="3848352"/>
              <a:ext cx="0" cy="3810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6" name="Rectangle 34"/>
            <p:cNvSpPr>
              <a:spLocks noChangeArrowheads="1"/>
            </p:cNvSpPr>
            <p:nvPr/>
          </p:nvSpPr>
          <p:spPr bwMode="auto">
            <a:xfrm>
              <a:off x="3911600" y="3848352"/>
              <a:ext cx="10033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Memory</a:t>
              </a:r>
            </a:p>
          </p:txBody>
        </p:sp>
        <p:sp>
          <p:nvSpPr>
            <p:cNvPr id="26657" name="Text Box 35"/>
            <p:cNvSpPr txBox="1">
              <a:spLocks noChangeArrowheads="1"/>
            </p:cNvSpPr>
            <p:nvPr/>
          </p:nvSpPr>
          <p:spPr bwMode="auto">
            <a:xfrm>
              <a:off x="1104900" y="3772153"/>
              <a:ext cx="1341438" cy="367505"/>
            </a:xfrm>
            <a:prstGeom prst="rect">
              <a:avLst/>
            </a:prstGeom>
            <a:noFill/>
            <a:ln w="12700">
              <a:noFill/>
              <a:miter lim="800000"/>
              <a:headEnd/>
              <a:tailEnd/>
            </a:ln>
          </p:spPr>
          <p:txBody>
            <a:bodyPr wrap="square">
              <a:prstTxWarp prst="textNoShape">
                <a:avLst/>
              </a:prstTxWarp>
              <a:spAutoFit/>
            </a:bodyPr>
            <a:lstStyle/>
            <a:p>
              <a:pPr algn="l"/>
              <a:r>
                <a:rPr lang="en-US" sz="2000" b="1"/>
                <a:t>Hardware</a:t>
              </a:r>
            </a:p>
          </p:txBody>
        </p:sp>
        <p:sp>
          <p:nvSpPr>
            <p:cNvPr id="26658" name="Text Box 36"/>
            <p:cNvSpPr txBox="1">
              <a:spLocks noChangeArrowheads="1"/>
            </p:cNvSpPr>
            <p:nvPr/>
          </p:nvSpPr>
          <p:spPr bwMode="auto">
            <a:xfrm>
              <a:off x="1104900" y="3238752"/>
              <a:ext cx="1257300" cy="367505"/>
            </a:xfrm>
            <a:prstGeom prst="rect">
              <a:avLst/>
            </a:prstGeom>
            <a:noFill/>
            <a:ln w="12700">
              <a:noFill/>
              <a:miter lim="800000"/>
              <a:headEnd/>
              <a:tailEnd/>
            </a:ln>
          </p:spPr>
          <p:txBody>
            <a:bodyPr wrap="square">
              <a:prstTxWarp prst="textNoShape">
                <a:avLst/>
              </a:prstTxWarp>
              <a:spAutoFit/>
            </a:bodyPr>
            <a:lstStyle/>
            <a:p>
              <a:pPr algn="l"/>
              <a:r>
                <a:rPr lang="en-US" sz="2000" b="1"/>
                <a:t>Software</a:t>
              </a:r>
            </a:p>
          </p:txBody>
        </p:sp>
        <p:sp>
          <p:nvSpPr>
            <p:cNvPr id="26659" name="Line 37"/>
            <p:cNvSpPr>
              <a:spLocks noChangeShapeType="1"/>
            </p:cNvSpPr>
            <p:nvPr/>
          </p:nvSpPr>
          <p:spPr bwMode="auto">
            <a:xfrm flipV="1">
              <a:off x="2476500" y="2629152"/>
              <a:ext cx="0" cy="990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0" name="Line 38"/>
            <p:cNvSpPr>
              <a:spLocks noChangeShapeType="1"/>
            </p:cNvSpPr>
            <p:nvPr/>
          </p:nvSpPr>
          <p:spPr bwMode="auto">
            <a:xfrm>
              <a:off x="2476500" y="3843590"/>
              <a:ext cx="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1" name="Rectangle 39"/>
            <p:cNvSpPr>
              <a:spLocks noChangeArrowheads="1"/>
            </p:cNvSpPr>
            <p:nvPr/>
          </p:nvSpPr>
          <p:spPr bwMode="auto">
            <a:xfrm>
              <a:off x="3098800" y="2984752"/>
              <a:ext cx="11430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62" name="Rectangle 40"/>
            <p:cNvSpPr>
              <a:spLocks noChangeArrowheads="1"/>
            </p:cNvSpPr>
            <p:nvPr/>
          </p:nvSpPr>
          <p:spPr bwMode="auto">
            <a:xfrm>
              <a:off x="3086100" y="3314952"/>
              <a:ext cx="1371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Assembler</a:t>
              </a:r>
            </a:p>
          </p:txBody>
        </p:sp>
      </p:grpSp>
    </p:spTree>
    <p:extLst>
      <p:ext uri="{BB962C8B-B14F-4D97-AF65-F5344CB8AC3E}">
        <p14:creationId xmlns:p14="http://schemas.microsoft.com/office/powerpoint/2010/main" val="27891261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1"/>
            <a:ext cx="1023734" cy="709635"/>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9"/>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functioning in parallel at same time</a:t>
            </a:r>
          </a:p>
        </p:txBody>
      </p:sp>
      <p:sp>
        <p:nvSpPr>
          <p:cNvPr id="45" name="Slide Number Placeholder 44"/>
          <p:cNvSpPr>
            <a:spLocks noGrp="1"/>
          </p:cNvSpPr>
          <p:nvPr>
            <p:ph type="sldNum" sz="quarter" idx="12"/>
          </p:nvPr>
        </p:nvSpPr>
        <p:spPr/>
        <p:txBody>
          <a:bodyPr/>
          <a:lstStyle/>
          <a:p>
            <a:fld id="{3CC63E4C-4642-794D-A2FD-70F6B81535F5}" type="slidenum">
              <a:rPr lang="en-US" smtClean="0"/>
              <a:pPr/>
              <a:t>11</a:t>
            </a:fld>
            <a:endParaRPr lang="en-US"/>
          </a:p>
        </p:txBody>
      </p:sp>
      <p:sp>
        <p:nvSpPr>
          <p:cNvPr id="97" name="TextBox 96"/>
          <p:cNvSpPr txBox="1"/>
          <p:nvPr/>
        </p:nvSpPr>
        <p:spPr>
          <a:xfrm>
            <a:off x="8170380" y="1665664"/>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516" y="1665944"/>
            <a:ext cx="1305493" cy="766364"/>
          </a:xfrm>
          <a:prstGeom prst="rect">
            <a:avLst/>
          </a:prstGeom>
          <a:noFill/>
        </p:spPr>
        <p:txBody>
          <a:bodyPr wrap="square" rtlCol="0">
            <a:spAutoFit/>
          </a:bodyPr>
          <a:lstStyle/>
          <a:p>
            <a:pPr algn="r">
              <a:lnSpc>
                <a:spcPct val="80000"/>
              </a:lnSpc>
            </a:pPr>
            <a:r>
              <a:rPr lang="en-US" dirty="0" smtClean="0"/>
              <a:t>Warehouse-Scale Computer</a:t>
            </a:r>
            <a:endParaRPr lang="en-US" dirty="0"/>
          </a:p>
        </p:txBody>
      </p:sp>
      <p:cxnSp>
        <p:nvCxnSpPr>
          <p:cNvPr id="168" name="Straight Connector 167"/>
          <p:cNvCxnSpPr/>
          <p:nvPr/>
        </p:nvCxnSpPr>
        <p:spPr>
          <a:xfrm rot="5400000">
            <a:off x="736714"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906" y="1062885"/>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7638" y="2275670"/>
            <a:ext cx="1623987"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51" name="Group 50"/>
          <p:cNvGrpSpPr/>
          <p:nvPr/>
        </p:nvGrpSpPr>
        <p:grpSpPr>
          <a:xfrm>
            <a:off x="5831288" y="5537203"/>
            <a:ext cx="3364508" cy="1289820"/>
            <a:chOff x="5831288" y="5537200"/>
            <a:chExt cx="3364508" cy="1289820"/>
          </a:xfrm>
        </p:grpSpPr>
        <p:sp>
          <p:nvSpPr>
            <p:cNvPr id="166" name="TextBox 165"/>
            <p:cNvSpPr txBox="1"/>
            <p:nvPr/>
          </p:nvSpPr>
          <p:spPr>
            <a:xfrm>
              <a:off x="7942290" y="5985755"/>
              <a:ext cx="1253506"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12693" name="Image" r:id="rId5" imgW="3492063" imgH="2400000" progId="">
                      <p:embed/>
                    </p:oleObj>
                  </mc:Choice>
                  <mc:Fallback>
                    <p:oleObj name="Image" r:id="rId5" imgW="3492063" imgH="2400000" progId="">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87" y="1334879"/>
            <a:ext cx="2859651" cy="1667628"/>
          </a:xfrm>
          <a:prstGeom prst="rect">
            <a:avLst/>
          </a:prstGeom>
        </p:spPr>
      </p:pic>
      <p:grpSp>
        <p:nvGrpSpPr>
          <p:cNvPr id="56" name="Group 55"/>
          <p:cNvGrpSpPr/>
          <p:nvPr/>
        </p:nvGrpSpPr>
        <p:grpSpPr>
          <a:xfrm>
            <a:off x="3442017" y="2980291"/>
            <a:ext cx="5143176" cy="1625601"/>
            <a:chOff x="3442017" y="2980266"/>
            <a:chExt cx="5143176" cy="1625601"/>
          </a:xfrm>
        </p:grpSpPr>
        <p:grpSp>
          <p:nvGrpSpPr>
            <p:cNvPr id="54"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3"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57627" y="3049938"/>
              <a:ext cx="1129073" cy="323165"/>
            </a:xfrm>
            <a:prstGeom prst="rect">
              <a:avLst/>
            </a:prstGeom>
            <a:noFill/>
          </p:spPr>
          <p:txBody>
            <a:bodyPr wrap="none" rtlCol="0">
              <a:spAutoFit/>
            </a:bodyPr>
            <a:lstStyle/>
            <a:p>
              <a:pPr algn="r">
                <a:lnSpc>
                  <a:spcPct val="80000"/>
                </a:lnSpc>
              </a:pPr>
              <a:r>
                <a:rPr lang="en-US" dirty="0" smtClean="0"/>
                <a:t>Computer</a:t>
              </a:r>
            </a:p>
          </p:txBody>
        </p:sp>
      </p:grpSp>
      <p:grpSp>
        <p:nvGrpSpPr>
          <p:cNvPr id="91" name="Group 90"/>
          <p:cNvGrpSpPr/>
          <p:nvPr/>
        </p:nvGrpSpPr>
        <p:grpSpPr>
          <a:xfrm>
            <a:off x="3365862" y="3454413"/>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90" name="Group 89"/>
            <p:cNvGrpSpPr/>
            <p:nvPr/>
          </p:nvGrpSpPr>
          <p:grpSpPr>
            <a:xfrm>
              <a:off x="3365862" y="3454411"/>
              <a:ext cx="5625738" cy="2622539"/>
              <a:chOff x="3365862" y="3454411"/>
              <a:chExt cx="5625738" cy="2622539"/>
            </a:xfrm>
          </p:grpSpPr>
          <p:grpSp>
            <p:nvGrpSpPr>
              <p:cNvPr id="4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89" name="Group 88"/>
            <p:cNvGrpSpPr/>
            <p:nvPr/>
          </p:nvGrpSpPr>
          <p:grpSpPr>
            <a:xfrm>
              <a:off x="6108909" y="5194300"/>
              <a:ext cx="2127517" cy="361950"/>
              <a:chOff x="6108909" y="5194300"/>
              <a:chExt cx="2127517" cy="361950"/>
            </a:xfrm>
          </p:grpSpPr>
          <p:grpSp>
            <p:nvGrpSpPr>
              <p:cNvPr id="69" name="Group 68"/>
              <p:cNvGrpSpPr/>
              <p:nvPr/>
            </p:nvGrpSpPr>
            <p:grpSpPr>
              <a:xfrm>
                <a:off x="7499559" y="5194300"/>
                <a:ext cx="736867" cy="342900"/>
                <a:chOff x="7499559" y="5194300"/>
                <a:chExt cx="736867" cy="342900"/>
              </a:xfrm>
            </p:grpSpPr>
            <p:sp>
              <p:nvSpPr>
                <p:cNvPr id="114" name="TextBox 113"/>
                <p:cNvSpPr txBox="1"/>
                <p:nvPr/>
              </p:nvSpPr>
              <p:spPr>
                <a:xfrm>
                  <a:off x="7532797" y="5196495"/>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0" name="Group 79"/>
              <p:cNvGrpSpPr/>
              <p:nvPr/>
            </p:nvGrpSpPr>
            <p:grpSpPr>
              <a:xfrm>
                <a:off x="7036009" y="5200650"/>
                <a:ext cx="736867" cy="342900"/>
                <a:chOff x="7499559" y="5194300"/>
                <a:chExt cx="736867" cy="342900"/>
              </a:xfrm>
            </p:grpSpPr>
            <p:sp>
              <p:nvSpPr>
                <p:cNvPr id="81" name="TextBox 80"/>
                <p:cNvSpPr txBox="1"/>
                <p:nvPr/>
              </p:nvSpPr>
              <p:spPr>
                <a:xfrm>
                  <a:off x="7532797" y="5196495"/>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3" name="Group 82"/>
              <p:cNvGrpSpPr/>
              <p:nvPr/>
            </p:nvGrpSpPr>
            <p:grpSpPr>
              <a:xfrm>
                <a:off x="6572459" y="5207000"/>
                <a:ext cx="736867" cy="342900"/>
                <a:chOff x="7499559" y="5194300"/>
                <a:chExt cx="736867" cy="342900"/>
              </a:xfrm>
            </p:grpSpPr>
            <p:sp>
              <p:nvSpPr>
                <p:cNvPr id="84" name="TextBox 83"/>
                <p:cNvSpPr txBox="1"/>
                <p:nvPr/>
              </p:nvSpPr>
              <p:spPr>
                <a:xfrm>
                  <a:off x="7532797" y="5196495"/>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6" name="Group 85"/>
              <p:cNvGrpSpPr/>
              <p:nvPr/>
            </p:nvGrpSpPr>
            <p:grpSpPr>
              <a:xfrm>
                <a:off x="6108909" y="5213350"/>
                <a:ext cx="736867" cy="342900"/>
                <a:chOff x="7499559" y="5194300"/>
                <a:chExt cx="736867" cy="342900"/>
              </a:xfrm>
            </p:grpSpPr>
            <p:sp>
              <p:nvSpPr>
                <p:cNvPr id="87" name="TextBox 86"/>
                <p:cNvSpPr txBox="1"/>
                <p:nvPr/>
              </p:nvSpPr>
              <p:spPr>
                <a:xfrm>
                  <a:off x="7532797" y="5196495"/>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1" name="Group 60"/>
          <p:cNvGrpSpPr/>
          <p:nvPr/>
        </p:nvGrpSpPr>
        <p:grpSpPr>
          <a:xfrm>
            <a:off x="4876800" y="2929465"/>
            <a:ext cx="1741094" cy="1659467"/>
            <a:chOff x="4284133" y="1250175"/>
            <a:chExt cx="3826933" cy="1780891"/>
          </a:xfrm>
        </p:grpSpPr>
        <p:sp>
          <p:nvSpPr>
            <p:cNvPr id="62" name="Rectangle 61"/>
            <p:cNvSpPr/>
            <p:nvPr/>
          </p:nvSpPr>
          <p:spPr>
            <a:xfrm>
              <a:off x="4284133" y="1595451"/>
              <a:ext cx="3826933" cy="143561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4581890" y="1250175"/>
              <a:ext cx="3202168" cy="396356"/>
            </a:xfrm>
            <a:prstGeom prst="rect">
              <a:avLst/>
            </a:prstGeom>
            <a:noFill/>
          </p:spPr>
          <p:txBody>
            <a:bodyPr wrap="square" rtlCol="0">
              <a:spAutoFit/>
            </a:bodyPr>
            <a:lstStyle/>
            <a:p>
              <a:r>
                <a:rPr lang="en-US" dirty="0" smtClean="0">
                  <a:solidFill>
                    <a:srgbClr val="FF0000"/>
                  </a:solidFill>
                </a:rPr>
                <a:t>Project 1</a:t>
              </a:r>
              <a:endParaRPr lang="en-US" dirty="0">
                <a:solidFill>
                  <a:srgbClr val="FF0000"/>
                </a:solidFill>
              </a:endParaRPr>
            </a:p>
          </p:txBody>
        </p:sp>
      </p:grpSp>
      <p:grpSp>
        <p:nvGrpSpPr>
          <p:cNvPr id="75" name="Group 74"/>
          <p:cNvGrpSpPr/>
          <p:nvPr/>
        </p:nvGrpSpPr>
        <p:grpSpPr>
          <a:xfrm>
            <a:off x="0" y="795867"/>
            <a:ext cx="8788986" cy="4622800"/>
            <a:chOff x="0" y="795867"/>
            <a:chExt cx="8788986" cy="4622800"/>
          </a:xfrm>
        </p:grpSpPr>
        <p:grpSp>
          <p:nvGrpSpPr>
            <p:cNvPr id="60" name="Group 59"/>
            <p:cNvGrpSpPr/>
            <p:nvPr/>
          </p:nvGrpSpPr>
          <p:grpSpPr>
            <a:xfrm>
              <a:off x="3894667" y="795867"/>
              <a:ext cx="4894319" cy="2235200"/>
              <a:chOff x="4284133" y="795867"/>
              <a:chExt cx="4504853" cy="2235200"/>
            </a:xfrm>
          </p:grpSpPr>
          <p:sp>
            <p:nvSpPr>
              <p:cNvPr id="58" name="Rectangle 57"/>
              <p:cNvSpPr/>
              <p:nvPr/>
            </p:nvSpPr>
            <p:spPr>
              <a:xfrm>
                <a:off x="4284133" y="1134533"/>
                <a:ext cx="3826934" cy="189653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7772399" y="795867"/>
                <a:ext cx="1016587" cy="369332"/>
              </a:xfrm>
              <a:prstGeom prst="rect">
                <a:avLst/>
              </a:prstGeom>
              <a:noFill/>
            </p:spPr>
            <p:txBody>
              <a:bodyPr wrap="square" rtlCol="0">
                <a:spAutoFit/>
              </a:bodyPr>
              <a:lstStyle/>
              <a:p>
                <a:r>
                  <a:rPr lang="en-US" dirty="0" smtClean="0">
                    <a:solidFill>
                      <a:srgbClr val="FF0000"/>
                    </a:solidFill>
                  </a:rPr>
                  <a:t>Project 4</a:t>
                </a:r>
                <a:endParaRPr lang="en-US" dirty="0">
                  <a:solidFill>
                    <a:srgbClr val="FF0000"/>
                  </a:solidFill>
                </a:endParaRPr>
              </a:p>
            </p:txBody>
          </p:sp>
        </p:grpSp>
        <p:sp>
          <p:nvSpPr>
            <p:cNvPr id="73" name="Rectangle 72"/>
            <p:cNvSpPr/>
            <p:nvPr/>
          </p:nvSpPr>
          <p:spPr>
            <a:xfrm>
              <a:off x="0" y="4368800"/>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0" y="2404536"/>
            <a:ext cx="9550986" cy="3064933"/>
            <a:chOff x="0" y="2404534"/>
            <a:chExt cx="9550986" cy="3064933"/>
          </a:xfrm>
        </p:grpSpPr>
        <p:grpSp>
          <p:nvGrpSpPr>
            <p:cNvPr id="65" name="Group 64"/>
            <p:cNvGrpSpPr/>
            <p:nvPr/>
          </p:nvGrpSpPr>
          <p:grpSpPr>
            <a:xfrm>
              <a:off x="5232400" y="3151501"/>
              <a:ext cx="4318586" cy="2317966"/>
              <a:chOff x="1678763" y="1325247"/>
              <a:chExt cx="9492273" cy="1681255"/>
            </a:xfrm>
          </p:grpSpPr>
          <p:sp>
            <p:nvSpPr>
              <p:cNvPr id="66" name="Rectangle 65"/>
              <p:cNvSpPr/>
              <p:nvPr/>
            </p:nvSpPr>
            <p:spPr>
              <a:xfrm>
                <a:off x="1678763" y="1325247"/>
                <a:ext cx="6469521" cy="168125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7968868" y="1802865"/>
                <a:ext cx="3202168" cy="267882"/>
              </a:xfrm>
              <a:prstGeom prst="rect">
                <a:avLst/>
              </a:prstGeom>
              <a:noFill/>
            </p:spPr>
            <p:txBody>
              <a:bodyPr wrap="square" rtlCol="0">
                <a:spAutoFit/>
              </a:bodyPr>
              <a:lstStyle/>
              <a:p>
                <a:r>
                  <a:rPr lang="en-US" dirty="0" smtClean="0">
                    <a:solidFill>
                      <a:srgbClr val="FF0000"/>
                    </a:solidFill>
                  </a:rPr>
                  <a:t>Project 3</a:t>
                </a:r>
                <a:endParaRPr lang="en-US" dirty="0">
                  <a:solidFill>
                    <a:srgbClr val="FF0000"/>
                  </a:solidFill>
                </a:endParaRPr>
              </a:p>
            </p:txBody>
          </p:sp>
        </p:grpSp>
        <p:sp>
          <p:nvSpPr>
            <p:cNvPr id="76" name="Rectangle 75"/>
            <p:cNvSpPr/>
            <p:nvPr/>
          </p:nvSpPr>
          <p:spPr>
            <a:xfrm>
              <a:off x="0" y="4368800"/>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0" y="2404534"/>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38" y="3471333"/>
            <a:ext cx="9023089" cy="3386667"/>
            <a:chOff x="0" y="3471333"/>
            <a:chExt cx="9023089" cy="3386667"/>
          </a:xfrm>
        </p:grpSpPr>
        <p:grpSp>
          <p:nvGrpSpPr>
            <p:cNvPr id="68" name="Group 67"/>
            <p:cNvGrpSpPr/>
            <p:nvPr/>
          </p:nvGrpSpPr>
          <p:grpSpPr>
            <a:xfrm>
              <a:off x="6062133" y="6028267"/>
              <a:ext cx="2960956" cy="829733"/>
              <a:chOff x="4284133" y="2140621"/>
              <a:chExt cx="6508197" cy="890445"/>
            </a:xfrm>
          </p:grpSpPr>
          <p:sp>
            <p:nvSpPr>
              <p:cNvPr id="70" name="Rectangle 69"/>
              <p:cNvSpPr/>
              <p:nvPr/>
            </p:nvSpPr>
            <p:spPr>
              <a:xfrm>
                <a:off x="4284133" y="2140621"/>
                <a:ext cx="3826933" cy="8904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8228113" y="2449545"/>
                <a:ext cx="2564217" cy="396356"/>
              </a:xfrm>
              <a:prstGeom prst="rect">
                <a:avLst/>
              </a:prstGeom>
              <a:solidFill>
                <a:srgbClr val="FFFFFF"/>
              </a:solidFill>
            </p:spPr>
            <p:txBody>
              <a:bodyPr wrap="square" rtlCol="0">
                <a:spAutoFit/>
              </a:bodyPr>
              <a:lstStyle/>
              <a:p>
                <a:r>
                  <a:rPr lang="en-US" dirty="0" smtClean="0">
                    <a:solidFill>
                      <a:srgbClr val="FF0000"/>
                    </a:solidFill>
                  </a:rPr>
                  <a:t>Project 2</a:t>
                </a:r>
                <a:endParaRPr lang="en-US" dirty="0">
                  <a:solidFill>
                    <a:srgbClr val="FF0000"/>
                  </a:solidFill>
                </a:endParaRPr>
              </a:p>
            </p:txBody>
          </p:sp>
        </p:grpSp>
        <p:sp>
          <p:nvSpPr>
            <p:cNvPr id="79" name="Rectangle 78"/>
            <p:cNvSpPr/>
            <p:nvPr/>
          </p:nvSpPr>
          <p:spPr>
            <a:xfrm>
              <a:off x="0" y="5520266"/>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0" y="3471333"/>
              <a:ext cx="3200400" cy="8974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xEl>
                                              <p:pRg st="9" end="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xEl>
                                              <p:pRg st="10" end="1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xEl>
                                              <p:pRg st="12" end="1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6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9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9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9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1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rgbClr val="A0B5D1"/>
                </a:solidFill>
              </a:rPr>
              <a:t>Thinking about Machine Structures</a:t>
            </a:r>
          </a:p>
          <a:p>
            <a:r>
              <a:rPr lang="en-US" dirty="0" smtClean="0"/>
              <a:t>Great Ideas in Computer Architecture</a:t>
            </a:r>
          </a:p>
          <a:p>
            <a:r>
              <a:rPr lang="en-US" dirty="0">
                <a:solidFill>
                  <a:srgbClr val="94AECF"/>
                </a:solidFill>
              </a:rPr>
              <a:t>What you need to know about this </a:t>
            </a:r>
            <a:r>
              <a:rPr lang="en-US" dirty="0" smtClean="0">
                <a:solidFill>
                  <a:srgbClr val="94AECF"/>
                </a:solidFill>
              </a:rPr>
              <a:t>class</a:t>
            </a:r>
          </a:p>
          <a:p>
            <a:r>
              <a:rPr lang="en-US" dirty="0">
                <a:solidFill>
                  <a:srgbClr val="94AECF"/>
                </a:solidFill>
              </a:rPr>
              <a:t>Everything is a Number</a:t>
            </a:r>
          </a:p>
          <a:p>
            <a:endParaRPr lang="en-US" dirty="0">
              <a:solidFill>
                <a:srgbClr val="94AECF"/>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spTree>
    <p:extLst>
      <p:ext uri="{BB962C8B-B14F-4D97-AF65-F5344CB8AC3E}">
        <p14:creationId xmlns:p14="http://schemas.microsoft.com/office/powerpoint/2010/main" val="34683974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8686800" cy="1143000"/>
          </a:xfrm>
        </p:spPr>
        <p:txBody>
          <a:bodyPr>
            <a:normAutofit fontScale="90000"/>
          </a:bodyPr>
          <a:lstStyle/>
          <a:p>
            <a:r>
              <a:rPr lang="en-US" dirty="0" smtClean="0"/>
              <a:t>6 Great Ideas in Computer Architecture</a:t>
            </a:r>
            <a:endParaRPr lang="en-US" dirty="0"/>
          </a:p>
        </p:txBody>
      </p:sp>
      <p:sp>
        <p:nvSpPr>
          <p:cNvPr id="6" name="Content Placeholder 5"/>
          <p:cNvSpPr>
            <a:spLocks noGrp="1"/>
          </p:cNvSpPr>
          <p:nvPr>
            <p:ph idx="1"/>
          </p:nvPr>
        </p:nvSpPr>
        <p:spPr>
          <a:xfrm>
            <a:off x="328860" y="1600201"/>
            <a:ext cx="8527407" cy="4525963"/>
          </a:xfrm>
        </p:spPr>
        <p:txBody>
          <a:bodyPr/>
          <a:lstStyle/>
          <a:p>
            <a:pPr marL="396875" indent="-396875">
              <a:buFont typeface="+mj-lt"/>
              <a:buAutoNum type="arabicPeriod"/>
            </a:pPr>
            <a:r>
              <a:rPr lang="en-US" dirty="0" smtClean="0"/>
              <a:t>Abstraction</a:t>
            </a:r>
            <a:br>
              <a:rPr lang="en-US" dirty="0" smtClean="0"/>
            </a:br>
            <a:r>
              <a:rPr lang="en-US" dirty="0" smtClean="0"/>
              <a:t>(Layers of Representation/Interpretation)</a:t>
            </a:r>
          </a:p>
          <a:p>
            <a:pPr marL="396875" indent="-396875">
              <a:buFont typeface="+mj-lt"/>
              <a:buAutoNum type="arabicPeriod"/>
            </a:pPr>
            <a:r>
              <a:rPr lang="en-US" dirty="0" smtClean="0"/>
              <a:t>Moore’s Law (Designing through trends)</a:t>
            </a:r>
          </a:p>
          <a:p>
            <a:pPr marL="396875" indent="-396875">
              <a:buFont typeface="+mj-lt"/>
              <a:buAutoNum type="arabicPeriod"/>
            </a:pPr>
            <a:r>
              <a:rPr lang="en-US" dirty="0" smtClean="0"/>
              <a:t>Principle of Locality (Memory Hierarchy)</a:t>
            </a:r>
          </a:p>
          <a:p>
            <a:pPr marL="396875" indent="-396875">
              <a:buFont typeface="+mj-lt"/>
              <a:buAutoNum type="arabicPeriod"/>
            </a:pPr>
            <a:r>
              <a:rPr lang="en-US" dirty="0" smtClean="0"/>
              <a:t>Parallelism</a:t>
            </a:r>
          </a:p>
          <a:p>
            <a:pPr marL="396875" indent="-396875">
              <a:buFont typeface="+mj-lt"/>
              <a:buAutoNum type="arabicPeriod"/>
            </a:pPr>
            <a:r>
              <a:rPr lang="en-US" dirty="0" smtClean="0"/>
              <a:t>Performance Measurement &amp; Improvement</a:t>
            </a:r>
          </a:p>
          <a:p>
            <a:pPr marL="396875" indent="-396875">
              <a:buFont typeface="+mj-lt"/>
              <a:buAutoNum type="arabicPeriod"/>
            </a:pPr>
            <a:r>
              <a:rPr lang="en-US" dirty="0" smtClean="0"/>
              <a:t>Dependability via Redundancy</a:t>
            </a:r>
          </a:p>
        </p:txBody>
      </p:sp>
      <p:sp>
        <p:nvSpPr>
          <p:cNvPr id="5" name="Slide Number Placeholder 4"/>
          <p:cNvSpPr>
            <a:spLocks noGrp="1"/>
          </p:cNvSpPr>
          <p:nvPr>
            <p:ph type="sldNum" sz="quarter" idx="12"/>
          </p:nvPr>
        </p:nvSpPr>
        <p:spPr/>
        <p:txBody>
          <a:bodyPr/>
          <a:lstStyle/>
          <a:p>
            <a:fld id="{3CC63E4C-4642-794D-A2FD-70F6B81535F5}" type="slidenum">
              <a:rPr lang="en-US" smtClean="0"/>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5"/>
          <p:cNvSpPr>
            <a:spLocks noGrp="1" noChangeArrowheads="1"/>
          </p:cNvSpPr>
          <p:nvPr>
            <p:ph type="title"/>
          </p:nvPr>
        </p:nvSpPr>
        <p:spPr>
          <a:xfrm>
            <a:off x="457200" y="109539"/>
            <a:ext cx="8229600" cy="1143000"/>
          </a:xfrm>
          <a:noFill/>
        </p:spPr>
        <p:txBody>
          <a:bodyPr>
            <a:normAutofit fontScale="90000"/>
          </a:bodyPr>
          <a:lstStyle/>
          <a:p>
            <a:pPr>
              <a:lnSpc>
                <a:spcPct val="80000"/>
              </a:lnSpc>
            </a:pPr>
            <a:r>
              <a:rPr lang="en-US" dirty="0" smtClean="0"/>
              <a:t>Great Idea #1: Abstraction</a:t>
            </a:r>
            <a:br>
              <a:rPr lang="en-US" dirty="0" smtClean="0"/>
            </a:br>
            <a:r>
              <a:rPr lang="en-US" sz="4000" dirty="0" smtClean="0"/>
              <a:t>(Levels </a:t>
            </a:r>
            <a:r>
              <a:rPr lang="en-US" sz="4000" dirty="0"/>
              <a:t>of </a:t>
            </a:r>
            <a:r>
              <a:rPr lang="en-US" sz="4000" dirty="0" smtClean="0"/>
              <a:t>Representation/Interpretation)</a:t>
            </a:r>
            <a:endParaRPr lang="en-US" dirty="0"/>
          </a:p>
        </p:txBody>
      </p:sp>
      <p:sp>
        <p:nvSpPr>
          <p:cNvPr id="28676" name="Rectangle 18"/>
          <p:cNvSpPr>
            <a:spLocks noGrp="1" noChangeArrowheads="1"/>
          </p:cNvSpPr>
          <p:nvPr>
            <p:ph type="body" sz="half" idx="4294967295"/>
          </p:nvPr>
        </p:nvSpPr>
        <p:spPr>
          <a:xfrm>
            <a:off x="4624585" y="2202533"/>
            <a:ext cx="3848100" cy="896939"/>
          </a:xfrm>
          <a:noFill/>
        </p:spPr>
        <p:txBody>
          <a:bodyPr>
            <a:normAutofit lnSpcReduction="10000"/>
          </a:bodyPr>
          <a:lstStyle/>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$t0, 0($2)</a:t>
            </a:r>
          </a:p>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$t1, 4($2)</a:t>
            </a:r>
          </a:p>
          <a:p>
            <a:pPr marL="342900" indent="-342900">
              <a:lnSpc>
                <a:spcPct val="90000"/>
              </a:lnSpc>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$t1, 0($2)</a:t>
            </a:r>
          </a:p>
          <a:p>
            <a:pPr marL="342900" indent="-342900">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$t0, 4($2)</a:t>
            </a:r>
          </a:p>
        </p:txBody>
      </p:sp>
      <p:graphicFrame>
        <p:nvGraphicFramePr>
          <p:cNvPr id="28674" name="Object 2"/>
          <p:cNvGraphicFramePr>
            <a:graphicFrameLocks noGrp="1" noChangeAspect="1"/>
          </p:cNvGraphicFramePr>
          <p:nvPr>
            <p:ph sz="quarter" idx="4294967295"/>
            <p:extLst>
              <p:ext uri="{D42A27DB-BD31-4B8C-83A1-F6EECF244321}">
                <p14:modId xmlns:p14="http://schemas.microsoft.com/office/powerpoint/2010/main" val="2366349582"/>
              </p:ext>
            </p:extLst>
          </p:nvPr>
        </p:nvGraphicFramePr>
        <p:xfrm>
          <a:off x="4865885" y="5550383"/>
          <a:ext cx="1828800" cy="1257300"/>
        </p:xfrm>
        <a:graphic>
          <a:graphicData uri="http://schemas.openxmlformats.org/presentationml/2006/ole">
            <mc:AlternateContent xmlns:mc="http://schemas.openxmlformats.org/markup-compatibility/2006">
              <mc:Choice xmlns:v="urn:schemas-microsoft-com:vml" Requires="v">
                <p:oleObj spid="_x0000_s67637" name="Image" r:id="rId4" imgW="3492063" imgH="2400000" progId="">
                  <p:embed/>
                </p:oleObj>
              </mc:Choice>
              <mc:Fallback>
                <p:oleObj name="Image" r:id="rId4" imgW="3492063" imgH="2400000" progId="">
                  <p:embed/>
                  <p:pic>
                    <p:nvPicPr>
                      <p:cNvPr id="0" name="Picture 2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5885" y="5550383"/>
                        <a:ext cx="18288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28678" name="Rectangle 7"/>
          <p:cNvSpPr>
            <a:spLocks noChangeArrowheads="1"/>
          </p:cNvSpPr>
          <p:nvPr/>
        </p:nvSpPr>
        <p:spPr bwMode="auto">
          <a:xfrm>
            <a:off x="857250" y="1435315"/>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chemeClr val="tx1"/>
                </a:solidFill>
              </a:rPr>
              <a:t>High Level </a:t>
            </a:r>
            <a:r>
              <a:rPr lang="en-US" sz="1800" b="1" dirty="0" smtClean="0">
                <a:solidFill>
                  <a:schemeClr val="tx1"/>
                </a:solidFill>
              </a:rPr>
              <a:t>Language</a:t>
            </a:r>
            <a:br>
              <a:rPr lang="en-US" sz="1800" b="1" dirty="0" smtClean="0">
                <a:solidFill>
                  <a:schemeClr val="tx1"/>
                </a:solidFill>
              </a:rPr>
            </a:br>
            <a:r>
              <a:rPr lang="en-US" sz="1800" b="1" dirty="0" smtClean="0">
                <a:solidFill>
                  <a:schemeClr val="tx1"/>
                </a:solidFill>
              </a:rPr>
              <a:t>Program </a:t>
            </a:r>
            <a:r>
              <a:rPr lang="en-US" sz="1800" b="1" dirty="0">
                <a:solidFill>
                  <a:schemeClr val="tx1"/>
                </a:solidFill>
              </a:rPr>
              <a:t>(e.g., C)</a:t>
            </a:r>
          </a:p>
        </p:txBody>
      </p:sp>
      <p:sp>
        <p:nvSpPr>
          <p:cNvPr id="28679" name="Rectangle 8"/>
          <p:cNvSpPr>
            <a:spLocks noChangeArrowheads="1"/>
          </p:cNvSpPr>
          <p:nvPr/>
        </p:nvSpPr>
        <p:spPr bwMode="auto">
          <a:xfrm>
            <a:off x="857250" y="2381466"/>
            <a:ext cx="280035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rgbClr val="FF0000"/>
                </a:solidFill>
              </a:rPr>
              <a:t>Assembly  </a:t>
            </a:r>
            <a:r>
              <a:rPr lang="en-US" sz="1800" b="1" dirty="0" smtClean="0">
                <a:solidFill>
                  <a:srgbClr val="FF0000"/>
                </a:solidFill>
              </a:rPr>
              <a:t>Language Program </a:t>
            </a:r>
            <a:r>
              <a:rPr lang="en-US" sz="1800" b="1" dirty="0">
                <a:solidFill>
                  <a:srgbClr val="FF0000"/>
                </a:solidFill>
              </a:rPr>
              <a:t>(</a:t>
            </a:r>
            <a:r>
              <a:rPr lang="en-US" sz="1800" b="1" dirty="0" smtClean="0">
                <a:solidFill>
                  <a:srgbClr val="FF0000"/>
                </a:solidFill>
              </a:rPr>
              <a:t>e.g., MIPS</a:t>
            </a:r>
            <a:r>
              <a:rPr lang="en-US" sz="1800" b="1" dirty="0">
                <a:solidFill>
                  <a:srgbClr val="FF0000"/>
                </a:solidFill>
              </a:rPr>
              <a:t>)</a:t>
            </a:r>
          </a:p>
        </p:txBody>
      </p:sp>
      <p:sp>
        <p:nvSpPr>
          <p:cNvPr id="28680" name="Rectangle 9"/>
          <p:cNvSpPr>
            <a:spLocks noChangeArrowheads="1"/>
          </p:cNvSpPr>
          <p:nvPr/>
        </p:nvSpPr>
        <p:spPr bwMode="auto">
          <a:xfrm>
            <a:off x="908050" y="3295865"/>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t>Machine  Language Program (MIPS)</a:t>
            </a:r>
          </a:p>
        </p:txBody>
      </p:sp>
      <p:sp>
        <p:nvSpPr>
          <p:cNvPr id="28681" name="Rectangle 10"/>
          <p:cNvSpPr>
            <a:spLocks noChangeArrowheads="1"/>
          </p:cNvSpPr>
          <p:nvPr/>
        </p:nvSpPr>
        <p:spPr bwMode="auto">
          <a:xfrm>
            <a:off x="304800" y="4667440"/>
            <a:ext cx="40386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3366FF"/>
                </a:solidFill>
              </a:rPr>
              <a:t>Hardware Architecture </a:t>
            </a:r>
            <a:r>
              <a:rPr lang="en-US" sz="1800" b="1" dirty="0" smtClean="0">
                <a:solidFill>
                  <a:srgbClr val="3366FF"/>
                </a:solidFill>
              </a:rPr>
              <a:t>Description</a:t>
            </a:r>
            <a:br>
              <a:rPr lang="en-US" sz="1800" b="1" dirty="0" smtClean="0">
                <a:solidFill>
                  <a:srgbClr val="3366FF"/>
                </a:solidFill>
              </a:rPr>
            </a:br>
            <a:r>
              <a:rPr lang="en-US" sz="1800" b="1" dirty="0" smtClean="0">
                <a:solidFill>
                  <a:srgbClr val="3366FF"/>
                </a:solidFill>
              </a:rPr>
              <a:t>(</a:t>
            </a:r>
            <a:r>
              <a:rPr lang="en-US" sz="1800" b="1" dirty="0">
                <a:solidFill>
                  <a:srgbClr val="3366FF"/>
                </a:solidFill>
              </a:rPr>
              <a:t>e.g., block diagrams)</a:t>
            </a:r>
            <a:r>
              <a:rPr lang="en-US" sz="1800" dirty="0">
                <a:solidFill>
                  <a:srgbClr val="3366FF"/>
                </a:solidFill>
              </a:rPr>
              <a:t> </a:t>
            </a:r>
          </a:p>
        </p:txBody>
      </p:sp>
      <p:sp>
        <p:nvSpPr>
          <p:cNvPr id="28682" name="Line 11"/>
          <p:cNvSpPr>
            <a:spLocks noChangeShapeType="1"/>
          </p:cNvSpPr>
          <p:nvPr/>
        </p:nvSpPr>
        <p:spPr bwMode="auto">
          <a:xfrm>
            <a:off x="2057400" y="1981389"/>
            <a:ext cx="0" cy="400051"/>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3" name="Rectangle 13"/>
          <p:cNvSpPr>
            <a:spLocks noChangeArrowheads="1"/>
          </p:cNvSpPr>
          <p:nvPr/>
        </p:nvSpPr>
        <p:spPr bwMode="auto">
          <a:xfrm>
            <a:off x="2197100" y="2076640"/>
            <a:ext cx="1308100" cy="293670"/>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dirty="0">
                <a:solidFill>
                  <a:schemeClr val="tx1"/>
                </a:solidFill>
              </a:rPr>
              <a:t>Compiler</a:t>
            </a:r>
          </a:p>
        </p:txBody>
      </p:sp>
      <p:sp>
        <p:nvSpPr>
          <p:cNvPr id="28684" name="Rectangle 14"/>
          <p:cNvSpPr>
            <a:spLocks noChangeArrowheads="1"/>
          </p:cNvSpPr>
          <p:nvPr/>
        </p:nvSpPr>
        <p:spPr bwMode="auto">
          <a:xfrm>
            <a:off x="2222500" y="2991041"/>
            <a:ext cx="1435100" cy="293670"/>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Assembler</a:t>
            </a:r>
          </a:p>
        </p:txBody>
      </p:sp>
      <p:sp>
        <p:nvSpPr>
          <p:cNvPr id="28685" name="Line 15"/>
          <p:cNvSpPr>
            <a:spLocks noChangeShapeType="1"/>
          </p:cNvSpPr>
          <p:nvPr/>
        </p:nvSpPr>
        <p:spPr bwMode="auto">
          <a:xfrm>
            <a:off x="2108200" y="3816543"/>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6" name="Rectangle 16"/>
          <p:cNvSpPr>
            <a:spLocks noChangeArrowheads="1"/>
          </p:cNvSpPr>
          <p:nvPr/>
        </p:nvSpPr>
        <p:spPr bwMode="auto">
          <a:xfrm>
            <a:off x="381000" y="4057865"/>
            <a:ext cx="1676400" cy="529119"/>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Machine Interpretation</a:t>
            </a:r>
          </a:p>
        </p:txBody>
      </p:sp>
      <p:sp>
        <p:nvSpPr>
          <p:cNvPr id="28687" name="Rectangle 17"/>
          <p:cNvSpPr>
            <a:spLocks noChangeArrowheads="1"/>
          </p:cNvSpPr>
          <p:nvPr/>
        </p:nvSpPr>
        <p:spPr bwMode="auto">
          <a:xfrm>
            <a:off x="4624585" y="1337007"/>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gn="l">
              <a:lnSpc>
                <a:spcPct val="78000"/>
              </a:lnSpc>
            </a:pPr>
            <a:r>
              <a:rPr lang="en-US" sz="1800" b="1" dirty="0">
                <a:solidFill>
                  <a:schemeClr val="tx1"/>
                </a:solidFill>
              </a:rPr>
              <a:t>temp = </a:t>
            </a:r>
            <a:r>
              <a:rPr lang="en-US" sz="1800" b="1" dirty="0" err="1">
                <a:solidFill>
                  <a:schemeClr val="tx1"/>
                </a:solidFill>
              </a:rPr>
              <a:t>v[k</a:t>
            </a:r>
            <a:r>
              <a:rPr lang="en-US" sz="1800" b="1" dirty="0">
                <a:solidFill>
                  <a:schemeClr val="tx1"/>
                </a:solidFill>
              </a:rPr>
              <a:t>];</a:t>
            </a:r>
          </a:p>
          <a:p>
            <a:pPr marL="342900" indent="-342900" algn="l">
              <a:lnSpc>
                <a:spcPct val="78000"/>
              </a:lnSpc>
            </a:pPr>
            <a:r>
              <a:rPr lang="en-US" sz="1800" b="1" dirty="0" err="1">
                <a:solidFill>
                  <a:schemeClr val="tx1"/>
                </a:solidFill>
              </a:rPr>
              <a:t>v[k</a:t>
            </a:r>
            <a:r>
              <a:rPr lang="en-US" sz="1800" b="1" dirty="0">
                <a:solidFill>
                  <a:schemeClr val="tx1"/>
                </a:solidFill>
              </a:rPr>
              <a:t>] = v[k+1];</a:t>
            </a:r>
          </a:p>
          <a:p>
            <a:pPr marL="342900" indent="-342900" algn="l">
              <a:lnSpc>
                <a:spcPct val="78000"/>
              </a:lnSpc>
            </a:pPr>
            <a:r>
              <a:rPr lang="en-US" sz="1800" b="1" dirty="0">
                <a:solidFill>
                  <a:schemeClr val="tx1"/>
                </a:solidFill>
              </a:rPr>
              <a:t>v[k+1] = temp;</a:t>
            </a:r>
            <a:endParaRPr lang="en-US" sz="1200" dirty="0">
              <a:solidFill>
                <a:schemeClr val="tx1"/>
              </a:solidFill>
            </a:endParaRPr>
          </a:p>
        </p:txBody>
      </p:sp>
      <p:sp>
        <p:nvSpPr>
          <p:cNvPr id="28688" name="Rectangle 19"/>
          <p:cNvSpPr>
            <a:spLocks noChangeArrowheads="1"/>
          </p:cNvSpPr>
          <p:nvPr/>
        </p:nvSpPr>
        <p:spPr bwMode="auto">
          <a:xfrm>
            <a:off x="4624585" y="4299143"/>
            <a:ext cx="2984500" cy="266700"/>
          </a:xfrm>
          <a:prstGeom prst="rect">
            <a:avLst/>
          </a:prstGeom>
          <a:noFill/>
          <a:ln w="12700">
            <a:noFill/>
            <a:miter lim="800000"/>
            <a:headEnd/>
            <a:tailEnd/>
          </a:ln>
        </p:spPr>
        <p:txBody>
          <a:bodyPr wrap="none" anchor="ctr">
            <a:prstTxWarp prst="textNoShape">
              <a:avLst/>
            </a:prstTxWarp>
          </a:bodyPr>
          <a:lstStyle/>
          <a:p>
            <a:endParaRPr lang="en-US"/>
          </a:p>
        </p:txBody>
      </p:sp>
      <p:sp>
        <p:nvSpPr>
          <p:cNvPr id="28689" name="Rectangle 20"/>
          <p:cNvSpPr>
            <a:spLocks noChangeArrowheads="1"/>
          </p:cNvSpPr>
          <p:nvPr/>
        </p:nvSpPr>
        <p:spPr bwMode="auto">
          <a:xfrm>
            <a:off x="4624609" y="3125449"/>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pPr algn="l"/>
            <a:r>
              <a:rPr lang="en-US" sz="1400" dirty="0">
                <a:latin typeface="Courier New" charset="0"/>
              </a:rPr>
              <a:t>0000 1001 1100 0110 1010 1111 0101 1000</a:t>
            </a:r>
          </a:p>
          <a:p>
            <a:pPr algn="l"/>
            <a:r>
              <a:rPr lang="en-US" sz="1400" dirty="0">
                <a:latin typeface="Courier New" charset="0"/>
              </a:rPr>
              <a:t>1010 1111 0101 1000 0000 1001 1100 0110 </a:t>
            </a:r>
          </a:p>
          <a:p>
            <a:pPr algn="l"/>
            <a:r>
              <a:rPr lang="en-US" sz="1400" dirty="0">
                <a:latin typeface="Courier New" charset="0"/>
              </a:rPr>
              <a:t>1100 0110 1010 1111 0101 1000 0000 1001 </a:t>
            </a:r>
          </a:p>
          <a:p>
            <a:pPr algn="l"/>
            <a:r>
              <a:rPr lang="en-US" sz="1400" dirty="0">
                <a:latin typeface="Courier New" charset="0"/>
              </a:rPr>
              <a:t>0101 1000 0000 1001 1100 0110 1010 1111</a:t>
            </a:r>
            <a:r>
              <a:rPr lang="en-US" sz="1400" dirty="0">
                <a:latin typeface="Courier" charset="0"/>
              </a:rPr>
              <a:t> </a:t>
            </a:r>
          </a:p>
        </p:txBody>
      </p:sp>
      <p:sp>
        <p:nvSpPr>
          <p:cNvPr id="28690" name="Rectangle 22"/>
          <p:cNvSpPr>
            <a:spLocks noChangeArrowheads="1"/>
          </p:cNvSpPr>
          <p:nvPr/>
        </p:nvSpPr>
        <p:spPr bwMode="auto">
          <a:xfrm>
            <a:off x="844550" y="3816543"/>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p>
        </p:txBody>
      </p:sp>
      <p:sp>
        <p:nvSpPr>
          <p:cNvPr id="28691" name="Line 23"/>
          <p:cNvSpPr>
            <a:spLocks noChangeShapeType="1"/>
          </p:cNvSpPr>
          <p:nvPr/>
        </p:nvSpPr>
        <p:spPr bwMode="auto">
          <a:xfrm flipH="1">
            <a:off x="2082807" y="2922777"/>
            <a:ext cx="3175" cy="366523"/>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2" name="Rectangle 24"/>
          <p:cNvSpPr>
            <a:spLocks noChangeArrowheads="1"/>
          </p:cNvSpPr>
          <p:nvPr/>
        </p:nvSpPr>
        <p:spPr bwMode="auto">
          <a:xfrm>
            <a:off x="609600" y="6070791"/>
            <a:ext cx="37084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005400"/>
                </a:solidFill>
              </a:rPr>
              <a:t>Logic Circuit Description</a:t>
            </a:r>
            <a:br>
              <a:rPr lang="en-US" sz="1800" b="1" dirty="0">
                <a:solidFill>
                  <a:srgbClr val="005400"/>
                </a:solidFill>
              </a:rPr>
            </a:br>
            <a:r>
              <a:rPr lang="en-US" sz="1800" b="1" dirty="0">
                <a:solidFill>
                  <a:srgbClr val="005400"/>
                </a:solidFill>
              </a:rPr>
              <a:t>(Circuit Schematic Diagrams)</a:t>
            </a:r>
          </a:p>
        </p:txBody>
      </p:sp>
      <p:sp>
        <p:nvSpPr>
          <p:cNvPr id="28693" name="Line 26"/>
          <p:cNvSpPr>
            <a:spLocks noChangeShapeType="1"/>
          </p:cNvSpPr>
          <p:nvPr/>
        </p:nvSpPr>
        <p:spPr bwMode="auto">
          <a:xfrm>
            <a:off x="2286000" y="5224655"/>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4" name="Rectangle 27"/>
          <p:cNvSpPr>
            <a:spLocks noChangeArrowheads="1"/>
          </p:cNvSpPr>
          <p:nvPr/>
        </p:nvSpPr>
        <p:spPr bwMode="auto">
          <a:xfrm>
            <a:off x="381000" y="5369141"/>
            <a:ext cx="1981200" cy="529119"/>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Architecture Implementation</a:t>
            </a:r>
          </a:p>
        </p:txBody>
      </p:sp>
      <p:pic>
        <p:nvPicPr>
          <p:cNvPr id="28695" name="Picture 35" descr="Picture 1"/>
          <p:cNvPicPr>
            <a:picLocks noChangeAspect="1" noChangeArrowheads="1"/>
          </p:cNvPicPr>
          <p:nvPr/>
        </p:nvPicPr>
        <p:blipFill>
          <a:blip r:embed="rId6"/>
          <a:srcRect/>
          <a:stretch>
            <a:fillRect/>
          </a:stretch>
        </p:blipFill>
        <p:spPr bwMode="auto">
          <a:xfrm>
            <a:off x="4865885" y="4178011"/>
            <a:ext cx="1638300" cy="1373188"/>
          </a:xfrm>
          <a:prstGeom prst="rect">
            <a:avLst/>
          </a:prstGeom>
          <a:noFill/>
          <a:ln w="9525">
            <a:noFill/>
            <a:miter lim="800000"/>
            <a:headEnd/>
            <a:tailEnd/>
          </a:ln>
        </p:spPr>
      </p:pic>
      <p:sp>
        <p:nvSpPr>
          <p:cNvPr id="28696" name="Rectangle 36"/>
          <p:cNvSpPr>
            <a:spLocks noChangeArrowheads="1"/>
          </p:cNvSpPr>
          <p:nvPr/>
        </p:nvSpPr>
        <p:spPr bwMode="auto">
          <a:xfrm>
            <a:off x="6009193" y="5291689"/>
            <a:ext cx="304800" cy="336551"/>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5" name="TextBox 24"/>
          <p:cNvSpPr txBox="1"/>
          <p:nvPr/>
        </p:nvSpPr>
        <p:spPr>
          <a:xfrm>
            <a:off x="6351637" y="2184443"/>
            <a:ext cx="2599089" cy="830997"/>
          </a:xfrm>
          <a:prstGeom prst="rect">
            <a:avLst/>
          </a:prstGeom>
          <a:noFill/>
        </p:spPr>
        <p:txBody>
          <a:bodyPr wrap="none" rtlCol="0">
            <a:spAutoFit/>
          </a:bodyPr>
          <a:lstStyle/>
          <a:p>
            <a:pPr algn="r"/>
            <a:r>
              <a:rPr lang="en-US" sz="1600" dirty="0" smtClean="0"/>
              <a:t>Anything can be represented</a:t>
            </a:r>
            <a:br>
              <a:rPr lang="en-US" sz="1600" dirty="0" smtClean="0"/>
            </a:br>
            <a:r>
              <a:rPr lang="en-US" sz="1600" dirty="0" smtClean="0"/>
              <a:t>as a </a:t>
            </a:r>
            <a:r>
              <a:rPr lang="en-US" sz="1600" i="1" dirty="0" smtClean="0"/>
              <a:t>number</a:t>
            </a:r>
            <a:r>
              <a:rPr lang="en-US" sz="1600" dirty="0" smtClean="0"/>
              <a:t>, </a:t>
            </a:r>
            <a:br>
              <a:rPr lang="en-US" sz="1600" dirty="0" smtClean="0"/>
            </a:br>
            <a:r>
              <a:rPr lang="en-US" sz="1600" dirty="0" smtClean="0"/>
              <a:t>i.e., data or instructions</a:t>
            </a:r>
            <a:endParaRPr lang="en-US" sz="1600" dirty="0"/>
          </a:p>
        </p:txBody>
      </p:sp>
      <p:sp>
        <p:nvSpPr>
          <p:cNvPr id="27" name="Slide Number Placeholder 26"/>
          <p:cNvSpPr>
            <a:spLocks noGrp="1"/>
          </p:cNvSpPr>
          <p:nvPr>
            <p:ph type="sldNum" sz="quarter" idx="12"/>
          </p:nvPr>
        </p:nvSpPr>
        <p:spPr/>
        <p:txBody>
          <a:bodyPr/>
          <a:lstStyle/>
          <a:p>
            <a:fld id="{3CC63E4C-4642-794D-A2FD-70F6B81535F5}" type="slidenum">
              <a:rPr lang="en-US" smtClean="0"/>
              <a:pPr/>
              <a:t>14</a:t>
            </a:fld>
            <a:endParaRPr lang="en-US"/>
          </a:p>
        </p:txBody>
      </p:sp>
      <p:pic>
        <p:nvPicPr>
          <p:cNvPr id="2" name="Picture 1"/>
          <p:cNvPicPr>
            <a:picLocks noChangeAspect="1"/>
          </p:cNvPicPr>
          <p:nvPr/>
        </p:nvPicPr>
        <p:blipFill>
          <a:blip r:embed="rId7"/>
          <a:stretch>
            <a:fillRect/>
          </a:stretch>
        </p:blipFill>
        <p:spPr>
          <a:xfrm>
            <a:off x="7404100" y="3530600"/>
            <a:ext cx="1346200" cy="31496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a:srcRect l="8837" t="15885" r="4393" b="13187"/>
          <a:stretch>
            <a:fillRect/>
          </a:stretch>
        </p:blipFill>
        <p:spPr bwMode="auto">
          <a:xfrm>
            <a:off x="198083" y="444471"/>
            <a:ext cx="9047520" cy="6485912"/>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pic>
        <p:nvPicPr>
          <p:cNvPr id="30" name="Picture 22" descr="gordon-moore"/>
          <p:cNvPicPr>
            <a:picLocks noChangeAspect="1" noChangeArrowheads="1"/>
          </p:cNvPicPr>
          <p:nvPr/>
        </p:nvPicPr>
        <p:blipFill>
          <a:blip r:embed="rId3"/>
          <a:srcRect/>
          <a:stretch>
            <a:fillRect/>
          </a:stretch>
        </p:blipFill>
        <p:spPr bwMode="auto">
          <a:xfrm>
            <a:off x="7135832" y="2123173"/>
            <a:ext cx="2008187" cy="2725739"/>
          </a:xfrm>
          <a:prstGeom prst="rect">
            <a:avLst/>
          </a:prstGeom>
          <a:noFill/>
          <a:ln w="9525">
            <a:noFill/>
            <a:miter lim="800000"/>
            <a:headEnd/>
            <a:tailEnd/>
          </a:ln>
        </p:spPr>
      </p:pic>
      <p:sp>
        <p:nvSpPr>
          <p:cNvPr id="31" name="Rectangle 23"/>
          <p:cNvSpPr>
            <a:spLocks noChangeArrowheads="1"/>
          </p:cNvSpPr>
          <p:nvPr/>
        </p:nvSpPr>
        <p:spPr bwMode="auto">
          <a:xfrm>
            <a:off x="7291742" y="4894497"/>
            <a:ext cx="1688458" cy="923330"/>
          </a:xfrm>
          <a:prstGeom prst="rect">
            <a:avLst/>
          </a:prstGeom>
          <a:noFill/>
          <a:ln w="12700">
            <a:noFill/>
            <a:miter lim="800000"/>
            <a:headEnd/>
            <a:tailEnd/>
          </a:ln>
        </p:spPr>
        <p:txBody>
          <a:bodyPr wrap="none">
            <a:prstTxWarp prst="textNoShape">
              <a:avLst/>
            </a:prstTxWarp>
            <a:spAutoFit/>
          </a:bodyPr>
          <a:lstStyle/>
          <a:p>
            <a:r>
              <a:rPr lang="en-US" sz="1800" b="1" dirty="0">
                <a:solidFill>
                  <a:srgbClr val="FF0000"/>
                </a:solidFill>
                <a:ea typeface="Helvetica" charset="0"/>
                <a:cs typeface="Helvetica" charset="0"/>
              </a:rPr>
              <a:t>Gordon Moore</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Intel Cofounder</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B.S. Cal 1950!</a:t>
            </a:r>
          </a:p>
        </p:txBody>
      </p:sp>
      <p:sp>
        <p:nvSpPr>
          <p:cNvPr id="32" name="Rectangle 25"/>
          <p:cNvSpPr>
            <a:spLocks noChangeArrowheads="1"/>
          </p:cNvSpPr>
          <p:nvPr/>
        </p:nvSpPr>
        <p:spPr bwMode="auto">
          <a:xfrm rot="16200000">
            <a:off x="-2201795" y="3342920"/>
            <a:ext cx="4803318" cy="40011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 of transistors on an</a:t>
            </a:r>
            <a:r>
              <a:rPr lang="en-US" sz="2000" b="1" dirty="0" smtClean="0">
                <a:solidFill>
                  <a:schemeClr val="tx1"/>
                </a:solidFill>
                <a:ea typeface="Helvetica" charset="0"/>
                <a:cs typeface="Helvetica" charset="0"/>
              </a:rPr>
              <a:t>  integrated </a:t>
            </a:r>
            <a:r>
              <a:rPr lang="en-US" sz="2000" b="1" dirty="0">
                <a:solidFill>
                  <a:schemeClr val="tx1"/>
                </a:solidFill>
                <a:ea typeface="Helvetica" charset="0"/>
                <a:cs typeface="Helvetica" charset="0"/>
              </a:rPr>
              <a:t>circuit (IC)</a:t>
            </a:r>
          </a:p>
        </p:txBody>
      </p:sp>
      <p:sp>
        <p:nvSpPr>
          <p:cNvPr id="34" name="Rectangle 24"/>
          <p:cNvSpPr>
            <a:spLocks noChangeArrowheads="1"/>
          </p:cNvSpPr>
          <p:nvPr/>
        </p:nvSpPr>
        <p:spPr bwMode="auto">
          <a:xfrm>
            <a:off x="7662852" y="6236601"/>
            <a:ext cx="664815" cy="40011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Year</a:t>
            </a:r>
          </a:p>
        </p:txBody>
      </p:sp>
      <p:sp>
        <p:nvSpPr>
          <p:cNvPr id="28" name="Title 27"/>
          <p:cNvSpPr>
            <a:spLocks noGrp="1"/>
          </p:cNvSpPr>
          <p:nvPr>
            <p:ph type="title"/>
          </p:nvPr>
        </p:nvSpPr>
        <p:spPr>
          <a:xfrm>
            <a:off x="457200" y="54509"/>
            <a:ext cx="7480300" cy="1143000"/>
          </a:xfrm>
        </p:spPr>
        <p:txBody>
          <a:bodyPr/>
          <a:lstStyle/>
          <a:p>
            <a:r>
              <a:rPr lang="en-US" dirty="0" smtClean="0"/>
              <a:t>#2: Moore’s Law</a:t>
            </a:r>
            <a:endParaRPr lang="en-US" dirty="0"/>
          </a:p>
        </p:txBody>
      </p:sp>
      <p:sp>
        <p:nvSpPr>
          <p:cNvPr id="10" name="Rectangle 9"/>
          <p:cNvSpPr>
            <a:spLocks noChangeArrowheads="1"/>
          </p:cNvSpPr>
          <p:nvPr/>
        </p:nvSpPr>
        <p:spPr bwMode="auto">
          <a:xfrm>
            <a:off x="2199890" y="1784175"/>
            <a:ext cx="3073042" cy="1197764"/>
          </a:xfrm>
          <a:prstGeom prst="rect">
            <a:avLst/>
          </a:prstGeom>
          <a:solidFill>
            <a:schemeClr val="accent1"/>
          </a:solidFill>
          <a:ln w="12700">
            <a:solidFill>
              <a:schemeClr val="accent1"/>
            </a:solidFill>
            <a:miter lim="800000"/>
            <a:headEnd/>
            <a:tailEnd/>
          </a:ln>
        </p:spPr>
        <p:txBody>
          <a:bodyPr wrap="square" lIns="90487" tIns="44450" rIns="90487" bIns="44450">
            <a:prstTxWarp prst="textNoShape">
              <a:avLst/>
            </a:prstTxWarp>
            <a:spAutoFit/>
          </a:bodyPr>
          <a:lstStyle/>
          <a:p>
            <a:pPr algn="ctr"/>
            <a:r>
              <a:rPr lang="en-US" sz="2400" b="1" kern="1200" dirty="0">
                <a:solidFill>
                  <a:schemeClr val="bg1"/>
                </a:solidFill>
                <a:ea typeface="Helvetica" charset="0"/>
                <a:cs typeface="Helvetica" charset="0"/>
              </a:rPr>
              <a:t>Predicts: </a:t>
            </a:r>
            <a:endParaRPr lang="en-US" sz="2400" b="1" kern="1200" dirty="0" smtClean="0">
              <a:solidFill>
                <a:schemeClr val="bg1"/>
              </a:solidFill>
              <a:ea typeface="Helvetica" charset="0"/>
              <a:cs typeface="Helvetica" charset="0"/>
            </a:endParaRPr>
          </a:p>
          <a:p>
            <a:pPr algn="ctr"/>
            <a:r>
              <a:rPr lang="en-US" sz="2400" b="1" kern="1200" dirty="0" smtClean="0">
                <a:solidFill>
                  <a:schemeClr val="bg1"/>
                </a:solidFill>
                <a:ea typeface="Helvetica" charset="0"/>
                <a:cs typeface="Helvetica" charset="0"/>
              </a:rPr>
              <a:t>2X </a:t>
            </a:r>
            <a:r>
              <a:rPr lang="en-US" sz="2400" b="1" kern="1200" dirty="0">
                <a:solidFill>
                  <a:schemeClr val="bg1"/>
                </a:solidFill>
                <a:ea typeface="Helvetica" charset="0"/>
                <a:cs typeface="Helvetica" charset="0"/>
              </a:rPr>
              <a:t>Transistors / chip </a:t>
            </a:r>
            <a:r>
              <a:rPr lang="en-US" sz="2400" b="1" kern="1200" dirty="0" smtClean="0">
                <a:solidFill>
                  <a:schemeClr val="bg1"/>
                </a:solidFill>
                <a:ea typeface="Helvetica" charset="0"/>
                <a:cs typeface="Helvetica" charset="0"/>
              </a:rPr>
              <a:t/>
            </a:r>
            <a:br>
              <a:rPr lang="en-US" sz="2400" b="1" kern="1200" dirty="0" smtClean="0">
                <a:solidFill>
                  <a:schemeClr val="bg1"/>
                </a:solidFill>
                <a:ea typeface="Helvetica" charset="0"/>
                <a:cs typeface="Helvetica" charset="0"/>
              </a:rPr>
            </a:br>
            <a:r>
              <a:rPr lang="en-US" sz="2400" b="1" kern="1200" dirty="0" smtClean="0">
                <a:solidFill>
                  <a:schemeClr val="bg1"/>
                </a:solidFill>
                <a:ea typeface="Helvetica" charset="0"/>
                <a:cs typeface="Helvetica" charset="0"/>
              </a:rPr>
              <a:t>every </a:t>
            </a:r>
            <a:r>
              <a:rPr lang="en-US" sz="2400" b="1" kern="1200" dirty="0">
                <a:solidFill>
                  <a:schemeClr val="bg1"/>
                </a:solidFill>
                <a:ea typeface="Helvetica" charset="0"/>
                <a:cs typeface="Helvetica" charset="0"/>
              </a:rPr>
              <a:t>2 years</a:t>
            </a:r>
            <a:endParaRPr lang="en-US" b="1" kern="1200" dirty="0">
              <a:solidFill>
                <a:schemeClr val="bg1"/>
              </a:solidFill>
              <a:ea typeface="Helvetica" charset="0"/>
              <a:cs typeface="Helvetica"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Times</a:t>
            </a:r>
            <a:endParaRPr lang="en-US" dirty="0"/>
          </a:p>
        </p:txBody>
      </p:sp>
      <p:sp>
        <p:nvSpPr>
          <p:cNvPr id="3" name="Slide Number Placeholder 2"/>
          <p:cNvSpPr>
            <a:spLocks noGrp="1"/>
          </p:cNvSpPr>
          <p:nvPr>
            <p:ph type="sldNum" sz="quarter" idx="12"/>
          </p:nvPr>
        </p:nvSpPr>
        <p:spPr/>
        <p:txBody>
          <a:bodyPr/>
          <a:lstStyle/>
          <a:p>
            <a:fld id="{3CC63E4C-4642-794D-A2FD-70F6B81535F5}" type="slidenum">
              <a:rPr lang="en-US" smtClean="0"/>
              <a:pPr/>
              <a:t>16</a:t>
            </a:fld>
            <a:endParaRPr lang="en-US"/>
          </a:p>
        </p:txBody>
      </p:sp>
      <p:grpSp>
        <p:nvGrpSpPr>
          <p:cNvPr id="5" name="Group 4"/>
          <p:cNvGrpSpPr/>
          <p:nvPr/>
        </p:nvGrpSpPr>
        <p:grpSpPr>
          <a:xfrm>
            <a:off x="5760832" y="1735072"/>
            <a:ext cx="2843558" cy="4059799"/>
            <a:chOff x="4142828" y="1232162"/>
            <a:chExt cx="2843558" cy="3499763"/>
          </a:xfrm>
        </p:grpSpPr>
        <p:pic>
          <p:nvPicPr>
            <p:cNvPr id="10" name="Picture 9"/>
            <p:cNvPicPr>
              <a:picLocks noChangeAspect="1"/>
            </p:cNvPicPr>
            <p:nvPr/>
          </p:nvPicPr>
          <p:blipFill>
            <a:blip r:embed="rId2"/>
            <a:stretch>
              <a:fillRect/>
            </a:stretch>
          </p:blipFill>
          <p:spPr>
            <a:xfrm rot="215183">
              <a:off x="4142828" y="1232162"/>
              <a:ext cx="2843558" cy="3499763"/>
            </a:xfrm>
            <a:prstGeom prst="rect">
              <a:avLst/>
            </a:prstGeom>
          </p:spPr>
        </p:pic>
        <p:sp>
          <p:nvSpPr>
            <p:cNvPr id="11" name="TextBox 10"/>
            <p:cNvSpPr txBox="1"/>
            <p:nvPr/>
          </p:nvSpPr>
          <p:spPr>
            <a:xfrm rot="215183">
              <a:off x="4205920" y="3343568"/>
              <a:ext cx="2408455" cy="716364"/>
            </a:xfrm>
            <a:prstGeom prst="rect">
              <a:avLst/>
            </a:prstGeom>
            <a:noFill/>
          </p:spPr>
          <p:txBody>
            <a:bodyPr wrap="square" rtlCol="0">
              <a:spAutoFit/>
            </a:bodyPr>
            <a:lstStyle/>
            <a:p>
              <a:pPr algn="ctr"/>
              <a:r>
                <a:rPr lang="en-US" sz="2400" b="1" dirty="0" smtClean="0">
                  <a:latin typeface="Lucida Calligraphy"/>
                  <a:cs typeface="Lucida Calligraphy"/>
                </a:rPr>
                <a:t>Moore’s Law</a:t>
              </a:r>
            </a:p>
            <a:p>
              <a:pPr algn="ctr"/>
              <a:r>
                <a:rPr lang="en-US" sz="2400" b="1" dirty="0" smtClean="0">
                  <a:latin typeface="Lucida Calligraphy"/>
                  <a:cs typeface="Lucida Calligraphy"/>
                </a:rPr>
                <a:t>1965-2020?</a:t>
              </a:r>
            </a:p>
          </p:txBody>
        </p:sp>
      </p:grpSp>
      <p:sp>
        <p:nvSpPr>
          <p:cNvPr id="7" name="TextBox 6"/>
          <p:cNvSpPr txBox="1"/>
          <p:nvPr/>
        </p:nvSpPr>
        <p:spPr>
          <a:xfrm>
            <a:off x="329257" y="1564265"/>
            <a:ext cx="5578694" cy="4401205"/>
          </a:xfrm>
          <a:prstGeom prst="rect">
            <a:avLst/>
          </a:prstGeom>
          <a:noFill/>
        </p:spPr>
        <p:txBody>
          <a:bodyPr wrap="square" rtlCol="0">
            <a:spAutoFit/>
          </a:bodyPr>
          <a:lstStyle/>
          <a:p>
            <a:r>
              <a:rPr lang="en-US" sz="2800" dirty="0" smtClean="0"/>
              <a:t>Moore’s Law was based on how many transistors/chip at cheapest cost/transistor as technology scaled.</a:t>
            </a:r>
          </a:p>
          <a:p>
            <a:endParaRPr lang="en-US" sz="2800" dirty="0"/>
          </a:p>
          <a:p>
            <a:r>
              <a:rPr lang="en-US" sz="2800" dirty="0" smtClean="0"/>
              <a:t>BUT newest, smallest fabrication processes &lt;14nm, might have greater cost/transistor !!!!</a:t>
            </a:r>
          </a:p>
          <a:p>
            <a:r>
              <a:rPr lang="en-US" sz="2800" dirty="0" smtClean="0"/>
              <a:t>So, why shrink????</a:t>
            </a:r>
          </a:p>
          <a:p>
            <a:endParaRPr lang="en-US" sz="2800" dirty="0"/>
          </a:p>
          <a:p>
            <a:endParaRPr lang="en-US" sz="2800" dirty="0"/>
          </a:p>
        </p:txBody>
      </p:sp>
    </p:spTree>
    <p:extLst>
      <p:ext uri="{BB962C8B-B14F-4D97-AF65-F5344CB8AC3E}">
        <p14:creationId xmlns:p14="http://schemas.microsoft.com/office/powerpoint/2010/main" val="1909153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sz="3200" dirty="0"/>
              <a:t>Jim Gray’s Storage Latency Analogy:  </a:t>
            </a:r>
            <a:br>
              <a:rPr lang="en-US" sz="3200" dirty="0"/>
            </a:br>
            <a:r>
              <a:rPr lang="en-US" sz="3200" dirty="0"/>
              <a:t>How Far Away is the Data?</a:t>
            </a:r>
          </a:p>
        </p:txBody>
      </p:sp>
      <p:sp>
        <p:nvSpPr>
          <p:cNvPr id="821" name="Footer Placeholder 3"/>
          <p:cNvSpPr>
            <a:spLocks noGrp="1"/>
          </p:cNvSpPr>
          <p:nvPr>
            <p:ph type="ftr" sz="quarter" idx="3"/>
          </p:nvPr>
        </p:nvSpPr>
        <p:spPr>
          <a:xfrm>
            <a:off x="0" y="6453213"/>
            <a:ext cx="2895600" cy="403225"/>
          </a:xfrm>
          <a:prstGeom prst="rect">
            <a:avLst/>
          </a:prstGeom>
        </p:spPr>
        <p:txBody>
          <a:bodyPr/>
          <a:lstStyle/>
          <a:p>
            <a:endParaRPr lang="en-US"/>
          </a:p>
          <a:p>
            <a:endParaRPr lang="en-US">
              <a:solidFill>
                <a:schemeClr val="tx2"/>
              </a:solidFill>
            </a:endParaRPr>
          </a:p>
        </p:txBody>
      </p:sp>
      <p:grpSp>
        <p:nvGrpSpPr>
          <p:cNvPr id="141108" name="Group 820"/>
          <p:cNvGrpSpPr>
            <a:grpSpLocks/>
          </p:cNvGrpSpPr>
          <p:nvPr/>
        </p:nvGrpSpPr>
        <p:grpSpPr bwMode="auto">
          <a:xfrm>
            <a:off x="215900" y="1549426"/>
            <a:ext cx="7213600" cy="5302143"/>
            <a:chOff x="491" y="1065"/>
            <a:chExt cx="4549" cy="3011"/>
          </a:xfrm>
        </p:grpSpPr>
        <p:sp>
          <p:nvSpPr>
            <p:cNvPr id="140291" name="Freeform 3"/>
            <p:cNvSpPr>
              <a:spLocks/>
            </p:cNvSpPr>
            <p:nvPr/>
          </p:nvSpPr>
          <p:spPr bwMode="auto">
            <a:xfrm>
              <a:off x="2521" y="2394"/>
              <a:ext cx="86" cy="50"/>
            </a:xfrm>
            <a:custGeom>
              <a:avLst/>
              <a:gdLst/>
              <a:ahLst/>
              <a:cxnLst>
                <a:cxn ang="0">
                  <a:pos x="0" y="22"/>
                </a:cxn>
                <a:cxn ang="0">
                  <a:pos x="55" y="0"/>
                </a:cxn>
                <a:cxn ang="0">
                  <a:pos x="86" y="0"/>
                </a:cxn>
                <a:cxn ang="0">
                  <a:pos x="86" y="29"/>
                </a:cxn>
                <a:cxn ang="0">
                  <a:pos x="31" y="50"/>
                </a:cxn>
                <a:cxn ang="0">
                  <a:pos x="0" y="50"/>
                </a:cxn>
                <a:cxn ang="0">
                  <a:pos x="0" y="22"/>
                </a:cxn>
              </a:cxnLst>
              <a:rect l="0" t="0" r="r" b="b"/>
              <a:pathLst>
                <a:path w="86" h="50">
                  <a:moveTo>
                    <a:pt x="0" y="22"/>
                  </a:moveTo>
                  <a:lnTo>
                    <a:pt x="55" y="0"/>
                  </a:lnTo>
                  <a:lnTo>
                    <a:pt x="86" y="0"/>
                  </a:lnTo>
                  <a:lnTo>
                    <a:pt x="86" y="29"/>
                  </a:lnTo>
                  <a:lnTo>
                    <a:pt x="31" y="50"/>
                  </a:lnTo>
                  <a:lnTo>
                    <a:pt x="0" y="50"/>
                  </a:lnTo>
                  <a:lnTo>
                    <a:pt x="0" y="22"/>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292" name="Freeform 4"/>
            <p:cNvSpPr>
              <a:spLocks/>
            </p:cNvSpPr>
            <p:nvPr/>
          </p:nvSpPr>
          <p:spPr bwMode="auto">
            <a:xfrm>
              <a:off x="2459" y="2416"/>
              <a:ext cx="93" cy="56"/>
            </a:xfrm>
            <a:custGeom>
              <a:avLst/>
              <a:gdLst/>
              <a:ahLst/>
              <a:cxnLst>
                <a:cxn ang="0">
                  <a:pos x="0" y="28"/>
                </a:cxn>
                <a:cxn ang="0">
                  <a:pos x="62" y="0"/>
                </a:cxn>
                <a:cxn ang="0">
                  <a:pos x="93" y="0"/>
                </a:cxn>
                <a:cxn ang="0">
                  <a:pos x="93" y="28"/>
                </a:cxn>
                <a:cxn ang="0">
                  <a:pos x="31" y="56"/>
                </a:cxn>
                <a:cxn ang="0">
                  <a:pos x="0" y="56"/>
                </a:cxn>
                <a:cxn ang="0">
                  <a:pos x="0" y="28"/>
                </a:cxn>
              </a:cxnLst>
              <a:rect l="0" t="0" r="r" b="b"/>
              <a:pathLst>
                <a:path w="93" h="56">
                  <a:moveTo>
                    <a:pt x="0" y="28"/>
                  </a:moveTo>
                  <a:lnTo>
                    <a:pt x="62" y="0"/>
                  </a:lnTo>
                  <a:lnTo>
                    <a:pt x="93" y="0"/>
                  </a:lnTo>
                  <a:lnTo>
                    <a:pt x="93" y="28"/>
                  </a:lnTo>
                  <a:lnTo>
                    <a:pt x="31" y="56"/>
                  </a:lnTo>
                  <a:lnTo>
                    <a:pt x="0" y="56"/>
                  </a:lnTo>
                  <a:lnTo>
                    <a:pt x="0" y="28"/>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293" name="Freeform 5"/>
            <p:cNvSpPr>
              <a:spLocks/>
            </p:cNvSpPr>
            <p:nvPr/>
          </p:nvSpPr>
          <p:spPr bwMode="auto">
            <a:xfrm>
              <a:off x="2404" y="2444"/>
              <a:ext cx="86" cy="49"/>
            </a:xfrm>
            <a:custGeom>
              <a:avLst/>
              <a:gdLst/>
              <a:ahLst/>
              <a:cxnLst>
                <a:cxn ang="0">
                  <a:pos x="0" y="21"/>
                </a:cxn>
                <a:cxn ang="0">
                  <a:pos x="55" y="0"/>
                </a:cxn>
                <a:cxn ang="0">
                  <a:pos x="86" y="0"/>
                </a:cxn>
                <a:cxn ang="0">
                  <a:pos x="86" y="28"/>
                </a:cxn>
                <a:cxn ang="0">
                  <a:pos x="31" y="49"/>
                </a:cxn>
                <a:cxn ang="0">
                  <a:pos x="0" y="49"/>
                </a:cxn>
                <a:cxn ang="0">
                  <a:pos x="0" y="21"/>
                </a:cxn>
              </a:cxnLst>
              <a:rect l="0" t="0" r="r" b="b"/>
              <a:pathLst>
                <a:path w="86" h="49">
                  <a:moveTo>
                    <a:pt x="0" y="21"/>
                  </a:moveTo>
                  <a:lnTo>
                    <a:pt x="55" y="0"/>
                  </a:lnTo>
                  <a:lnTo>
                    <a:pt x="86" y="0"/>
                  </a:lnTo>
                  <a:lnTo>
                    <a:pt x="86"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294" name="Freeform 6"/>
            <p:cNvSpPr>
              <a:spLocks/>
            </p:cNvSpPr>
            <p:nvPr/>
          </p:nvSpPr>
          <p:spPr bwMode="auto">
            <a:xfrm>
              <a:off x="2357" y="2465"/>
              <a:ext cx="78" cy="49"/>
            </a:xfrm>
            <a:custGeom>
              <a:avLst/>
              <a:gdLst/>
              <a:ahLst/>
              <a:cxnLst>
                <a:cxn ang="0">
                  <a:pos x="0" y="21"/>
                </a:cxn>
                <a:cxn ang="0">
                  <a:pos x="47" y="0"/>
                </a:cxn>
                <a:cxn ang="0">
                  <a:pos x="78" y="0"/>
                </a:cxn>
                <a:cxn ang="0">
                  <a:pos x="78" y="28"/>
                </a:cxn>
                <a:cxn ang="0">
                  <a:pos x="32" y="49"/>
                </a:cxn>
                <a:cxn ang="0">
                  <a:pos x="0" y="49"/>
                </a:cxn>
                <a:cxn ang="0">
                  <a:pos x="0" y="21"/>
                </a:cxn>
              </a:cxnLst>
              <a:rect l="0" t="0" r="r" b="b"/>
              <a:pathLst>
                <a:path w="78" h="49">
                  <a:moveTo>
                    <a:pt x="0" y="21"/>
                  </a:moveTo>
                  <a:lnTo>
                    <a:pt x="47" y="0"/>
                  </a:lnTo>
                  <a:lnTo>
                    <a:pt x="78" y="0"/>
                  </a:lnTo>
                  <a:lnTo>
                    <a:pt x="78" y="28"/>
                  </a:lnTo>
                  <a:lnTo>
                    <a:pt x="32"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295" name="Freeform 7"/>
            <p:cNvSpPr>
              <a:spLocks/>
            </p:cNvSpPr>
            <p:nvPr/>
          </p:nvSpPr>
          <p:spPr bwMode="auto">
            <a:xfrm>
              <a:off x="2310" y="2486"/>
              <a:ext cx="79" cy="49"/>
            </a:xfrm>
            <a:custGeom>
              <a:avLst/>
              <a:gdLst/>
              <a:ahLst/>
              <a:cxnLst>
                <a:cxn ang="0">
                  <a:pos x="0" y="21"/>
                </a:cxn>
                <a:cxn ang="0">
                  <a:pos x="47" y="0"/>
                </a:cxn>
                <a:cxn ang="0">
                  <a:pos x="79" y="0"/>
                </a:cxn>
                <a:cxn ang="0">
                  <a:pos x="79" y="28"/>
                </a:cxn>
                <a:cxn ang="0">
                  <a:pos x="32" y="49"/>
                </a:cxn>
                <a:cxn ang="0">
                  <a:pos x="0" y="49"/>
                </a:cxn>
                <a:cxn ang="0">
                  <a:pos x="0" y="21"/>
                </a:cxn>
              </a:cxnLst>
              <a:rect l="0" t="0" r="r" b="b"/>
              <a:pathLst>
                <a:path w="79" h="49">
                  <a:moveTo>
                    <a:pt x="0" y="21"/>
                  </a:moveTo>
                  <a:lnTo>
                    <a:pt x="47" y="0"/>
                  </a:lnTo>
                  <a:lnTo>
                    <a:pt x="79" y="0"/>
                  </a:lnTo>
                  <a:lnTo>
                    <a:pt x="79" y="28"/>
                  </a:lnTo>
                  <a:lnTo>
                    <a:pt x="32"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296" name="Freeform 8"/>
            <p:cNvSpPr>
              <a:spLocks/>
            </p:cNvSpPr>
            <p:nvPr/>
          </p:nvSpPr>
          <p:spPr bwMode="auto">
            <a:xfrm>
              <a:off x="2279" y="2507"/>
              <a:ext cx="63" cy="49"/>
            </a:xfrm>
            <a:custGeom>
              <a:avLst/>
              <a:gdLst/>
              <a:ahLst/>
              <a:cxnLst>
                <a:cxn ang="0">
                  <a:pos x="0" y="21"/>
                </a:cxn>
                <a:cxn ang="0">
                  <a:pos x="31" y="0"/>
                </a:cxn>
                <a:cxn ang="0">
                  <a:pos x="63" y="0"/>
                </a:cxn>
                <a:cxn ang="0">
                  <a:pos x="63" y="28"/>
                </a:cxn>
                <a:cxn ang="0">
                  <a:pos x="31" y="49"/>
                </a:cxn>
                <a:cxn ang="0">
                  <a:pos x="0" y="49"/>
                </a:cxn>
                <a:cxn ang="0">
                  <a:pos x="0" y="21"/>
                </a:cxn>
              </a:cxnLst>
              <a:rect l="0" t="0" r="r" b="b"/>
              <a:pathLst>
                <a:path w="63" h="49">
                  <a:moveTo>
                    <a:pt x="0" y="21"/>
                  </a:moveTo>
                  <a:lnTo>
                    <a:pt x="31" y="0"/>
                  </a:lnTo>
                  <a:lnTo>
                    <a:pt x="63" y="0"/>
                  </a:lnTo>
                  <a:lnTo>
                    <a:pt x="63"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297" name="Freeform 9"/>
            <p:cNvSpPr>
              <a:spLocks/>
            </p:cNvSpPr>
            <p:nvPr/>
          </p:nvSpPr>
          <p:spPr bwMode="auto">
            <a:xfrm>
              <a:off x="2256" y="2528"/>
              <a:ext cx="54" cy="42"/>
            </a:xfrm>
            <a:custGeom>
              <a:avLst/>
              <a:gdLst/>
              <a:ahLst/>
              <a:cxnLst>
                <a:cxn ang="0">
                  <a:pos x="0" y="14"/>
                </a:cxn>
                <a:cxn ang="0">
                  <a:pos x="23" y="0"/>
                </a:cxn>
                <a:cxn ang="0">
                  <a:pos x="54" y="0"/>
                </a:cxn>
                <a:cxn ang="0">
                  <a:pos x="54" y="28"/>
                </a:cxn>
                <a:cxn ang="0">
                  <a:pos x="31" y="42"/>
                </a:cxn>
                <a:cxn ang="0">
                  <a:pos x="0" y="42"/>
                </a:cxn>
                <a:cxn ang="0">
                  <a:pos x="0" y="14"/>
                </a:cxn>
              </a:cxnLst>
              <a:rect l="0" t="0" r="r" b="b"/>
              <a:pathLst>
                <a:path w="54" h="42">
                  <a:moveTo>
                    <a:pt x="0" y="14"/>
                  </a:moveTo>
                  <a:lnTo>
                    <a:pt x="23" y="0"/>
                  </a:lnTo>
                  <a:lnTo>
                    <a:pt x="54" y="0"/>
                  </a:lnTo>
                  <a:lnTo>
                    <a:pt x="54"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298" name="Freeform 10"/>
            <p:cNvSpPr>
              <a:spLocks/>
            </p:cNvSpPr>
            <p:nvPr/>
          </p:nvSpPr>
          <p:spPr bwMode="auto">
            <a:xfrm>
              <a:off x="2225" y="2542"/>
              <a:ext cx="62" cy="49"/>
            </a:xfrm>
            <a:custGeom>
              <a:avLst/>
              <a:gdLst/>
              <a:ahLst/>
              <a:cxnLst>
                <a:cxn ang="0">
                  <a:pos x="0" y="21"/>
                </a:cxn>
                <a:cxn ang="0">
                  <a:pos x="31" y="0"/>
                </a:cxn>
                <a:cxn ang="0">
                  <a:pos x="62" y="0"/>
                </a:cxn>
                <a:cxn ang="0">
                  <a:pos x="62" y="28"/>
                </a:cxn>
                <a:cxn ang="0">
                  <a:pos x="31" y="49"/>
                </a:cxn>
                <a:cxn ang="0">
                  <a:pos x="0" y="49"/>
                </a:cxn>
                <a:cxn ang="0">
                  <a:pos x="0" y="21"/>
                </a:cxn>
              </a:cxnLst>
              <a:rect l="0" t="0" r="r" b="b"/>
              <a:pathLst>
                <a:path w="62" h="49">
                  <a:moveTo>
                    <a:pt x="0" y="21"/>
                  </a:moveTo>
                  <a:lnTo>
                    <a:pt x="31" y="0"/>
                  </a:lnTo>
                  <a:lnTo>
                    <a:pt x="62" y="0"/>
                  </a:lnTo>
                  <a:lnTo>
                    <a:pt x="62"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299" name="Freeform 11"/>
            <p:cNvSpPr>
              <a:spLocks/>
            </p:cNvSpPr>
            <p:nvPr/>
          </p:nvSpPr>
          <p:spPr bwMode="auto">
            <a:xfrm>
              <a:off x="2209" y="2563"/>
              <a:ext cx="47" cy="43"/>
            </a:xfrm>
            <a:custGeom>
              <a:avLst/>
              <a:gdLst/>
              <a:ahLst/>
              <a:cxnLst>
                <a:cxn ang="0">
                  <a:pos x="0" y="14"/>
                </a:cxn>
                <a:cxn ang="0">
                  <a:pos x="16" y="0"/>
                </a:cxn>
                <a:cxn ang="0">
                  <a:pos x="47" y="0"/>
                </a:cxn>
                <a:cxn ang="0">
                  <a:pos x="47" y="28"/>
                </a:cxn>
                <a:cxn ang="0">
                  <a:pos x="31" y="43"/>
                </a:cxn>
                <a:cxn ang="0">
                  <a:pos x="0" y="43"/>
                </a:cxn>
                <a:cxn ang="0">
                  <a:pos x="0" y="14"/>
                </a:cxn>
              </a:cxnLst>
              <a:rect l="0" t="0" r="r" b="b"/>
              <a:pathLst>
                <a:path w="47" h="43">
                  <a:moveTo>
                    <a:pt x="0" y="14"/>
                  </a:moveTo>
                  <a:lnTo>
                    <a:pt x="16" y="0"/>
                  </a:lnTo>
                  <a:lnTo>
                    <a:pt x="47" y="0"/>
                  </a:lnTo>
                  <a:lnTo>
                    <a:pt x="47" y="28"/>
                  </a:lnTo>
                  <a:lnTo>
                    <a:pt x="31" y="43"/>
                  </a:lnTo>
                  <a:lnTo>
                    <a:pt x="0" y="43"/>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00" name="Freeform 12"/>
            <p:cNvSpPr>
              <a:spLocks/>
            </p:cNvSpPr>
            <p:nvPr/>
          </p:nvSpPr>
          <p:spPr bwMode="auto">
            <a:xfrm>
              <a:off x="2186" y="2577"/>
              <a:ext cx="54" cy="50"/>
            </a:xfrm>
            <a:custGeom>
              <a:avLst/>
              <a:gdLst/>
              <a:ahLst/>
              <a:cxnLst>
                <a:cxn ang="0">
                  <a:pos x="0" y="21"/>
                </a:cxn>
                <a:cxn ang="0">
                  <a:pos x="23" y="0"/>
                </a:cxn>
                <a:cxn ang="0">
                  <a:pos x="54" y="0"/>
                </a:cxn>
                <a:cxn ang="0">
                  <a:pos x="54" y="29"/>
                </a:cxn>
                <a:cxn ang="0">
                  <a:pos x="31" y="50"/>
                </a:cxn>
                <a:cxn ang="0">
                  <a:pos x="0" y="50"/>
                </a:cxn>
                <a:cxn ang="0">
                  <a:pos x="0" y="21"/>
                </a:cxn>
              </a:cxnLst>
              <a:rect l="0" t="0" r="r" b="b"/>
              <a:pathLst>
                <a:path w="54" h="50">
                  <a:moveTo>
                    <a:pt x="0" y="21"/>
                  </a:moveTo>
                  <a:lnTo>
                    <a:pt x="23" y="0"/>
                  </a:lnTo>
                  <a:lnTo>
                    <a:pt x="54" y="0"/>
                  </a:lnTo>
                  <a:lnTo>
                    <a:pt x="54" y="29"/>
                  </a:lnTo>
                  <a:lnTo>
                    <a:pt x="31" y="50"/>
                  </a:lnTo>
                  <a:lnTo>
                    <a:pt x="0" y="50"/>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01" name="Freeform 13"/>
            <p:cNvSpPr>
              <a:spLocks/>
            </p:cNvSpPr>
            <p:nvPr/>
          </p:nvSpPr>
          <p:spPr bwMode="auto">
            <a:xfrm>
              <a:off x="2178" y="2598"/>
              <a:ext cx="39" cy="36"/>
            </a:xfrm>
            <a:custGeom>
              <a:avLst/>
              <a:gdLst/>
              <a:ahLst/>
              <a:cxnLst>
                <a:cxn ang="0">
                  <a:pos x="0" y="8"/>
                </a:cxn>
                <a:cxn ang="0">
                  <a:pos x="8" y="0"/>
                </a:cxn>
                <a:cxn ang="0">
                  <a:pos x="39" y="0"/>
                </a:cxn>
                <a:cxn ang="0">
                  <a:pos x="39" y="29"/>
                </a:cxn>
                <a:cxn ang="0">
                  <a:pos x="31" y="36"/>
                </a:cxn>
                <a:cxn ang="0">
                  <a:pos x="0" y="36"/>
                </a:cxn>
                <a:cxn ang="0">
                  <a:pos x="0" y="8"/>
                </a:cxn>
              </a:cxnLst>
              <a:rect l="0" t="0" r="r" b="b"/>
              <a:pathLst>
                <a:path w="39" h="36">
                  <a:moveTo>
                    <a:pt x="0" y="8"/>
                  </a:moveTo>
                  <a:lnTo>
                    <a:pt x="8" y="0"/>
                  </a:lnTo>
                  <a:lnTo>
                    <a:pt x="39" y="0"/>
                  </a:lnTo>
                  <a:lnTo>
                    <a:pt x="39" y="29"/>
                  </a:lnTo>
                  <a:lnTo>
                    <a:pt x="31" y="36"/>
                  </a:lnTo>
                  <a:lnTo>
                    <a:pt x="0" y="36"/>
                  </a:lnTo>
                  <a:lnTo>
                    <a:pt x="0" y="8"/>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02" name="Freeform 14"/>
            <p:cNvSpPr>
              <a:spLocks/>
            </p:cNvSpPr>
            <p:nvPr/>
          </p:nvSpPr>
          <p:spPr bwMode="auto">
            <a:xfrm>
              <a:off x="2170" y="2606"/>
              <a:ext cx="39" cy="49"/>
            </a:xfrm>
            <a:custGeom>
              <a:avLst/>
              <a:gdLst/>
              <a:ahLst/>
              <a:cxnLst>
                <a:cxn ang="0">
                  <a:pos x="0" y="21"/>
                </a:cxn>
                <a:cxn ang="0">
                  <a:pos x="8" y="0"/>
                </a:cxn>
                <a:cxn ang="0">
                  <a:pos x="39" y="0"/>
                </a:cxn>
                <a:cxn ang="0">
                  <a:pos x="39" y="28"/>
                </a:cxn>
                <a:cxn ang="0">
                  <a:pos x="31" y="49"/>
                </a:cxn>
                <a:cxn ang="0">
                  <a:pos x="0" y="49"/>
                </a:cxn>
                <a:cxn ang="0">
                  <a:pos x="0" y="21"/>
                </a:cxn>
              </a:cxnLst>
              <a:rect l="0" t="0" r="r" b="b"/>
              <a:pathLst>
                <a:path w="39" h="49">
                  <a:moveTo>
                    <a:pt x="0" y="21"/>
                  </a:moveTo>
                  <a:lnTo>
                    <a:pt x="8" y="0"/>
                  </a:lnTo>
                  <a:lnTo>
                    <a:pt x="39" y="0"/>
                  </a:lnTo>
                  <a:lnTo>
                    <a:pt x="39"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03" name="Rectangle 15"/>
            <p:cNvSpPr>
              <a:spLocks noChangeArrowheads="1"/>
            </p:cNvSpPr>
            <p:nvPr/>
          </p:nvSpPr>
          <p:spPr bwMode="auto">
            <a:xfrm>
              <a:off x="2170" y="2627"/>
              <a:ext cx="31" cy="42"/>
            </a:xfrm>
            <a:prstGeom prst="rect">
              <a:avLst/>
            </a:prstGeom>
            <a:blipFill dpi="0" rotWithShape="0">
              <a:blip r:embed="rId3"/>
              <a:srcRect/>
              <a:tile tx="0" ty="0" sx="100000" sy="100000" flip="none" algn="tl"/>
            </a:blipFill>
            <a:ln w="9525">
              <a:noFill/>
              <a:miter lim="800000"/>
              <a:headEnd/>
              <a:tailEnd/>
            </a:ln>
          </p:spPr>
          <p:txBody>
            <a:bodyPr>
              <a:prstTxWarp prst="textNoShape">
                <a:avLst/>
              </a:prstTxWarp>
            </a:bodyPr>
            <a:lstStyle/>
            <a:p>
              <a:endParaRPr lang="en-US"/>
            </a:p>
          </p:txBody>
        </p:sp>
        <p:sp>
          <p:nvSpPr>
            <p:cNvPr id="140304" name="Freeform 16"/>
            <p:cNvSpPr>
              <a:spLocks/>
            </p:cNvSpPr>
            <p:nvPr/>
          </p:nvSpPr>
          <p:spPr bwMode="auto">
            <a:xfrm>
              <a:off x="2170" y="2641"/>
              <a:ext cx="39" cy="42"/>
            </a:xfrm>
            <a:custGeom>
              <a:avLst/>
              <a:gdLst/>
              <a:ahLst/>
              <a:cxnLst>
                <a:cxn ang="0">
                  <a:pos x="0" y="0"/>
                </a:cxn>
                <a:cxn ang="0">
                  <a:pos x="31" y="0"/>
                </a:cxn>
                <a:cxn ang="0">
                  <a:pos x="39" y="14"/>
                </a:cxn>
                <a:cxn ang="0">
                  <a:pos x="39" y="42"/>
                </a:cxn>
                <a:cxn ang="0">
                  <a:pos x="8" y="42"/>
                </a:cxn>
                <a:cxn ang="0">
                  <a:pos x="0" y="28"/>
                </a:cxn>
                <a:cxn ang="0">
                  <a:pos x="0" y="0"/>
                </a:cxn>
              </a:cxnLst>
              <a:rect l="0" t="0" r="r" b="b"/>
              <a:pathLst>
                <a:path w="39" h="42">
                  <a:moveTo>
                    <a:pt x="0" y="0"/>
                  </a:moveTo>
                  <a:lnTo>
                    <a:pt x="31" y="0"/>
                  </a:lnTo>
                  <a:lnTo>
                    <a:pt x="39" y="14"/>
                  </a:lnTo>
                  <a:lnTo>
                    <a:pt x="39" y="42"/>
                  </a:lnTo>
                  <a:lnTo>
                    <a:pt x="8"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05" name="Freeform 17"/>
            <p:cNvSpPr>
              <a:spLocks/>
            </p:cNvSpPr>
            <p:nvPr/>
          </p:nvSpPr>
          <p:spPr bwMode="auto">
            <a:xfrm>
              <a:off x="2178" y="2655"/>
              <a:ext cx="39" cy="35"/>
            </a:xfrm>
            <a:custGeom>
              <a:avLst/>
              <a:gdLst/>
              <a:ahLst/>
              <a:cxnLst>
                <a:cxn ang="0">
                  <a:pos x="0" y="0"/>
                </a:cxn>
                <a:cxn ang="0">
                  <a:pos x="31" y="0"/>
                </a:cxn>
                <a:cxn ang="0">
                  <a:pos x="39" y="7"/>
                </a:cxn>
                <a:cxn ang="0">
                  <a:pos x="39" y="35"/>
                </a:cxn>
                <a:cxn ang="0">
                  <a:pos x="8" y="35"/>
                </a:cxn>
                <a:cxn ang="0">
                  <a:pos x="0" y="28"/>
                </a:cxn>
                <a:cxn ang="0">
                  <a:pos x="0" y="0"/>
                </a:cxn>
              </a:cxnLst>
              <a:rect l="0" t="0" r="r" b="b"/>
              <a:pathLst>
                <a:path w="39" h="35">
                  <a:moveTo>
                    <a:pt x="0" y="0"/>
                  </a:moveTo>
                  <a:lnTo>
                    <a:pt x="31" y="0"/>
                  </a:lnTo>
                  <a:lnTo>
                    <a:pt x="39" y="7"/>
                  </a:lnTo>
                  <a:lnTo>
                    <a:pt x="39" y="35"/>
                  </a:lnTo>
                  <a:lnTo>
                    <a:pt x="8" y="35"/>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06" name="Freeform 18"/>
            <p:cNvSpPr>
              <a:spLocks/>
            </p:cNvSpPr>
            <p:nvPr/>
          </p:nvSpPr>
          <p:spPr bwMode="auto">
            <a:xfrm>
              <a:off x="2186" y="2662"/>
              <a:ext cx="39" cy="35"/>
            </a:xfrm>
            <a:custGeom>
              <a:avLst/>
              <a:gdLst/>
              <a:ahLst/>
              <a:cxnLst>
                <a:cxn ang="0">
                  <a:pos x="0" y="0"/>
                </a:cxn>
                <a:cxn ang="0">
                  <a:pos x="31" y="0"/>
                </a:cxn>
                <a:cxn ang="0">
                  <a:pos x="39" y="7"/>
                </a:cxn>
                <a:cxn ang="0">
                  <a:pos x="39" y="35"/>
                </a:cxn>
                <a:cxn ang="0">
                  <a:pos x="7" y="35"/>
                </a:cxn>
                <a:cxn ang="0">
                  <a:pos x="0" y="28"/>
                </a:cxn>
                <a:cxn ang="0">
                  <a:pos x="0" y="0"/>
                </a:cxn>
              </a:cxnLst>
              <a:rect l="0" t="0" r="r" b="b"/>
              <a:pathLst>
                <a:path w="39" h="35">
                  <a:moveTo>
                    <a:pt x="0" y="0"/>
                  </a:moveTo>
                  <a:lnTo>
                    <a:pt x="31" y="0"/>
                  </a:lnTo>
                  <a:lnTo>
                    <a:pt x="39" y="7"/>
                  </a:lnTo>
                  <a:lnTo>
                    <a:pt x="39" y="35"/>
                  </a:lnTo>
                  <a:lnTo>
                    <a:pt x="7" y="35"/>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07" name="Freeform 19"/>
            <p:cNvSpPr>
              <a:spLocks/>
            </p:cNvSpPr>
            <p:nvPr/>
          </p:nvSpPr>
          <p:spPr bwMode="auto">
            <a:xfrm>
              <a:off x="2193" y="2669"/>
              <a:ext cx="55" cy="42"/>
            </a:xfrm>
            <a:custGeom>
              <a:avLst/>
              <a:gdLst/>
              <a:ahLst/>
              <a:cxnLst>
                <a:cxn ang="0">
                  <a:pos x="0" y="0"/>
                </a:cxn>
                <a:cxn ang="0">
                  <a:pos x="32" y="0"/>
                </a:cxn>
                <a:cxn ang="0">
                  <a:pos x="55" y="14"/>
                </a:cxn>
                <a:cxn ang="0">
                  <a:pos x="55" y="42"/>
                </a:cxn>
                <a:cxn ang="0">
                  <a:pos x="24" y="42"/>
                </a:cxn>
                <a:cxn ang="0">
                  <a:pos x="0" y="28"/>
                </a:cxn>
                <a:cxn ang="0">
                  <a:pos x="0" y="0"/>
                </a:cxn>
              </a:cxnLst>
              <a:rect l="0" t="0" r="r" b="b"/>
              <a:pathLst>
                <a:path w="55" h="42">
                  <a:moveTo>
                    <a:pt x="0" y="0"/>
                  </a:moveTo>
                  <a:lnTo>
                    <a:pt x="32" y="0"/>
                  </a:lnTo>
                  <a:lnTo>
                    <a:pt x="55" y="14"/>
                  </a:lnTo>
                  <a:lnTo>
                    <a:pt x="55" y="42"/>
                  </a:lnTo>
                  <a:lnTo>
                    <a:pt x="24"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08" name="Freeform 20"/>
            <p:cNvSpPr>
              <a:spLocks/>
            </p:cNvSpPr>
            <p:nvPr/>
          </p:nvSpPr>
          <p:spPr bwMode="auto">
            <a:xfrm>
              <a:off x="2217" y="2683"/>
              <a:ext cx="62" cy="49"/>
            </a:xfrm>
            <a:custGeom>
              <a:avLst/>
              <a:gdLst/>
              <a:ahLst/>
              <a:cxnLst>
                <a:cxn ang="0">
                  <a:pos x="0" y="0"/>
                </a:cxn>
                <a:cxn ang="0">
                  <a:pos x="31" y="0"/>
                </a:cxn>
                <a:cxn ang="0">
                  <a:pos x="62" y="21"/>
                </a:cxn>
                <a:cxn ang="0">
                  <a:pos x="62" y="49"/>
                </a:cxn>
                <a:cxn ang="0">
                  <a:pos x="31" y="49"/>
                </a:cxn>
                <a:cxn ang="0">
                  <a:pos x="0" y="28"/>
                </a:cxn>
                <a:cxn ang="0">
                  <a:pos x="0" y="0"/>
                </a:cxn>
              </a:cxnLst>
              <a:rect l="0" t="0" r="r" b="b"/>
              <a:pathLst>
                <a:path w="62" h="49">
                  <a:moveTo>
                    <a:pt x="0" y="0"/>
                  </a:moveTo>
                  <a:lnTo>
                    <a:pt x="31" y="0"/>
                  </a:lnTo>
                  <a:lnTo>
                    <a:pt x="62" y="21"/>
                  </a:lnTo>
                  <a:lnTo>
                    <a:pt x="62" y="49"/>
                  </a:lnTo>
                  <a:lnTo>
                    <a:pt x="31" y="49"/>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09" name="Freeform 21"/>
            <p:cNvSpPr>
              <a:spLocks/>
            </p:cNvSpPr>
            <p:nvPr/>
          </p:nvSpPr>
          <p:spPr bwMode="auto">
            <a:xfrm>
              <a:off x="2248" y="2704"/>
              <a:ext cx="47" cy="42"/>
            </a:xfrm>
            <a:custGeom>
              <a:avLst/>
              <a:gdLst/>
              <a:ahLst/>
              <a:cxnLst>
                <a:cxn ang="0">
                  <a:pos x="0" y="0"/>
                </a:cxn>
                <a:cxn ang="0">
                  <a:pos x="31" y="0"/>
                </a:cxn>
                <a:cxn ang="0">
                  <a:pos x="47" y="14"/>
                </a:cxn>
                <a:cxn ang="0">
                  <a:pos x="47" y="42"/>
                </a:cxn>
                <a:cxn ang="0">
                  <a:pos x="16" y="42"/>
                </a:cxn>
                <a:cxn ang="0">
                  <a:pos x="0" y="28"/>
                </a:cxn>
                <a:cxn ang="0">
                  <a:pos x="0" y="0"/>
                </a:cxn>
              </a:cxnLst>
              <a:rect l="0" t="0" r="r" b="b"/>
              <a:pathLst>
                <a:path w="47" h="42">
                  <a:moveTo>
                    <a:pt x="0" y="0"/>
                  </a:moveTo>
                  <a:lnTo>
                    <a:pt x="31" y="0"/>
                  </a:lnTo>
                  <a:lnTo>
                    <a:pt x="47" y="14"/>
                  </a:lnTo>
                  <a:lnTo>
                    <a:pt x="47" y="42"/>
                  </a:lnTo>
                  <a:lnTo>
                    <a:pt x="16"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10" name="Freeform 22"/>
            <p:cNvSpPr>
              <a:spLocks/>
            </p:cNvSpPr>
            <p:nvPr/>
          </p:nvSpPr>
          <p:spPr bwMode="auto">
            <a:xfrm>
              <a:off x="2264" y="2718"/>
              <a:ext cx="62" cy="42"/>
            </a:xfrm>
            <a:custGeom>
              <a:avLst/>
              <a:gdLst/>
              <a:ahLst/>
              <a:cxnLst>
                <a:cxn ang="0">
                  <a:pos x="0" y="0"/>
                </a:cxn>
                <a:cxn ang="0">
                  <a:pos x="31" y="0"/>
                </a:cxn>
                <a:cxn ang="0">
                  <a:pos x="62" y="14"/>
                </a:cxn>
                <a:cxn ang="0">
                  <a:pos x="62" y="42"/>
                </a:cxn>
                <a:cxn ang="0">
                  <a:pos x="31" y="42"/>
                </a:cxn>
                <a:cxn ang="0">
                  <a:pos x="0" y="28"/>
                </a:cxn>
                <a:cxn ang="0">
                  <a:pos x="0" y="0"/>
                </a:cxn>
              </a:cxnLst>
              <a:rect l="0" t="0" r="r" b="b"/>
              <a:pathLst>
                <a:path w="62" h="42">
                  <a:moveTo>
                    <a:pt x="0" y="0"/>
                  </a:moveTo>
                  <a:lnTo>
                    <a:pt x="31" y="0"/>
                  </a:lnTo>
                  <a:lnTo>
                    <a:pt x="62" y="14"/>
                  </a:lnTo>
                  <a:lnTo>
                    <a:pt x="62" y="42"/>
                  </a:lnTo>
                  <a:lnTo>
                    <a:pt x="31"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11" name="Freeform 23"/>
            <p:cNvSpPr>
              <a:spLocks/>
            </p:cNvSpPr>
            <p:nvPr/>
          </p:nvSpPr>
          <p:spPr bwMode="auto">
            <a:xfrm>
              <a:off x="2295" y="2732"/>
              <a:ext cx="54" cy="42"/>
            </a:xfrm>
            <a:custGeom>
              <a:avLst/>
              <a:gdLst/>
              <a:ahLst/>
              <a:cxnLst>
                <a:cxn ang="0">
                  <a:pos x="0" y="0"/>
                </a:cxn>
                <a:cxn ang="0">
                  <a:pos x="31" y="0"/>
                </a:cxn>
                <a:cxn ang="0">
                  <a:pos x="54" y="14"/>
                </a:cxn>
                <a:cxn ang="0">
                  <a:pos x="54" y="42"/>
                </a:cxn>
                <a:cxn ang="0">
                  <a:pos x="23" y="42"/>
                </a:cxn>
                <a:cxn ang="0">
                  <a:pos x="0" y="28"/>
                </a:cxn>
                <a:cxn ang="0">
                  <a:pos x="0" y="0"/>
                </a:cxn>
              </a:cxnLst>
              <a:rect l="0" t="0" r="r" b="b"/>
              <a:pathLst>
                <a:path w="54" h="42">
                  <a:moveTo>
                    <a:pt x="0" y="0"/>
                  </a:moveTo>
                  <a:lnTo>
                    <a:pt x="31" y="0"/>
                  </a:lnTo>
                  <a:lnTo>
                    <a:pt x="54" y="14"/>
                  </a:lnTo>
                  <a:lnTo>
                    <a:pt x="54" y="42"/>
                  </a:lnTo>
                  <a:lnTo>
                    <a:pt x="23"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12" name="Freeform 24"/>
            <p:cNvSpPr>
              <a:spLocks/>
            </p:cNvSpPr>
            <p:nvPr/>
          </p:nvSpPr>
          <p:spPr bwMode="auto">
            <a:xfrm>
              <a:off x="2318" y="2746"/>
              <a:ext cx="55" cy="42"/>
            </a:xfrm>
            <a:custGeom>
              <a:avLst/>
              <a:gdLst/>
              <a:ahLst/>
              <a:cxnLst>
                <a:cxn ang="0">
                  <a:pos x="0" y="0"/>
                </a:cxn>
                <a:cxn ang="0">
                  <a:pos x="31" y="0"/>
                </a:cxn>
                <a:cxn ang="0">
                  <a:pos x="55" y="14"/>
                </a:cxn>
                <a:cxn ang="0">
                  <a:pos x="55" y="42"/>
                </a:cxn>
                <a:cxn ang="0">
                  <a:pos x="24" y="42"/>
                </a:cxn>
                <a:cxn ang="0">
                  <a:pos x="0" y="28"/>
                </a:cxn>
                <a:cxn ang="0">
                  <a:pos x="0" y="0"/>
                </a:cxn>
              </a:cxnLst>
              <a:rect l="0" t="0" r="r" b="b"/>
              <a:pathLst>
                <a:path w="55" h="42">
                  <a:moveTo>
                    <a:pt x="0" y="0"/>
                  </a:moveTo>
                  <a:lnTo>
                    <a:pt x="31" y="0"/>
                  </a:lnTo>
                  <a:lnTo>
                    <a:pt x="55" y="14"/>
                  </a:lnTo>
                  <a:lnTo>
                    <a:pt x="55" y="42"/>
                  </a:lnTo>
                  <a:lnTo>
                    <a:pt x="24"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13" name="Freeform 25"/>
            <p:cNvSpPr>
              <a:spLocks/>
            </p:cNvSpPr>
            <p:nvPr/>
          </p:nvSpPr>
          <p:spPr bwMode="auto">
            <a:xfrm>
              <a:off x="2342" y="2760"/>
              <a:ext cx="54" cy="35"/>
            </a:xfrm>
            <a:custGeom>
              <a:avLst/>
              <a:gdLst/>
              <a:ahLst/>
              <a:cxnLst>
                <a:cxn ang="0">
                  <a:pos x="0" y="0"/>
                </a:cxn>
                <a:cxn ang="0">
                  <a:pos x="31" y="0"/>
                </a:cxn>
                <a:cxn ang="0">
                  <a:pos x="54" y="7"/>
                </a:cxn>
                <a:cxn ang="0">
                  <a:pos x="54" y="35"/>
                </a:cxn>
                <a:cxn ang="0">
                  <a:pos x="23" y="35"/>
                </a:cxn>
                <a:cxn ang="0">
                  <a:pos x="0" y="28"/>
                </a:cxn>
                <a:cxn ang="0">
                  <a:pos x="0" y="0"/>
                </a:cxn>
              </a:cxnLst>
              <a:rect l="0" t="0" r="r" b="b"/>
              <a:pathLst>
                <a:path w="54" h="35">
                  <a:moveTo>
                    <a:pt x="0" y="0"/>
                  </a:moveTo>
                  <a:lnTo>
                    <a:pt x="31" y="0"/>
                  </a:lnTo>
                  <a:lnTo>
                    <a:pt x="54" y="7"/>
                  </a:lnTo>
                  <a:lnTo>
                    <a:pt x="54" y="35"/>
                  </a:lnTo>
                  <a:lnTo>
                    <a:pt x="23" y="35"/>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14" name="Freeform 26"/>
            <p:cNvSpPr>
              <a:spLocks/>
            </p:cNvSpPr>
            <p:nvPr/>
          </p:nvSpPr>
          <p:spPr bwMode="auto">
            <a:xfrm>
              <a:off x="2365" y="2767"/>
              <a:ext cx="47" cy="35"/>
            </a:xfrm>
            <a:custGeom>
              <a:avLst/>
              <a:gdLst/>
              <a:ahLst/>
              <a:cxnLst>
                <a:cxn ang="0">
                  <a:pos x="0" y="0"/>
                </a:cxn>
                <a:cxn ang="0">
                  <a:pos x="31" y="0"/>
                </a:cxn>
                <a:cxn ang="0">
                  <a:pos x="47" y="7"/>
                </a:cxn>
                <a:cxn ang="0">
                  <a:pos x="47" y="35"/>
                </a:cxn>
                <a:cxn ang="0">
                  <a:pos x="16" y="35"/>
                </a:cxn>
                <a:cxn ang="0">
                  <a:pos x="0" y="28"/>
                </a:cxn>
                <a:cxn ang="0">
                  <a:pos x="0" y="0"/>
                </a:cxn>
              </a:cxnLst>
              <a:rect l="0" t="0" r="r" b="b"/>
              <a:pathLst>
                <a:path w="47" h="35">
                  <a:moveTo>
                    <a:pt x="0" y="0"/>
                  </a:moveTo>
                  <a:lnTo>
                    <a:pt x="31" y="0"/>
                  </a:lnTo>
                  <a:lnTo>
                    <a:pt x="47" y="7"/>
                  </a:lnTo>
                  <a:lnTo>
                    <a:pt x="47" y="35"/>
                  </a:lnTo>
                  <a:lnTo>
                    <a:pt x="16" y="35"/>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15" name="Rectangle 27"/>
            <p:cNvSpPr>
              <a:spLocks noChangeArrowheads="1"/>
            </p:cNvSpPr>
            <p:nvPr/>
          </p:nvSpPr>
          <p:spPr bwMode="auto">
            <a:xfrm>
              <a:off x="2381" y="2774"/>
              <a:ext cx="31" cy="28"/>
            </a:xfrm>
            <a:prstGeom prst="rect">
              <a:avLst/>
            </a:prstGeom>
            <a:blipFill dpi="0" rotWithShape="0">
              <a:blip r:embed="rId3"/>
              <a:srcRect/>
              <a:tile tx="0" ty="0" sx="100000" sy="100000" flip="none" algn="tl"/>
            </a:blipFill>
            <a:ln w="9525">
              <a:noFill/>
              <a:miter lim="800000"/>
              <a:headEnd/>
              <a:tailEnd/>
            </a:ln>
          </p:spPr>
          <p:txBody>
            <a:bodyPr>
              <a:prstTxWarp prst="textNoShape">
                <a:avLst/>
              </a:prstTxWarp>
            </a:bodyPr>
            <a:lstStyle/>
            <a:p>
              <a:endParaRPr lang="en-US"/>
            </a:p>
          </p:txBody>
        </p:sp>
        <p:sp>
          <p:nvSpPr>
            <p:cNvPr id="140316" name="Freeform 28"/>
            <p:cNvSpPr>
              <a:spLocks/>
            </p:cNvSpPr>
            <p:nvPr/>
          </p:nvSpPr>
          <p:spPr bwMode="auto">
            <a:xfrm>
              <a:off x="2381" y="2774"/>
              <a:ext cx="47" cy="36"/>
            </a:xfrm>
            <a:custGeom>
              <a:avLst/>
              <a:gdLst/>
              <a:ahLst/>
              <a:cxnLst>
                <a:cxn ang="0">
                  <a:pos x="0" y="0"/>
                </a:cxn>
                <a:cxn ang="0">
                  <a:pos x="31" y="0"/>
                </a:cxn>
                <a:cxn ang="0">
                  <a:pos x="47" y="7"/>
                </a:cxn>
                <a:cxn ang="0">
                  <a:pos x="47" y="36"/>
                </a:cxn>
                <a:cxn ang="0">
                  <a:pos x="15" y="36"/>
                </a:cxn>
                <a:cxn ang="0">
                  <a:pos x="0" y="28"/>
                </a:cxn>
                <a:cxn ang="0">
                  <a:pos x="0" y="0"/>
                </a:cxn>
              </a:cxnLst>
              <a:rect l="0" t="0" r="r" b="b"/>
              <a:pathLst>
                <a:path w="47" h="36">
                  <a:moveTo>
                    <a:pt x="0" y="0"/>
                  </a:moveTo>
                  <a:lnTo>
                    <a:pt x="31" y="0"/>
                  </a:lnTo>
                  <a:lnTo>
                    <a:pt x="47" y="7"/>
                  </a:lnTo>
                  <a:lnTo>
                    <a:pt x="47" y="36"/>
                  </a:lnTo>
                  <a:lnTo>
                    <a:pt x="15" y="3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17" name="Freeform 29"/>
            <p:cNvSpPr>
              <a:spLocks/>
            </p:cNvSpPr>
            <p:nvPr/>
          </p:nvSpPr>
          <p:spPr bwMode="auto">
            <a:xfrm>
              <a:off x="2396" y="2781"/>
              <a:ext cx="63" cy="43"/>
            </a:xfrm>
            <a:custGeom>
              <a:avLst/>
              <a:gdLst/>
              <a:ahLst/>
              <a:cxnLst>
                <a:cxn ang="0">
                  <a:pos x="0" y="0"/>
                </a:cxn>
                <a:cxn ang="0">
                  <a:pos x="32" y="0"/>
                </a:cxn>
                <a:cxn ang="0">
                  <a:pos x="63" y="14"/>
                </a:cxn>
                <a:cxn ang="0">
                  <a:pos x="63" y="43"/>
                </a:cxn>
                <a:cxn ang="0">
                  <a:pos x="32" y="43"/>
                </a:cxn>
                <a:cxn ang="0">
                  <a:pos x="0" y="29"/>
                </a:cxn>
                <a:cxn ang="0">
                  <a:pos x="0" y="0"/>
                </a:cxn>
              </a:cxnLst>
              <a:rect l="0" t="0" r="r" b="b"/>
              <a:pathLst>
                <a:path w="63" h="43">
                  <a:moveTo>
                    <a:pt x="0" y="0"/>
                  </a:moveTo>
                  <a:lnTo>
                    <a:pt x="32" y="0"/>
                  </a:lnTo>
                  <a:lnTo>
                    <a:pt x="63" y="14"/>
                  </a:lnTo>
                  <a:lnTo>
                    <a:pt x="63" y="43"/>
                  </a:lnTo>
                  <a:lnTo>
                    <a:pt x="32" y="43"/>
                  </a:lnTo>
                  <a:lnTo>
                    <a:pt x="0" y="29"/>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18" name="Freeform 30"/>
            <p:cNvSpPr>
              <a:spLocks/>
            </p:cNvSpPr>
            <p:nvPr/>
          </p:nvSpPr>
          <p:spPr bwMode="auto">
            <a:xfrm>
              <a:off x="2428" y="2795"/>
              <a:ext cx="46" cy="43"/>
            </a:xfrm>
            <a:custGeom>
              <a:avLst/>
              <a:gdLst/>
              <a:ahLst/>
              <a:cxnLst>
                <a:cxn ang="0">
                  <a:pos x="0" y="0"/>
                </a:cxn>
                <a:cxn ang="0">
                  <a:pos x="31" y="0"/>
                </a:cxn>
                <a:cxn ang="0">
                  <a:pos x="46" y="15"/>
                </a:cxn>
                <a:cxn ang="0">
                  <a:pos x="46" y="43"/>
                </a:cxn>
                <a:cxn ang="0">
                  <a:pos x="15" y="43"/>
                </a:cxn>
                <a:cxn ang="0">
                  <a:pos x="0" y="29"/>
                </a:cxn>
                <a:cxn ang="0">
                  <a:pos x="0" y="0"/>
                </a:cxn>
              </a:cxnLst>
              <a:rect l="0" t="0" r="r" b="b"/>
              <a:pathLst>
                <a:path w="46" h="43">
                  <a:moveTo>
                    <a:pt x="0" y="0"/>
                  </a:moveTo>
                  <a:lnTo>
                    <a:pt x="31" y="0"/>
                  </a:lnTo>
                  <a:lnTo>
                    <a:pt x="46" y="15"/>
                  </a:lnTo>
                  <a:lnTo>
                    <a:pt x="46" y="43"/>
                  </a:lnTo>
                  <a:lnTo>
                    <a:pt x="15" y="43"/>
                  </a:lnTo>
                  <a:lnTo>
                    <a:pt x="0" y="29"/>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19" name="Freeform 31"/>
            <p:cNvSpPr>
              <a:spLocks/>
            </p:cNvSpPr>
            <p:nvPr/>
          </p:nvSpPr>
          <p:spPr bwMode="auto">
            <a:xfrm>
              <a:off x="2443" y="2810"/>
              <a:ext cx="47" cy="56"/>
            </a:xfrm>
            <a:custGeom>
              <a:avLst/>
              <a:gdLst/>
              <a:ahLst/>
              <a:cxnLst>
                <a:cxn ang="0">
                  <a:pos x="0" y="0"/>
                </a:cxn>
                <a:cxn ang="0">
                  <a:pos x="31" y="0"/>
                </a:cxn>
                <a:cxn ang="0">
                  <a:pos x="47" y="28"/>
                </a:cxn>
                <a:cxn ang="0">
                  <a:pos x="47" y="56"/>
                </a:cxn>
                <a:cxn ang="0">
                  <a:pos x="16" y="56"/>
                </a:cxn>
                <a:cxn ang="0">
                  <a:pos x="0" y="28"/>
                </a:cxn>
                <a:cxn ang="0">
                  <a:pos x="0" y="0"/>
                </a:cxn>
              </a:cxnLst>
              <a:rect l="0" t="0" r="r" b="b"/>
              <a:pathLst>
                <a:path w="47" h="56">
                  <a:moveTo>
                    <a:pt x="0" y="0"/>
                  </a:moveTo>
                  <a:lnTo>
                    <a:pt x="31" y="0"/>
                  </a:lnTo>
                  <a:lnTo>
                    <a:pt x="47" y="28"/>
                  </a:lnTo>
                  <a:lnTo>
                    <a:pt x="47" y="56"/>
                  </a:lnTo>
                  <a:lnTo>
                    <a:pt x="16"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20" name="Freeform 32"/>
            <p:cNvSpPr>
              <a:spLocks/>
            </p:cNvSpPr>
            <p:nvPr/>
          </p:nvSpPr>
          <p:spPr bwMode="auto">
            <a:xfrm>
              <a:off x="2459" y="2838"/>
              <a:ext cx="39" cy="49"/>
            </a:xfrm>
            <a:custGeom>
              <a:avLst/>
              <a:gdLst/>
              <a:ahLst/>
              <a:cxnLst>
                <a:cxn ang="0">
                  <a:pos x="0" y="0"/>
                </a:cxn>
                <a:cxn ang="0">
                  <a:pos x="31" y="0"/>
                </a:cxn>
                <a:cxn ang="0">
                  <a:pos x="39" y="21"/>
                </a:cxn>
                <a:cxn ang="0">
                  <a:pos x="39" y="49"/>
                </a:cxn>
                <a:cxn ang="0">
                  <a:pos x="8" y="49"/>
                </a:cxn>
                <a:cxn ang="0">
                  <a:pos x="0" y="28"/>
                </a:cxn>
                <a:cxn ang="0">
                  <a:pos x="0" y="0"/>
                </a:cxn>
              </a:cxnLst>
              <a:rect l="0" t="0" r="r" b="b"/>
              <a:pathLst>
                <a:path w="39" h="49">
                  <a:moveTo>
                    <a:pt x="0" y="0"/>
                  </a:moveTo>
                  <a:lnTo>
                    <a:pt x="31" y="0"/>
                  </a:lnTo>
                  <a:lnTo>
                    <a:pt x="39" y="21"/>
                  </a:lnTo>
                  <a:lnTo>
                    <a:pt x="39" y="49"/>
                  </a:lnTo>
                  <a:lnTo>
                    <a:pt x="8" y="49"/>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21" name="Rectangle 33"/>
            <p:cNvSpPr>
              <a:spLocks noChangeArrowheads="1"/>
            </p:cNvSpPr>
            <p:nvPr/>
          </p:nvSpPr>
          <p:spPr bwMode="auto">
            <a:xfrm>
              <a:off x="2467" y="2859"/>
              <a:ext cx="31" cy="35"/>
            </a:xfrm>
            <a:prstGeom prst="rect">
              <a:avLst/>
            </a:prstGeom>
            <a:blipFill dpi="0" rotWithShape="0">
              <a:blip r:embed="rId3"/>
              <a:srcRect/>
              <a:tile tx="0" ty="0" sx="100000" sy="100000" flip="none" algn="tl"/>
            </a:blipFill>
            <a:ln w="9525">
              <a:noFill/>
              <a:miter lim="800000"/>
              <a:headEnd/>
              <a:tailEnd/>
            </a:ln>
          </p:spPr>
          <p:txBody>
            <a:bodyPr>
              <a:prstTxWarp prst="textNoShape">
                <a:avLst/>
              </a:prstTxWarp>
            </a:bodyPr>
            <a:lstStyle/>
            <a:p>
              <a:endParaRPr lang="en-US"/>
            </a:p>
          </p:txBody>
        </p:sp>
        <p:sp>
          <p:nvSpPr>
            <p:cNvPr id="140322" name="Freeform 34"/>
            <p:cNvSpPr>
              <a:spLocks/>
            </p:cNvSpPr>
            <p:nvPr/>
          </p:nvSpPr>
          <p:spPr bwMode="auto">
            <a:xfrm>
              <a:off x="2467" y="2866"/>
              <a:ext cx="39" cy="56"/>
            </a:xfrm>
            <a:custGeom>
              <a:avLst/>
              <a:gdLst/>
              <a:ahLst/>
              <a:cxnLst>
                <a:cxn ang="0">
                  <a:pos x="0" y="0"/>
                </a:cxn>
                <a:cxn ang="0">
                  <a:pos x="31" y="0"/>
                </a:cxn>
                <a:cxn ang="0">
                  <a:pos x="39" y="28"/>
                </a:cxn>
                <a:cxn ang="0">
                  <a:pos x="39" y="56"/>
                </a:cxn>
                <a:cxn ang="0">
                  <a:pos x="7" y="56"/>
                </a:cxn>
                <a:cxn ang="0">
                  <a:pos x="0" y="28"/>
                </a:cxn>
                <a:cxn ang="0">
                  <a:pos x="0" y="0"/>
                </a:cxn>
              </a:cxnLst>
              <a:rect l="0" t="0" r="r" b="b"/>
              <a:pathLst>
                <a:path w="39" h="56">
                  <a:moveTo>
                    <a:pt x="0" y="0"/>
                  </a:moveTo>
                  <a:lnTo>
                    <a:pt x="31" y="0"/>
                  </a:lnTo>
                  <a:lnTo>
                    <a:pt x="39" y="28"/>
                  </a:lnTo>
                  <a:lnTo>
                    <a:pt x="39" y="56"/>
                  </a:lnTo>
                  <a:lnTo>
                    <a:pt x="7"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23" name="Freeform 35"/>
            <p:cNvSpPr>
              <a:spLocks/>
            </p:cNvSpPr>
            <p:nvPr/>
          </p:nvSpPr>
          <p:spPr bwMode="auto">
            <a:xfrm>
              <a:off x="2467" y="2894"/>
              <a:ext cx="39" cy="42"/>
            </a:xfrm>
            <a:custGeom>
              <a:avLst/>
              <a:gdLst/>
              <a:ahLst/>
              <a:cxnLst>
                <a:cxn ang="0">
                  <a:pos x="0" y="14"/>
                </a:cxn>
                <a:cxn ang="0">
                  <a:pos x="7" y="0"/>
                </a:cxn>
                <a:cxn ang="0">
                  <a:pos x="39" y="0"/>
                </a:cxn>
                <a:cxn ang="0">
                  <a:pos x="39" y="28"/>
                </a:cxn>
                <a:cxn ang="0">
                  <a:pos x="31" y="42"/>
                </a:cxn>
                <a:cxn ang="0">
                  <a:pos x="0" y="42"/>
                </a:cxn>
                <a:cxn ang="0">
                  <a:pos x="0" y="14"/>
                </a:cxn>
              </a:cxnLst>
              <a:rect l="0" t="0" r="r" b="b"/>
              <a:pathLst>
                <a:path w="39" h="42">
                  <a:moveTo>
                    <a:pt x="0" y="14"/>
                  </a:moveTo>
                  <a:lnTo>
                    <a:pt x="7" y="0"/>
                  </a:lnTo>
                  <a:lnTo>
                    <a:pt x="39" y="0"/>
                  </a:lnTo>
                  <a:lnTo>
                    <a:pt x="39"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24" name="Freeform 36"/>
            <p:cNvSpPr>
              <a:spLocks/>
            </p:cNvSpPr>
            <p:nvPr/>
          </p:nvSpPr>
          <p:spPr bwMode="auto">
            <a:xfrm>
              <a:off x="2459" y="2908"/>
              <a:ext cx="39" cy="49"/>
            </a:xfrm>
            <a:custGeom>
              <a:avLst/>
              <a:gdLst/>
              <a:ahLst/>
              <a:cxnLst>
                <a:cxn ang="0">
                  <a:pos x="0" y="21"/>
                </a:cxn>
                <a:cxn ang="0">
                  <a:pos x="8" y="0"/>
                </a:cxn>
                <a:cxn ang="0">
                  <a:pos x="39" y="0"/>
                </a:cxn>
                <a:cxn ang="0">
                  <a:pos x="39" y="28"/>
                </a:cxn>
                <a:cxn ang="0">
                  <a:pos x="31" y="49"/>
                </a:cxn>
                <a:cxn ang="0">
                  <a:pos x="0" y="49"/>
                </a:cxn>
                <a:cxn ang="0">
                  <a:pos x="0" y="21"/>
                </a:cxn>
              </a:cxnLst>
              <a:rect l="0" t="0" r="r" b="b"/>
              <a:pathLst>
                <a:path w="39" h="49">
                  <a:moveTo>
                    <a:pt x="0" y="21"/>
                  </a:moveTo>
                  <a:lnTo>
                    <a:pt x="8" y="0"/>
                  </a:lnTo>
                  <a:lnTo>
                    <a:pt x="39" y="0"/>
                  </a:lnTo>
                  <a:lnTo>
                    <a:pt x="39"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25" name="Freeform 37"/>
            <p:cNvSpPr>
              <a:spLocks/>
            </p:cNvSpPr>
            <p:nvPr/>
          </p:nvSpPr>
          <p:spPr bwMode="auto">
            <a:xfrm>
              <a:off x="2451" y="2929"/>
              <a:ext cx="39" cy="42"/>
            </a:xfrm>
            <a:custGeom>
              <a:avLst/>
              <a:gdLst/>
              <a:ahLst/>
              <a:cxnLst>
                <a:cxn ang="0">
                  <a:pos x="0" y="14"/>
                </a:cxn>
                <a:cxn ang="0">
                  <a:pos x="8" y="0"/>
                </a:cxn>
                <a:cxn ang="0">
                  <a:pos x="39" y="0"/>
                </a:cxn>
                <a:cxn ang="0">
                  <a:pos x="39" y="28"/>
                </a:cxn>
                <a:cxn ang="0">
                  <a:pos x="31" y="42"/>
                </a:cxn>
                <a:cxn ang="0">
                  <a:pos x="0" y="42"/>
                </a:cxn>
                <a:cxn ang="0">
                  <a:pos x="0" y="14"/>
                </a:cxn>
              </a:cxnLst>
              <a:rect l="0" t="0" r="r" b="b"/>
              <a:pathLst>
                <a:path w="39" h="42">
                  <a:moveTo>
                    <a:pt x="0" y="14"/>
                  </a:moveTo>
                  <a:lnTo>
                    <a:pt x="8" y="0"/>
                  </a:lnTo>
                  <a:lnTo>
                    <a:pt x="39" y="0"/>
                  </a:lnTo>
                  <a:lnTo>
                    <a:pt x="39"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26" name="Freeform 38"/>
            <p:cNvSpPr>
              <a:spLocks/>
            </p:cNvSpPr>
            <p:nvPr/>
          </p:nvSpPr>
          <p:spPr bwMode="auto">
            <a:xfrm>
              <a:off x="2435" y="2943"/>
              <a:ext cx="47" cy="49"/>
            </a:xfrm>
            <a:custGeom>
              <a:avLst/>
              <a:gdLst/>
              <a:ahLst/>
              <a:cxnLst>
                <a:cxn ang="0">
                  <a:pos x="0" y="21"/>
                </a:cxn>
                <a:cxn ang="0">
                  <a:pos x="16" y="0"/>
                </a:cxn>
                <a:cxn ang="0">
                  <a:pos x="47" y="0"/>
                </a:cxn>
                <a:cxn ang="0">
                  <a:pos x="47" y="28"/>
                </a:cxn>
                <a:cxn ang="0">
                  <a:pos x="32" y="49"/>
                </a:cxn>
                <a:cxn ang="0">
                  <a:pos x="0" y="49"/>
                </a:cxn>
                <a:cxn ang="0">
                  <a:pos x="0" y="21"/>
                </a:cxn>
              </a:cxnLst>
              <a:rect l="0" t="0" r="r" b="b"/>
              <a:pathLst>
                <a:path w="47" h="49">
                  <a:moveTo>
                    <a:pt x="0" y="21"/>
                  </a:moveTo>
                  <a:lnTo>
                    <a:pt x="16" y="0"/>
                  </a:lnTo>
                  <a:lnTo>
                    <a:pt x="47" y="0"/>
                  </a:lnTo>
                  <a:lnTo>
                    <a:pt x="47" y="28"/>
                  </a:lnTo>
                  <a:lnTo>
                    <a:pt x="32"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27" name="Freeform 39"/>
            <p:cNvSpPr>
              <a:spLocks/>
            </p:cNvSpPr>
            <p:nvPr/>
          </p:nvSpPr>
          <p:spPr bwMode="auto">
            <a:xfrm>
              <a:off x="2412" y="2964"/>
              <a:ext cx="55" cy="50"/>
            </a:xfrm>
            <a:custGeom>
              <a:avLst/>
              <a:gdLst/>
              <a:ahLst/>
              <a:cxnLst>
                <a:cxn ang="0">
                  <a:pos x="0" y="21"/>
                </a:cxn>
                <a:cxn ang="0">
                  <a:pos x="23" y="0"/>
                </a:cxn>
                <a:cxn ang="0">
                  <a:pos x="55" y="0"/>
                </a:cxn>
                <a:cxn ang="0">
                  <a:pos x="55" y="28"/>
                </a:cxn>
                <a:cxn ang="0">
                  <a:pos x="31" y="50"/>
                </a:cxn>
                <a:cxn ang="0">
                  <a:pos x="0" y="50"/>
                </a:cxn>
                <a:cxn ang="0">
                  <a:pos x="0" y="21"/>
                </a:cxn>
              </a:cxnLst>
              <a:rect l="0" t="0" r="r" b="b"/>
              <a:pathLst>
                <a:path w="55" h="50">
                  <a:moveTo>
                    <a:pt x="0" y="21"/>
                  </a:moveTo>
                  <a:lnTo>
                    <a:pt x="23" y="0"/>
                  </a:lnTo>
                  <a:lnTo>
                    <a:pt x="55" y="0"/>
                  </a:lnTo>
                  <a:lnTo>
                    <a:pt x="55" y="28"/>
                  </a:lnTo>
                  <a:lnTo>
                    <a:pt x="31" y="50"/>
                  </a:lnTo>
                  <a:lnTo>
                    <a:pt x="0" y="50"/>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28" name="Freeform 40"/>
            <p:cNvSpPr>
              <a:spLocks/>
            </p:cNvSpPr>
            <p:nvPr/>
          </p:nvSpPr>
          <p:spPr bwMode="auto">
            <a:xfrm>
              <a:off x="2381" y="2985"/>
              <a:ext cx="62" cy="50"/>
            </a:xfrm>
            <a:custGeom>
              <a:avLst/>
              <a:gdLst/>
              <a:ahLst/>
              <a:cxnLst>
                <a:cxn ang="0">
                  <a:pos x="0" y="21"/>
                </a:cxn>
                <a:cxn ang="0">
                  <a:pos x="31" y="0"/>
                </a:cxn>
                <a:cxn ang="0">
                  <a:pos x="62" y="0"/>
                </a:cxn>
                <a:cxn ang="0">
                  <a:pos x="62" y="29"/>
                </a:cxn>
                <a:cxn ang="0">
                  <a:pos x="31" y="50"/>
                </a:cxn>
                <a:cxn ang="0">
                  <a:pos x="0" y="50"/>
                </a:cxn>
                <a:cxn ang="0">
                  <a:pos x="0" y="21"/>
                </a:cxn>
              </a:cxnLst>
              <a:rect l="0" t="0" r="r" b="b"/>
              <a:pathLst>
                <a:path w="62" h="50">
                  <a:moveTo>
                    <a:pt x="0" y="21"/>
                  </a:moveTo>
                  <a:lnTo>
                    <a:pt x="31" y="0"/>
                  </a:lnTo>
                  <a:lnTo>
                    <a:pt x="62" y="0"/>
                  </a:lnTo>
                  <a:lnTo>
                    <a:pt x="62" y="29"/>
                  </a:lnTo>
                  <a:lnTo>
                    <a:pt x="31" y="50"/>
                  </a:lnTo>
                  <a:lnTo>
                    <a:pt x="0" y="50"/>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29" name="Freeform 41"/>
            <p:cNvSpPr>
              <a:spLocks/>
            </p:cNvSpPr>
            <p:nvPr/>
          </p:nvSpPr>
          <p:spPr bwMode="auto">
            <a:xfrm>
              <a:off x="2373" y="3006"/>
              <a:ext cx="39" cy="36"/>
            </a:xfrm>
            <a:custGeom>
              <a:avLst/>
              <a:gdLst/>
              <a:ahLst/>
              <a:cxnLst>
                <a:cxn ang="0">
                  <a:pos x="0" y="8"/>
                </a:cxn>
                <a:cxn ang="0">
                  <a:pos x="8" y="0"/>
                </a:cxn>
                <a:cxn ang="0">
                  <a:pos x="39" y="0"/>
                </a:cxn>
                <a:cxn ang="0">
                  <a:pos x="39" y="29"/>
                </a:cxn>
                <a:cxn ang="0">
                  <a:pos x="31" y="36"/>
                </a:cxn>
                <a:cxn ang="0">
                  <a:pos x="0" y="36"/>
                </a:cxn>
                <a:cxn ang="0">
                  <a:pos x="0" y="8"/>
                </a:cxn>
              </a:cxnLst>
              <a:rect l="0" t="0" r="r" b="b"/>
              <a:pathLst>
                <a:path w="39" h="36">
                  <a:moveTo>
                    <a:pt x="0" y="8"/>
                  </a:moveTo>
                  <a:lnTo>
                    <a:pt x="8" y="0"/>
                  </a:lnTo>
                  <a:lnTo>
                    <a:pt x="39" y="0"/>
                  </a:lnTo>
                  <a:lnTo>
                    <a:pt x="39" y="29"/>
                  </a:lnTo>
                  <a:lnTo>
                    <a:pt x="31" y="36"/>
                  </a:lnTo>
                  <a:lnTo>
                    <a:pt x="0" y="36"/>
                  </a:lnTo>
                  <a:lnTo>
                    <a:pt x="0" y="8"/>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30" name="Freeform 42"/>
            <p:cNvSpPr>
              <a:spLocks/>
            </p:cNvSpPr>
            <p:nvPr/>
          </p:nvSpPr>
          <p:spPr bwMode="auto">
            <a:xfrm>
              <a:off x="2365" y="3014"/>
              <a:ext cx="39" cy="35"/>
            </a:xfrm>
            <a:custGeom>
              <a:avLst/>
              <a:gdLst/>
              <a:ahLst/>
              <a:cxnLst>
                <a:cxn ang="0">
                  <a:pos x="0" y="7"/>
                </a:cxn>
                <a:cxn ang="0">
                  <a:pos x="8" y="0"/>
                </a:cxn>
                <a:cxn ang="0">
                  <a:pos x="39" y="0"/>
                </a:cxn>
                <a:cxn ang="0">
                  <a:pos x="39" y="28"/>
                </a:cxn>
                <a:cxn ang="0">
                  <a:pos x="31" y="35"/>
                </a:cxn>
                <a:cxn ang="0">
                  <a:pos x="0" y="35"/>
                </a:cxn>
                <a:cxn ang="0">
                  <a:pos x="0" y="7"/>
                </a:cxn>
              </a:cxnLst>
              <a:rect l="0" t="0" r="r" b="b"/>
              <a:pathLst>
                <a:path w="39" h="35">
                  <a:moveTo>
                    <a:pt x="0" y="7"/>
                  </a:moveTo>
                  <a:lnTo>
                    <a:pt x="8" y="0"/>
                  </a:lnTo>
                  <a:lnTo>
                    <a:pt x="39" y="0"/>
                  </a:lnTo>
                  <a:lnTo>
                    <a:pt x="39" y="28"/>
                  </a:lnTo>
                  <a:lnTo>
                    <a:pt x="31" y="35"/>
                  </a:lnTo>
                  <a:lnTo>
                    <a:pt x="0" y="35"/>
                  </a:lnTo>
                  <a:lnTo>
                    <a:pt x="0" y="7"/>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31" name="Freeform 43"/>
            <p:cNvSpPr>
              <a:spLocks/>
            </p:cNvSpPr>
            <p:nvPr/>
          </p:nvSpPr>
          <p:spPr bwMode="auto">
            <a:xfrm>
              <a:off x="2357" y="3021"/>
              <a:ext cx="39" cy="35"/>
            </a:xfrm>
            <a:custGeom>
              <a:avLst/>
              <a:gdLst/>
              <a:ahLst/>
              <a:cxnLst>
                <a:cxn ang="0">
                  <a:pos x="0" y="7"/>
                </a:cxn>
                <a:cxn ang="0">
                  <a:pos x="8" y="0"/>
                </a:cxn>
                <a:cxn ang="0">
                  <a:pos x="39" y="0"/>
                </a:cxn>
                <a:cxn ang="0">
                  <a:pos x="39" y="28"/>
                </a:cxn>
                <a:cxn ang="0">
                  <a:pos x="32" y="35"/>
                </a:cxn>
                <a:cxn ang="0">
                  <a:pos x="0" y="35"/>
                </a:cxn>
                <a:cxn ang="0">
                  <a:pos x="0" y="7"/>
                </a:cxn>
              </a:cxnLst>
              <a:rect l="0" t="0" r="r" b="b"/>
              <a:pathLst>
                <a:path w="39" h="35">
                  <a:moveTo>
                    <a:pt x="0" y="7"/>
                  </a:moveTo>
                  <a:lnTo>
                    <a:pt x="8" y="0"/>
                  </a:lnTo>
                  <a:lnTo>
                    <a:pt x="39" y="0"/>
                  </a:lnTo>
                  <a:lnTo>
                    <a:pt x="39" y="28"/>
                  </a:lnTo>
                  <a:lnTo>
                    <a:pt x="32" y="35"/>
                  </a:lnTo>
                  <a:lnTo>
                    <a:pt x="0" y="35"/>
                  </a:lnTo>
                  <a:lnTo>
                    <a:pt x="0" y="7"/>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32" name="Freeform 44"/>
            <p:cNvSpPr>
              <a:spLocks/>
            </p:cNvSpPr>
            <p:nvPr/>
          </p:nvSpPr>
          <p:spPr bwMode="auto">
            <a:xfrm>
              <a:off x="2349" y="3028"/>
              <a:ext cx="40" cy="35"/>
            </a:xfrm>
            <a:custGeom>
              <a:avLst/>
              <a:gdLst/>
              <a:ahLst/>
              <a:cxnLst>
                <a:cxn ang="0">
                  <a:pos x="0" y="7"/>
                </a:cxn>
                <a:cxn ang="0">
                  <a:pos x="8" y="0"/>
                </a:cxn>
                <a:cxn ang="0">
                  <a:pos x="40" y="0"/>
                </a:cxn>
                <a:cxn ang="0">
                  <a:pos x="40" y="28"/>
                </a:cxn>
                <a:cxn ang="0">
                  <a:pos x="32" y="35"/>
                </a:cxn>
                <a:cxn ang="0">
                  <a:pos x="0" y="35"/>
                </a:cxn>
                <a:cxn ang="0">
                  <a:pos x="0" y="7"/>
                </a:cxn>
              </a:cxnLst>
              <a:rect l="0" t="0" r="r" b="b"/>
              <a:pathLst>
                <a:path w="40" h="35">
                  <a:moveTo>
                    <a:pt x="0" y="7"/>
                  </a:moveTo>
                  <a:lnTo>
                    <a:pt x="8" y="0"/>
                  </a:lnTo>
                  <a:lnTo>
                    <a:pt x="40" y="0"/>
                  </a:lnTo>
                  <a:lnTo>
                    <a:pt x="40" y="28"/>
                  </a:lnTo>
                  <a:lnTo>
                    <a:pt x="32" y="35"/>
                  </a:lnTo>
                  <a:lnTo>
                    <a:pt x="0" y="35"/>
                  </a:lnTo>
                  <a:lnTo>
                    <a:pt x="0" y="7"/>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33" name="Freeform 45"/>
            <p:cNvSpPr>
              <a:spLocks/>
            </p:cNvSpPr>
            <p:nvPr/>
          </p:nvSpPr>
          <p:spPr bwMode="auto">
            <a:xfrm>
              <a:off x="2342" y="3035"/>
              <a:ext cx="39" cy="49"/>
            </a:xfrm>
            <a:custGeom>
              <a:avLst/>
              <a:gdLst/>
              <a:ahLst/>
              <a:cxnLst>
                <a:cxn ang="0">
                  <a:pos x="0" y="21"/>
                </a:cxn>
                <a:cxn ang="0">
                  <a:pos x="7" y="0"/>
                </a:cxn>
                <a:cxn ang="0">
                  <a:pos x="39" y="0"/>
                </a:cxn>
                <a:cxn ang="0">
                  <a:pos x="39" y="28"/>
                </a:cxn>
                <a:cxn ang="0">
                  <a:pos x="31" y="49"/>
                </a:cxn>
                <a:cxn ang="0">
                  <a:pos x="0" y="49"/>
                </a:cxn>
                <a:cxn ang="0">
                  <a:pos x="0" y="21"/>
                </a:cxn>
              </a:cxnLst>
              <a:rect l="0" t="0" r="r" b="b"/>
              <a:pathLst>
                <a:path w="39" h="49">
                  <a:moveTo>
                    <a:pt x="0" y="21"/>
                  </a:moveTo>
                  <a:lnTo>
                    <a:pt x="7" y="0"/>
                  </a:lnTo>
                  <a:lnTo>
                    <a:pt x="39" y="0"/>
                  </a:lnTo>
                  <a:lnTo>
                    <a:pt x="39"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34" name="Freeform 46"/>
            <p:cNvSpPr>
              <a:spLocks/>
            </p:cNvSpPr>
            <p:nvPr/>
          </p:nvSpPr>
          <p:spPr bwMode="auto">
            <a:xfrm>
              <a:off x="2342" y="3056"/>
              <a:ext cx="39" cy="35"/>
            </a:xfrm>
            <a:custGeom>
              <a:avLst/>
              <a:gdLst/>
              <a:ahLst/>
              <a:cxnLst>
                <a:cxn ang="0">
                  <a:pos x="0" y="0"/>
                </a:cxn>
                <a:cxn ang="0">
                  <a:pos x="31" y="0"/>
                </a:cxn>
                <a:cxn ang="0">
                  <a:pos x="39" y="7"/>
                </a:cxn>
                <a:cxn ang="0">
                  <a:pos x="39" y="35"/>
                </a:cxn>
                <a:cxn ang="0">
                  <a:pos x="7" y="35"/>
                </a:cxn>
                <a:cxn ang="0">
                  <a:pos x="0" y="28"/>
                </a:cxn>
                <a:cxn ang="0">
                  <a:pos x="0" y="0"/>
                </a:cxn>
              </a:cxnLst>
              <a:rect l="0" t="0" r="r" b="b"/>
              <a:pathLst>
                <a:path w="39" h="35">
                  <a:moveTo>
                    <a:pt x="0" y="0"/>
                  </a:moveTo>
                  <a:lnTo>
                    <a:pt x="31" y="0"/>
                  </a:lnTo>
                  <a:lnTo>
                    <a:pt x="39" y="7"/>
                  </a:lnTo>
                  <a:lnTo>
                    <a:pt x="39" y="35"/>
                  </a:lnTo>
                  <a:lnTo>
                    <a:pt x="7" y="35"/>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35" name="Rectangle 47"/>
            <p:cNvSpPr>
              <a:spLocks noChangeArrowheads="1"/>
            </p:cNvSpPr>
            <p:nvPr/>
          </p:nvSpPr>
          <p:spPr bwMode="auto">
            <a:xfrm>
              <a:off x="2349" y="3063"/>
              <a:ext cx="32" cy="35"/>
            </a:xfrm>
            <a:prstGeom prst="rect">
              <a:avLst/>
            </a:prstGeom>
            <a:blipFill dpi="0" rotWithShape="0">
              <a:blip r:embed="rId3"/>
              <a:srcRect/>
              <a:tile tx="0" ty="0" sx="100000" sy="100000" flip="none" algn="tl"/>
            </a:blipFill>
            <a:ln w="9525">
              <a:noFill/>
              <a:miter lim="800000"/>
              <a:headEnd/>
              <a:tailEnd/>
            </a:ln>
          </p:spPr>
          <p:txBody>
            <a:bodyPr>
              <a:prstTxWarp prst="textNoShape">
                <a:avLst/>
              </a:prstTxWarp>
            </a:bodyPr>
            <a:lstStyle/>
            <a:p>
              <a:endParaRPr lang="en-US"/>
            </a:p>
          </p:txBody>
        </p:sp>
        <p:sp>
          <p:nvSpPr>
            <p:cNvPr id="140336" name="Freeform 48"/>
            <p:cNvSpPr>
              <a:spLocks/>
            </p:cNvSpPr>
            <p:nvPr/>
          </p:nvSpPr>
          <p:spPr bwMode="auto">
            <a:xfrm>
              <a:off x="2349" y="3070"/>
              <a:ext cx="40" cy="35"/>
            </a:xfrm>
            <a:custGeom>
              <a:avLst/>
              <a:gdLst/>
              <a:ahLst/>
              <a:cxnLst>
                <a:cxn ang="0">
                  <a:pos x="0" y="0"/>
                </a:cxn>
                <a:cxn ang="0">
                  <a:pos x="32" y="0"/>
                </a:cxn>
                <a:cxn ang="0">
                  <a:pos x="40" y="7"/>
                </a:cxn>
                <a:cxn ang="0">
                  <a:pos x="40" y="35"/>
                </a:cxn>
                <a:cxn ang="0">
                  <a:pos x="8" y="35"/>
                </a:cxn>
                <a:cxn ang="0">
                  <a:pos x="0" y="28"/>
                </a:cxn>
                <a:cxn ang="0">
                  <a:pos x="0" y="0"/>
                </a:cxn>
              </a:cxnLst>
              <a:rect l="0" t="0" r="r" b="b"/>
              <a:pathLst>
                <a:path w="40" h="35">
                  <a:moveTo>
                    <a:pt x="0" y="0"/>
                  </a:moveTo>
                  <a:lnTo>
                    <a:pt x="32" y="0"/>
                  </a:lnTo>
                  <a:lnTo>
                    <a:pt x="40" y="7"/>
                  </a:lnTo>
                  <a:lnTo>
                    <a:pt x="40" y="35"/>
                  </a:lnTo>
                  <a:lnTo>
                    <a:pt x="8" y="35"/>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37" name="Freeform 49"/>
            <p:cNvSpPr>
              <a:spLocks/>
            </p:cNvSpPr>
            <p:nvPr/>
          </p:nvSpPr>
          <p:spPr bwMode="auto">
            <a:xfrm>
              <a:off x="2357" y="3077"/>
              <a:ext cx="47" cy="42"/>
            </a:xfrm>
            <a:custGeom>
              <a:avLst/>
              <a:gdLst/>
              <a:ahLst/>
              <a:cxnLst>
                <a:cxn ang="0">
                  <a:pos x="0" y="0"/>
                </a:cxn>
                <a:cxn ang="0">
                  <a:pos x="32" y="0"/>
                </a:cxn>
                <a:cxn ang="0">
                  <a:pos x="47" y="14"/>
                </a:cxn>
                <a:cxn ang="0">
                  <a:pos x="47" y="42"/>
                </a:cxn>
                <a:cxn ang="0">
                  <a:pos x="16" y="42"/>
                </a:cxn>
                <a:cxn ang="0">
                  <a:pos x="0" y="28"/>
                </a:cxn>
                <a:cxn ang="0">
                  <a:pos x="0" y="0"/>
                </a:cxn>
              </a:cxnLst>
              <a:rect l="0" t="0" r="r" b="b"/>
              <a:pathLst>
                <a:path w="47" h="42">
                  <a:moveTo>
                    <a:pt x="0" y="0"/>
                  </a:moveTo>
                  <a:lnTo>
                    <a:pt x="32" y="0"/>
                  </a:lnTo>
                  <a:lnTo>
                    <a:pt x="47" y="14"/>
                  </a:lnTo>
                  <a:lnTo>
                    <a:pt x="47" y="42"/>
                  </a:lnTo>
                  <a:lnTo>
                    <a:pt x="16"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38" name="Freeform 50"/>
            <p:cNvSpPr>
              <a:spLocks/>
            </p:cNvSpPr>
            <p:nvPr/>
          </p:nvSpPr>
          <p:spPr bwMode="auto">
            <a:xfrm>
              <a:off x="2373" y="3091"/>
              <a:ext cx="47" cy="42"/>
            </a:xfrm>
            <a:custGeom>
              <a:avLst/>
              <a:gdLst/>
              <a:ahLst/>
              <a:cxnLst>
                <a:cxn ang="0">
                  <a:pos x="0" y="0"/>
                </a:cxn>
                <a:cxn ang="0">
                  <a:pos x="31" y="0"/>
                </a:cxn>
                <a:cxn ang="0">
                  <a:pos x="47" y="14"/>
                </a:cxn>
                <a:cxn ang="0">
                  <a:pos x="47" y="42"/>
                </a:cxn>
                <a:cxn ang="0">
                  <a:pos x="16" y="42"/>
                </a:cxn>
                <a:cxn ang="0">
                  <a:pos x="0" y="28"/>
                </a:cxn>
                <a:cxn ang="0">
                  <a:pos x="0" y="0"/>
                </a:cxn>
              </a:cxnLst>
              <a:rect l="0" t="0" r="r" b="b"/>
              <a:pathLst>
                <a:path w="47" h="42">
                  <a:moveTo>
                    <a:pt x="0" y="0"/>
                  </a:moveTo>
                  <a:lnTo>
                    <a:pt x="31" y="0"/>
                  </a:lnTo>
                  <a:lnTo>
                    <a:pt x="47" y="14"/>
                  </a:lnTo>
                  <a:lnTo>
                    <a:pt x="47" y="42"/>
                  </a:lnTo>
                  <a:lnTo>
                    <a:pt x="16"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39" name="Freeform 51"/>
            <p:cNvSpPr>
              <a:spLocks/>
            </p:cNvSpPr>
            <p:nvPr/>
          </p:nvSpPr>
          <p:spPr bwMode="auto">
            <a:xfrm>
              <a:off x="2389" y="3105"/>
              <a:ext cx="62" cy="42"/>
            </a:xfrm>
            <a:custGeom>
              <a:avLst/>
              <a:gdLst/>
              <a:ahLst/>
              <a:cxnLst>
                <a:cxn ang="0">
                  <a:pos x="0" y="0"/>
                </a:cxn>
                <a:cxn ang="0">
                  <a:pos x="31" y="0"/>
                </a:cxn>
                <a:cxn ang="0">
                  <a:pos x="62" y="14"/>
                </a:cxn>
                <a:cxn ang="0">
                  <a:pos x="62" y="42"/>
                </a:cxn>
                <a:cxn ang="0">
                  <a:pos x="31" y="42"/>
                </a:cxn>
                <a:cxn ang="0">
                  <a:pos x="0" y="28"/>
                </a:cxn>
                <a:cxn ang="0">
                  <a:pos x="0" y="0"/>
                </a:cxn>
              </a:cxnLst>
              <a:rect l="0" t="0" r="r" b="b"/>
              <a:pathLst>
                <a:path w="62" h="42">
                  <a:moveTo>
                    <a:pt x="0" y="0"/>
                  </a:moveTo>
                  <a:lnTo>
                    <a:pt x="31" y="0"/>
                  </a:lnTo>
                  <a:lnTo>
                    <a:pt x="62" y="14"/>
                  </a:lnTo>
                  <a:lnTo>
                    <a:pt x="62" y="42"/>
                  </a:lnTo>
                  <a:lnTo>
                    <a:pt x="31"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40" name="Freeform 52"/>
            <p:cNvSpPr>
              <a:spLocks/>
            </p:cNvSpPr>
            <p:nvPr/>
          </p:nvSpPr>
          <p:spPr bwMode="auto">
            <a:xfrm>
              <a:off x="2420" y="3119"/>
              <a:ext cx="54" cy="42"/>
            </a:xfrm>
            <a:custGeom>
              <a:avLst/>
              <a:gdLst/>
              <a:ahLst/>
              <a:cxnLst>
                <a:cxn ang="0">
                  <a:pos x="0" y="0"/>
                </a:cxn>
                <a:cxn ang="0">
                  <a:pos x="31" y="0"/>
                </a:cxn>
                <a:cxn ang="0">
                  <a:pos x="54" y="14"/>
                </a:cxn>
                <a:cxn ang="0">
                  <a:pos x="54" y="42"/>
                </a:cxn>
                <a:cxn ang="0">
                  <a:pos x="23" y="42"/>
                </a:cxn>
                <a:cxn ang="0">
                  <a:pos x="0" y="28"/>
                </a:cxn>
                <a:cxn ang="0">
                  <a:pos x="0" y="0"/>
                </a:cxn>
              </a:cxnLst>
              <a:rect l="0" t="0" r="r" b="b"/>
              <a:pathLst>
                <a:path w="54" h="42">
                  <a:moveTo>
                    <a:pt x="0" y="0"/>
                  </a:moveTo>
                  <a:lnTo>
                    <a:pt x="31" y="0"/>
                  </a:lnTo>
                  <a:lnTo>
                    <a:pt x="54" y="14"/>
                  </a:lnTo>
                  <a:lnTo>
                    <a:pt x="54" y="42"/>
                  </a:lnTo>
                  <a:lnTo>
                    <a:pt x="23"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41" name="Freeform 53"/>
            <p:cNvSpPr>
              <a:spLocks/>
            </p:cNvSpPr>
            <p:nvPr/>
          </p:nvSpPr>
          <p:spPr bwMode="auto">
            <a:xfrm>
              <a:off x="2443" y="3133"/>
              <a:ext cx="47" cy="35"/>
            </a:xfrm>
            <a:custGeom>
              <a:avLst/>
              <a:gdLst/>
              <a:ahLst/>
              <a:cxnLst>
                <a:cxn ang="0">
                  <a:pos x="0" y="0"/>
                </a:cxn>
                <a:cxn ang="0">
                  <a:pos x="31" y="0"/>
                </a:cxn>
                <a:cxn ang="0">
                  <a:pos x="47" y="7"/>
                </a:cxn>
                <a:cxn ang="0">
                  <a:pos x="47" y="35"/>
                </a:cxn>
                <a:cxn ang="0">
                  <a:pos x="16" y="35"/>
                </a:cxn>
                <a:cxn ang="0">
                  <a:pos x="0" y="28"/>
                </a:cxn>
                <a:cxn ang="0">
                  <a:pos x="0" y="0"/>
                </a:cxn>
              </a:cxnLst>
              <a:rect l="0" t="0" r="r" b="b"/>
              <a:pathLst>
                <a:path w="47" h="35">
                  <a:moveTo>
                    <a:pt x="0" y="0"/>
                  </a:moveTo>
                  <a:lnTo>
                    <a:pt x="31" y="0"/>
                  </a:lnTo>
                  <a:lnTo>
                    <a:pt x="47" y="7"/>
                  </a:lnTo>
                  <a:lnTo>
                    <a:pt x="47" y="35"/>
                  </a:lnTo>
                  <a:lnTo>
                    <a:pt x="16" y="35"/>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42" name="Freeform 54"/>
            <p:cNvSpPr>
              <a:spLocks/>
            </p:cNvSpPr>
            <p:nvPr/>
          </p:nvSpPr>
          <p:spPr bwMode="auto">
            <a:xfrm>
              <a:off x="2459" y="3140"/>
              <a:ext cx="70" cy="42"/>
            </a:xfrm>
            <a:custGeom>
              <a:avLst/>
              <a:gdLst/>
              <a:ahLst/>
              <a:cxnLst>
                <a:cxn ang="0">
                  <a:pos x="0" y="0"/>
                </a:cxn>
                <a:cxn ang="0">
                  <a:pos x="31" y="0"/>
                </a:cxn>
                <a:cxn ang="0">
                  <a:pos x="70" y="14"/>
                </a:cxn>
                <a:cxn ang="0">
                  <a:pos x="70" y="42"/>
                </a:cxn>
                <a:cxn ang="0">
                  <a:pos x="39" y="42"/>
                </a:cxn>
                <a:cxn ang="0">
                  <a:pos x="0" y="28"/>
                </a:cxn>
                <a:cxn ang="0">
                  <a:pos x="0" y="0"/>
                </a:cxn>
              </a:cxnLst>
              <a:rect l="0" t="0" r="r" b="b"/>
              <a:pathLst>
                <a:path w="70" h="42">
                  <a:moveTo>
                    <a:pt x="0" y="0"/>
                  </a:moveTo>
                  <a:lnTo>
                    <a:pt x="31" y="0"/>
                  </a:lnTo>
                  <a:lnTo>
                    <a:pt x="70" y="14"/>
                  </a:lnTo>
                  <a:lnTo>
                    <a:pt x="70" y="42"/>
                  </a:lnTo>
                  <a:lnTo>
                    <a:pt x="39"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43" name="Freeform 55"/>
            <p:cNvSpPr>
              <a:spLocks/>
            </p:cNvSpPr>
            <p:nvPr/>
          </p:nvSpPr>
          <p:spPr bwMode="auto">
            <a:xfrm>
              <a:off x="2498" y="3154"/>
              <a:ext cx="62" cy="42"/>
            </a:xfrm>
            <a:custGeom>
              <a:avLst/>
              <a:gdLst/>
              <a:ahLst/>
              <a:cxnLst>
                <a:cxn ang="0">
                  <a:pos x="0" y="0"/>
                </a:cxn>
                <a:cxn ang="0">
                  <a:pos x="31" y="0"/>
                </a:cxn>
                <a:cxn ang="0">
                  <a:pos x="62" y="14"/>
                </a:cxn>
                <a:cxn ang="0">
                  <a:pos x="62" y="42"/>
                </a:cxn>
                <a:cxn ang="0">
                  <a:pos x="31" y="42"/>
                </a:cxn>
                <a:cxn ang="0">
                  <a:pos x="0" y="28"/>
                </a:cxn>
                <a:cxn ang="0">
                  <a:pos x="0" y="0"/>
                </a:cxn>
              </a:cxnLst>
              <a:rect l="0" t="0" r="r" b="b"/>
              <a:pathLst>
                <a:path w="62" h="42">
                  <a:moveTo>
                    <a:pt x="0" y="0"/>
                  </a:moveTo>
                  <a:lnTo>
                    <a:pt x="31" y="0"/>
                  </a:lnTo>
                  <a:lnTo>
                    <a:pt x="62" y="14"/>
                  </a:lnTo>
                  <a:lnTo>
                    <a:pt x="62" y="42"/>
                  </a:lnTo>
                  <a:lnTo>
                    <a:pt x="31"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44" name="Freeform 56"/>
            <p:cNvSpPr>
              <a:spLocks/>
            </p:cNvSpPr>
            <p:nvPr/>
          </p:nvSpPr>
          <p:spPr bwMode="auto">
            <a:xfrm>
              <a:off x="2529" y="3168"/>
              <a:ext cx="78" cy="42"/>
            </a:xfrm>
            <a:custGeom>
              <a:avLst/>
              <a:gdLst/>
              <a:ahLst/>
              <a:cxnLst>
                <a:cxn ang="0">
                  <a:pos x="0" y="0"/>
                </a:cxn>
                <a:cxn ang="0">
                  <a:pos x="31" y="0"/>
                </a:cxn>
                <a:cxn ang="0">
                  <a:pos x="78" y="14"/>
                </a:cxn>
                <a:cxn ang="0">
                  <a:pos x="78" y="42"/>
                </a:cxn>
                <a:cxn ang="0">
                  <a:pos x="47" y="42"/>
                </a:cxn>
                <a:cxn ang="0">
                  <a:pos x="0" y="28"/>
                </a:cxn>
                <a:cxn ang="0">
                  <a:pos x="0" y="0"/>
                </a:cxn>
              </a:cxnLst>
              <a:rect l="0" t="0" r="r" b="b"/>
              <a:pathLst>
                <a:path w="78" h="42">
                  <a:moveTo>
                    <a:pt x="0" y="0"/>
                  </a:moveTo>
                  <a:lnTo>
                    <a:pt x="31" y="0"/>
                  </a:lnTo>
                  <a:lnTo>
                    <a:pt x="78" y="14"/>
                  </a:lnTo>
                  <a:lnTo>
                    <a:pt x="78" y="42"/>
                  </a:lnTo>
                  <a:lnTo>
                    <a:pt x="47"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45" name="Freeform 57"/>
            <p:cNvSpPr>
              <a:spLocks/>
            </p:cNvSpPr>
            <p:nvPr/>
          </p:nvSpPr>
          <p:spPr bwMode="auto">
            <a:xfrm>
              <a:off x="2576" y="3182"/>
              <a:ext cx="78" cy="43"/>
            </a:xfrm>
            <a:custGeom>
              <a:avLst/>
              <a:gdLst/>
              <a:ahLst/>
              <a:cxnLst>
                <a:cxn ang="0">
                  <a:pos x="0" y="0"/>
                </a:cxn>
                <a:cxn ang="0">
                  <a:pos x="31" y="0"/>
                </a:cxn>
                <a:cxn ang="0">
                  <a:pos x="78" y="14"/>
                </a:cxn>
                <a:cxn ang="0">
                  <a:pos x="78" y="43"/>
                </a:cxn>
                <a:cxn ang="0">
                  <a:pos x="47" y="43"/>
                </a:cxn>
                <a:cxn ang="0">
                  <a:pos x="0" y="28"/>
                </a:cxn>
                <a:cxn ang="0">
                  <a:pos x="0" y="0"/>
                </a:cxn>
              </a:cxnLst>
              <a:rect l="0" t="0" r="r" b="b"/>
              <a:pathLst>
                <a:path w="78" h="43">
                  <a:moveTo>
                    <a:pt x="0" y="0"/>
                  </a:moveTo>
                  <a:lnTo>
                    <a:pt x="31" y="0"/>
                  </a:lnTo>
                  <a:lnTo>
                    <a:pt x="78" y="14"/>
                  </a:lnTo>
                  <a:lnTo>
                    <a:pt x="78" y="43"/>
                  </a:lnTo>
                  <a:lnTo>
                    <a:pt x="47" y="43"/>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46" name="Freeform 58"/>
            <p:cNvSpPr>
              <a:spLocks/>
            </p:cNvSpPr>
            <p:nvPr/>
          </p:nvSpPr>
          <p:spPr bwMode="auto">
            <a:xfrm>
              <a:off x="2623" y="3196"/>
              <a:ext cx="54" cy="36"/>
            </a:xfrm>
            <a:custGeom>
              <a:avLst/>
              <a:gdLst/>
              <a:ahLst/>
              <a:cxnLst>
                <a:cxn ang="0">
                  <a:pos x="0" y="0"/>
                </a:cxn>
                <a:cxn ang="0">
                  <a:pos x="31" y="0"/>
                </a:cxn>
                <a:cxn ang="0">
                  <a:pos x="54" y="7"/>
                </a:cxn>
                <a:cxn ang="0">
                  <a:pos x="54" y="36"/>
                </a:cxn>
                <a:cxn ang="0">
                  <a:pos x="23" y="36"/>
                </a:cxn>
                <a:cxn ang="0">
                  <a:pos x="0" y="29"/>
                </a:cxn>
                <a:cxn ang="0">
                  <a:pos x="0" y="0"/>
                </a:cxn>
              </a:cxnLst>
              <a:rect l="0" t="0" r="r" b="b"/>
              <a:pathLst>
                <a:path w="54" h="36">
                  <a:moveTo>
                    <a:pt x="0" y="0"/>
                  </a:moveTo>
                  <a:lnTo>
                    <a:pt x="31" y="0"/>
                  </a:lnTo>
                  <a:lnTo>
                    <a:pt x="54" y="7"/>
                  </a:lnTo>
                  <a:lnTo>
                    <a:pt x="54" y="36"/>
                  </a:lnTo>
                  <a:lnTo>
                    <a:pt x="23" y="36"/>
                  </a:lnTo>
                  <a:lnTo>
                    <a:pt x="0" y="29"/>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347" name="Freeform 59"/>
            <p:cNvSpPr>
              <a:spLocks/>
            </p:cNvSpPr>
            <p:nvPr/>
          </p:nvSpPr>
          <p:spPr bwMode="auto">
            <a:xfrm>
              <a:off x="2623" y="3063"/>
              <a:ext cx="546" cy="267"/>
            </a:xfrm>
            <a:custGeom>
              <a:avLst/>
              <a:gdLst/>
              <a:ahLst/>
              <a:cxnLst>
                <a:cxn ang="0">
                  <a:pos x="15" y="14"/>
                </a:cxn>
                <a:cxn ang="0">
                  <a:pos x="54" y="42"/>
                </a:cxn>
                <a:cxn ang="0">
                  <a:pos x="101" y="70"/>
                </a:cxn>
                <a:cxn ang="0">
                  <a:pos x="140" y="84"/>
                </a:cxn>
                <a:cxn ang="0">
                  <a:pos x="179" y="91"/>
                </a:cxn>
                <a:cxn ang="0">
                  <a:pos x="320" y="105"/>
                </a:cxn>
                <a:cxn ang="0">
                  <a:pos x="374" y="105"/>
                </a:cxn>
                <a:cxn ang="0">
                  <a:pos x="414" y="112"/>
                </a:cxn>
                <a:cxn ang="0">
                  <a:pos x="421" y="119"/>
                </a:cxn>
                <a:cxn ang="0">
                  <a:pos x="390" y="133"/>
                </a:cxn>
                <a:cxn ang="0">
                  <a:pos x="359" y="140"/>
                </a:cxn>
                <a:cxn ang="0">
                  <a:pos x="281" y="155"/>
                </a:cxn>
                <a:cxn ang="0">
                  <a:pos x="218" y="155"/>
                </a:cxn>
                <a:cxn ang="0">
                  <a:pos x="156" y="162"/>
                </a:cxn>
                <a:cxn ang="0">
                  <a:pos x="93" y="169"/>
                </a:cxn>
                <a:cxn ang="0">
                  <a:pos x="78" y="169"/>
                </a:cxn>
                <a:cxn ang="0">
                  <a:pos x="62" y="183"/>
                </a:cxn>
                <a:cxn ang="0">
                  <a:pos x="86" y="197"/>
                </a:cxn>
                <a:cxn ang="0">
                  <a:pos x="140" y="211"/>
                </a:cxn>
                <a:cxn ang="0">
                  <a:pos x="179" y="218"/>
                </a:cxn>
                <a:cxn ang="0">
                  <a:pos x="265" y="239"/>
                </a:cxn>
                <a:cxn ang="0">
                  <a:pos x="304" y="253"/>
                </a:cxn>
                <a:cxn ang="0">
                  <a:pos x="335" y="260"/>
                </a:cxn>
                <a:cxn ang="0">
                  <a:pos x="374" y="267"/>
                </a:cxn>
                <a:cxn ang="0">
                  <a:pos x="390" y="253"/>
                </a:cxn>
                <a:cxn ang="0">
                  <a:pos x="382" y="225"/>
                </a:cxn>
                <a:cxn ang="0">
                  <a:pos x="351" y="211"/>
                </a:cxn>
                <a:cxn ang="0">
                  <a:pos x="335" y="204"/>
                </a:cxn>
                <a:cxn ang="0">
                  <a:pos x="320" y="197"/>
                </a:cxn>
                <a:cxn ang="0">
                  <a:pos x="335" y="176"/>
                </a:cxn>
                <a:cxn ang="0">
                  <a:pos x="382" y="162"/>
                </a:cxn>
                <a:cxn ang="0">
                  <a:pos x="421" y="155"/>
                </a:cxn>
                <a:cxn ang="0">
                  <a:pos x="468" y="147"/>
                </a:cxn>
                <a:cxn ang="0">
                  <a:pos x="515" y="133"/>
                </a:cxn>
                <a:cxn ang="0">
                  <a:pos x="538" y="119"/>
                </a:cxn>
                <a:cxn ang="0">
                  <a:pos x="538" y="105"/>
                </a:cxn>
                <a:cxn ang="0">
                  <a:pos x="499" y="91"/>
                </a:cxn>
                <a:cxn ang="0">
                  <a:pos x="453" y="84"/>
                </a:cxn>
                <a:cxn ang="0">
                  <a:pos x="382" y="77"/>
                </a:cxn>
                <a:cxn ang="0">
                  <a:pos x="312" y="70"/>
                </a:cxn>
                <a:cxn ang="0">
                  <a:pos x="242" y="63"/>
                </a:cxn>
                <a:cxn ang="0">
                  <a:pos x="156" y="49"/>
                </a:cxn>
                <a:cxn ang="0">
                  <a:pos x="93" y="35"/>
                </a:cxn>
                <a:cxn ang="0">
                  <a:pos x="23" y="14"/>
                </a:cxn>
                <a:cxn ang="0">
                  <a:pos x="0" y="0"/>
                </a:cxn>
              </a:cxnLst>
              <a:rect l="0" t="0" r="r" b="b"/>
              <a:pathLst>
                <a:path w="546" h="267">
                  <a:moveTo>
                    <a:pt x="0" y="0"/>
                  </a:moveTo>
                  <a:lnTo>
                    <a:pt x="15" y="14"/>
                  </a:lnTo>
                  <a:lnTo>
                    <a:pt x="31" y="28"/>
                  </a:lnTo>
                  <a:lnTo>
                    <a:pt x="54" y="42"/>
                  </a:lnTo>
                  <a:lnTo>
                    <a:pt x="78" y="56"/>
                  </a:lnTo>
                  <a:lnTo>
                    <a:pt x="101" y="70"/>
                  </a:lnTo>
                  <a:lnTo>
                    <a:pt x="125" y="77"/>
                  </a:lnTo>
                  <a:lnTo>
                    <a:pt x="140" y="84"/>
                  </a:lnTo>
                  <a:lnTo>
                    <a:pt x="172" y="91"/>
                  </a:lnTo>
                  <a:lnTo>
                    <a:pt x="179" y="91"/>
                  </a:lnTo>
                  <a:lnTo>
                    <a:pt x="226" y="98"/>
                  </a:lnTo>
                  <a:lnTo>
                    <a:pt x="320" y="105"/>
                  </a:lnTo>
                  <a:lnTo>
                    <a:pt x="367" y="105"/>
                  </a:lnTo>
                  <a:lnTo>
                    <a:pt x="374" y="105"/>
                  </a:lnTo>
                  <a:lnTo>
                    <a:pt x="398" y="105"/>
                  </a:lnTo>
                  <a:lnTo>
                    <a:pt x="414" y="112"/>
                  </a:lnTo>
                  <a:lnTo>
                    <a:pt x="421" y="112"/>
                  </a:lnTo>
                  <a:lnTo>
                    <a:pt x="421" y="119"/>
                  </a:lnTo>
                  <a:lnTo>
                    <a:pt x="406" y="126"/>
                  </a:lnTo>
                  <a:lnTo>
                    <a:pt x="390" y="133"/>
                  </a:lnTo>
                  <a:lnTo>
                    <a:pt x="382" y="133"/>
                  </a:lnTo>
                  <a:lnTo>
                    <a:pt x="359" y="140"/>
                  </a:lnTo>
                  <a:lnTo>
                    <a:pt x="320" y="147"/>
                  </a:lnTo>
                  <a:lnTo>
                    <a:pt x="281" y="155"/>
                  </a:lnTo>
                  <a:lnTo>
                    <a:pt x="242" y="155"/>
                  </a:lnTo>
                  <a:lnTo>
                    <a:pt x="218" y="155"/>
                  </a:lnTo>
                  <a:lnTo>
                    <a:pt x="203" y="155"/>
                  </a:lnTo>
                  <a:lnTo>
                    <a:pt x="156" y="162"/>
                  </a:lnTo>
                  <a:lnTo>
                    <a:pt x="132" y="162"/>
                  </a:lnTo>
                  <a:lnTo>
                    <a:pt x="93" y="169"/>
                  </a:lnTo>
                  <a:lnTo>
                    <a:pt x="86" y="169"/>
                  </a:lnTo>
                  <a:lnTo>
                    <a:pt x="78" y="169"/>
                  </a:lnTo>
                  <a:lnTo>
                    <a:pt x="62" y="176"/>
                  </a:lnTo>
                  <a:lnTo>
                    <a:pt x="62" y="183"/>
                  </a:lnTo>
                  <a:lnTo>
                    <a:pt x="70" y="190"/>
                  </a:lnTo>
                  <a:lnTo>
                    <a:pt x="86" y="197"/>
                  </a:lnTo>
                  <a:lnTo>
                    <a:pt x="125" y="211"/>
                  </a:lnTo>
                  <a:lnTo>
                    <a:pt x="140" y="211"/>
                  </a:lnTo>
                  <a:lnTo>
                    <a:pt x="148" y="211"/>
                  </a:lnTo>
                  <a:lnTo>
                    <a:pt x="179" y="218"/>
                  </a:lnTo>
                  <a:lnTo>
                    <a:pt x="218" y="225"/>
                  </a:lnTo>
                  <a:lnTo>
                    <a:pt x="265" y="239"/>
                  </a:lnTo>
                  <a:lnTo>
                    <a:pt x="289" y="246"/>
                  </a:lnTo>
                  <a:lnTo>
                    <a:pt x="304" y="253"/>
                  </a:lnTo>
                  <a:lnTo>
                    <a:pt x="328" y="260"/>
                  </a:lnTo>
                  <a:lnTo>
                    <a:pt x="335" y="260"/>
                  </a:lnTo>
                  <a:lnTo>
                    <a:pt x="359" y="267"/>
                  </a:lnTo>
                  <a:lnTo>
                    <a:pt x="374" y="267"/>
                  </a:lnTo>
                  <a:lnTo>
                    <a:pt x="390" y="260"/>
                  </a:lnTo>
                  <a:lnTo>
                    <a:pt x="390" y="253"/>
                  </a:lnTo>
                  <a:lnTo>
                    <a:pt x="390" y="239"/>
                  </a:lnTo>
                  <a:lnTo>
                    <a:pt x="382" y="225"/>
                  </a:lnTo>
                  <a:lnTo>
                    <a:pt x="374" y="218"/>
                  </a:lnTo>
                  <a:lnTo>
                    <a:pt x="351" y="211"/>
                  </a:lnTo>
                  <a:lnTo>
                    <a:pt x="343" y="204"/>
                  </a:lnTo>
                  <a:lnTo>
                    <a:pt x="335" y="204"/>
                  </a:lnTo>
                  <a:lnTo>
                    <a:pt x="328" y="197"/>
                  </a:lnTo>
                  <a:lnTo>
                    <a:pt x="320" y="197"/>
                  </a:lnTo>
                  <a:lnTo>
                    <a:pt x="328" y="183"/>
                  </a:lnTo>
                  <a:lnTo>
                    <a:pt x="335" y="176"/>
                  </a:lnTo>
                  <a:lnTo>
                    <a:pt x="359" y="169"/>
                  </a:lnTo>
                  <a:lnTo>
                    <a:pt x="382" y="162"/>
                  </a:lnTo>
                  <a:lnTo>
                    <a:pt x="398" y="162"/>
                  </a:lnTo>
                  <a:lnTo>
                    <a:pt x="421" y="155"/>
                  </a:lnTo>
                  <a:lnTo>
                    <a:pt x="437" y="155"/>
                  </a:lnTo>
                  <a:lnTo>
                    <a:pt x="468" y="147"/>
                  </a:lnTo>
                  <a:lnTo>
                    <a:pt x="492" y="140"/>
                  </a:lnTo>
                  <a:lnTo>
                    <a:pt x="515" y="133"/>
                  </a:lnTo>
                  <a:lnTo>
                    <a:pt x="531" y="126"/>
                  </a:lnTo>
                  <a:lnTo>
                    <a:pt x="538" y="119"/>
                  </a:lnTo>
                  <a:lnTo>
                    <a:pt x="546" y="112"/>
                  </a:lnTo>
                  <a:lnTo>
                    <a:pt x="538" y="105"/>
                  </a:lnTo>
                  <a:lnTo>
                    <a:pt x="523" y="98"/>
                  </a:lnTo>
                  <a:lnTo>
                    <a:pt x="499" y="91"/>
                  </a:lnTo>
                  <a:lnTo>
                    <a:pt x="484" y="91"/>
                  </a:lnTo>
                  <a:lnTo>
                    <a:pt x="453" y="84"/>
                  </a:lnTo>
                  <a:lnTo>
                    <a:pt x="414" y="77"/>
                  </a:lnTo>
                  <a:lnTo>
                    <a:pt x="382" y="77"/>
                  </a:lnTo>
                  <a:lnTo>
                    <a:pt x="335" y="70"/>
                  </a:lnTo>
                  <a:lnTo>
                    <a:pt x="312" y="70"/>
                  </a:lnTo>
                  <a:lnTo>
                    <a:pt x="289" y="70"/>
                  </a:lnTo>
                  <a:lnTo>
                    <a:pt x="242" y="63"/>
                  </a:lnTo>
                  <a:lnTo>
                    <a:pt x="195" y="56"/>
                  </a:lnTo>
                  <a:lnTo>
                    <a:pt x="156" y="49"/>
                  </a:lnTo>
                  <a:lnTo>
                    <a:pt x="117" y="42"/>
                  </a:lnTo>
                  <a:lnTo>
                    <a:pt x="93" y="35"/>
                  </a:lnTo>
                  <a:lnTo>
                    <a:pt x="47" y="21"/>
                  </a:lnTo>
                  <a:lnTo>
                    <a:pt x="23" y="14"/>
                  </a:lnTo>
                  <a:lnTo>
                    <a:pt x="8" y="7"/>
                  </a:lnTo>
                  <a:lnTo>
                    <a:pt x="0" y="0"/>
                  </a:lnTo>
                  <a:close/>
                </a:path>
              </a:pathLst>
            </a:custGeom>
            <a:solidFill>
              <a:srgbClr val="663300"/>
            </a:solidFill>
            <a:ln w="9525">
              <a:noFill/>
              <a:round/>
              <a:headEnd/>
              <a:tailEnd/>
            </a:ln>
          </p:spPr>
          <p:txBody>
            <a:bodyPr>
              <a:prstTxWarp prst="textNoShape">
                <a:avLst/>
              </a:prstTxWarp>
            </a:bodyPr>
            <a:lstStyle/>
            <a:p>
              <a:endParaRPr lang="en-US"/>
            </a:p>
          </p:txBody>
        </p:sp>
        <p:sp>
          <p:nvSpPr>
            <p:cNvPr id="140348" name="Line 60"/>
            <p:cNvSpPr>
              <a:spLocks noChangeShapeType="1"/>
            </p:cNvSpPr>
            <p:nvPr/>
          </p:nvSpPr>
          <p:spPr bwMode="auto">
            <a:xfrm flipH="1">
              <a:off x="2490" y="2887"/>
              <a:ext cx="7" cy="6"/>
            </a:xfrm>
            <a:prstGeom prst="line">
              <a:avLst/>
            </a:prstGeom>
            <a:noFill/>
            <a:ln w="25400">
              <a:solidFill>
                <a:srgbClr val="0A0A0A"/>
              </a:solidFill>
              <a:round/>
              <a:headEnd/>
              <a:tailEnd/>
            </a:ln>
          </p:spPr>
          <p:txBody>
            <a:bodyPr>
              <a:prstTxWarp prst="textNoShape">
                <a:avLst/>
              </a:prstTxWarp>
            </a:bodyPr>
            <a:lstStyle/>
            <a:p>
              <a:endParaRPr lang="en-US"/>
            </a:p>
          </p:txBody>
        </p:sp>
        <p:sp>
          <p:nvSpPr>
            <p:cNvPr id="140349" name="Line 61"/>
            <p:cNvSpPr>
              <a:spLocks noChangeShapeType="1"/>
            </p:cNvSpPr>
            <p:nvPr/>
          </p:nvSpPr>
          <p:spPr bwMode="auto">
            <a:xfrm flipH="1">
              <a:off x="2490" y="2887"/>
              <a:ext cx="22" cy="20"/>
            </a:xfrm>
            <a:prstGeom prst="line">
              <a:avLst/>
            </a:prstGeom>
            <a:noFill/>
            <a:ln w="25400">
              <a:solidFill>
                <a:srgbClr val="0C0C0C"/>
              </a:solidFill>
              <a:round/>
              <a:headEnd/>
              <a:tailEnd/>
            </a:ln>
          </p:spPr>
          <p:txBody>
            <a:bodyPr>
              <a:prstTxWarp prst="textNoShape">
                <a:avLst/>
              </a:prstTxWarp>
            </a:bodyPr>
            <a:lstStyle/>
            <a:p>
              <a:endParaRPr lang="en-US"/>
            </a:p>
          </p:txBody>
        </p:sp>
        <p:sp>
          <p:nvSpPr>
            <p:cNvPr id="140350" name="Line 62"/>
            <p:cNvSpPr>
              <a:spLocks noChangeShapeType="1"/>
            </p:cNvSpPr>
            <p:nvPr/>
          </p:nvSpPr>
          <p:spPr bwMode="auto">
            <a:xfrm flipH="1">
              <a:off x="2490" y="2887"/>
              <a:ext cx="22" cy="20"/>
            </a:xfrm>
            <a:prstGeom prst="line">
              <a:avLst/>
            </a:prstGeom>
            <a:noFill/>
            <a:ln w="25400">
              <a:solidFill>
                <a:srgbClr val="0E0E0E"/>
              </a:solidFill>
              <a:round/>
              <a:headEnd/>
              <a:tailEnd/>
            </a:ln>
          </p:spPr>
          <p:txBody>
            <a:bodyPr>
              <a:prstTxWarp prst="textNoShape">
                <a:avLst/>
              </a:prstTxWarp>
            </a:bodyPr>
            <a:lstStyle/>
            <a:p>
              <a:endParaRPr lang="en-US"/>
            </a:p>
          </p:txBody>
        </p:sp>
        <p:sp>
          <p:nvSpPr>
            <p:cNvPr id="140351" name="Line 63"/>
            <p:cNvSpPr>
              <a:spLocks noChangeShapeType="1"/>
            </p:cNvSpPr>
            <p:nvPr/>
          </p:nvSpPr>
          <p:spPr bwMode="auto">
            <a:xfrm flipH="1">
              <a:off x="2490" y="2887"/>
              <a:ext cx="38" cy="34"/>
            </a:xfrm>
            <a:prstGeom prst="line">
              <a:avLst/>
            </a:prstGeom>
            <a:noFill/>
            <a:ln w="25400">
              <a:solidFill>
                <a:srgbClr val="101010"/>
              </a:solidFill>
              <a:round/>
              <a:headEnd/>
              <a:tailEnd/>
            </a:ln>
          </p:spPr>
          <p:txBody>
            <a:bodyPr>
              <a:prstTxWarp prst="textNoShape">
                <a:avLst/>
              </a:prstTxWarp>
            </a:bodyPr>
            <a:lstStyle/>
            <a:p>
              <a:endParaRPr lang="en-US"/>
            </a:p>
          </p:txBody>
        </p:sp>
        <p:sp>
          <p:nvSpPr>
            <p:cNvPr id="140352" name="Line 64"/>
            <p:cNvSpPr>
              <a:spLocks noChangeShapeType="1"/>
            </p:cNvSpPr>
            <p:nvPr/>
          </p:nvSpPr>
          <p:spPr bwMode="auto">
            <a:xfrm flipH="1">
              <a:off x="2490" y="2887"/>
              <a:ext cx="53" cy="48"/>
            </a:xfrm>
            <a:prstGeom prst="line">
              <a:avLst/>
            </a:prstGeom>
            <a:noFill/>
            <a:ln w="25400">
              <a:solidFill>
                <a:srgbClr val="121212"/>
              </a:solidFill>
              <a:round/>
              <a:headEnd/>
              <a:tailEnd/>
            </a:ln>
          </p:spPr>
          <p:txBody>
            <a:bodyPr>
              <a:prstTxWarp prst="textNoShape">
                <a:avLst/>
              </a:prstTxWarp>
            </a:bodyPr>
            <a:lstStyle/>
            <a:p>
              <a:endParaRPr lang="en-US"/>
            </a:p>
          </p:txBody>
        </p:sp>
        <p:sp>
          <p:nvSpPr>
            <p:cNvPr id="140353" name="Line 65"/>
            <p:cNvSpPr>
              <a:spLocks noChangeShapeType="1"/>
            </p:cNvSpPr>
            <p:nvPr/>
          </p:nvSpPr>
          <p:spPr bwMode="auto">
            <a:xfrm flipH="1">
              <a:off x="2490" y="2887"/>
              <a:ext cx="69" cy="62"/>
            </a:xfrm>
            <a:prstGeom prst="line">
              <a:avLst/>
            </a:prstGeom>
            <a:noFill/>
            <a:ln w="25400">
              <a:solidFill>
                <a:srgbClr val="141414"/>
              </a:solidFill>
              <a:round/>
              <a:headEnd/>
              <a:tailEnd/>
            </a:ln>
          </p:spPr>
          <p:txBody>
            <a:bodyPr>
              <a:prstTxWarp prst="textNoShape">
                <a:avLst/>
              </a:prstTxWarp>
            </a:bodyPr>
            <a:lstStyle/>
            <a:p>
              <a:endParaRPr lang="en-US"/>
            </a:p>
          </p:txBody>
        </p:sp>
        <p:sp>
          <p:nvSpPr>
            <p:cNvPr id="140354" name="Line 66"/>
            <p:cNvSpPr>
              <a:spLocks noChangeShapeType="1"/>
            </p:cNvSpPr>
            <p:nvPr/>
          </p:nvSpPr>
          <p:spPr bwMode="auto">
            <a:xfrm flipH="1">
              <a:off x="2490" y="2887"/>
              <a:ext cx="69" cy="62"/>
            </a:xfrm>
            <a:prstGeom prst="line">
              <a:avLst/>
            </a:prstGeom>
            <a:noFill/>
            <a:ln w="25400">
              <a:solidFill>
                <a:srgbClr val="161616"/>
              </a:solidFill>
              <a:round/>
              <a:headEnd/>
              <a:tailEnd/>
            </a:ln>
          </p:spPr>
          <p:txBody>
            <a:bodyPr>
              <a:prstTxWarp prst="textNoShape">
                <a:avLst/>
              </a:prstTxWarp>
            </a:bodyPr>
            <a:lstStyle/>
            <a:p>
              <a:endParaRPr lang="en-US"/>
            </a:p>
          </p:txBody>
        </p:sp>
        <p:sp>
          <p:nvSpPr>
            <p:cNvPr id="140355" name="Line 67"/>
            <p:cNvSpPr>
              <a:spLocks noChangeShapeType="1"/>
            </p:cNvSpPr>
            <p:nvPr/>
          </p:nvSpPr>
          <p:spPr bwMode="auto">
            <a:xfrm flipH="1">
              <a:off x="2490" y="2887"/>
              <a:ext cx="84" cy="76"/>
            </a:xfrm>
            <a:prstGeom prst="line">
              <a:avLst/>
            </a:prstGeom>
            <a:noFill/>
            <a:ln w="25400">
              <a:solidFill>
                <a:srgbClr val="181818"/>
              </a:solidFill>
              <a:round/>
              <a:headEnd/>
              <a:tailEnd/>
            </a:ln>
          </p:spPr>
          <p:txBody>
            <a:bodyPr>
              <a:prstTxWarp prst="textNoShape">
                <a:avLst/>
              </a:prstTxWarp>
            </a:bodyPr>
            <a:lstStyle/>
            <a:p>
              <a:endParaRPr lang="en-US"/>
            </a:p>
          </p:txBody>
        </p:sp>
        <p:sp>
          <p:nvSpPr>
            <p:cNvPr id="140356" name="Line 68"/>
            <p:cNvSpPr>
              <a:spLocks noChangeShapeType="1"/>
            </p:cNvSpPr>
            <p:nvPr/>
          </p:nvSpPr>
          <p:spPr bwMode="auto">
            <a:xfrm flipH="1">
              <a:off x="2490" y="2887"/>
              <a:ext cx="99" cy="90"/>
            </a:xfrm>
            <a:prstGeom prst="line">
              <a:avLst/>
            </a:prstGeom>
            <a:noFill/>
            <a:ln w="25400">
              <a:solidFill>
                <a:srgbClr val="1A1A1A"/>
              </a:solidFill>
              <a:round/>
              <a:headEnd/>
              <a:tailEnd/>
            </a:ln>
          </p:spPr>
          <p:txBody>
            <a:bodyPr>
              <a:prstTxWarp prst="textNoShape">
                <a:avLst/>
              </a:prstTxWarp>
            </a:bodyPr>
            <a:lstStyle/>
            <a:p>
              <a:endParaRPr lang="en-US"/>
            </a:p>
          </p:txBody>
        </p:sp>
        <p:sp>
          <p:nvSpPr>
            <p:cNvPr id="140357" name="Line 69"/>
            <p:cNvSpPr>
              <a:spLocks noChangeShapeType="1"/>
            </p:cNvSpPr>
            <p:nvPr/>
          </p:nvSpPr>
          <p:spPr bwMode="auto">
            <a:xfrm flipH="1">
              <a:off x="2490" y="2887"/>
              <a:ext cx="99" cy="90"/>
            </a:xfrm>
            <a:prstGeom prst="line">
              <a:avLst/>
            </a:prstGeom>
            <a:noFill/>
            <a:ln w="25400">
              <a:solidFill>
                <a:srgbClr val="1C1C1C"/>
              </a:solidFill>
              <a:round/>
              <a:headEnd/>
              <a:tailEnd/>
            </a:ln>
          </p:spPr>
          <p:txBody>
            <a:bodyPr>
              <a:prstTxWarp prst="textNoShape">
                <a:avLst/>
              </a:prstTxWarp>
            </a:bodyPr>
            <a:lstStyle/>
            <a:p>
              <a:endParaRPr lang="en-US"/>
            </a:p>
          </p:txBody>
        </p:sp>
        <p:sp>
          <p:nvSpPr>
            <p:cNvPr id="140358" name="Line 70"/>
            <p:cNvSpPr>
              <a:spLocks noChangeShapeType="1"/>
            </p:cNvSpPr>
            <p:nvPr/>
          </p:nvSpPr>
          <p:spPr bwMode="auto">
            <a:xfrm flipH="1">
              <a:off x="2490" y="2887"/>
              <a:ext cx="115" cy="104"/>
            </a:xfrm>
            <a:prstGeom prst="line">
              <a:avLst/>
            </a:prstGeom>
            <a:noFill/>
            <a:ln w="25400">
              <a:solidFill>
                <a:srgbClr val="1E1E1E"/>
              </a:solidFill>
              <a:round/>
              <a:headEnd/>
              <a:tailEnd/>
            </a:ln>
          </p:spPr>
          <p:txBody>
            <a:bodyPr>
              <a:prstTxWarp prst="textNoShape">
                <a:avLst/>
              </a:prstTxWarp>
            </a:bodyPr>
            <a:lstStyle/>
            <a:p>
              <a:endParaRPr lang="en-US"/>
            </a:p>
          </p:txBody>
        </p:sp>
        <p:sp>
          <p:nvSpPr>
            <p:cNvPr id="140359" name="Line 71"/>
            <p:cNvSpPr>
              <a:spLocks noChangeShapeType="1"/>
            </p:cNvSpPr>
            <p:nvPr/>
          </p:nvSpPr>
          <p:spPr bwMode="auto">
            <a:xfrm flipH="1">
              <a:off x="2490" y="2887"/>
              <a:ext cx="132" cy="120"/>
            </a:xfrm>
            <a:prstGeom prst="line">
              <a:avLst/>
            </a:prstGeom>
            <a:noFill/>
            <a:ln w="25400">
              <a:solidFill>
                <a:srgbClr val="202020"/>
              </a:solidFill>
              <a:round/>
              <a:headEnd/>
              <a:tailEnd/>
            </a:ln>
          </p:spPr>
          <p:txBody>
            <a:bodyPr>
              <a:prstTxWarp prst="textNoShape">
                <a:avLst/>
              </a:prstTxWarp>
            </a:bodyPr>
            <a:lstStyle/>
            <a:p>
              <a:endParaRPr lang="en-US"/>
            </a:p>
          </p:txBody>
        </p:sp>
        <p:sp>
          <p:nvSpPr>
            <p:cNvPr id="140360" name="Line 72"/>
            <p:cNvSpPr>
              <a:spLocks noChangeShapeType="1"/>
            </p:cNvSpPr>
            <p:nvPr/>
          </p:nvSpPr>
          <p:spPr bwMode="auto">
            <a:xfrm flipH="1">
              <a:off x="2490" y="2887"/>
              <a:ext cx="146" cy="132"/>
            </a:xfrm>
            <a:prstGeom prst="line">
              <a:avLst/>
            </a:prstGeom>
            <a:noFill/>
            <a:ln w="25400">
              <a:solidFill>
                <a:srgbClr val="222222"/>
              </a:solidFill>
              <a:round/>
              <a:headEnd/>
              <a:tailEnd/>
            </a:ln>
          </p:spPr>
          <p:txBody>
            <a:bodyPr>
              <a:prstTxWarp prst="textNoShape">
                <a:avLst/>
              </a:prstTxWarp>
            </a:bodyPr>
            <a:lstStyle/>
            <a:p>
              <a:endParaRPr lang="en-US"/>
            </a:p>
          </p:txBody>
        </p:sp>
        <p:sp>
          <p:nvSpPr>
            <p:cNvPr id="140361" name="Line 73"/>
            <p:cNvSpPr>
              <a:spLocks noChangeShapeType="1"/>
            </p:cNvSpPr>
            <p:nvPr/>
          </p:nvSpPr>
          <p:spPr bwMode="auto">
            <a:xfrm flipH="1">
              <a:off x="2490" y="2887"/>
              <a:ext cx="146" cy="132"/>
            </a:xfrm>
            <a:prstGeom prst="line">
              <a:avLst/>
            </a:prstGeom>
            <a:noFill/>
            <a:ln w="25400">
              <a:solidFill>
                <a:srgbClr val="242424"/>
              </a:solidFill>
              <a:round/>
              <a:headEnd/>
              <a:tailEnd/>
            </a:ln>
          </p:spPr>
          <p:txBody>
            <a:bodyPr>
              <a:prstTxWarp prst="textNoShape">
                <a:avLst/>
              </a:prstTxWarp>
            </a:bodyPr>
            <a:lstStyle/>
            <a:p>
              <a:endParaRPr lang="en-US"/>
            </a:p>
          </p:txBody>
        </p:sp>
        <p:sp>
          <p:nvSpPr>
            <p:cNvPr id="140362" name="Line 74"/>
            <p:cNvSpPr>
              <a:spLocks noChangeShapeType="1"/>
            </p:cNvSpPr>
            <p:nvPr/>
          </p:nvSpPr>
          <p:spPr bwMode="auto">
            <a:xfrm flipH="1">
              <a:off x="2490" y="2887"/>
              <a:ext cx="162" cy="147"/>
            </a:xfrm>
            <a:prstGeom prst="line">
              <a:avLst/>
            </a:prstGeom>
            <a:noFill/>
            <a:ln w="25400">
              <a:solidFill>
                <a:srgbClr val="262626"/>
              </a:solidFill>
              <a:round/>
              <a:headEnd/>
              <a:tailEnd/>
            </a:ln>
          </p:spPr>
          <p:txBody>
            <a:bodyPr>
              <a:prstTxWarp prst="textNoShape">
                <a:avLst/>
              </a:prstTxWarp>
            </a:bodyPr>
            <a:lstStyle/>
            <a:p>
              <a:endParaRPr lang="en-US"/>
            </a:p>
          </p:txBody>
        </p:sp>
        <p:sp>
          <p:nvSpPr>
            <p:cNvPr id="140363" name="Line 75"/>
            <p:cNvSpPr>
              <a:spLocks noChangeShapeType="1"/>
            </p:cNvSpPr>
            <p:nvPr/>
          </p:nvSpPr>
          <p:spPr bwMode="auto">
            <a:xfrm flipH="1">
              <a:off x="2490" y="2887"/>
              <a:ext cx="178" cy="162"/>
            </a:xfrm>
            <a:prstGeom prst="line">
              <a:avLst/>
            </a:prstGeom>
            <a:noFill/>
            <a:ln w="25400">
              <a:solidFill>
                <a:srgbClr val="282828"/>
              </a:solidFill>
              <a:round/>
              <a:headEnd/>
              <a:tailEnd/>
            </a:ln>
          </p:spPr>
          <p:txBody>
            <a:bodyPr>
              <a:prstTxWarp prst="textNoShape">
                <a:avLst/>
              </a:prstTxWarp>
            </a:bodyPr>
            <a:lstStyle/>
            <a:p>
              <a:endParaRPr lang="en-US"/>
            </a:p>
          </p:txBody>
        </p:sp>
        <p:sp>
          <p:nvSpPr>
            <p:cNvPr id="140364" name="Line 76"/>
            <p:cNvSpPr>
              <a:spLocks noChangeShapeType="1"/>
            </p:cNvSpPr>
            <p:nvPr/>
          </p:nvSpPr>
          <p:spPr bwMode="auto">
            <a:xfrm flipH="1">
              <a:off x="2490" y="2887"/>
              <a:ext cx="178" cy="162"/>
            </a:xfrm>
            <a:prstGeom prst="line">
              <a:avLst/>
            </a:prstGeom>
            <a:noFill/>
            <a:ln w="25400">
              <a:solidFill>
                <a:srgbClr val="2B2B2B"/>
              </a:solidFill>
              <a:round/>
              <a:headEnd/>
              <a:tailEnd/>
            </a:ln>
          </p:spPr>
          <p:txBody>
            <a:bodyPr>
              <a:prstTxWarp prst="textNoShape">
                <a:avLst/>
              </a:prstTxWarp>
            </a:bodyPr>
            <a:lstStyle/>
            <a:p>
              <a:endParaRPr lang="en-US"/>
            </a:p>
          </p:txBody>
        </p:sp>
        <p:sp>
          <p:nvSpPr>
            <p:cNvPr id="140365" name="Line 77"/>
            <p:cNvSpPr>
              <a:spLocks noChangeShapeType="1"/>
            </p:cNvSpPr>
            <p:nvPr/>
          </p:nvSpPr>
          <p:spPr bwMode="auto">
            <a:xfrm flipH="1">
              <a:off x="2490" y="2887"/>
              <a:ext cx="193" cy="175"/>
            </a:xfrm>
            <a:prstGeom prst="line">
              <a:avLst/>
            </a:prstGeom>
            <a:noFill/>
            <a:ln w="25400">
              <a:solidFill>
                <a:srgbClr val="2D2D2D"/>
              </a:solidFill>
              <a:round/>
              <a:headEnd/>
              <a:tailEnd/>
            </a:ln>
          </p:spPr>
          <p:txBody>
            <a:bodyPr>
              <a:prstTxWarp prst="textNoShape">
                <a:avLst/>
              </a:prstTxWarp>
            </a:bodyPr>
            <a:lstStyle/>
            <a:p>
              <a:endParaRPr lang="en-US"/>
            </a:p>
          </p:txBody>
        </p:sp>
        <p:sp>
          <p:nvSpPr>
            <p:cNvPr id="140366" name="Line 78"/>
            <p:cNvSpPr>
              <a:spLocks noChangeShapeType="1"/>
            </p:cNvSpPr>
            <p:nvPr/>
          </p:nvSpPr>
          <p:spPr bwMode="auto">
            <a:xfrm flipH="1">
              <a:off x="2499" y="2887"/>
              <a:ext cx="200" cy="183"/>
            </a:xfrm>
            <a:prstGeom prst="line">
              <a:avLst/>
            </a:prstGeom>
            <a:noFill/>
            <a:ln w="25400">
              <a:solidFill>
                <a:srgbClr val="2F2F2F"/>
              </a:solidFill>
              <a:round/>
              <a:headEnd/>
              <a:tailEnd/>
            </a:ln>
          </p:spPr>
          <p:txBody>
            <a:bodyPr>
              <a:prstTxWarp prst="textNoShape">
                <a:avLst/>
              </a:prstTxWarp>
            </a:bodyPr>
            <a:lstStyle/>
            <a:p>
              <a:endParaRPr lang="en-US"/>
            </a:p>
          </p:txBody>
        </p:sp>
        <p:sp>
          <p:nvSpPr>
            <p:cNvPr id="140367" name="Line 79"/>
            <p:cNvSpPr>
              <a:spLocks noChangeShapeType="1"/>
            </p:cNvSpPr>
            <p:nvPr/>
          </p:nvSpPr>
          <p:spPr bwMode="auto">
            <a:xfrm flipH="1">
              <a:off x="2506" y="2887"/>
              <a:ext cx="200" cy="183"/>
            </a:xfrm>
            <a:prstGeom prst="line">
              <a:avLst/>
            </a:prstGeom>
            <a:noFill/>
            <a:ln w="25400">
              <a:solidFill>
                <a:srgbClr val="313131"/>
              </a:solidFill>
              <a:round/>
              <a:headEnd/>
              <a:tailEnd/>
            </a:ln>
          </p:spPr>
          <p:txBody>
            <a:bodyPr>
              <a:prstTxWarp prst="textNoShape">
                <a:avLst/>
              </a:prstTxWarp>
            </a:bodyPr>
            <a:lstStyle/>
            <a:p>
              <a:endParaRPr lang="en-US"/>
            </a:p>
          </p:txBody>
        </p:sp>
        <p:sp>
          <p:nvSpPr>
            <p:cNvPr id="140368" name="Line 80"/>
            <p:cNvSpPr>
              <a:spLocks noChangeShapeType="1"/>
            </p:cNvSpPr>
            <p:nvPr/>
          </p:nvSpPr>
          <p:spPr bwMode="auto">
            <a:xfrm flipH="1">
              <a:off x="2513" y="2887"/>
              <a:ext cx="200" cy="183"/>
            </a:xfrm>
            <a:prstGeom prst="line">
              <a:avLst/>
            </a:prstGeom>
            <a:noFill/>
            <a:ln w="25400">
              <a:solidFill>
                <a:srgbClr val="333333"/>
              </a:solidFill>
              <a:round/>
              <a:headEnd/>
              <a:tailEnd/>
            </a:ln>
          </p:spPr>
          <p:txBody>
            <a:bodyPr>
              <a:prstTxWarp prst="textNoShape">
                <a:avLst/>
              </a:prstTxWarp>
            </a:bodyPr>
            <a:lstStyle/>
            <a:p>
              <a:endParaRPr lang="en-US"/>
            </a:p>
          </p:txBody>
        </p:sp>
        <p:sp>
          <p:nvSpPr>
            <p:cNvPr id="140369" name="Line 81"/>
            <p:cNvSpPr>
              <a:spLocks noChangeShapeType="1"/>
            </p:cNvSpPr>
            <p:nvPr/>
          </p:nvSpPr>
          <p:spPr bwMode="auto">
            <a:xfrm flipH="1">
              <a:off x="2529" y="2887"/>
              <a:ext cx="200" cy="183"/>
            </a:xfrm>
            <a:prstGeom prst="line">
              <a:avLst/>
            </a:prstGeom>
            <a:noFill/>
            <a:ln w="25400">
              <a:solidFill>
                <a:srgbClr val="353535"/>
              </a:solidFill>
              <a:round/>
              <a:headEnd/>
              <a:tailEnd/>
            </a:ln>
          </p:spPr>
          <p:txBody>
            <a:bodyPr>
              <a:prstTxWarp prst="textNoShape">
                <a:avLst/>
              </a:prstTxWarp>
            </a:bodyPr>
            <a:lstStyle/>
            <a:p>
              <a:endParaRPr lang="en-US"/>
            </a:p>
          </p:txBody>
        </p:sp>
        <p:sp>
          <p:nvSpPr>
            <p:cNvPr id="140370" name="Line 82"/>
            <p:cNvSpPr>
              <a:spLocks noChangeShapeType="1"/>
            </p:cNvSpPr>
            <p:nvPr/>
          </p:nvSpPr>
          <p:spPr bwMode="auto">
            <a:xfrm flipH="1">
              <a:off x="2545" y="2887"/>
              <a:ext cx="200" cy="183"/>
            </a:xfrm>
            <a:prstGeom prst="line">
              <a:avLst/>
            </a:prstGeom>
            <a:noFill/>
            <a:ln w="25400">
              <a:solidFill>
                <a:srgbClr val="373737"/>
              </a:solidFill>
              <a:round/>
              <a:headEnd/>
              <a:tailEnd/>
            </a:ln>
          </p:spPr>
          <p:txBody>
            <a:bodyPr>
              <a:prstTxWarp prst="textNoShape">
                <a:avLst/>
              </a:prstTxWarp>
            </a:bodyPr>
            <a:lstStyle/>
            <a:p>
              <a:endParaRPr lang="en-US"/>
            </a:p>
          </p:txBody>
        </p:sp>
        <p:sp>
          <p:nvSpPr>
            <p:cNvPr id="140371" name="Line 83"/>
            <p:cNvSpPr>
              <a:spLocks noChangeShapeType="1"/>
            </p:cNvSpPr>
            <p:nvPr/>
          </p:nvSpPr>
          <p:spPr bwMode="auto">
            <a:xfrm flipH="1">
              <a:off x="2545" y="2887"/>
              <a:ext cx="200" cy="183"/>
            </a:xfrm>
            <a:prstGeom prst="line">
              <a:avLst/>
            </a:prstGeom>
            <a:noFill/>
            <a:ln w="25400">
              <a:solidFill>
                <a:srgbClr val="393939"/>
              </a:solidFill>
              <a:round/>
              <a:headEnd/>
              <a:tailEnd/>
            </a:ln>
          </p:spPr>
          <p:txBody>
            <a:bodyPr>
              <a:prstTxWarp prst="textNoShape">
                <a:avLst/>
              </a:prstTxWarp>
            </a:bodyPr>
            <a:lstStyle/>
            <a:p>
              <a:endParaRPr lang="en-US"/>
            </a:p>
          </p:txBody>
        </p:sp>
        <p:sp>
          <p:nvSpPr>
            <p:cNvPr id="140372" name="Line 84"/>
            <p:cNvSpPr>
              <a:spLocks noChangeShapeType="1"/>
            </p:cNvSpPr>
            <p:nvPr/>
          </p:nvSpPr>
          <p:spPr bwMode="auto">
            <a:xfrm flipH="1">
              <a:off x="2561" y="2887"/>
              <a:ext cx="200" cy="183"/>
            </a:xfrm>
            <a:prstGeom prst="line">
              <a:avLst/>
            </a:prstGeom>
            <a:noFill/>
            <a:ln w="25400">
              <a:solidFill>
                <a:srgbClr val="3B3B3B"/>
              </a:solidFill>
              <a:round/>
              <a:headEnd/>
              <a:tailEnd/>
            </a:ln>
          </p:spPr>
          <p:txBody>
            <a:bodyPr>
              <a:prstTxWarp prst="textNoShape">
                <a:avLst/>
              </a:prstTxWarp>
            </a:bodyPr>
            <a:lstStyle/>
            <a:p>
              <a:endParaRPr lang="en-US"/>
            </a:p>
          </p:txBody>
        </p:sp>
        <p:sp>
          <p:nvSpPr>
            <p:cNvPr id="140373" name="Line 85"/>
            <p:cNvSpPr>
              <a:spLocks noChangeShapeType="1"/>
            </p:cNvSpPr>
            <p:nvPr/>
          </p:nvSpPr>
          <p:spPr bwMode="auto">
            <a:xfrm flipH="1">
              <a:off x="2576" y="2887"/>
              <a:ext cx="200" cy="183"/>
            </a:xfrm>
            <a:prstGeom prst="line">
              <a:avLst/>
            </a:prstGeom>
            <a:noFill/>
            <a:ln w="25400">
              <a:solidFill>
                <a:srgbClr val="3D3D3D"/>
              </a:solidFill>
              <a:round/>
              <a:headEnd/>
              <a:tailEnd/>
            </a:ln>
          </p:spPr>
          <p:txBody>
            <a:bodyPr>
              <a:prstTxWarp prst="textNoShape">
                <a:avLst/>
              </a:prstTxWarp>
            </a:bodyPr>
            <a:lstStyle/>
            <a:p>
              <a:endParaRPr lang="en-US"/>
            </a:p>
          </p:txBody>
        </p:sp>
        <p:sp>
          <p:nvSpPr>
            <p:cNvPr id="140374" name="Line 86"/>
            <p:cNvSpPr>
              <a:spLocks noChangeShapeType="1"/>
            </p:cNvSpPr>
            <p:nvPr/>
          </p:nvSpPr>
          <p:spPr bwMode="auto">
            <a:xfrm flipH="1">
              <a:off x="2583" y="2887"/>
              <a:ext cx="200" cy="183"/>
            </a:xfrm>
            <a:prstGeom prst="line">
              <a:avLst/>
            </a:prstGeom>
            <a:noFill/>
            <a:ln w="25400">
              <a:solidFill>
                <a:srgbClr val="3F3F3F"/>
              </a:solidFill>
              <a:round/>
              <a:headEnd/>
              <a:tailEnd/>
            </a:ln>
          </p:spPr>
          <p:txBody>
            <a:bodyPr>
              <a:prstTxWarp prst="textNoShape">
                <a:avLst/>
              </a:prstTxWarp>
            </a:bodyPr>
            <a:lstStyle/>
            <a:p>
              <a:endParaRPr lang="en-US"/>
            </a:p>
          </p:txBody>
        </p:sp>
        <p:sp>
          <p:nvSpPr>
            <p:cNvPr id="140375" name="Line 87"/>
            <p:cNvSpPr>
              <a:spLocks noChangeShapeType="1"/>
            </p:cNvSpPr>
            <p:nvPr/>
          </p:nvSpPr>
          <p:spPr bwMode="auto">
            <a:xfrm flipH="1">
              <a:off x="2591" y="2887"/>
              <a:ext cx="200" cy="183"/>
            </a:xfrm>
            <a:prstGeom prst="line">
              <a:avLst/>
            </a:prstGeom>
            <a:noFill/>
            <a:ln w="25400">
              <a:solidFill>
                <a:srgbClr val="414141"/>
              </a:solidFill>
              <a:round/>
              <a:headEnd/>
              <a:tailEnd/>
            </a:ln>
          </p:spPr>
          <p:txBody>
            <a:bodyPr>
              <a:prstTxWarp prst="textNoShape">
                <a:avLst/>
              </a:prstTxWarp>
            </a:bodyPr>
            <a:lstStyle/>
            <a:p>
              <a:endParaRPr lang="en-US"/>
            </a:p>
          </p:txBody>
        </p:sp>
        <p:sp>
          <p:nvSpPr>
            <p:cNvPr id="140376" name="Line 88"/>
            <p:cNvSpPr>
              <a:spLocks noChangeShapeType="1"/>
            </p:cNvSpPr>
            <p:nvPr/>
          </p:nvSpPr>
          <p:spPr bwMode="auto">
            <a:xfrm flipH="1">
              <a:off x="2606" y="2887"/>
              <a:ext cx="200" cy="183"/>
            </a:xfrm>
            <a:prstGeom prst="line">
              <a:avLst/>
            </a:prstGeom>
            <a:noFill/>
            <a:ln w="25400">
              <a:solidFill>
                <a:srgbClr val="434343"/>
              </a:solidFill>
              <a:round/>
              <a:headEnd/>
              <a:tailEnd/>
            </a:ln>
          </p:spPr>
          <p:txBody>
            <a:bodyPr>
              <a:prstTxWarp prst="textNoShape">
                <a:avLst/>
              </a:prstTxWarp>
            </a:bodyPr>
            <a:lstStyle/>
            <a:p>
              <a:endParaRPr lang="en-US"/>
            </a:p>
          </p:txBody>
        </p:sp>
        <p:sp>
          <p:nvSpPr>
            <p:cNvPr id="140377" name="Line 89"/>
            <p:cNvSpPr>
              <a:spLocks noChangeShapeType="1"/>
            </p:cNvSpPr>
            <p:nvPr/>
          </p:nvSpPr>
          <p:spPr bwMode="auto">
            <a:xfrm flipH="1">
              <a:off x="2622" y="2887"/>
              <a:ext cx="200" cy="183"/>
            </a:xfrm>
            <a:prstGeom prst="line">
              <a:avLst/>
            </a:prstGeom>
            <a:noFill/>
            <a:ln w="25400">
              <a:solidFill>
                <a:srgbClr val="454545"/>
              </a:solidFill>
              <a:round/>
              <a:headEnd/>
              <a:tailEnd/>
            </a:ln>
          </p:spPr>
          <p:txBody>
            <a:bodyPr>
              <a:prstTxWarp prst="textNoShape">
                <a:avLst/>
              </a:prstTxWarp>
            </a:bodyPr>
            <a:lstStyle/>
            <a:p>
              <a:endParaRPr lang="en-US"/>
            </a:p>
          </p:txBody>
        </p:sp>
        <p:sp>
          <p:nvSpPr>
            <p:cNvPr id="140378" name="Line 90"/>
            <p:cNvSpPr>
              <a:spLocks noChangeShapeType="1"/>
            </p:cNvSpPr>
            <p:nvPr/>
          </p:nvSpPr>
          <p:spPr bwMode="auto">
            <a:xfrm flipH="1">
              <a:off x="2622" y="2887"/>
              <a:ext cx="200" cy="183"/>
            </a:xfrm>
            <a:prstGeom prst="line">
              <a:avLst/>
            </a:prstGeom>
            <a:noFill/>
            <a:ln w="25400">
              <a:solidFill>
                <a:srgbClr val="474747"/>
              </a:solidFill>
              <a:round/>
              <a:headEnd/>
              <a:tailEnd/>
            </a:ln>
          </p:spPr>
          <p:txBody>
            <a:bodyPr>
              <a:prstTxWarp prst="textNoShape">
                <a:avLst/>
              </a:prstTxWarp>
            </a:bodyPr>
            <a:lstStyle/>
            <a:p>
              <a:endParaRPr lang="en-US"/>
            </a:p>
          </p:txBody>
        </p:sp>
        <p:sp>
          <p:nvSpPr>
            <p:cNvPr id="140379" name="Line 91"/>
            <p:cNvSpPr>
              <a:spLocks noChangeShapeType="1"/>
            </p:cNvSpPr>
            <p:nvPr/>
          </p:nvSpPr>
          <p:spPr bwMode="auto">
            <a:xfrm flipH="1">
              <a:off x="2638" y="2887"/>
              <a:ext cx="200" cy="183"/>
            </a:xfrm>
            <a:prstGeom prst="line">
              <a:avLst/>
            </a:prstGeom>
            <a:noFill/>
            <a:ln w="25400">
              <a:solidFill>
                <a:srgbClr val="494949"/>
              </a:solidFill>
              <a:round/>
              <a:headEnd/>
              <a:tailEnd/>
            </a:ln>
          </p:spPr>
          <p:txBody>
            <a:bodyPr>
              <a:prstTxWarp prst="textNoShape">
                <a:avLst/>
              </a:prstTxWarp>
            </a:bodyPr>
            <a:lstStyle/>
            <a:p>
              <a:endParaRPr lang="en-US"/>
            </a:p>
          </p:txBody>
        </p:sp>
        <p:sp>
          <p:nvSpPr>
            <p:cNvPr id="140380" name="Line 92"/>
            <p:cNvSpPr>
              <a:spLocks noChangeShapeType="1"/>
            </p:cNvSpPr>
            <p:nvPr/>
          </p:nvSpPr>
          <p:spPr bwMode="auto">
            <a:xfrm flipH="1">
              <a:off x="2654" y="2887"/>
              <a:ext cx="200" cy="183"/>
            </a:xfrm>
            <a:prstGeom prst="line">
              <a:avLst/>
            </a:prstGeom>
            <a:noFill/>
            <a:ln w="25400">
              <a:solidFill>
                <a:srgbClr val="4B4B4B"/>
              </a:solidFill>
              <a:round/>
              <a:headEnd/>
              <a:tailEnd/>
            </a:ln>
          </p:spPr>
          <p:txBody>
            <a:bodyPr>
              <a:prstTxWarp prst="textNoShape">
                <a:avLst/>
              </a:prstTxWarp>
            </a:bodyPr>
            <a:lstStyle/>
            <a:p>
              <a:endParaRPr lang="en-US"/>
            </a:p>
          </p:txBody>
        </p:sp>
        <p:sp>
          <p:nvSpPr>
            <p:cNvPr id="140381" name="Line 93"/>
            <p:cNvSpPr>
              <a:spLocks noChangeShapeType="1"/>
            </p:cNvSpPr>
            <p:nvPr/>
          </p:nvSpPr>
          <p:spPr bwMode="auto">
            <a:xfrm flipH="1">
              <a:off x="2661" y="2887"/>
              <a:ext cx="200" cy="183"/>
            </a:xfrm>
            <a:prstGeom prst="line">
              <a:avLst/>
            </a:prstGeom>
            <a:noFill/>
            <a:ln w="25400">
              <a:solidFill>
                <a:srgbClr val="4D4D4D"/>
              </a:solidFill>
              <a:round/>
              <a:headEnd/>
              <a:tailEnd/>
            </a:ln>
          </p:spPr>
          <p:txBody>
            <a:bodyPr>
              <a:prstTxWarp prst="textNoShape">
                <a:avLst/>
              </a:prstTxWarp>
            </a:bodyPr>
            <a:lstStyle/>
            <a:p>
              <a:endParaRPr lang="en-US"/>
            </a:p>
          </p:txBody>
        </p:sp>
        <p:sp>
          <p:nvSpPr>
            <p:cNvPr id="140382" name="Line 94"/>
            <p:cNvSpPr>
              <a:spLocks noChangeShapeType="1"/>
            </p:cNvSpPr>
            <p:nvPr/>
          </p:nvSpPr>
          <p:spPr bwMode="auto">
            <a:xfrm flipH="1">
              <a:off x="2688" y="2880"/>
              <a:ext cx="200" cy="183"/>
            </a:xfrm>
            <a:prstGeom prst="line">
              <a:avLst/>
            </a:prstGeom>
            <a:noFill/>
            <a:ln w="25400">
              <a:solidFill>
                <a:srgbClr val="4F4F4F"/>
              </a:solidFill>
              <a:round/>
              <a:headEnd/>
              <a:tailEnd/>
            </a:ln>
          </p:spPr>
          <p:txBody>
            <a:bodyPr>
              <a:prstTxWarp prst="textNoShape">
                <a:avLst/>
              </a:prstTxWarp>
            </a:bodyPr>
            <a:lstStyle/>
            <a:p>
              <a:endParaRPr lang="en-US"/>
            </a:p>
          </p:txBody>
        </p:sp>
        <p:sp>
          <p:nvSpPr>
            <p:cNvPr id="140383" name="Line 95"/>
            <p:cNvSpPr>
              <a:spLocks noChangeShapeType="1"/>
            </p:cNvSpPr>
            <p:nvPr/>
          </p:nvSpPr>
          <p:spPr bwMode="auto">
            <a:xfrm flipH="1">
              <a:off x="2684" y="2887"/>
              <a:ext cx="200" cy="183"/>
            </a:xfrm>
            <a:prstGeom prst="line">
              <a:avLst/>
            </a:prstGeom>
            <a:noFill/>
            <a:ln w="25400">
              <a:solidFill>
                <a:srgbClr val="515151"/>
              </a:solidFill>
              <a:round/>
              <a:headEnd/>
              <a:tailEnd/>
            </a:ln>
          </p:spPr>
          <p:txBody>
            <a:bodyPr>
              <a:prstTxWarp prst="textNoShape">
                <a:avLst/>
              </a:prstTxWarp>
            </a:bodyPr>
            <a:lstStyle/>
            <a:p>
              <a:endParaRPr lang="en-US"/>
            </a:p>
          </p:txBody>
        </p:sp>
        <p:sp>
          <p:nvSpPr>
            <p:cNvPr id="140384" name="Line 96"/>
            <p:cNvSpPr>
              <a:spLocks noChangeShapeType="1"/>
            </p:cNvSpPr>
            <p:nvPr/>
          </p:nvSpPr>
          <p:spPr bwMode="auto">
            <a:xfrm flipH="1">
              <a:off x="2692" y="2887"/>
              <a:ext cx="200" cy="183"/>
            </a:xfrm>
            <a:prstGeom prst="line">
              <a:avLst/>
            </a:prstGeom>
            <a:noFill/>
            <a:ln w="25400">
              <a:solidFill>
                <a:srgbClr val="535353"/>
              </a:solidFill>
              <a:round/>
              <a:headEnd/>
              <a:tailEnd/>
            </a:ln>
          </p:spPr>
          <p:txBody>
            <a:bodyPr>
              <a:prstTxWarp prst="textNoShape">
                <a:avLst/>
              </a:prstTxWarp>
            </a:bodyPr>
            <a:lstStyle/>
            <a:p>
              <a:endParaRPr lang="en-US"/>
            </a:p>
          </p:txBody>
        </p:sp>
        <p:sp>
          <p:nvSpPr>
            <p:cNvPr id="140385" name="Line 97"/>
            <p:cNvSpPr>
              <a:spLocks noChangeShapeType="1"/>
            </p:cNvSpPr>
            <p:nvPr/>
          </p:nvSpPr>
          <p:spPr bwMode="auto">
            <a:xfrm flipH="1">
              <a:off x="2700" y="2887"/>
              <a:ext cx="200" cy="183"/>
            </a:xfrm>
            <a:prstGeom prst="line">
              <a:avLst/>
            </a:prstGeom>
            <a:noFill/>
            <a:ln w="25400">
              <a:solidFill>
                <a:srgbClr val="565656"/>
              </a:solidFill>
              <a:round/>
              <a:headEnd/>
              <a:tailEnd/>
            </a:ln>
          </p:spPr>
          <p:txBody>
            <a:bodyPr>
              <a:prstTxWarp prst="textNoShape">
                <a:avLst/>
              </a:prstTxWarp>
            </a:bodyPr>
            <a:lstStyle/>
            <a:p>
              <a:endParaRPr lang="en-US"/>
            </a:p>
          </p:txBody>
        </p:sp>
        <p:sp>
          <p:nvSpPr>
            <p:cNvPr id="140386" name="Line 98"/>
            <p:cNvSpPr>
              <a:spLocks noChangeShapeType="1"/>
            </p:cNvSpPr>
            <p:nvPr/>
          </p:nvSpPr>
          <p:spPr bwMode="auto">
            <a:xfrm flipH="1">
              <a:off x="2716" y="2887"/>
              <a:ext cx="200" cy="183"/>
            </a:xfrm>
            <a:prstGeom prst="line">
              <a:avLst/>
            </a:prstGeom>
            <a:noFill/>
            <a:ln w="25400">
              <a:solidFill>
                <a:srgbClr val="585858"/>
              </a:solidFill>
              <a:round/>
              <a:headEnd/>
              <a:tailEnd/>
            </a:ln>
          </p:spPr>
          <p:txBody>
            <a:bodyPr>
              <a:prstTxWarp prst="textNoShape">
                <a:avLst/>
              </a:prstTxWarp>
            </a:bodyPr>
            <a:lstStyle/>
            <a:p>
              <a:endParaRPr lang="en-US"/>
            </a:p>
          </p:txBody>
        </p:sp>
        <p:sp>
          <p:nvSpPr>
            <p:cNvPr id="140387" name="Line 99"/>
            <p:cNvSpPr>
              <a:spLocks noChangeShapeType="1"/>
            </p:cNvSpPr>
            <p:nvPr/>
          </p:nvSpPr>
          <p:spPr bwMode="auto">
            <a:xfrm flipH="1">
              <a:off x="2731" y="2887"/>
              <a:ext cx="200" cy="183"/>
            </a:xfrm>
            <a:prstGeom prst="line">
              <a:avLst/>
            </a:prstGeom>
            <a:noFill/>
            <a:ln w="25400">
              <a:solidFill>
                <a:srgbClr val="5A5A5A"/>
              </a:solidFill>
              <a:round/>
              <a:headEnd/>
              <a:tailEnd/>
            </a:ln>
          </p:spPr>
          <p:txBody>
            <a:bodyPr>
              <a:prstTxWarp prst="textNoShape">
                <a:avLst/>
              </a:prstTxWarp>
            </a:bodyPr>
            <a:lstStyle/>
            <a:p>
              <a:endParaRPr lang="en-US"/>
            </a:p>
          </p:txBody>
        </p:sp>
        <p:sp>
          <p:nvSpPr>
            <p:cNvPr id="140388" name="Line 100"/>
            <p:cNvSpPr>
              <a:spLocks noChangeShapeType="1"/>
            </p:cNvSpPr>
            <p:nvPr/>
          </p:nvSpPr>
          <p:spPr bwMode="auto">
            <a:xfrm flipH="1">
              <a:off x="2739" y="2887"/>
              <a:ext cx="200" cy="183"/>
            </a:xfrm>
            <a:prstGeom prst="line">
              <a:avLst/>
            </a:prstGeom>
            <a:noFill/>
            <a:ln w="25400">
              <a:solidFill>
                <a:srgbClr val="5C5C5C"/>
              </a:solidFill>
              <a:round/>
              <a:headEnd/>
              <a:tailEnd/>
            </a:ln>
          </p:spPr>
          <p:txBody>
            <a:bodyPr>
              <a:prstTxWarp prst="textNoShape">
                <a:avLst/>
              </a:prstTxWarp>
            </a:bodyPr>
            <a:lstStyle/>
            <a:p>
              <a:endParaRPr lang="en-US"/>
            </a:p>
          </p:txBody>
        </p:sp>
        <p:sp>
          <p:nvSpPr>
            <p:cNvPr id="140389" name="Line 101"/>
            <p:cNvSpPr>
              <a:spLocks noChangeShapeType="1"/>
            </p:cNvSpPr>
            <p:nvPr/>
          </p:nvSpPr>
          <p:spPr bwMode="auto">
            <a:xfrm flipH="1">
              <a:off x="2747" y="2887"/>
              <a:ext cx="200" cy="183"/>
            </a:xfrm>
            <a:prstGeom prst="line">
              <a:avLst/>
            </a:prstGeom>
            <a:noFill/>
            <a:ln w="25400">
              <a:solidFill>
                <a:srgbClr val="5E5E5E"/>
              </a:solidFill>
              <a:round/>
              <a:headEnd/>
              <a:tailEnd/>
            </a:ln>
          </p:spPr>
          <p:txBody>
            <a:bodyPr>
              <a:prstTxWarp prst="textNoShape">
                <a:avLst/>
              </a:prstTxWarp>
            </a:bodyPr>
            <a:lstStyle/>
            <a:p>
              <a:endParaRPr lang="en-US"/>
            </a:p>
          </p:txBody>
        </p:sp>
        <p:sp>
          <p:nvSpPr>
            <p:cNvPr id="140390" name="Line 102"/>
            <p:cNvSpPr>
              <a:spLocks noChangeShapeType="1"/>
            </p:cNvSpPr>
            <p:nvPr/>
          </p:nvSpPr>
          <p:spPr bwMode="auto">
            <a:xfrm flipH="1">
              <a:off x="2763" y="2887"/>
              <a:ext cx="200" cy="183"/>
            </a:xfrm>
            <a:prstGeom prst="line">
              <a:avLst/>
            </a:prstGeom>
            <a:noFill/>
            <a:ln w="25400">
              <a:solidFill>
                <a:srgbClr val="606060"/>
              </a:solidFill>
              <a:round/>
              <a:headEnd/>
              <a:tailEnd/>
            </a:ln>
          </p:spPr>
          <p:txBody>
            <a:bodyPr>
              <a:prstTxWarp prst="textNoShape">
                <a:avLst/>
              </a:prstTxWarp>
            </a:bodyPr>
            <a:lstStyle/>
            <a:p>
              <a:endParaRPr lang="en-US"/>
            </a:p>
          </p:txBody>
        </p:sp>
        <p:sp>
          <p:nvSpPr>
            <p:cNvPr id="140391" name="Line 103"/>
            <p:cNvSpPr>
              <a:spLocks noChangeShapeType="1"/>
            </p:cNvSpPr>
            <p:nvPr/>
          </p:nvSpPr>
          <p:spPr bwMode="auto">
            <a:xfrm flipH="1">
              <a:off x="2771" y="2887"/>
              <a:ext cx="200" cy="183"/>
            </a:xfrm>
            <a:prstGeom prst="line">
              <a:avLst/>
            </a:prstGeom>
            <a:noFill/>
            <a:ln w="25400">
              <a:solidFill>
                <a:srgbClr val="626262"/>
              </a:solidFill>
              <a:round/>
              <a:headEnd/>
              <a:tailEnd/>
            </a:ln>
          </p:spPr>
          <p:txBody>
            <a:bodyPr>
              <a:prstTxWarp prst="textNoShape">
                <a:avLst/>
              </a:prstTxWarp>
            </a:bodyPr>
            <a:lstStyle/>
            <a:p>
              <a:endParaRPr lang="en-US"/>
            </a:p>
          </p:txBody>
        </p:sp>
        <p:sp>
          <p:nvSpPr>
            <p:cNvPr id="140392" name="Line 104"/>
            <p:cNvSpPr>
              <a:spLocks noChangeShapeType="1"/>
            </p:cNvSpPr>
            <p:nvPr/>
          </p:nvSpPr>
          <p:spPr bwMode="auto">
            <a:xfrm flipH="1">
              <a:off x="2778" y="2887"/>
              <a:ext cx="200" cy="183"/>
            </a:xfrm>
            <a:prstGeom prst="line">
              <a:avLst/>
            </a:prstGeom>
            <a:noFill/>
            <a:ln w="25400">
              <a:solidFill>
                <a:srgbClr val="646464"/>
              </a:solidFill>
              <a:round/>
              <a:headEnd/>
              <a:tailEnd/>
            </a:ln>
          </p:spPr>
          <p:txBody>
            <a:bodyPr>
              <a:prstTxWarp prst="textNoShape">
                <a:avLst/>
              </a:prstTxWarp>
            </a:bodyPr>
            <a:lstStyle/>
            <a:p>
              <a:endParaRPr lang="en-US"/>
            </a:p>
          </p:txBody>
        </p:sp>
        <p:sp>
          <p:nvSpPr>
            <p:cNvPr id="140393" name="Line 105"/>
            <p:cNvSpPr>
              <a:spLocks noChangeShapeType="1"/>
            </p:cNvSpPr>
            <p:nvPr/>
          </p:nvSpPr>
          <p:spPr bwMode="auto">
            <a:xfrm flipH="1">
              <a:off x="2793" y="2887"/>
              <a:ext cx="200" cy="183"/>
            </a:xfrm>
            <a:prstGeom prst="line">
              <a:avLst/>
            </a:prstGeom>
            <a:noFill/>
            <a:ln w="25400">
              <a:solidFill>
                <a:srgbClr val="666666"/>
              </a:solidFill>
              <a:round/>
              <a:headEnd/>
              <a:tailEnd/>
            </a:ln>
          </p:spPr>
          <p:txBody>
            <a:bodyPr>
              <a:prstTxWarp prst="textNoShape">
                <a:avLst/>
              </a:prstTxWarp>
            </a:bodyPr>
            <a:lstStyle/>
            <a:p>
              <a:endParaRPr lang="en-US"/>
            </a:p>
          </p:txBody>
        </p:sp>
        <p:sp>
          <p:nvSpPr>
            <p:cNvPr id="140394" name="Line 106"/>
            <p:cNvSpPr>
              <a:spLocks noChangeShapeType="1"/>
            </p:cNvSpPr>
            <p:nvPr/>
          </p:nvSpPr>
          <p:spPr bwMode="auto">
            <a:xfrm flipH="1">
              <a:off x="2809" y="2887"/>
              <a:ext cx="200" cy="183"/>
            </a:xfrm>
            <a:prstGeom prst="line">
              <a:avLst/>
            </a:prstGeom>
            <a:noFill/>
            <a:ln w="25400">
              <a:solidFill>
                <a:srgbClr val="686868"/>
              </a:solidFill>
              <a:round/>
              <a:headEnd/>
              <a:tailEnd/>
            </a:ln>
          </p:spPr>
          <p:txBody>
            <a:bodyPr>
              <a:prstTxWarp prst="textNoShape">
                <a:avLst/>
              </a:prstTxWarp>
            </a:bodyPr>
            <a:lstStyle/>
            <a:p>
              <a:endParaRPr lang="en-US"/>
            </a:p>
          </p:txBody>
        </p:sp>
        <p:sp>
          <p:nvSpPr>
            <p:cNvPr id="140395" name="Line 107"/>
            <p:cNvSpPr>
              <a:spLocks noChangeShapeType="1"/>
            </p:cNvSpPr>
            <p:nvPr/>
          </p:nvSpPr>
          <p:spPr bwMode="auto">
            <a:xfrm flipH="1">
              <a:off x="2817" y="2887"/>
              <a:ext cx="200" cy="183"/>
            </a:xfrm>
            <a:prstGeom prst="line">
              <a:avLst/>
            </a:prstGeom>
            <a:noFill/>
            <a:ln w="25400">
              <a:solidFill>
                <a:srgbClr val="6A6A6A"/>
              </a:solidFill>
              <a:round/>
              <a:headEnd/>
              <a:tailEnd/>
            </a:ln>
          </p:spPr>
          <p:txBody>
            <a:bodyPr>
              <a:prstTxWarp prst="textNoShape">
                <a:avLst/>
              </a:prstTxWarp>
            </a:bodyPr>
            <a:lstStyle/>
            <a:p>
              <a:endParaRPr lang="en-US"/>
            </a:p>
          </p:txBody>
        </p:sp>
        <p:sp>
          <p:nvSpPr>
            <p:cNvPr id="140396" name="Line 108"/>
            <p:cNvSpPr>
              <a:spLocks noChangeShapeType="1"/>
            </p:cNvSpPr>
            <p:nvPr/>
          </p:nvSpPr>
          <p:spPr bwMode="auto">
            <a:xfrm flipH="1">
              <a:off x="2825" y="2887"/>
              <a:ext cx="200" cy="183"/>
            </a:xfrm>
            <a:prstGeom prst="line">
              <a:avLst/>
            </a:prstGeom>
            <a:noFill/>
            <a:ln w="25400">
              <a:solidFill>
                <a:srgbClr val="6C6C6C"/>
              </a:solidFill>
              <a:round/>
              <a:headEnd/>
              <a:tailEnd/>
            </a:ln>
          </p:spPr>
          <p:txBody>
            <a:bodyPr>
              <a:prstTxWarp prst="textNoShape">
                <a:avLst/>
              </a:prstTxWarp>
            </a:bodyPr>
            <a:lstStyle/>
            <a:p>
              <a:endParaRPr lang="en-US"/>
            </a:p>
          </p:txBody>
        </p:sp>
        <p:sp>
          <p:nvSpPr>
            <p:cNvPr id="140397" name="Line 109"/>
            <p:cNvSpPr>
              <a:spLocks noChangeShapeType="1"/>
            </p:cNvSpPr>
            <p:nvPr/>
          </p:nvSpPr>
          <p:spPr bwMode="auto">
            <a:xfrm flipH="1">
              <a:off x="2840" y="2887"/>
              <a:ext cx="200" cy="183"/>
            </a:xfrm>
            <a:prstGeom prst="line">
              <a:avLst/>
            </a:prstGeom>
            <a:noFill/>
            <a:ln w="25400">
              <a:solidFill>
                <a:srgbClr val="6E6E6E"/>
              </a:solidFill>
              <a:round/>
              <a:headEnd/>
              <a:tailEnd/>
            </a:ln>
          </p:spPr>
          <p:txBody>
            <a:bodyPr>
              <a:prstTxWarp prst="textNoShape">
                <a:avLst/>
              </a:prstTxWarp>
            </a:bodyPr>
            <a:lstStyle/>
            <a:p>
              <a:endParaRPr lang="en-US"/>
            </a:p>
          </p:txBody>
        </p:sp>
        <p:sp>
          <p:nvSpPr>
            <p:cNvPr id="140398" name="Line 110"/>
            <p:cNvSpPr>
              <a:spLocks noChangeShapeType="1"/>
            </p:cNvSpPr>
            <p:nvPr/>
          </p:nvSpPr>
          <p:spPr bwMode="auto">
            <a:xfrm flipH="1">
              <a:off x="2848" y="2887"/>
              <a:ext cx="200" cy="183"/>
            </a:xfrm>
            <a:prstGeom prst="line">
              <a:avLst/>
            </a:prstGeom>
            <a:noFill/>
            <a:ln w="25400">
              <a:solidFill>
                <a:srgbClr val="707070"/>
              </a:solidFill>
              <a:round/>
              <a:headEnd/>
              <a:tailEnd/>
            </a:ln>
          </p:spPr>
          <p:txBody>
            <a:bodyPr>
              <a:prstTxWarp prst="textNoShape">
                <a:avLst/>
              </a:prstTxWarp>
            </a:bodyPr>
            <a:lstStyle/>
            <a:p>
              <a:endParaRPr lang="en-US"/>
            </a:p>
          </p:txBody>
        </p:sp>
        <p:sp>
          <p:nvSpPr>
            <p:cNvPr id="140399" name="Line 111"/>
            <p:cNvSpPr>
              <a:spLocks noChangeShapeType="1"/>
            </p:cNvSpPr>
            <p:nvPr/>
          </p:nvSpPr>
          <p:spPr bwMode="auto">
            <a:xfrm flipH="1">
              <a:off x="2856" y="2887"/>
              <a:ext cx="200" cy="183"/>
            </a:xfrm>
            <a:prstGeom prst="line">
              <a:avLst/>
            </a:prstGeom>
            <a:noFill/>
            <a:ln w="25400">
              <a:solidFill>
                <a:srgbClr val="727272"/>
              </a:solidFill>
              <a:round/>
              <a:headEnd/>
              <a:tailEnd/>
            </a:ln>
          </p:spPr>
          <p:txBody>
            <a:bodyPr>
              <a:prstTxWarp prst="textNoShape">
                <a:avLst/>
              </a:prstTxWarp>
            </a:bodyPr>
            <a:lstStyle/>
            <a:p>
              <a:endParaRPr lang="en-US"/>
            </a:p>
          </p:txBody>
        </p:sp>
        <p:sp>
          <p:nvSpPr>
            <p:cNvPr id="140400" name="Line 112"/>
            <p:cNvSpPr>
              <a:spLocks noChangeShapeType="1"/>
            </p:cNvSpPr>
            <p:nvPr/>
          </p:nvSpPr>
          <p:spPr bwMode="auto">
            <a:xfrm flipH="1">
              <a:off x="2871" y="2887"/>
              <a:ext cx="200" cy="183"/>
            </a:xfrm>
            <a:prstGeom prst="line">
              <a:avLst/>
            </a:prstGeom>
            <a:noFill/>
            <a:ln w="25400">
              <a:solidFill>
                <a:srgbClr val="747474"/>
              </a:solidFill>
              <a:round/>
              <a:headEnd/>
              <a:tailEnd/>
            </a:ln>
          </p:spPr>
          <p:txBody>
            <a:bodyPr>
              <a:prstTxWarp prst="textNoShape">
                <a:avLst/>
              </a:prstTxWarp>
            </a:bodyPr>
            <a:lstStyle/>
            <a:p>
              <a:endParaRPr lang="en-US"/>
            </a:p>
          </p:txBody>
        </p:sp>
        <p:sp>
          <p:nvSpPr>
            <p:cNvPr id="140401" name="Line 113"/>
            <p:cNvSpPr>
              <a:spLocks noChangeShapeType="1"/>
            </p:cNvSpPr>
            <p:nvPr/>
          </p:nvSpPr>
          <p:spPr bwMode="auto">
            <a:xfrm flipH="1">
              <a:off x="2879" y="2887"/>
              <a:ext cx="200" cy="183"/>
            </a:xfrm>
            <a:prstGeom prst="line">
              <a:avLst/>
            </a:prstGeom>
            <a:noFill/>
            <a:ln w="25400">
              <a:solidFill>
                <a:srgbClr val="767676"/>
              </a:solidFill>
              <a:round/>
              <a:headEnd/>
              <a:tailEnd/>
            </a:ln>
          </p:spPr>
          <p:txBody>
            <a:bodyPr>
              <a:prstTxWarp prst="textNoShape">
                <a:avLst/>
              </a:prstTxWarp>
            </a:bodyPr>
            <a:lstStyle/>
            <a:p>
              <a:endParaRPr lang="en-US"/>
            </a:p>
          </p:txBody>
        </p:sp>
        <p:sp>
          <p:nvSpPr>
            <p:cNvPr id="140402" name="Line 114"/>
            <p:cNvSpPr>
              <a:spLocks noChangeShapeType="1"/>
            </p:cNvSpPr>
            <p:nvPr/>
          </p:nvSpPr>
          <p:spPr bwMode="auto">
            <a:xfrm flipH="1">
              <a:off x="2895" y="2887"/>
              <a:ext cx="200" cy="183"/>
            </a:xfrm>
            <a:prstGeom prst="line">
              <a:avLst/>
            </a:prstGeom>
            <a:noFill/>
            <a:ln w="25400">
              <a:solidFill>
                <a:srgbClr val="787878"/>
              </a:solidFill>
              <a:round/>
              <a:headEnd/>
              <a:tailEnd/>
            </a:ln>
          </p:spPr>
          <p:txBody>
            <a:bodyPr>
              <a:prstTxWarp prst="textNoShape">
                <a:avLst/>
              </a:prstTxWarp>
            </a:bodyPr>
            <a:lstStyle/>
            <a:p>
              <a:endParaRPr lang="en-US"/>
            </a:p>
          </p:txBody>
        </p:sp>
        <p:sp>
          <p:nvSpPr>
            <p:cNvPr id="140403" name="Line 115"/>
            <p:cNvSpPr>
              <a:spLocks noChangeShapeType="1"/>
            </p:cNvSpPr>
            <p:nvPr/>
          </p:nvSpPr>
          <p:spPr bwMode="auto">
            <a:xfrm flipH="1">
              <a:off x="2903" y="2887"/>
              <a:ext cx="200" cy="183"/>
            </a:xfrm>
            <a:prstGeom prst="line">
              <a:avLst/>
            </a:prstGeom>
            <a:noFill/>
            <a:ln w="25400">
              <a:solidFill>
                <a:srgbClr val="7A7A7A"/>
              </a:solidFill>
              <a:round/>
              <a:headEnd/>
              <a:tailEnd/>
            </a:ln>
          </p:spPr>
          <p:txBody>
            <a:bodyPr>
              <a:prstTxWarp prst="textNoShape">
                <a:avLst/>
              </a:prstTxWarp>
            </a:bodyPr>
            <a:lstStyle/>
            <a:p>
              <a:endParaRPr lang="en-US"/>
            </a:p>
          </p:txBody>
        </p:sp>
        <p:sp>
          <p:nvSpPr>
            <p:cNvPr id="140404" name="Line 116"/>
            <p:cNvSpPr>
              <a:spLocks noChangeShapeType="1"/>
            </p:cNvSpPr>
            <p:nvPr/>
          </p:nvSpPr>
          <p:spPr bwMode="auto">
            <a:xfrm flipH="1">
              <a:off x="2917" y="2887"/>
              <a:ext cx="200" cy="183"/>
            </a:xfrm>
            <a:prstGeom prst="line">
              <a:avLst/>
            </a:prstGeom>
            <a:noFill/>
            <a:ln w="25400">
              <a:solidFill>
                <a:srgbClr val="7C7C7C"/>
              </a:solidFill>
              <a:round/>
              <a:headEnd/>
              <a:tailEnd/>
            </a:ln>
          </p:spPr>
          <p:txBody>
            <a:bodyPr>
              <a:prstTxWarp prst="textNoShape">
                <a:avLst/>
              </a:prstTxWarp>
            </a:bodyPr>
            <a:lstStyle/>
            <a:p>
              <a:endParaRPr lang="en-US"/>
            </a:p>
          </p:txBody>
        </p:sp>
        <p:sp>
          <p:nvSpPr>
            <p:cNvPr id="140405" name="Line 117"/>
            <p:cNvSpPr>
              <a:spLocks noChangeShapeType="1"/>
            </p:cNvSpPr>
            <p:nvPr/>
          </p:nvSpPr>
          <p:spPr bwMode="auto">
            <a:xfrm flipH="1">
              <a:off x="2925" y="2887"/>
              <a:ext cx="200" cy="183"/>
            </a:xfrm>
            <a:prstGeom prst="line">
              <a:avLst/>
            </a:prstGeom>
            <a:noFill/>
            <a:ln w="25400">
              <a:solidFill>
                <a:srgbClr val="7E7E7E"/>
              </a:solidFill>
              <a:round/>
              <a:headEnd/>
              <a:tailEnd/>
            </a:ln>
          </p:spPr>
          <p:txBody>
            <a:bodyPr>
              <a:prstTxWarp prst="textNoShape">
                <a:avLst/>
              </a:prstTxWarp>
            </a:bodyPr>
            <a:lstStyle/>
            <a:p>
              <a:endParaRPr lang="en-US"/>
            </a:p>
          </p:txBody>
        </p:sp>
        <p:sp>
          <p:nvSpPr>
            <p:cNvPr id="140406" name="Line 118"/>
            <p:cNvSpPr>
              <a:spLocks noChangeShapeType="1"/>
            </p:cNvSpPr>
            <p:nvPr/>
          </p:nvSpPr>
          <p:spPr bwMode="auto">
            <a:xfrm flipH="1">
              <a:off x="2933" y="2887"/>
              <a:ext cx="200" cy="183"/>
            </a:xfrm>
            <a:prstGeom prst="line">
              <a:avLst/>
            </a:prstGeom>
            <a:noFill/>
            <a:ln w="25400">
              <a:solidFill>
                <a:srgbClr val="818181"/>
              </a:solidFill>
              <a:round/>
              <a:headEnd/>
              <a:tailEnd/>
            </a:ln>
          </p:spPr>
          <p:txBody>
            <a:bodyPr>
              <a:prstTxWarp prst="textNoShape">
                <a:avLst/>
              </a:prstTxWarp>
            </a:bodyPr>
            <a:lstStyle/>
            <a:p>
              <a:endParaRPr lang="en-US"/>
            </a:p>
          </p:txBody>
        </p:sp>
        <p:sp>
          <p:nvSpPr>
            <p:cNvPr id="140407" name="Line 119"/>
            <p:cNvSpPr>
              <a:spLocks noChangeShapeType="1"/>
            </p:cNvSpPr>
            <p:nvPr/>
          </p:nvSpPr>
          <p:spPr bwMode="auto">
            <a:xfrm flipH="1">
              <a:off x="2949" y="2887"/>
              <a:ext cx="200" cy="183"/>
            </a:xfrm>
            <a:prstGeom prst="line">
              <a:avLst/>
            </a:prstGeom>
            <a:noFill/>
            <a:ln w="25400">
              <a:solidFill>
                <a:srgbClr val="838383"/>
              </a:solidFill>
              <a:round/>
              <a:headEnd/>
              <a:tailEnd/>
            </a:ln>
          </p:spPr>
          <p:txBody>
            <a:bodyPr>
              <a:prstTxWarp prst="textNoShape">
                <a:avLst/>
              </a:prstTxWarp>
            </a:bodyPr>
            <a:lstStyle/>
            <a:p>
              <a:endParaRPr lang="en-US"/>
            </a:p>
          </p:txBody>
        </p:sp>
        <p:sp>
          <p:nvSpPr>
            <p:cNvPr id="140408" name="Line 120"/>
            <p:cNvSpPr>
              <a:spLocks noChangeShapeType="1"/>
            </p:cNvSpPr>
            <p:nvPr/>
          </p:nvSpPr>
          <p:spPr bwMode="auto">
            <a:xfrm flipH="1">
              <a:off x="2957" y="2887"/>
              <a:ext cx="200" cy="183"/>
            </a:xfrm>
            <a:prstGeom prst="line">
              <a:avLst/>
            </a:prstGeom>
            <a:noFill/>
            <a:ln w="25400">
              <a:solidFill>
                <a:srgbClr val="858585"/>
              </a:solidFill>
              <a:round/>
              <a:headEnd/>
              <a:tailEnd/>
            </a:ln>
          </p:spPr>
          <p:txBody>
            <a:bodyPr>
              <a:prstTxWarp prst="textNoShape">
                <a:avLst/>
              </a:prstTxWarp>
            </a:bodyPr>
            <a:lstStyle/>
            <a:p>
              <a:endParaRPr lang="en-US"/>
            </a:p>
          </p:txBody>
        </p:sp>
        <p:sp>
          <p:nvSpPr>
            <p:cNvPr id="140409" name="Line 121"/>
            <p:cNvSpPr>
              <a:spLocks noChangeShapeType="1"/>
            </p:cNvSpPr>
            <p:nvPr/>
          </p:nvSpPr>
          <p:spPr bwMode="auto">
            <a:xfrm flipH="1">
              <a:off x="2973" y="2887"/>
              <a:ext cx="200" cy="183"/>
            </a:xfrm>
            <a:prstGeom prst="line">
              <a:avLst/>
            </a:prstGeom>
            <a:noFill/>
            <a:ln w="25400">
              <a:solidFill>
                <a:srgbClr val="878787"/>
              </a:solidFill>
              <a:round/>
              <a:headEnd/>
              <a:tailEnd/>
            </a:ln>
          </p:spPr>
          <p:txBody>
            <a:bodyPr>
              <a:prstTxWarp prst="textNoShape">
                <a:avLst/>
              </a:prstTxWarp>
            </a:bodyPr>
            <a:lstStyle/>
            <a:p>
              <a:endParaRPr lang="en-US"/>
            </a:p>
          </p:txBody>
        </p:sp>
        <p:sp>
          <p:nvSpPr>
            <p:cNvPr id="140410" name="Line 122"/>
            <p:cNvSpPr>
              <a:spLocks noChangeShapeType="1"/>
            </p:cNvSpPr>
            <p:nvPr/>
          </p:nvSpPr>
          <p:spPr bwMode="auto">
            <a:xfrm flipH="1">
              <a:off x="2980" y="2887"/>
              <a:ext cx="200" cy="183"/>
            </a:xfrm>
            <a:prstGeom prst="line">
              <a:avLst/>
            </a:prstGeom>
            <a:noFill/>
            <a:ln w="25400">
              <a:solidFill>
                <a:srgbClr val="898989"/>
              </a:solidFill>
              <a:round/>
              <a:headEnd/>
              <a:tailEnd/>
            </a:ln>
          </p:spPr>
          <p:txBody>
            <a:bodyPr>
              <a:prstTxWarp prst="textNoShape">
                <a:avLst/>
              </a:prstTxWarp>
            </a:bodyPr>
            <a:lstStyle/>
            <a:p>
              <a:endParaRPr lang="en-US"/>
            </a:p>
          </p:txBody>
        </p:sp>
        <p:sp>
          <p:nvSpPr>
            <p:cNvPr id="140411" name="Line 123"/>
            <p:cNvSpPr>
              <a:spLocks noChangeShapeType="1"/>
            </p:cNvSpPr>
            <p:nvPr/>
          </p:nvSpPr>
          <p:spPr bwMode="auto">
            <a:xfrm flipH="1">
              <a:off x="2995" y="2887"/>
              <a:ext cx="200" cy="183"/>
            </a:xfrm>
            <a:prstGeom prst="line">
              <a:avLst/>
            </a:prstGeom>
            <a:noFill/>
            <a:ln w="25400">
              <a:solidFill>
                <a:srgbClr val="8B8B8B"/>
              </a:solidFill>
              <a:round/>
              <a:headEnd/>
              <a:tailEnd/>
            </a:ln>
          </p:spPr>
          <p:txBody>
            <a:bodyPr>
              <a:prstTxWarp prst="textNoShape">
                <a:avLst/>
              </a:prstTxWarp>
            </a:bodyPr>
            <a:lstStyle/>
            <a:p>
              <a:endParaRPr lang="en-US"/>
            </a:p>
          </p:txBody>
        </p:sp>
        <p:sp>
          <p:nvSpPr>
            <p:cNvPr id="140412" name="Line 124"/>
            <p:cNvSpPr>
              <a:spLocks noChangeShapeType="1"/>
            </p:cNvSpPr>
            <p:nvPr/>
          </p:nvSpPr>
          <p:spPr bwMode="auto">
            <a:xfrm flipH="1">
              <a:off x="3003" y="2887"/>
              <a:ext cx="200" cy="183"/>
            </a:xfrm>
            <a:prstGeom prst="line">
              <a:avLst/>
            </a:prstGeom>
            <a:noFill/>
            <a:ln w="25400">
              <a:solidFill>
                <a:srgbClr val="8D8D8D"/>
              </a:solidFill>
              <a:round/>
              <a:headEnd/>
              <a:tailEnd/>
            </a:ln>
          </p:spPr>
          <p:txBody>
            <a:bodyPr>
              <a:prstTxWarp prst="textNoShape">
                <a:avLst/>
              </a:prstTxWarp>
            </a:bodyPr>
            <a:lstStyle/>
            <a:p>
              <a:endParaRPr lang="en-US"/>
            </a:p>
          </p:txBody>
        </p:sp>
        <p:sp>
          <p:nvSpPr>
            <p:cNvPr id="140413" name="Line 125"/>
            <p:cNvSpPr>
              <a:spLocks noChangeShapeType="1"/>
            </p:cNvSpPr>
            <p:nvPr/>
          </p:nvSpPr>
          <p:spPr bwMode="auto">
            <a:xfrm flipH="1">
              <a:off x="3010" y="2887"/>
              <a:ext cx="200" cy="183"/>
            </a:xfrm>
            <a:prstGeom prst="line">
              <a:avLst/>
            </a:prstGeom>
            <a:noFill/>
            <a:ln w="25400">
              <a:solidFill>
                <a:srgbClr val="8F8F8F"/>
              </a:solidFill>
              <a:round/>
              <a:headEnd/>
              <a:tailEnd/>
            </a:ln>
          </p:spPr>
          <p:txBody>
            <a:bodyPr>
              <a:prstTxWarp prst="textNoShape">
                <a:avLst/>
              </a:prstTxWarp>
            </a:bodyPr>
            <a:lstStyle/>
            <a:p>
              <a:endParaRPr lang="en-US"/>
            </a:p>
          </p:txBody>
        </p:sp>
        <p:sp>
          <p:nvSpPr>
            <p:cNvPr id="140414" name="Line 126"/>
            <p:cNvSpPr>
              <a:spLocks noChangeShapeType="1"/>
            </p:cNvSpPr>
            <p:nvPr/>
          </p:nvSpPr>
          <p:spPr bwMode="auto">
            <a:xfrm flipH="1">
              <a:off x="3026" y="2887"/>
              <a:ext cx="200" cy="183"/>
            </a:xfrm>
            <a:prstGeom prst="line">
              <a:avLst/>
            </a:prstGeom>
            <a:noFill/>
            <a:ln w="25400">
              <a:solidFill>
                <a:srgbClr val="919191"/>
              </a:solidFill>
              <a:round/>
              <a:headEnd/>
              <a:tailEnd/>
            </a:ln>
          </p:spPr>
          <p:txBody>
            <a:bodyPr>
              <a:prstTxWarp prst="textNoShape">
                <a:avLst/>
              </a:prstTxWarp>
            </a:bodyPr>
            <a:lstStyle/>
            <a:p>
              <a:endParaRPr lang="en-US"/>
            </a:p>
          </p:txBody>
        </p:sp>
        <p:sp>
          <p:nvSpPr>
            <p:cNvPr id="140415" name="Line 127"/>
            <p:cNvSpPr>
              <a:spLocks noChangeShapeType="1"/>
            </p:cNvSpPr>
            <p:nvPr/>
          </p:nvSpPr>
          <p:spPr bwMode="auto">
            <a:xfrm flipH="1">
              <a:off x="3034" y="2887"/>
              <a:ext cx="200" cy="183"/>
            </a:xfrm>
            <a:prstGeom prst="line">
              <a:avLst/>
            </a:prstGeom>
            <a:noFill/>
            <a:ln w="25400">
              <a:solidFill>
                <a:srgbClr val="939393"/>
              </a:solidFill>
              <a:round/>
              <a:headEnd/>
              <a:tailEnd/>
            </a:ln>
          </p:spPr>
          <p:txBody>
            <a:bodyPr>
              <a:prstTxWarp prst="textNoShape">
                <a:avLst/>
              </a:prstTxWarp>
            </a:bodyPr>
            <a:lstStyle/>
            <a:p>
              <a:endParaRPr lang="en-US"/>
            </a:p>
          </p:txBody>
        </p:sp>
        <p:sp>
          <p:nvSpPr>
            <p:cNvPr id="140416" name="Line 128"/>
            <p:cNvSpPr>
              <a:spLocks noChangeShapeType="1"/>
            </p:cNvSpPr>
            <p:nvPr/>
          </p:nvSpPr>
          <p:spPr bwMode="auto">
            <a:xfrm flipH="1">
              <a:off x="3050" y="2887"/>
              <a:ext cx="200" cy="183"/>
            </a:xfrm>
            <a:prstGeom prst="line">
              <a:avLst/>
            </a:prstGeom>
            <a:noFill/>
            <a:ln w="25400">
              <a:solidFill>
                <a:srgbClr val="959595"/>
              </a:solidFill>
              <a:round/>
              <a:headEnd/>
              <a:tailEnd/>
            </a:ln>
          </p:spPr>
          <p:txBody>
            <a:bodyPr>
              <a:prstTxWarp prst="textNoShape">
                <a:avLst/>
              </a:prstTxWarp>
            </a:bodyPr>
            <a:lstStyle/>
            <a:p>
              <a:endParaRPr lang="en-US"/>
            </a:p>
          </p:txBody>
        </p:sp>
        <p:sp>
          <p:nvSpPr>
            <p:cNvPr id="140417" name="Line 129"/>
            <p:cNvSpPr>
              <a:spLocks noChangeShapeType="1"/>
            </p:cNvSpPr>
            <p:nvPr/>
          </p:nvSpPr>
          <p:spPr bwMode="auto">
            <a:xfrm flipH="1">
              <a:off x="3058" y="2887"/>
              <a:ext cx="200" cy="183"/>
            </a:xfrm>
            <a:prstGeom prst="line">
              <a:avLst/>
            </a:prstGeom>
            <a:noFill/>
            <a:ln w="25400">
              <a:solidFill>
                <a:srgbClr val="979797"/>
              </a:solidFill>
              <a:round/>
              <a:headEnd/>
              <a:tailEnd/>
            </a:ln>
          </p:spPr>
          <p:txBody>
            <a:bodyPr>
              <a:prstTxWarp prst="textNoShape">
                <a:avLst/>
              </a:prstTxWarp>
            </a:bodyPr>
            <a:lstStyle/>
            <a:p>
              <a:endParaRPr lang="en-US"/>
            </a:p>
          </p:txBody>
        </p:sp>
        <p:sp>
          <p:nvSpPr>
            <p:cNvPr id="140418" name="Line 130"/>
            <p:cNvSpPr>
              <a:spLocks noChangeShapeType="1"/>
            </p:cNvSpPr>
            <p:nvPr/>
          </p:nvSpPr>
          <p:spPr bwMode="auto">
            <a:xfrm flipH="1">
              <a:off x="3064" y="2887"/>
              <a:ext cx="200" cy="183"/>
            </a:xfrm>
            <a:prstGeom prst="line">
              <a:avLst/>
            </a:prstGeom>
            <a:noFill/>
            <a:ln w="25400">
              <a:solidFill>
                <a:srgbClr val="999999"/>
              </a:solidFill>
              <a:round/>
              <a:headEnd/>
              <a:tailEnd/>
            </a:ln>
          </p:spPr>
          <p:txBody>
            <a:bodyPr>
              <a:prstTxWarp prst="textNoShape">
                <a:avLst/>
              </a:prstTxWarp>
            </a:bodyPr>
            <a:lstStyle/>
            <a:p>
              <a:endParaRPr lang="en-US"/>
            </a:p>
          </p:txBody>
        </p:sp>
        <p:sp>
          <p:nvSpPr>
            <p:cNvPr id="140419" name="Line 131"/>
            <p:cNvSpPr>
              <a:spLocks noChangeShapeType="1"/>
            </p:cNvSpPr>
            <p:nvPr/>
          </p:nvSpPr>
          <p:spPr bwMode="auto">
            <a:xfrm flipH="1">
              <a:off x="3080" y="2887"/>
              <a:ext cx="200" cy="183"/>
            </a:xfrm>
            <a:prstGeom prst="line">
              <a:avLst/>
            </a:prstGeom>
            <a:noFill/>
            <a:ln w="25400">
              <a:solidFill>
                <a:srgbClr val="9B9B9B"/>
              </a:solidFill>
              <a:round/>
              <a:headEnd/>
              <a:tailEnd/>
            </a:ln>
          </p:spPr>
          <p:txBody>
            <a:bodyPr>
              <a:prstTxWarp prst="textNoShape">
                <a:avLst/>
              </a:prstTxWarp>
            </a:bodyPr>
            <a:lstStyle/>
            <a:p>
              <a:endParaRPr lang="en-US"/>
            </a:p>
          </p:txBody>
        </p:sp>
        <p:sp>
          <p:nvSpPr>
            <p:cNvPr id="140420" name="Line 132"/>
            <p:cNvSpPr>
              <a:spLocks noChangeShapeType="1"/>
            </p:cNvSpPr>
            <p:nvPr/>
          </p:nvSpPr>
          <p:spPr bwMode="auto">
            <a:xfrm flipH="1">
              <a:off x="3088" y="2887"/>
              <a:ext cx="200" cy="183"/>
            </a:xfrm>
            <a:prstGeom prst="line">
              <a:avLst/>
            </a:prstGeom>
            <a:noFill/>
            <a:ln w="25400">
              <a:solidFill>
                <a:srgbClr val="9D9D9D"/>
              </a:solidFill>
              <a:round/>
              <a:headEnd/>
              <a:tailEnd/>
            </a:ln>
          </p:spPr>
          <p:txBody>
            <a:bodyPr>
              <a:prstTxWarp prst="textNoShape">
                <a:avLst/>
              </a:prstTxWarp>
            </a:bodyPr>
            <a:lstStyle/>
            <a:p>
              <a:endParaRPr lang="en-US"/>
            </a:p>
          </p:txBody>
        </p:sp>
        <p:sp>
          <p:nvSpPr>
            <p:cNvPr id="140421" name="Line 133"/>
            <p:cNvSpPr>
              <a:spLocks noChangeShapeType="1"/>
            </p:cNvSpPr>
            <p:nvPr/>
          </p:nvSpPr>
          <p:spPr bwMode="auto">
            <a:xfrm flipH="1">
              <a:off x="3104" y="2887"/>
              <a:ext cx="200" cy="183"/>
            </a:xfrm>
            <a:prstGeom prst="line">
              <a:avLst/>
            </a:prstGeom>
            <a:noFill/>
            <a:ln w="25400">
              <a:solidFill>
                <a:srgbClr val="9F9F9F"/>
              </a:solidFill>
              <a:round/>
              <a:headEnd/>
              <a:tailEnd/>
            </a:ln>
          </p:spPr>
          <p:txBody>
            <a:bodyPr>
              <a:prstTxWarp prst="textNoShape">
                <a:avLst/>
              </a:prstTxWarp>
            </a:bodyPr>
            <a:lstStyle/>
            <a:p>
              <a:endParaRPr lang="en-US"/>
            </a:p>
          </p:txBody>
        </p:sp>
        <p:sp>
          <p:nvSpPr>
            <p:cNvPr id="140422" name="Line 134"/>
            <p:cNvSpPr>
              <a:spLocks noChangeShapeType="1"/>
            </p:cNvSpPr>
            <p:nvPr/>
          </p:nvSpPr>
          <p:spPr bwMode="auto">
            <a:xfrm flipH="1">
              <a:off x="3112" y="2887"/>
              <a:ext cx="200" cy="183"/>
            </a:xfrm>
            <a:prstGeom prst="line">
              <a:avLst/>
            </a:prstGeom>
            <a:noFill/>
            <a:ln w="25400">
              <a:solidFill>
                <a:srgbClr val="A1A1A1"/>
              </a:solidFill>
              <a:round/>
              <a:headEnd/>
              <a:tailEnd/>
            </a:ln>
          </p:spPr>
          <p:txBody>
            <a:bodyPr>
              <a:prstTxWarp prst="textNoShape">
                <a:avLst/>
              </a:prstTxWarp>
            </a:bodyPr>
            <a:lstStyle/>
            <a:p>
              <a:endParaRPr lang="en-US"/>
            </a:p>
          </p:txBody>
        </p:sp>
        <p:sp>
          <p:nvSpPr>
            <p:cNvPr id="140423" name="Line 135"/>
            <p:cNvSpPr>
              <a:spLocks noChangeShapeType="1"/>
            </p:cNvSpPr>
            <p:nvPr/>
          </p:nvSpPr>
          <p:spPr bwMode="auto">
            <a:xfrm flipH="1">
              <a:off x="3127" y="2887"/>
              <a:ext cx="200" cy="183"/>
            </a:xfrm>
            <a:prstGeom prst="line">
              <a:avLst/>
            </a:prstGeom>
            <a:noFill/>
            <a:ln w="25400">
              <a:solidFill>
                <a:srgbClr val="A3A3A3"/>
              </a:solidFill>
              <a:round/>
              <a:headEnd/>
              <a:tailEnd/>
            </a:ln>
          </p:spPr>
          <p:txBody>
            <a:bodyPr>
              <a:prstTxWarp prst="textNoShape">
                <a:avLst/>
              </a:prstTxWarp>
            </a:bodyPr>
            <a:lstStyle/>
            <a:p>
              <a:endParaRPr lang="en-US"/>
            </a:p>
          </p:txBody>
        </p:sp>
        <p:sp>
          <p:nvSpPr>
            <p:cNvPr id="140424" name="Line 136"/>
            <p:cNvSpPr>
              <a:spLocks noChangeShapeType="1"/>
            </p:cNvSpPr>
            <p:nvPr/>
          </p:nvSpPr>
          <p:spPr bwMode="auto">
            <a:xfrm flipH="1">
              <a:off x="3135" y="2887"/>
              <a:ext cx="200" cy="183"/>
            </a:xfrm>
            <a:prstGeom prst="line">
              <a:avLst/>
            </a:prstGeom>
            <a:noFill/>
            <a:ln w="25400">
              <a:solidFill>
                <a:srgbClr val="A5A5A5"/>
              </a:solidFill>
              <a:round/>
              <a:headEnd/>
              <a:tailEnd/>
            </a:ln>
          </p:spPr>
          <p:txBody>
            <a:bodyPr>
              <a:prstTxWarp prst="textNoShape">
                <a:avLst/>
              </a:prstTxWarp>
            </a:bodyPr>
            <a:lstStyle/>
            <a:p>
              <a:endParaRPr lang="en-US"/>
            </a:p>
          </p:txBody>
        </p:sp>
        <p:sp>
          <p:nvSpPr>
            <p:cNvPr id="140425" name="Line 137"/>
            <p:cNvSpPr>
              <a:spLocks noChangeShapeType="1"/>
            </p:cNvSpPr>
            <p:nvPr/>
          </p:nvSpPr>
          <p:spPr bwMode="auto">
            <a:xfrm flipH="1">
              <a:off x="3142" y="2887"/>
              <a:ext cx="200" cy="183"/>
            </a:xfrm>
            <a:prstGeom prst="line">
              <a:avLst/>
            </a:prstGeom>
            <a:noFill/>
            <a:ln w="25400">
              <a:solidFill>
                <a:srgbClr val="A7A7A7"/>
              </a:solidFill>
              <a:round/>
              <a:headEnd/>
              <a:tailEnd/>
            </a:ln>
          </p:spPr>
          <p:txBody>
            <a:bodyPr>
              <a:prstTxWarp prst="textNoShape">
                <a:avLst/>
              </a:prstTxWarp>
            </a:bodyPr>
            <a:lstStyle/>
            <a:p>
              <a:endParaRPr lang="en-US"/>
            </a:p>
          </p:txBody>
        </p:sp>
        <p:sp>
          <p:nvSpPr>
            <p:cNvPr id="140426" name="Line 138"/>
            <p:cNvSpPr>
              <a:spLocks noChangeShapeType="1"/>
            </p:cNvSpPr>
            <p:nvPr/>
          </p:nvSpPr>
          <p:spPr bwMode="auto">
            <a:xfrm flipH="1">
              <a:off x="3158" y="2887"/>
              <a:ext cx="200" cy="183"/>
            </a:xfrm>
            <a:prstGeom prst="line">
              <a:avLst/>
            </a:prstGeom>
            <a:noFill/>
            <a:ln w="25400">
              <a:solidFill>
                <a:srgbClr val="A9A9A9"/>
              </a:solidFill>
              <a:round/>
              <a:headEnd/>
              <a:tailEnd/>
            </a:ln>
          </p:spPr>
          <p:txBody>
            <a:bodyPr>
              <a:prstTxWarp prst="textNoShape">
                <a:avLst/>
              </a:prstTxWarp>
            </a:bodyPr>
            <a:lstStyle/>
            <a:p>
              <a:endParaRPr lang="en-US"/>
            </a:p>
          </p:txBody>
        </p:sp>
        <p:sp>
          <p:nvSpPr>
            <p:cNvPr id="140427" name="Line 139"/>
            <p:cNvSpPr>
              <a:spLocks noChangeShapeType="1"/>
            </p:cNvSpPr>
            <p:nvPr/>
          </p:nvSpPr>
          <p:spPr bwMode="auto">
            <a:xfrm flipH="1">
              <a:off x="3165" y="2887"/>
              <a:ext cx="200" cy="183"/>
            </a:xfrm>
            <a:prstGeom prst="line">
              <a:avLst/>
            </a:prstGeom>
            <a:noFill/>
            <a:ln w="25400">
              <a:solidFill>
                <a:srgbClr val="ACACAC"/>
              </a:solidFill>
              <a:round/>
              <a:headEnd/>
              <a:tailEnd/>
            </a:ln>
          </p:spPr>
          <p:txBody>
            <a:bodyPr>
              <a:prstTxWarp prst="textNoShape">
                <a:avLst/>
              </a:prstTxWarp>
            </a:bodyPr>
            <a:lstStyle/>
            <a:p>
              <a:endParaRPr lang="en-US"/>
            </a:p>
          </p:txBody>
        </p:sp>
        <p:sp>
          <p:nvSpPr>
            <p:cNvPr id="140428" name="Line 140"/>
            <p:cNvSpPr>
              <a:spLocks noChangeShapeType="1"/>
            </p:cNvSpPr>
            <p:nvPr/>
          </p:nvSpPr>
          <p:spPr bwMode="auto">
            <a:xfrm flipH="1">
              <a:off x="3182" y="2887"/>
              <a:ext cx="200" cy="183"/>
            </a:xfrm>
            <a:prstGeom prst="line">
              <a:avLst/>
            </a:prstGeom>
            <a:noFill/>
            <a:ln w="25400">
              <a:solidFill>
                <a:srgbClr val="AEAEAE"/>
              </a:solidFill>
              <a:round/>
              <a:headEnd/>
              <a:tailEnd/>
            </a:ln>
          </p:spPr>
          <p:txBody>
            <a:bodyPr>
              <a:prstTxWarp prst="textNoShape">
                <a:avLst/>
              </a:prstTxWarp>
            </a:bodyPr>
            <a:lstStyle/>
            <a:p>
              <a:endParaRPr lang="en-US"/>
            </a:p>
          </p:txBody>
        </p:sp>
        <p:sp>
          <p:nvSpPr>
            <p:cNvPr id="140429" name="Line 141"/>
            <p:cNvSpPr>
              <a:spLocks noChangeShapeType="1"/>
            </p:cNvSpPr>
            <p:nvPr/>
          </p:nvSpPr>
          <p:spPr bwMode="auto">
            <a:xfrm flipH="1">
              <a:off x="3189" y="2887"/>
              <a:ext cx="200" cy="183"/>
            </a:xfrm>
            <a:prstGeom prst="line">
              <a:avLst/>
            </a:prstGeom>
            <a:noFill/>
            <a:ln w="25400">
              <a:solidFill>
                <a:srgbClr val="B0B0B0"/>
              </a:solidFill>
              <a:round/>
              <a:headEnd/>
              <a:tailEnd/>
            </a:ln>
          </p:spPr>
          <p:txBody>
            <a:bodyPr>
              <a:prstTxWarp prst="textNoShape">
                <a:avLst/>
              </a:prstTxWarp>
            </a:bodyPr>
            <a:lstStyle/>
            <a:p>
              <a:endParaRPr lang="en-US"/>
            </a:p>
          </p:txBody>
        </p:sp>
        <p:sp>
          <p:nvSpPr>
            <p:cNvPr id="140430" name="Line 142"/>
            <p:cNvSpPr>
              <a:spLocks noChangeShapeType="1"/>
            </p:cNvSpPr>
            <p:nvPr/>
          </p:nvSpPr>
          <p:spPr bwMode="auto">
            <a:xfrm flipH="1">
              <a:off x="3205" y="2887"/>
              <a:ext cx="200" cy="183"/>
            </a:xfrm>
            <a:prstGeom prst="line">
              <a:avLst/>
            </a:prstGeom>
            <a:noFill/>
            <a:ln w="25400">
              <a:solidFill>
                <a:srgbClr val="B2B2B2"/>
              </a:solidFill>
              <a:round/>
              <a:headEnd/>
              <a:tailEnd/>
            </a:ln>
          </p:spPr>
          <p:txBody>
            <a:bodyPr>
              <a:prstTxWarp prst="textNoShape">
                <a:avLst/>
              </a:prstTxWarp>
            </a:bodyPr>
            <a:lstStyle/>
            <a:p>
              <a:endParaRPr lang="en-US"/>
            </a:p>
          </p:txBody>
        </p:sp>
        <p:sp>
          <p:nvSpPr>
            <p:cNvPr id="140431" name="Line 143"/>
            <p:cNvSpPr>
              <a:spLocks noChangeShapeType="1"/>
            </p:cNvSpPr>
            <p:nvPr/>
          </p:nvSpPr>
          <p:spPr bwMode="auto">
            <a:xfrm flipH="1">
              <a:off x="3213" y="2887"/>
              <a:ext cx="200" cy="183"/>
            </a:xfrm>
            <a:prstGeom prst="line">
              <a:avLst/>
            </a:prstGeom>
            <a:noFill/>
            <a:ln w="25400">
              <a:solidFill>
                <a:srgbClr val="B4B4B4"/>
              </a:solidFill>
              <a:round/>
              <a:headEnd/>
              <a:tailEnd/>
            </a:ln>
          </p:spPr>
          <p:txBody>
            <a:bodyPr>
              <a:prstTxWarp prst="textNoShape">
                <a:avLst/>
              </a:prstTxWarp>
            </a:bodyPr>
            <a:lstStyle/>
            <a:p>
              <a:endParaRPr lang="en-US"/>
            </a:p>
          </p:txBody>
        </p:sp>
        <p:sp>
          <p:nvSpPr>
            <p:cNvPr id="140432" name="Line 144"/>
            <p:cNvSpPr>
              <a:spLocks noChangeShapeType="1"/>
            </p:cNvSpPr>
            <p:nvPr/>
          </p:nvSpPr>
          <p:spPr bwMode="auto">
            <a:xfrm flipH="1">
              <a:off x="3221" y="2887"/>
              <a:ext cx="200" cy="183"/>
            </a:xfrm>
            <a:prstGeom prst="line">
              <a:avLst/>
            </a:prstGeom>
            <a:noFill/>
            <a:ln w="25400">
              <a:solidFill>
                <a:srgbClr val="B6B6B6"/>
              </a:solidFill>
              <a:round/>
              <a:headEnd/>
              <a:tailEnd/>
            </a:ln>
          </p:spPr>
          <p:txBody>
            <a:bodyPr>
              <a:prstTxWarp prst="textNoShape">
                <a:avLst/>
              </a:prstTxWarp>
            </a:bodyPr>
            <a:lstStyle/>
            <a:p>
              <a:endParaRPr lang="en-US"/>
            </a:p>
          </p:txBody>
        </p:sp>
        <p:sp>
          <p:nvSpPr>
            <p:cNvPr id="140433" name="Line 145"/>
            <p:cNvSpPr>
              <a:spLocks noChangeShapeType="1"/>
            </p:cNvSpPr>
            <p:nvPr/>
          </p:nvSpPr>
          <p:spPr bwMode="auto">
            <a:xfrm flipH="1">
              <a:off x="3236" y="2887"/>
              <a:ext cx="200" cy="183"/>
            </a:xfrm>
            <a:prstGeom prst="line">
              <a:avLst/>
            </a:prstGeom>
            <a:noFill/>
            <a:ln w="25400">
              <a:solidFill>
                <a:srgbClr val="B8B8B8"/>
              </a:solidFill>
              <a:round/>
              <a:headEnd/>
              <a:tailEnd/>
            </a:ln>
          </p:spPr>
          <p:txBody>
            <a:bodyPr>
              <a:prstTxWarp prst="textNoShape">
                <a:avLst/>
              </a:prstTxWarp>
            </a:bodyPr>
            <a:lstStyle/>
            <a:p>
              <a:endParaRPr lang="en-US"/>
            </a:p>
          </p:txBody>
        </p:sp>
        <p:sp>
          <p:nvSpPr>
            <p:cNvPr id="140434" name="Line 146"/>
            <p:cNvSpPr>
              <a:spLocks noChangeShapeType="1"/>
            </p:cNvSpPr>
            <p:nvPr/>
          </p:nvSpPr>
          <p:spPr bwMode="auto">
            <a:xfrm flipH="1">
              <a:off x="3244" y="2887"/>
              <a:ext cx="200" cy="183"/>
            </a:xfrm>
            <a:prstGeom prst="line">
              <a:avLst/>
            </a:prstGeom>
            <a:noFill/>
            <a:ln w="25400">
              <a:solidFill>
                <a:srgbClr val="BABABA"/>
              </a:solidFill>
              <a:round/>
              <a:headEnd/>
              <a:tailEnd/>
            </a:ln>
          </p:spPr>
          <p:txBody>
            <a:bodyPr>
              <a:prstTxWarp prst="textNoShape">
                <a:avLst/>
              </a:prstTxWarp>
            </a:bodyPr>
            <a:lstStyle/>
            <a:p>
              <a:endParaRPr lang="en-US"/>
            </a:p>
          </p:txBody>
        </p:sp>
        <p:sp>
          <p:nvSpPr>
            <p:cNvPr id="140435" name="Line 147"/>
            <p:cNvSpPr>
              <a:spLocks noChangeShapeType="1"/>
            </p:cNvSpPr>
            <p:nvPr/>
          </p:nvSpPr>
          <p:spPr bwMode="auto">
            <a:xfrm flipH="1">
              <a:off x="3252" y="2887"/>
              <a:ext cx="200" cy="183"/>
            </a:xfrm>
            <a:prstGeom prst="line">
              <a:avLst/>
            </a:prstGeom>
            <a:noFill/>
            <a:ln w="25400">
              <a:solidFill>
                <a:srgbClr val="BCBCBC"/>
              </a:solidFill>
              <a:round/>
              <a:headEnd/>
              <a:tailEnd/>
            </a:ln>
          </p:spPr>
          <p:txBody>
            <a:bodyPr>
              <a:prstTxWarp prst="textNoShape">
                <a:avLst/>
              </a:prstTxWarp>
            </a:bodyPr>
            <a:lstStyle/>
            <a:p>
              <a:endParaRPr lang="en-US"/>
            </a:p>
          </p:txBody>
        </p:sp>
        <p:sp>
          <p:nvSpPr>
            <p:cNvPr id="140436" name="Line 148"/>
            <p:cNvSpPr>
              <a:spLocks noChangeShapeType="1"/>
            </p:cNvSpPr>
            <p:nvPr/>
          </p:nvSpPr>
          <p:spPr bwMode="auto">
            <a:xfrm flipH="1">
              <a:off x="3267" y="2887"/>
              <a:ext cx="200" cy="183"/>
            </a:xfrm>
            <a:prstGeom prst="line">
              <a:avLst/>
            </a:prstGeom>
            <a:noFill/>
            <a:ln w="25400">
              <a:solidFill>
                <a:srgbClr val="BEBEBE"/>
              </a:solidFill>
              <a:round/>
              <a:headEnd/>
              <a:tailEnd/>
            </a:ln>
          </p:spPr>
          <p:txBody>
            <a:bodyPr>
              <a:prstTxWarp prst="textNoShape">
                <a:avLst/>
              </a:prstTxWarp>
            </a:bodyPr>
            <a:lstStyle/>
            <a:p>
              <a:endParaRPr lang="en-US"/>
            </a:p>
          </p:txBody>
        </p:sp>
        <p:sp>
          <p:nvSpPr>
            <p:cNvPr id="140437" name="Line 149"/>
            <p:cNvSpPr>
              <a:spLocks noChangeShapeType="1"/>
            </p:cNvSpPr>
            <p:nvPr/>
          </p:nvSpPr>
          <p:spPr bwMode="auto">
            <a:xfrm flipH="1">
              <a:off x="3282" y="2887"/>
              <a:ext cx="200" cy="183"/>
            </a:xfrm>
            <a:prstGeom prst="line">
              <a:avLst/>
            </a:prstGeom>
            <a:noFill/>
            <a:ln w="25400">
              <a:solidFill>
                <a:srgbClr val="C0C0C0"/>
              </a:solidFill>
              <a:round/>
              <a:headEnd/>
              <a:tailEnd/>
            </a:ln>
          </p:spPr>
          <p:txBody>
            <a:bodyPr>
              <a:prstTxWarp prst="textNoShape">
                <a:avLst/>
              </a:prstTxWarp>
            </a:bodyPr>
            <a:lstStyle/>
            <a:p>
              <a:endParaRPr lang="en-US"/>
            </a:p>
          </p:txBody>
        </p:sp>
        <p:sp>
          <p:nvSpPr>
            <p:cNvPr id="140438" name="Line 150"/>
            <p:cNvSpPr>
              <a:spLocks noChangeShapeType="1"/>
            </p:cNvSpPr>
            <p:nvPr/>
          </p:nvSpPr>
          <p:spPr bwMode="auto">
            <a:xfrm flipH="1">
              <a:off x="3290" y="2887"/>
              <a:ext cx="200" cy="183"/>
            </a:xfrm>
            <a:prstGeom prst="line">
              <a:avLst/>
            </a:prstGeom>
            <a:noFill/>
            <a:ln w="25400">
              <a:solidFill>
                <a:srgbClr val="C2C2C2"/>
              </a:solidFill>
              <a:round/>
              <a:headEnd/>
              <a:tailEnd/>
            </a:ln>
          </p:spPr>
          <p:txBody>
            <a:bodyPr>
              <a:prstTxWarp prst="textNoShape">
                <a:avLst/>
              </a:prstTxWarp>
            </a:bodyPr>
            <a:lstStyle/>
            <a:p>
              <a:endParaRPr lang="en-US"/>
            </a:p>
          </p:txBody>
        </p:sp>
        <p:sp>
          <p:nvSpPr>
            <p:cNvPr id="140439" name="Line 151"/>
            <p:cNvSpPr>
              <a:spLocks noChangeShapeType="1"/>
            </p:cNvSpPr>
            <p:nvPr/>
          </p:nvSpPr>
          <p:spPr bwMode="auto">
            <a:xfrm flipH="1">
              <a:off x="3298" y="2887"/>
              <a:ext cx="200" cy="183"/>
            </a:xfrm>
            <a:prstGeom prst="line">
              <a:avLst/>
            </a:prstGeom>
            <a:noFill/>
            <a:ln w="25400">
              <a:solidFill>
                <a:srgbClr val="C4C4C4"/>
              </a:solidFill>
              <a:round/>
              <a:headEnd/>
              <a:tailEnd/>
            </a:ln>
          </p:spPr>
          <p:txBody>
            <a:bodyPr>
              <a:prstTxWarp prst="textNoShape">
                <a:avLst/>
              </a:prstTxWarp>
            </a:bodyPr>
            <a:lstStyle/>
            <a:p>
              <a:endParaRPr lang="en-US"/>
            </a:p>
          </p:txBody>
        </p:sp>
        <p:sp>
          <p:nvSpPr>
            <p:cNvPr id="140440" name="Line 152"/>
            <p:cNvSpPr>
              <a:spLocks noChangeShapeType="1"/>
            </p:cNvSpPr>
            <p:nvPr/>
          </p:nvSpPr>
          <p:spPr bwMode="auto">
            <a:xfrm flipH="1">
              <a:off x="3314" y="2887"/>
              <a:ext cx="200" cy="183"/>
            </a:xfrm>
            <a:prstGeom prst="line">
              <a:avLst/>
            </a:prstGeom>
            <a:noFill/>
            <a:ln w="25400">
              <a:solidFill>
                <a:srgbClr val="C6C6C6"/>
              </a:solidFill>
              <a:round/>
              <a:headEnd/>
              <a:tailEnd/>
            </a:ln>
          </p:spPr>
          <p:txBody>
            <a:bodyPr>
              <a:prstTxWarp prst="textNoShape">
                <a:avLst/>
              </a:prstTxWarp>
            </a:bodyPr>
            <a:lstStyle/>
            <a:p>
              <a:endParaRPr lang="en-US"/>
            </a:p>
          </p:txBody>
        </p:sp>
        <p:sp>
          <p:nvSpPr>
            <p:cNvPr id="140441" name="Line 153"/>
            <p:cNvSpPr>
              <a:spLocks noChangeShapeType="1"/>
            </p:cNvSpPr>
            <p:nvPr/>
          </p:nvSpPr>
          <p:spPr bwMode="auto">
            <a:xfrm flipH="1">
              <a:off x="3321" y="2887"/>
              <a:ext cx="200" cy="183"/>
            </a:xfrm>
            <a:prstGeom prst="line">
              <a:avLst/>
            </a:prstGeom>
            <a:noFill/>
            <a:ln w="25400">
              <a:solidFill>
                <a:srgbClr val="C8C8C8"/>
              </a:solidFill>
              <a:round/>
              <a:headEnd/>
              <a:tailEnd/>
            </a:ln>
          </p:spPr>
          <p:txBody>
            <a:bodyPr>
              <a:prstTxWarp prst="textNoShape">
                <a:avLst/>
              </a:prstTxWarp>
            </a:bodyPr>
            <a:lstStyle/>
            <a:p>
              <a:endParaRPr lang="en-US"/>
            </a:p>
          </p:txBody>
        </p:sp>
        <p:sp>
          <p:nvSpPr>
            <p:cNvPr id="140442" name="Line 154"/>
            <p:cNvSpPr>
              <a:spLocks noChangeShapeType="1"/>
            </p:cNvSpPr>
            <p:nvPr/>
          </p:nvSpPr>
          <p:spPr bwMode="auto">
            <a:xfrm flipH="1">
              <a:off x="3329" y="2887"/>
              <a:ext cx="200" cy="183"/>
            </a:xfrm>
            <a:prstGeom prst="line">
              <a:avLst/>
            </a:prstGeom>
            <a:noFill/>
            <a:ln w="25400">
              <a:solidFill>
                <a:srgbClr val="CACACA"/>
              </a:solidFill>
              <a:round/>
              <a:headEnd/>
              <a:tailEnd/>
            </a:ln>
          </p:spPr>
          <p:txBody>
            <a:bodyPr>
              <a:prstTxWarp prst="textNoShape">
                <a:avLst/>
              </a:prstTxWarp>
            </a:bodyPr>
            <a:lstStyle/>
            <a:p>
              <a:endParaRPr lang="en-US"/>
            </a:p>
          </p:txBody>
        </p:sp>
        <p:sp>
          <p:nvSpPr>
            <p:cNvPr id="140443" name="Line 155"/>
            <p:cNvSpPr>
              <a:spLocks noChangeShapeType="1"/>
            </p:cNvSpPr>
            <p:nvPr/>
          </p:nvSpPr>
          <p:spPr bwMode="auto">
            <a:xfrm flipH="1">
              <a:off x="3345" y="2887"/>
              <a:ext cx="200" cy="183"/>
            </a:xfrm>
            <a:prstGeom prst="line">
              <a:avLst/>
            </a:prstGeom>
            <a:noFill/>
            <a:ln w="25400">
              <a:solidFill>
                <a:srgbClr val="CCCCCC"/>
              </a:solidFill>
              <a:round/>
              <a:headEnd/>
              <a:tailEnd/>
            </a:ln>
          </p:spPr>
          <p:txBody>
            <a:bodyPr>
              <a:prstTxWarp prst="textNoShape">
                <a:avLst/>
              </a:prstTxWarp>
            </a:bodyPr>
            <a:lstStyle/>
            <a:p>
              <a:endParaRPr lang="en-US"/>
            </a:p>
          </p:txBody>
        </p:sp>
        <p:sp>
          <p:nvSpPr>
            <p:cNvPr id="140444" name="Line 156"/>
            <p:cNvSpPr>
              <a:spLocks noChangeShapeType="1"/>
            </p:cNvSpPr>
            <p:nvPr/>
          </p:nvSpPr>
          <p:spPr bwMode="auto">
            <a:xfrm flipH="1">
              <a:off x="3360" y="2887"/>
              <a:ext cx="200" cy="183"/>
            </a:xfrm>
            <a:prstGeom prst="line">
              <a:avLst/>
            </a:prstGeom>
            <a:noFill/>
            <a:ln w="25400">
              <a:solidFill>
                <a:srgbClr val="CECECE"/>
              </a:solidFill>
              <a:round/>
              <a:headEnd/>
              <a:tailEnd/>
            </a:ln>
          </p:spPr>
          <p:txBody>
            <a:bodyPr>
              <a:prstTxWarp prst="textNoShape">
                <a:avLst/>
              </a:prstTxWarp>
            </a:bodyPr>
            <a:lstStyle/>
            <a:p>
              <a:endParaRPr lang="en-US"/>
            </a:p>
          </p:txBody>
        </p:sp>
        <p:sp>
          <p:nvSpPr>
            <p:cNvPr id="140445" name="Line 157"/>
            <p:cNvSpPr>
              <a:spLocks noChangeShapeType="1"/>
            </p:cNvSpPr>
            <p:nvPr/>
          </p:nvSpPr>
          <p:spPr bwMode="auto">
            <a:xfrm flipH="1">
              <a:off x="3368" y="2887"/>
              <a:ext cx="200" cy="183"/>
            </a:xfrm>
            <a:prstGeom prst="line">
              <a:avLst/>
            </a:prstGeom>
            <a:noFill/>
            <a:ln w="25400">
              <a:solidFill>
                <a:srgbClr val="D0D0D0"/>
              </a:solidFill>
              <a:round/>
              <a:headEnd/>
              <a:tailEnd/>
            </a:ln>
          </p:spPr>
          <p:txBody>
            <a:bodyPr>
              <a:prstTxWarp prst="textNoShape">
                <a:avLst/>
              </a:prstTxWarp>
            </a:bodyPr>
            <a:lstStyle/>
            <a:p>
              <a:endParaRPr lang="en-US"/>
            </a:p>
          </p:txBody>
        </p:sp>
        <p:sp>
          <p:nvSpPr>
            <p:cNvPr id="140446" name="Line 158"/>
            <p:cNvSpPr>
              <a:spLocks noChangeShapeType="1"/>
            </p:cNvSpPr>
            <p:nvPr/>
          </p:nvSpPr>
          <p:spPr bwMode="auto">
            <a:xfrm flipH="1">
              <a:off x="3376" y="2887"/>
              <a:ext cx="200" cy="183"/>
            </a:xfrm>
            <a:prstGeom prst="line">
              <a:avLst/>
            </a:prstGeom>
            <a:noFill/>
            <a:ln w="25400">
              <a:solidFill>
                <a:srgbClr val="D2D2D2"/>
              </a:solidFill>
              <a:round/>
              <a:headEnd/>
              <a:tailEnd/>
            </a:ln>
          </p:spPr>
          <p:txBody>
            <a:bodyPr>
              <a:prstTxWarp prst="textNoShape">
                <a:avLst/>
              </a:prstTxWarp>
            </a:bodyPr>
            <a:lstStyle/>
            <a:p>
              <a:endParaRPr lang="en-US"/>
            </a:p>
          </p:txBody>
        </p:sp>
        <p:sp>
          <p:nvSpPr>
            <p:cNvPr id="140447" name="Line 159"/>
            <p:cNvSpPr>
              <a:spLocks noChangeShapeType="1"/>
            </p:cNvSpPr>
            <p:nvPr/>
          </p:nvSpPr>
          <p:spPr bwMode="auto">
            <a:xfrm flipH="1">
              <a:off x="3391" y="2887"/>
              <a:ext cx="200" cy="183"/>
            </a:xfrm>
            <a:prstGeom prst="line">
              <a:avLst/>
            </a:prstGeom>
            <a:noFill/>
            <a:ln w="25400">
              <a:solidFill>
                <a:srgbClr val="D4D4D4"/>
              </a:solidFill>
              <a:round/>
              <a:headEnd/>
              <a:tailEnd/>
            </a:ln>
          </p:spPr>
          <p:txBody>
            <a:bodyPr>
              <a:prstTxWarp prst="textNoShape">
                <a:avLst/>
              </a:prstTxWarp>
            </a:bodyPr>
            <a:lstStyle/>
            <a:p>
              <a:endParaRPr lang="en-US"/>
            </a:p>
          </p:txBody>
        </p:sp>
        <p:sp>
          <p:nvSpPr>
            <p:cNvPr id="140448" name="Line 160"/>
            <p:cNvSpPr>
              <a:spLocks noChangeShapeType="1"/>
            </p:cNvSpPr>
            <p:nvPr/>
          </p:nvSpPr>
          <p:spPr bwMode="auto">
            <a:xfrm flipH="1">
              <a:off x="3399" y="2887"/>
              <a:ext cx="200" cy="183"/>
            </a:xfrm>
            <a:prstGeom prst="line">
              <a:avLst/>
            </a:prstGeom>
            <a:noFill/>
            <a:ln w="25400">
              <a:solidFill>
                <a:srgbClr val="D7D7D7"/>
              </a:solidFill>
              <a:round/>
              <a:headEnd/>
              <a:tailEnd/>
            </a:ln>
          </p:spPr>
          <p:txBody>
            <a:bodyPr>
              <a:prstTxWarp prst="textNoShape">
                <a:avLst/>
              </a:prstTxWarp>
            </a:bodyPr>
            <a:lstStyle/>
            <a:p>
              <a:endParaRPr lang="en-US"/>
            </a:p>
          </p:txBody>
        </p:sp>
        <p:sp>
          <p:nvSpPr>
            <p:cNvPr id="140449" name="Line 161"/>
            <p:cNvSpPr>
              <a:spLocks noChangeShapeType="1"/>
            </p:cNvSpPr>
            <p:nvPr/>
          </p:nvSpPr>
          <p:spPr bwMode="auto">
            <a:xfrm flipH="1">
              <a:off x="3406" y="2887"/>
              <a:ext cx="200" cy="183"/>
            </a:xfrm>
            <a:prstGeom prst="line">
              <a:avLst/>
            </a:prstGeom>
            <a:noFill/>
            <a:ln w="25400">
              <a:solidFill>
                <a:srgbClr val="D9D9D9"/>
              </a:solidFill>
              <a:round/>
              <a:headEnd/>
              <a:tailEnd/>
            </a:ln>
          </p:spPr>
          <p:txBody>
            <a:bodyPr>
              <a:prstTxWarp prst="textNoShape">
                <a:avLst/>
              </a:prstTxWarp>
            </a:bodyPr>
            <a:lstStyle/>
            <a:p>
              <a:endParaRPr lang="en-US"/>
            </a:p>
          </p:txBody>
        </p:sp>
        <p:sp>
          <p:nvSpPr>
            <p:cNvPr id="140450" name="Line 162"/>
            <p:cNvSpPr>
              <a:spLocks noChangeShapeType="1"/>
            </p:cNvSpPr>
            <p:nvPr/>
          </p:nvSpPr>
          <p:spPr bwMode="auto">
            <a:xfrm flipH="1">
              <a:off x="3422" y="2902"/>
              <a:ext cx="184" cy="168"/>
            </a:xfrm>
            <a:prstGeom prst="line">
              <a:avLst/>
            </a:prstGeom>
            <a:noFill/>
            <a:ln w="25400">
              <a:solidFill>
                <a:srgbClr val="DBDBDB"/>
              </a:solidFill>
              <a:round/>
              <a:headEnd/>
              <a:tailEnd/>
            </a:ln>
          </p:spPr>
          <p:txBody>
            <a:bodyPr>
              <a:prstTxWarp prst="textNoShape">
                <a:avLst/>
              </a:prstTxWarp>
            </a:bodyPr>
            <a:lstStyle/>
            <a:p>
              <a:endParaRPr lang="en-US"/>
            </a:p>
          </p:txBody>
        </p:sp>
        <p:sp>
          <p:nvSpPr>
            <p:cNvPr id="140451" name="Line 163"/>
            <p:cNvSpPr>
              <a:spLocks noChangeShapeType="1"/>
            </p:cNvSpPr>
            <p:nvPr/>
          </p:nvSpPr>
          <p:spPr bwMode="auto">
            <a:xfrm flipH="1">
              <a:off x="3436" y="2915"/>
              <a:ext cx="170" cy="155"/>
            </a:xfrm>
            <a:prstGeom prst="line">
              <a:avLst/>
            </a:prstGeom>
            <a:noFill/>
            <a:ln w="25400">
              <a:solidFill>
                <a:srgbClr val="DDDDDD"/>
              </a:solidFill>
              <a:round/>
              <a:headEnd/>
              <a:tailEnd/>
            </a:ln>
          </p:spPr>
          <p:txBody>
            <a:bodyPr>
              <a:prstTxWarp prst="textNoShape">
                <a:avLst/>
              </a:prstTxWarp>
            </a:bodyPr>
            <a:lstStyle/>
            <a:p>
              <a:endParaRPr lang="en-US"/>
            </a:p>
          </p:txBody>
        </p:sp>
        <p:sp>
          <p:nvSpPr>
            <p:cNvPr id="140452" name="Line 164"/>
            <p:cNvSpPr>
              <a:spLocks noChangeShapeType="1"/>
            </p:cNvSpPr>
            <p:nvPr/>
          </p:nvSpPr>
          <p:spPr bwMode="auto">
            <a:xfrm flipH="1">
              <a:off x="3436" y="2915"/>
              <a:ext cx="170" cy="155"/>
            </a:xfrm>
            <a:prstGeom prst="line">
              <a:avLst/>
            </a:prstGeom>
            <a:noFill/>
            <a:ln w="25400">
              <a:solidFill>
                <a:srgbClr val="DFDFDF"/>
              </a:solidFill>
              <a:round/>
              <a:headEnd/>
              <a:tailEnd/>
            </a:ln>
          </p:spPr>
          <p:txBody>
            <a:bodyPr>
              <a:prstTxWarp prst="textNoShape">
                <a:avLst/>
              </a:prstTxWarp>
            </a:bodyPr>
            <a:lstStyle/>
            <a:p>
              <a:endParaRPr lang="en-US"/>
            </a:p>
          </p:txBody>
        </p:sp>
        <p:sp>
          <p:nvSpPr>
            <p:cNvPr id="140453" name="Line 165"/>
            <p:cNvSpPr>
              <a:spLocks noChangeShapeType="1"/>
            </p:cNvSpPr>
            <p:nvPr/>
          </p:nvSpPr>
          <p:spPr bwMode="auto">
            <a:xfrm flipH="1">
              <a:off x="3453" y="2930"/>
              <a:ext cx="153" cy="140"/>
            </a:xfrm>
            <a:prstGeom prst="line">
              <a:avLst/>
            </a:prstGeom>
            <a:noFill/>
            <a:ln w="25400">
              <a:solidFill>
                <a:srgbClr val="E1E1E1"/>
              </a:solidFill>
              <a:round/>
              <a:headEnd/>
              <a:tailEnd/>
            </a:ln>
          </p:spPr>
          <p:txBody>
            <a:bodyPr>
              <a:prstTxWarp prst="textNoShape">
                <a:avLst/>
              </a:prstTxWarp>
            </a:bodyPr>
            <a:lstStyle/>
            <a:p>
              <a:endParaRPr lang="en-US"/>
            </a:p>
          </p:txBody>
        </p:sp>
        <p:sp>
          <p:nvSpPr>
            <p:cNvPr id="140454" name="Line 166"/>
            <p:cNvSpPr>
              <a:spLocks noChangeShapeType="1"/>
            </p:cNvSpPr>
            <p:nvPr/>
          </p:nvSpPr>
          <p:spPr bwMode="auto">
            <a:xfrm flipH="1">
              <a:off x="3468" y="2944"/>
              <a:ext cx="138" cy="126"/>
            </a:xfrm>
            <a:prstGeom prst="line">
              <a:avLst/>
            </a:prstGeom>
            <a:noFill/>
            <a:ln w="25400">
              <a:solidFill>
                <a:srgbClr val="E3E3E3"/>
              </a:solidFill>
              <a:round/>
              <a:headEnd/>
              <a:tailEnd/>
            </a:ln>
          </p:spPr>
          <p:txBody>
            <a:bodyPr>
              <a:prstTxWarp prst="textNoShape">
                <a:avLst/>
              </a:prstTxWarp>
            </a:bodyPr>
            <a:lstStyle/>
            <a:p>
              <a:endParaRPr lang="en-US"/>
            </a:p>
          </p:txBody>
        </p:sp>
        <p:sp>
          <p:nvSpPr>
            <p:cNvPr id="140455" name="Line 167"/>
            <p:cNvSpPr>
              <a:spLocks noChangeShapeType="1"/>
            </p:cNvSpPr>
            <p:nvPr/>
          </p:nvSpPr>
          <p:spPr bwMode="auto">
            <a:xfrm flipH="1">
              <a:off x="3476" y="2951"/>
              <a:ext cx="130" cy="119"/>
            </a:xfrm>
            <a:prstGeom prst="line">
              <a:avLst/>
            </a:prstGeom>
            <a:noFill/>
            <a:ln w="25400">
              <a:solidFill>
                <a:srgbClr val="E5E5E5"/>
              </a:solidFill>
              <a:round/>
              <a:headEnd/>
              <a:tailEnd/>
            </a:ln>
          </p:spPr>
          <p:txBody>
            <a:bodyPr>
              <a:prstTxWarp prst="textNoShape">
                <a:avLst/>
              </a:prstTxWarp>
            </a:bodyPr>
            <a:lstStyle/>
            <a:p>
              <a:endParaRPr lang="en-US"/>
            </a:p>
          </p:txBody>
        </p:sp>
        <p:sp>
          <p:nvSpPr>
            <p:cNvPr id="140456" name="Line 168"/>
            <p:cNvSpPr>
              <a:spLocks noChangeShapeType="1"/>
            </p:cNvSpPr>
            <p:nvPr/>
          </p:nvSpPr>
          <p:spPr bwMode="auto">
            <a:xfrm flipH="1">
              <a:off x="3484" y="2958"/>
              <a:ext cx="122" cy="112"/>
            </a:xfrm>
            <a:prstGeom prst="line">
              <a:avLst/>
            </a:prstGeom>
            <a:noFill/>
            <a:ln w="25400">
              <a:solidFill>
                <a:srgbClr val="E7E7E7"/>
              </a:solidFill>
              <a:round/>
              <a:headEnd/>
              <a:tailEnd/>
            </a:ln>
          </p:spPr>
          <p:txBody>
            <a:bodyPr>
              <a:prstTxWarp prst="textNoShape">
                <a:avLst/>
              </a:prstTxWarp>
            </a:bodyPr>
            <a:lstStyle/>
            <a:p>
              <a:endParaRPr lang="en-US"/>
            </a:p>
          </p:txBody>
        </p:sp>
        <p:sp>
          <p:nvSpPr>
            <p:cNvPr id="140457" name="Line 169"/>
            <p:cNvSpPr>
              <a:spLocks noChangeShapeType="1"/>
            </p:cNvSpPr>
            <p:nvPr/>
          </p:nvSpPr>
          <p:spPr bwMode="auto">
            <a:xfrm flipH="1">
              <a:off x="3499" y="2972"/>
              <a:ext cx="107" cy="98"/>
            </a:xfrm>
            <a:prstGeom prst="line">
              <a:avLst/>
            </a:prstGeom>
            <a:noFill/>
            <a:ln w="25400">
              <a:solidFill>
                <a:srgbClr val="E9E9E9"/>
              </a:solidFill>
              <a:round/>
              <a:headEnd/>
              <a:tailEnd/>
            </a:ln>
          </p:spPr>
          <p:txBody>
            <a:bodyPr>
              <a:prstTxWarp prst="textNoShape">
                <a:avLst/>
              </a:prstTxWarp>
            </a:bodyPr>
            <a:lstStyle/>
            <a:p>
              <a:endParaRPr lang="en-US"/>
            </a:p>
          </p:txBody>
        </p:sp>
        <p:sp>
          <p:nvSpPr>
            <p:cNvPr id="140458" name="Line 170"/>
            <p:cNvSpPr>
              <a:spLocks noChangeShapeType="1"/>
            </p:cNvSpPr>
            <p:nvPr/>
          </p:nvSpPr>
          <p:spPr bwMode="auto">
            <a:xfrm flipH="1">
              <a:off x="3514" y="2986"/>
              <a:ext cx="92" cy="84"/>
            </a:xfrm>
            <a:prstGeom prst="line">
              <a:avLst/>
            </a:prstGeom>
            <a:noFill/>
            <a:ln w="25400">
              <a:solidFill>
                <a:srgbClr val="EBEBEB"/>
              </a:solidFill>
              <a:round/>
              <a:headEnd/>
              <a:tailEnd/>
            </a:ln>
          </p:spPr>
          <p:txBody>
            <a:bodyPr>
              <a:prstTxWarp prst="textNoShape">
                <a:avLst/>
              </a:prstTxWarp>
            </a:bodyPr>
            <a:lstStyle/>
            <a:p>
              <a:endParaRPr lang="en-US"/>
            </a:p>
          </p:txBody>
        </p:sp>
        <p:sp>
          <p:nvSpPr>
            <p:cNvPr id="140459" name="Line 171"/>
            <p:cNvSpPr>
              <a:spLocks noChangeShapeType="1"/>
            </p:cNvSpPr>
            <p:nvPr/>
          </p:nvSpPr>
          <p:spPr bwMode="auto">
            <a:xfrm flipH="1">
              <a:off x="3514" y="2986"/>
              <a:ext cx="92" cy="84"/>
            </a:xfrm>
            <a:prstGeom prst="line">
              <a:avLst/>
            </a:prstGeom>
            <a:noFill/>
            <a:ln w="25400">
              <a:solidFill>
                <a:srgbClr val="EDEDED"/>
              </a:solidFill>
              <a:round/>
              <a:headEnd/>
              <a:tailEnd/>
            </a:ln>
          </p:spPr>
          <p:txBody>
            <a:bodyPr>
              <a:prstTxWarp prst="textNoShape">
                <a:avLst/>
              </a:prstTxWarp>
            </a:bodyPr>
            <a:lstStyle/>
            <a:p>
              <a:endParaRPr lang="en-US"/>
            </a:p>
          </p:txBody>
        </p:sp>
        <p:sp>
          <p:nvSpPr>
            <p:cNvPr id="140460" name="Line 172"/>
            <p:cNvSpPr>
              <a:spLocks noChangeShapeType="1"/>
            </p:cNvSpPr>
            <p:nvPr/>
          </p:nvSpPr>
          <p:spPr bwMode="auto">
            <a:xfrm flipH="1">
              <a:off x="3530" y="3000"/>
              <a:ext cx="76" cy="70"/>
            </a:xfrm>
            <a:prstGeom prst="line">
              <a:avLst/>
            </a:prstGeom>
            <a:noFill/>
            <a:ln w="25400">
              <a:solidFill>
                <a:srgbClr val="EFEFEF"/>
              </a:solidFill>
              <a:round/>
              <a:headEnd/>
              <a:tailEnd/>
            </a:ln>
          </p:spPr>
          <p:txBody>
            <a:bodyPr>
              <a:prstTxWarp prst="textNoShape">
                <a:avLst/>
              </a:prstTxWarp>
            </a:bodyPr>
            <a:lstStyle/>
            <a:p>
              <a:endParaRPr lang="en-US"/>
            </a:p>
          </p:txBody>
        </p:sp>
        <p:sp>
          <p:nvSpPr>
            <p:cNvPr id="140461" name="Line 173"/>
            <p:cNvSpPr>
              <a:spLocks noChangeShapeType="1"/>
            </p:cNvSpPr>
            <p:nvPr/>
          </p:nvSpPr>
          <p:spPr bwMode="auto">
            <a:xfrm flipH="1">
              <a:off x="3545" y="3014"/>
              <a:ext cx="61" cy="56"/>
            </a:xfrm>
            <a:prstGeom prst="line">
              <a:avLst/>
            </a:prstGeom>
            <a:noFill/>
            <a:ln w="25400">
              <a:solidFill>
                <a:srgbClr val="F1F1F1"/>
              </a:solidFill>
              <a:round/>
              <a:headEnd/>
              <a:tailEnd/>
            </a:ln>
          </p:spPr>
          <p:txBody>
            <a:bodyPr>
              <a:prstTxWarp prst="textNoShape">
                <a:avLst/>
              </a:prstTxWarp>
            </a:bodyPr>
            <a:lstStyle/>
            <a:p>
              <a:endParaRPr lang="en-US"/>
            </a:p>
          </p:txBody>
        </p:sp>
        <p:sp>
          <p:nvSpPr>
            <p:cNvPr id="140462" name="Line 174"/>
            <p:cNvSpPr>
              <a:spLocks noChangeShapeType="1"/>
            </p:cNvSpPr>
            <p:nvPr/>
          </p:nvSpPr>
          <p:spPr bwMode="auto">
            <a:xfrm flipH="1">
              <a:off x="3553" y="3021"/>
              <a:ext cx="53" cy="49"/>
            </a:xfrm>
            <a:prstGeom prst="line">
              <a:avLst/>
            </a:prstGeom>
            <a:noFill/>
            <a:ln w="25400">
              <a:solidFill>
                <a:srgbClr val="F3F3F3"/>
              </a:solidFill>
              <a:round/>
              <a:headEnd/>
              <a:tailEnd/>
            </a:ln>
          </p:spPr>
          <p:txBody>
            <a:bodyPr>
              <a:prstTxWarp prst="textNoShape">
                <a:avLst/>
              </a:prstTxWarp>
            </a:bodyPr>
            <a:lstStyle/>
            <a:p>
              <a:endParaRPr lang="en-US"/>
            </a:p>
          </p:txBody>
        </p:sp>
        <p:sp>
          <p:nvSpPr>
            <p:cNvPr id="140463" name="Line 175"/>
            <p:cNvSpPr>
              <a:spLocks noChangeShapeType="1"/>
            </p:cNvSpPr>
            <p:nvPr/>
          </p:nvSpPr>
          <p:spPr bwMode="auto">
            <a:xfrm flipH="1">
              <a:off x="3560" y="3028"/>
              <a:ext cx="46" cy="42"/>
            </a:xfrm>
            <a:prstGeom prst="line">
              <a:avLst/>
            </a:prstGeom>
            <a:noFill/>
            <a:ln w="25400">
              <a:solidFill>
                <a:srgbClr val="F5F5F5"/>
              </a:solidFill>
              <a:round/>
              <a:headEnd/>
              <a:tailEnd/>
            </a:ln>
          </p:spPr>
          <p:txBody>
            <a:bodyPr>
              <a:prstTxWarp prst="textNoShape">
                <a:avLst/>
              </a:prstTxWarp>
            </a:bodyPr>
            <a:lstStyle/>
            <a:p>
              <a:endParaRPr lang="en-US"/>
            </a:p>
          </p:txBody>
        </p:sp>
        <p:sp>
          <p:nvSpPr>
            <p:cNvPr id="140464" name="Line 176"/>
            <p:cNvSpPr>
              <a:spLocks noChangeShapeType="1"/>
            </p:cNvSpPr>
            <p:nvPr/>
          </p:nvSpPr>
          <p:spPr bwMode="auto">
            <a:xfrm flipH="1">
              <a:off x="3577" y="3043"/>
              <a:ext cx="29" cy="27"/>
            </a:xfrm>
            <a:prstGeom prst="line">
              <a:avLst/>
            </a:prstGeom>
            <a:noFill/>
            <a:ln w="25400">
              <a:solidFill>
                <a:srgbClr val="F7F7F7"/>
              </a:solidFill>
              <a:round/>
              <a:headEnd/>
              <a:tailEnd/>
            </a:ln>
          </p:spPr>
          <p:txBody>
            <a:bodyPr>
              <a:prstTxWarp prst="textNoShape">
                <a:avLst/>
              </a:prstTxWarp>
            </a:bodyPr>
            <a:lstStyle/>
            <a:p>
              <a:endParaRPr lang="en-US"/>
            </a:p>
          </p:txBody>
        </p:sp>
        <p:sp>
          <p:nvSpPr>
            <p:cNvPr id="140465" name="Line 177"/>
            <p:cNvSpPr>
              <a:spLocks noChangeShapeType="1"/>
            </p:cNvSpPr>
            <p:nvPr/>
          </p:nvSpPr>
          <p:spPr bwMode="auto">
            <a:xfrm flipH="1">
              <a:off x="3591" y="3056"/>
              <a:ext cx="15" cy="14"/>
            </a:xfrm>
            <a:prstGeom prst="line">
              <a:avLst/>
            </a:prstGeom>
            <a:noFill/>
            <a:ln w="25400">
              <a:solidFill>
                <a:srgbClr val="F9F9F9"/>
              </a:solidFill>
              <a:round/>
              <a:headEnd/>
              <a:tailEnd/>
            </a:ln>
          </p:spPr>
          <p:txBody>
            <a:bodyPr>
              <a:prstTxWarp prst="textNoShape">
                <a:avLst/>
              </a:prstTxWarp>
            </a:bodyPr>
            <a:lstStyle/>
            <a:p>
              <a:endParaRPr lang="en-US"/>
            </a:p>
          </p:txBody>
        </p:sp>
        <p:sp>
          <p:nvSpPr>
            <p:cNvPr id="140466" name="Line 178"/>
            <p:cNvSpPr>
              <a:spLocks noChangeShapeType="1"/>
            </p:cNvSpPr>
            <p:nvPr/>
          </p:nvSpPr>
          <p:spPr bwMode="auto">
            <a:xfrm flipH="1">
              <a:off x="3591" y="3056"/>
              <a:ext cx="15" cy="14"/>
            </a:xfrm>
            <a:prstGeom prst="line">
              <a:avLst/>
            </a:prstGeom>
            <a:noFill/>
            <a:ln w="25400">
              <a:solidFill>
                <a:srgbClr val="FBFBFB"/>
              </a:solidFill>
              <a:round/>
              <a:headEnd/>
              <a:tailEnd/>
            </a:ln>
          </p:spPr>
          <p:txBody>
            <a:bodyPr>
              <a:prstTxWarp prst="textNoShape">
                <a:avLst/>
              </a:prstTxWarp>
            </a:bodyPr>
            <a:lstStyle/>
            <a:p>
              <a:endParaRPr lang="en-US"/>
            </a:p>
          </p:txBody>
        </p:sp>
        <p:sp>
          <p:nvSpPr>
            <p:cNvPr id="140467" name="Rectangle 179"/>
            <p:cNvSpPr>
              <a:spLocks noChangeArrowheads="1"/>
            </p:cNvSpPr>
            <p:nvPr/>
          </p:nvSpPr>
          <p:spPr bwMode="auto">
            <a:xfrm>
              <a:off x="2494" y="2891"/>
              <a:ext cx="1108" cy="175"/>
            </a:xfrm>
            <a:prstGeom prst="rect">
              <a:avLst/>
            </a:prstGeom>
            <a:noFill/>
            <a:ln w="12700">
              <a:solidFill>
                <a:srgbClr val="000000"/>
              </a:solidFill>
              <a:miter lim="800000"/>
              <a:headEnd/>
              <a:tailEnd/>
            </a:ln>
          </p:spPr>
          <p:txBody>
            <a:bodyPr>
              <a:prstTxWarp prst="textNoShape">
                <a:avLst/>
              </a:prstTxWarp>
            </a:bodyPr>
            <a:lstStyle/>
            <a:p>
              <a:endParaRPr lang="en-US"/>
            </a:p>
          </p:txBody>
        </p:sp>
        <p:sp>
          <p:nvSpPr>
            <p:cNvPr id="140468" name="Line 180"/>
            <p:cNvSpPr>
              <a:spLocks noChangeShapeType="1"/>
            </p:cNvSpPr>
            <p:nvPr/>
          </p:nvSpPr>
          <p:spPr bwMode="auto">
            <a:xfrm>
              <a:off x="2623" y="3063"/>
              <a:ext cx="15"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69" name="Line 181"/>
            <p:cNvSpPr>
              <a:spLocks noChangeShapeType="1"/>
            </p:cNvSpPr>
            <p:nvPr/>
          </p:nvSpPr>
          <p:spPr bwMode="auto">
            <a:xfrm>
              <a:off x="2639" y="3077"/>
              <a:ext cx="15"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0" name="Line 182"/>
            <p:cNvSpPr>
              <a:spLocks noChangeShapeType="1"/>
            </p:cNvSpPr>
            <p:nvPr/>
          </p:nvSpPr>
          <p:spPr bwMode="auto">
            <a:xfrm>
              <a:off x="2655" y="3091"/>
              <a:ext cx="22"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1" name="Line 183"/>
            <p:cNvSpPr>
              <a:spLocks noChangeShapeType="1"/>
            </p:cNvSpPr>
            <p:nvPr/>
          </p:nvSpPr>
          <p:spPr bwMode="auto">
            <a:xfrm>
              <a:off x="2678" y="3105"/>
              <a:ext cx="23"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2" name="Line 184"/>
            <p:cNvSpPr>
              <a:spLocks noChangeShapeType="1"/>
            </p:cNvSpPr>
            <p:nvPr/>
          </p:nvSpPr>
          <p:spPr bwMode="auto">
            <a:xfrm>
              <a:off x="2701" y="3119"/>
              <a:ext cx="23"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3" name="Line 185"/>
            <p:cNvSpPr>
              <a:spLocks noChangeShapeType="1"/>
            </p:cNvSpPr>
            <p:nvPr/>
          </p:nvSpPr>
          <p:spPr bwMode="auto">
            <a:xfrm>
              <a:off x="2727" y="3133"/>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4" name="Line 186"/>
            <p:cNvSpPr>
              <a:spLocks noChangeShapeType="1"/>
            </p:cNvSpPr>
            <p:nvPr/>
          </p:nvSpPr>
          <p:spPr bwMode="auto">
            <a:xfrm>
              <a:off x="2748" y="3140"/>
              <a:ext cx="15"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5" name="Line 187"/>
            <p:cNvSpPr>
              <a:spLocks noChangeShapeType="1"/>
            </p:cNvSpPr>
            <p:nvPr/>
          </p:nvSpPr>
          <p:spPr bwMode="auto">
            <a:xfrm>
              <a:off x="2767" y="3147"/>
              <a:ext cx="28"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6" name="Line 188"/>
            <p:cNvSpPr>
              <a:spLocks noChangeShapeType="1"/>
            </p:cNvSpPr>
            <p:nvPr/>
          </p:nvSpPr>
          <p:spPr bwMode="auto">
            <a:xfrm>
              <a:off x="2795" y="3154"/>
              <a:ext cx="7"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7" name="Line 189"/>
            <p:cNvSpPr>
              <a:spLocks noChangeShapeType="1"/>
            </p:cNvSpPr>
            <p:nvPr/>
          </p:nvSpPr>
          <p:spPr bwMode="auto">
            <a:xfrm>
              <a:off x="2802" y="3154"/>
              <a:ext cx="47"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8" name="Line 190"/>
            <p:cNvSpPr>
              <a:spLocks noChangeShapeType="1"/>
            </p:cNvSpPr>
            <p:nvPr/>
          </p:nvSpPr>
          <p:spPr bwMode="auto">
            <a:xfrm>
              <a:off x="2849" y="3161"/>
              <a:ext cx="94"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79" name="Line 191"/>
            <p:cNvSpPr>
              <a:spLocks noChangeShapeType="1"/>
            </p:cNvSpPr>
            <p:nvPr/>
          </p:nvSpPr>
          <p:spPr bwMode="auto">
            <a:xfrm>
              <a:off x="2943" y="3168"/>
              <a:ext cx="47"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0" name="Line 192"/>
            <p:cNvSpPr>
              <a:spLocks noChangeShapeType="1"/>
            </p:cNvSpPr>
            <p:nvPr/>
          </p:nvSpPr>
          <p:spPr bwMode="auto">
            <a:xfrm>
              <a:off x="2990" y="3168"/>
              <a:ext cx="7"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1" name="Line 193"/>
            <p:cNvSpPr>
              <a:spLocks noChangeShapeType="1"/>
            </p:cNvSpPr>
            <p:nvPr/>
          </p:nvSpPr>
          <p:spPr bwMode="auto">
            <a:xfrm>
              <a:off x="2997" y="3168"/>
              <a:ext cx="24"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2" name="Line 194"/>
            <p:cNvSpPr>
              <a:spLocks noChangeShapeType="1"/>
            </p:cNvSpPr>
            <p:nvPr/>
          </p:nvSpPr>
          <p:spPr bwMode="auto">
            <a:xfrm>
              <a:off x="3021" y="3168"/>
              <a:ext cx="16"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3" name="Line 195"/>
            <p:cNvSpPr>
              <a:spLocks noChangeShapeType="1"/>
            </p:cNvSpPr>
            <p:nvPr/>
          </p:nvSpPr>
          <p:spPr bwMode="auto">
            <a:xfrm>
              <a:off x="3037" y="3175"/>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4" name="Line 196"/>
            <p:cNvSpPr>
              <a:spLocks noChangeShapeType="1"/>
            </p:cNvSpPr>
            <p:nvPr/>
          </p:nvSpPr>
          <p:spPr bwMode="auto">
            <a:xfrm>
              <a:off x="3037" y="3175"/>
              <a:ext cx="7"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5" name="Line 197"/>
            <p:cNvSpPr>
              <a:spLocks noChangeShapeType="1"/>
            </p:cNvSpPr>
            <p:nvPr/>
          </p:nvSpPr>
          <p:spPr bwMode="auto">
            <a:xfrm>
              <a:off x="3044" y="3175"/>
              <a:ext cx="1"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6" name="Line 198"/>
            <p:cNvSpPr>
              <a:spLocks noChangeShapeType="1"/>
            </p:cNvSpPr>
            <p:nvPr/>
          </p:nvSpPr>
          <p:spPr bwMode="auto">
            <a:xfrm flipH="1">
              <a:off x="3029" y="3182"/>
              <a:ext cx="15"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7" name="Line 199"/>
            <p:cNvSpPr>
              <a:spLocks noChangeShapeType="1"/>
            </p:cNvSpPr>
            <p:nvPr/>
          </p:nvSpPr>
          <p:spPr bwMode="auto">
            <a:xfrm flipH="1">
              <a:off x="3013" y="3189"/>
              <a:ext cx="14"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8" name="Line 200"/>
            <p:cNvSpPr>
              <a:spLocks noChangeShapeType="1"/>
            </p:cNvSpPr>
            <p:nvPr/>
          </p:nvSpPr>
          <p:spPr bwMode="auto">
            <a:xfrm flipH="1">
              <a:off x="3005" y="3196"/>
              <a:ext cx="8"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89" name="Line 201"/>
            <p:cNvSpPr>
              <a:spLocks noChangeShapeType="1"/>
            </p:cNvSpPr>
            <p:nvPr/>
          </p:nvSpPr>
          <p:spPr bwMode="auto">
            <a:xfrm flipH="1">
              <a:off x="2982" y="3196"/>
              <a:ext cx="23"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0" name="Line 202"/>
            <p:cNvSpPr>
              <a:spLocks noChangeShapeType="1"/>
            </p:cNvSpPr>
            <p:nvPr/>
          </p:nvSpPr>
          <p:spPr bwMode="auto">
            <a:xfrm flipH="1">
              <a:off x="2943" y="3203"/>
              <a:ext cx="39"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1" name="Line 203"/>
            <p:cNvSpPr>
              <a:spLocks noChangeShapeType="1"/>
            </p:cNvSpPr>
            <p:nvPr/>
          </p:nvSpPr>
          <p:spPr bwMode="auto">
            <a:xfrm flipH="1">
              <a:off x="2904" y="3210"/>
              <a:ext cx="39"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2" name="Line 204"/>
            <p:cNvSpPr>
              <a:spLocks noChangeShapeType="1"/>
            </p:cNvSpPr>
            <p:nvPr/>
          </p:nvSpPr>
          <p:spPr bwMode="auto">
            <a:xfrm flipH="1">
              <a:off x="2865" y="3218"/>
              <a:ext cx="39"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3" name="Line 205"/>
            <p:cNvSpPr>
              <a:spLocks noChangeShapeType="1"/>
            </p:cNvSpPr>
            <p:nvPr/>
          </p:nvSpPr>
          <p:spPr bwMode="auto">
            <a:xfrm flipH="1">
              <a:off x="2841" y="3218"/>
              <a:ext cx="24"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4" name="Line 206"/>
            <p:cNvSpPr>
              <a:spLocks noChangeShapeType="1"/>
            </p:cNvSpPr>
            <p:nvPr/>
          </p:nvSpPr>
          <p:spPr bwMode="auto">
            <a:xfrm flipH="1">
              <a:off x="2826" y="3218"/>
              <a:ext cx="15"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5" name="Line 207"/>
            <p:cNvSpPr>
              <a:spLocks noChangeShapeType="1"/>
            </p:cNvSpPr>
            <p:nvPr/>
          </p:nvSpPr>
          <p:spPr bwMode="auto">
            <a:xfrm flipH="1">
              <a:off x="2779" y="3218"/>
              <a:ext cx="4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6" name="Line 208"/>
            <p:cNvSpPr>
              <a:spLocks noChangeShapeType="1"/>
            </p:cNvSpPr>
            <p:nvPr/>
          </p:nvSpPr>
          <p:spPr bwMode="auto">
            <a:xfrm flipH="1">
              <a:off x="2755" y="3225"/>
              <a:ext cx="24"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7" name="Line 209"/>
            <p:cNvSpPr>
              <a:spLocks noChangeShapeType="1"/>
            </p:cNvSpPr>
            <p:nvPr/>
          </p:nvSpPr>
          <p:spPr bwMode="auto">
            <a:xfrm flipH="1">
              <a:off x="2716" y="3225"/>
              <a:ext cx="39"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8" name="Line 210"/>
            <p:cNvSpPr>
              <a:spLocks noChangeShapeType="1"/>
            </p:cNvSpPr>
            <p:nvPr/>
          </p:nvSpPr>
          <p:spPr bwMode="auto">
            <a:xfrm flipH="1">
              <a:off x="2709" y="3232"/>
              <a:ext cx="7"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499" name="Line 211"/>
            <p:cNvSpPr>
              <a:spLocks noChangeShapeType="1"/>
            </p:cNvSpPr>
            <p:nvPr/>
          </p:nvSpPr>
          <p:spPr bwMode="auto">
            <a:xfrm flipH="1">
              <a:off x="2701" y="3232"/>
              <a:ext cx="8"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0" name="Line 212"/>
            <p:cNvSpPr>
              <a:spLocks noChangeShapeType="1"/>
            </p:cNvSpPr>
            <p:nvPr/>
          </p:nvSpPr>
          <p:spPr bwMode="auto">
            <a:xfrm flipH="1">
              <a:off x="2685" y="3232"/>
              <a:ext cx="14"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1" name="Line 213"/>
            <p:cNvSpPr>
              <a:spLocks noChangeShapeType="1"/>
            </p:cNvSpPr>
            <p:nvPr/>
          </p:nvSpPr>
          <p:spPr bwMode="auto">
            <a:xfrm>
              <a:off x="2685" y="3239"/>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2" name="Line 214"/>
            <p:cNvSpPr>
              <a:spLocks noChangeShapeType="1"/>
            </p:cNvSpPr>
            <p:nvPr/>
          </p:nvSpPr>
          <p:spPr bwMode="auto">
            <a:xfrm>
              <a:off x="2685" y="3239"/>
              <a:ext cx="1"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3" name="Line 215"/>
            <p:cNvSpPr>
              <a:spLocks noChangeShapeType="1"/>
            </p:cNvSpPr>
            <p:nvPr/>
          </p:nvSpPr>
          <p:spPr bwMode="auto">
            <a:xfrm>
              <a:off x="2685" y="3246"/>
              <a:ext cx="8"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4" name="Line 216"/>
            <p:cNvSpPr>
              <a:spLocks noChangeShapeType="1"/>
            </p:cNvSpPr>
            <p:nvPr/>
          </p:nvSpPr>
          <p:spPr bwMode="auto">
            <a:xfrm>
              <a:off x="2693" y="3253"/>
              <a:ext cx="16"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5" name="Line 217"/>
            <p:cNvSpPr>
              <a:spLocks noChangeShapeType="1"/>
            </p:cNvSpPr>
            <p:nvPr/>
          </p:nvSpPr>
          <p:spPr bwMode="auto">
            <a:xfrm>
              <a:off x="2709" y="3260"/>
              <a:ext cx="39" cy="14"/>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6" name="Line 218"/>
            <p:cNvSpPr>
              <a:spLocks noChangeShapeType="1"/>
            </p:cNvSpPr>
            <p:nvPr/>
          </p:nvSpPr>
          <p:spPr bwMode="auto">
            <a:xfrm>
              <a:off x="2748" y="3274"/>
              <a:ext cx="15"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7" name="Line 219"/>
            <p:cNvSpPr>
              <a:spLocks noChangeShapeType="1"/>
            </p:cNvSpPr>
            <p:nvPr/>
          </p:nvSpPr>
          <p:spPr bwMode="auto">
            <a:xfrm>
              <a:off x="2763" y="3274"/>
              <a:ext cx="8"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8" name="Line 220"/>
            <p:cNvSpPr>
              <a:spLocks noChangeShapeType="1"/>
            </p:cNvSpPr>
            <p:nvPr/>
          </p:nvSpPr>
          <p:spPr bwMode="auto">
            <a:xfrm>
              <a:off x="2775" y="3274"/>
              <a:ext cx="27"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09" name="Line 221"/>
            <p:cNvSpPr>
              <a:spLocks noChangeShapeType="1"/>
            </p:cNvSpPr>
            <p:nvPr/>
          </p:nvSpPr>
          <p:spPr bwMode="auto">
            <a:xfrm>
              <a:off x="2802" y="3281"/>
              <a:ext cx="39"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0" name="Line 222"/>
            <p:cNvSpPr>
              <a:spLocks noChangeShapeType="1"/>
            </p:cNvSpPr>
            <p:nvPr/>
          </p:nvSpPr>
          <p:spPr bwMode="auto">
            <a:xfrm>
              <a:off x="2844" y="3288"/>
              <a:ext cx="44"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1" name="Line 223"/>
            <p:cNvSpPr>
              <a:spLocks noChangeShapeType="1"/>
            </p:cNvSpPr>
            <p:nvPr/>
          </p:nvSpPr>
          <p:spPr bwMode="auto">
            <a:xfrm>
              <a:off x="2891" y="3302"/>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2" name="Line 224"/>
            <p:cNvSpPr>
              <a:spLocks noChangeShapeType="1"/>
            </p:cNvSpPr>
            <p:nvPr/>
          </p:nvSpPr>
          <p:spPr bwMode="auto">
            <a:xfrm>
              <a:off x="2912" y="3309"/>
              <a:ext cx="15"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3" name="Line 225"/>
            <p:cNvSpPr>
              <a:spLocks noChangeShapeType="1"/>
            </p:cNvSpPr>
            <p:nvPr/>
          </p:nvSpPr>
          <p:spPr bwMode="auto">
            <a:xfrm>
              <a:off x="2930" y="3316"/>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4" name="Line 226"/>
            <p:cNvSpPr>
              <a:spLocks noChangeShapeType="1"/>
            </p:cNvSpPr>
            <p:nvPr/>
          </p:nvSpPr>
          <p:spPr bwMode="auto">
            <a:xfrm>
              <a:off x="2951" y="3323"/>
              <a:ext cx="7"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5" name="Line 227"/>
            <p:cNvSpPr>
              <a:spLocks noChangeShapeType="1"/>
            </p:cNvSpPr>
            <p:nvPr/>
          </p:nvSpPr>
          <p:spPr bwMode="auto">
            <a:xfrm>
              <a:off x="2961" y="3323"/>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6" name="Line 228"/>
            <p:cNvSpPr>
              <a:spLocks noChangeShapeType="1"/>
            </p:cNvSpPr>
            <p:nvPr/>
          </p:nvSpPr>
          <p:spPr bwMode="auto">
            <a:xfrm>
              <a:off x="2982" y="3330"/>
              <a:ext cx="15"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7" name="Line 229"/>
            <p:cNvSpPr>
              <a:spLocks noChangeShapeType="1"/>
            </p:cNvSpPr>
            <p:nvPr/>
          </p:nvSpPr>
          <p:spPr bwMode="auto">
            <a:xfrm>
              <a:off x="2997" y="3330"/>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8" name="Line 230"/>
            <p:cNvSpPr>
              <a:spLocks noChangeShapeType="1"/>
            </p:cNvSpPr>
            <p:nvPr/>
          </p:nvSpPr>
          <p:spPr bwMode="auto">
            <a:xfrm flipV="1">
              <a:off x="2999" y="3324"/>
              <a:ext cx="14"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19" name="Line 231"/>
            <p:cNvSpPr>
              <a:spLocks noChangeShapeType="1"/>
            </p:cNvSpPr>
            <p:nvPr/>
          </p:nvSpPr>
          <p:spPr bwMode="auto">
            <a:xfrm>
              <a:off x="3013" y="3323"/>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0" name="Line 232"/>
            <p:cNvSpPr>
              <a:spLocks noChangeShapeType="1"/>
            </p:cNvSpPr>
            <p:nvPr/>
          </p:nvSpPr>
          <p:spPr bwMode="auto">
            <a:xfrm flipV="1">
              <a:off x="3013" y="3316"/>
              <a:ext cx="1"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1" name="Line 233"/>
            <p:cNvSpPr>
              <a:spLocks noChangeShapeType="1"/>
            </p:cNvSpPr>
            <p:nvPr/>
          </p:nvSpPr>
          <p:spPr bwMode="auto">
            <a:xfrm>
              <a:off x="3013" y="3316"/>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2" name="Line 234"/>
            <p:cNvSpPr>
              <a:spLocks noChangeShapeType="1"/>
            </p:cNvSpPr>
            <p:nvPr/>
          </p:nvSpPr>
          <p:spPr bwMode="auto">
            <a:xfrm flipV="1">
              <a:off x="3013" y="3302"/>
              <a:ext cx="1" cy="14"/>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3" name="Line 235"/>
            <p:cNvSpPr>
              <a:spLocks noChangeShapeType="1"/>
            </p:cNvSpPr>
            <p:nvPr/>
          </p:nvSpPr>
          <p:spPr bwMode="auto">
            <a:xfrm>
              <a:off x="3013" y="3302"/>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4" name="Line 236"/>
            <p:cNvSpPr>
              <a:spLocks noChangeShapeType="1"/>
            </p:cNvSpPr>
            <p:nvPr/>
          </p:nvSpPr>
          <p:spPr bwMode="auto">
            <a:xfrm flipH="1" flipV="1">
              <a:off x="3005" y="3288"/>
              <a:ext cx="8" cy="14"/>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5" name="Line 237"/>
            <p:cNvSpPr>
              <a:spLocks noChangeShapeType="1"/>
            </p:cNvSpPr>
            <p:nvPr/>
          </p:nvSpPr>
          <p:spPr bwMode="auto">
            <a:xfrm>
              <a:off x="3005" y="3288"/>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6" name="Line 238"/>
            <p:cNvSpPr>
              <a:spLocks noChangeShapeType="1"/>
            </p:cNvSpPr>
            <p:nvPr/>
          </p:nvSpPr>
          <p:spPr bwMode="auto">
            <a:xfrm flipH="1" flipV="1">
              <a:off x="2997" y="3281"/>
              <a:ext cx="8"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7" name="Line 239"/>
            <p:cNvSpPr>
              <a:spLocks noChangeShapeType="1"/>
            </p:cNvSpPr>
            <p:nvPr/>
          </p:nvSpPr>
          <p:spPr bwMode="auto">
            <a:xfrm flipH="1" flipV="1">
              <a:off x="2974" y="3275"/>
              <a:ext cx="23"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8" name="Line 240"/>
            <p:cNvSpPr>
              <a:spLocks noChangeShapeType="1"/>
            </p:cNvSpPr>
            <p:nvPr/>
          </p:nvSpPr>
          <p:spPr bwMode="auto">
            <a:xfrm flipH="1" flipV="1">
              <a:off x="2966" y="3267"/>
              <a:ext cx="8"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29" name="Line 241"/>
            <p:cNvSpPr>
              <a:spLocks noChangeShapeType="1"/>
            </p:cNvSpPr>
            <p:nvPr/>
          </p:nvSpPr>
          <p:spPr bwMode="auto">
            <a:xfrm flipH="1">
              <a:off x="2958" y="3267"/>
              <a:ext cx="8"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0" name="Line 242"/>
            <p:cNvSpPr>
              <a:spLocks noChangeShapeType="1"/>
            </p:cNvSpPr>
            <p:nvPr/>
          </p:nvSpPr>
          <p:spPr bwMode="auto">
            <a:xfrm>
              <a:off x="2958" y="3267"/>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1" name="Line 243"/>
            <p:cNvSpPr>
              <a:spLocks noChangeShapeType="1"/>
            </p:cNvSpPr>
            <p:nvPr/>
          </p:nvSpPr>
          <p:spPr bwMode="auto">
            <a:xfrm flipH="1" flipV="1">
              <a:off x="2951" y="3261"/>
              <a:ext cx="7"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2" name="Line 244"/>
            <p:cNvSpPr>
              <a:spLocks noChangeShapeType="1"/>
            </p:cNvSpPr>
            <p:nvPr/>
          </p:nvSpPr>
          <p:spPr bwMode="auto">
            <a:xfrm flipH="1">
              <a:off x="2943" y="3260"/>
              <a:ext cx="8"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3" name="Line 245"/>
            <p:cNvSpPr>
              <a:spLocks noChangeShapeType="1"/>
            </p:cNvSpPr>
            <p:nvPr/>
          </p:nvSpPr>
          <p:spPr bwMode="auto">
            <a:xfrm flipV="1">
              <a:off x="2943" y="3246"/>
              <a:ext cx="8" cy="14"/>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4" name="Line 246"/>
            <p:cNvSpPr>
              <a:spLocks noChangeShapeType="1"/>
            </p:cNvSpPr>
            <p:nvPr/>
          </p:nvSpPr>
          <p:spPr bwMode="auto">
            <a:xfrm flipV="1">
              <a:off x="2951" y="3240"/>
              <a:ext cx="7"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5" name="Line 247"/>
            <p:cNvSpPr>
              <a:spLocks noChangeShapeType="1"/>
            </p:cNvSpPr>
            <p:nvPr/>
          </p:nvSpPr>
          <p:spPr bwMode="auto">
            <a:xfrm flipV="1">
              <a:off x="2961" y="3233"/>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6" name="Line 248"/>
            <p:cNvSpPr>
              <a:spLocks noChangeShapeType="1"/>
            </p:cNvSpPr>
            <p:nvPr/>
          </p:nvSpPr>
          <p:spPr bwMode="auto">
            <a:xfrm flipV="1">
              <a:off x="2982" y="3226"/>
              <a:ext cx="23"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7" name="Line 249"/>
            <p:cNvSpPr>
              <a:spLocks noChangeShapeType="1"/>
            </p:cNvSpPr>
            <p:nvPr/>
          </p:nvSpPr>
          <p:spPr bwMode="auto">
            <a:xfrm>
              <a:off x="3005" y="3225"/>
              <a:ext cx="16"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8" name="Line 250"/>
            <p:cNvSpPr>
              <a:spLocks noChangeShapeType="1"/>
            </p:cNvSpPr>
            <p:nvPr/>
          </p:nvSpPr>
          <p:spPr bwMode="auto">
            <a:xfrm flipV="1">
              <a:off x="3021" y="3218"/>
              <a:ext cx="23"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39" name="Line 251"/>
            <p:cNvSpPr>
              <a:spLocks noChangeShapeType="1"/>
            </p:cNvSpPr>
            <p:nvPr/>
          </p:nvSpPr>
          <p:spPr bwMode="auto">
            <a:xfrm>
              <a:off x="3044" y="3218"/>
              <a:ext cx="16"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0" name="Line 252"/>
            <p:cNvSpPr>
              <a:spLocks noChangeShapeType="1"/>
            </p:cNvSpPr>
            <p:nvPr/>
          </p:nvSpPr>
          <p:spPr bwMode="auto">
            <a:xfrm flipV="1">
              <a:off x="3060" y="3211"/>
              <a:ext cx="31"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1" name="Line 253"/>
            <p:cNvSpPr>
              <a:spLocks noChangeShapeType="1"/>
            </p:cNvSpPr>
            <p:nvPr/>
          </p:nvSpPr>
          <p:spPr bwMode="auto">
            <a:xfrm flipV="1">
              <a:off x="3094" y="3204"/>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2" name="Line 254"/>
            <p:cNvSpPr>
              <a:spLocks noChangeShapeType="1"/>
            </p:cNvSpPr>
            <p:nvPr/>
          </p:nvSpPr>
          <p:spPr bwMode="auto">
            <a:xfrm flipV="1">
              <a:off x="3115" y="3197"/>
              <a:ext cx="23"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3" name="Line 255"/>
            <p:cNvSpPr>
              <a:spLocks noChangeShapeType="1"/>
            </p:cNvSpPr>
            <p:nvPr/>
          </p:nvSpPr>
          <p:spPr bwMode="auto">
            <a:xfrm flipV="1">
              <a:off x="3138" y="3189"/>
              <a:ext cx="16"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4" name="Line 256"/>
            <p:cNvSpPr>
              <a:spLocks noChangeShapeType="1"/>
            </p:cNvSpPr>
            <p:nvPr/>
          </p:nvSpPr>
          <p:spPr bwMode="auto">
            <a:xfrm flipV="1">
              <a:off x="3154" y="3183"/>
              <a:ext cx="7"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5" name="Line 257"/>
            <p:cNvSpPr>
              <a:spLocks noChangeShapeType="1"/>
            </p:cNvSpPr>
            <p:nvPr/>
          </p:nvSpPr>
          <p:spPr bwMode="auto">
            <a:xfrm flipV="1">
              <a:off x="3162" y="3176"/>
              <a:ext cx="7"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6" name="Line 258"/>
            <p:cNvSpPr>
              <a:spLocks noChangeShapeType="1"/>
            </p:cNvSpPr>
            <p:nvPr/>
          </p:nvSpPr>
          <p:spPr bwMode="auto">
            <a:xfrm>
              <a:off x="3169" y="3175"/>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7" name="Line 259"/>
            <p:cNvSpPr>
              <a:spLocks noChangeShapeType="1"/>
            </p:cNvSpPr>
            <p:nvPr/>
          </p:nvSpPr>
          <p:spPr bwMode="auto">
            <a:xfrm flipH="1" flipV="1">
              <a:off x="3161" y="3168"/>
              <a:ext cx="8"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8" name="Line 260"/>
            <p:cNvSpPr>
              <a:spLocks noChangeShapeType="1"/>
            </p:cNvSpPr>
            <p:nvPr/>
          </p:nvSpPr>
          <p:spPr bwMode="auto">
            <a:xfrm>
              <a:off x="3161" y="3168"/>
              <a:ext cx="1"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49" name="Line 261"/>
            <p:cNvSpPr>
              <a:spLocks noChangeShapeType="1"/>
            </p:cNvSpPr>
            <p:nvPr/>
          </p:nvSpPr>
          <p:spPr bwMode="auto">
            <a:xfrm flipH="1" flipV="1">
              <a:off x="3146" y="3162"/>
              <a:ext cx="15"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0" name="Line 262"/>
            <p:cNvSpPr>
              <a:spLocks noChangeShapeType="1"/>
            </p:cNvSpPr>
            <p:nvPr/>
          </p:nvSpPr>
          <p:spPr bwMode="auto">
            <a:xfrm flipH="1" flipV="1">
              <a:off x="3122" y="3155"/>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1" name="Line 263"/>
            <p:cNvSpPr>
              <a:spLocks noChangeShapeType="1"/>
            </p:cNvSpPr>
            <p:nvPr/>
          </p:nvSpPr>
          <p:spPr bwMode="auto">
            <a:xfrm flipH="1">
              <a:off x="3107" y="3154"/>
              <a:ext cx="15"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2" name="Line 264"/>
            <p:cNvSpPr>
              <a:spLocks noChangeShapeType="1"/>
            </p:cNvSpPr>
            <p:nvPr/>
          </p:nvSpPr>
          <p:spPr bwMode="auto">
            <a:xfrm flipH="1" flipV="1">
              <a:off x="3076" y="3148"/>
              <a:ext cx="27"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3" name="Line 265"/>
            <p:cNvSpPr>
              <a:spLocks noChangeShapeType="1"/>
            </p:cNvSpPr>
            <p:nvPr/>
          </p:nvSpPr>
          <p:spPr bwMode="auto">
            <a:xfrm flipH="1" flipV="1">
              <a:off x="3037" y="3141"/>
              <a:ext cx="34"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4" name="Line 266"/>
            <p:cNvSpPr>
              <a:spLocks noChangeShapeType="1"/>
            </p:cNvSpPr>
            <p:nvPr/>
          </p:nvSpPr>
          <p:spPr bwMode="auto">
            <a:xfrm flipH="1">
              <a:off x="3005" y="3140"/>
              <a:ext cx="32"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5" name="Line 267"/>
            <p:cNvSpPr>
              <a:spLocks noChangeShapeType="1"/>
            </p:cNvSpPr>
            <p:nvPr/>
          </p:nvSpPr>
          <p:spPr bwMode="auto">
            <a:xfrm flipH="1" flipV="1">
              <a:off x="2958" y="3133"/>
              <a:ext cx="47"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6" name="Line 268"/>
            <p:cNvSpPr>
              <a:spLocks noChangeShapeType="1"/>
            </p:cNvSpPr>
            <p:nvPr/>
          </p:nvSpPr>
          <p:spPr bwMode="auto">
            <a:xfrm flipH="1">
              <a:off x="2935" y="3133"/>
              <a:ext cx="23"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7" name="Line 269"/>
            <p:cNvSpPr>
              <a:spLocks noChangeShapeType="1"/>
            </p:cNvSpPr>
            <p:nvPr/>
          </p:nvSpPr>
          <p:spPr bwMode="auto">
            <a:xfrm flipH="1">
              <a:off x="2912" y="3133"/>
              <a:ext cx="23" cy="1"/>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8" name="Line 270"/>
            <p:cNvSpPr>
              <a:spLocks noChangeShapeType="1"/>
            </p:cNvSpPr>
            <p:nvPr/>
          </p:nvSpPr>
          <p:spPr bwMode="auto">
            <a:xfrm flipH="1" flipV="1">
              <a:off x="2865" y="3127"/>
              <a:ext cx="4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59" name="Line 271"/>
            <p:cNvSpPr>
              <a:spLocks noChangeShapeType="1"/>
            </p:cNvSpPr>
            <p:nvPr/>
          </p:nvSpPr>
          <p:spPr bwMode="auto">
            <a:xfrm flipH="1" flipV="1">
              <a:off x="2818" y="3119"/>
              <a:ext cx="47"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0" name="Line 272"/>
            <p:cNvSpPr>
              <a:spLocks noChangeShapeType="1"/>
            </p:cNvSpPr>
            <p:nvPr/>
          </p:nvSpPr>
          <p:spPr bwMode="auto">
            <a:xfrm flipH="1" flipV="1">
              <a:off x="2779" y="3112"/>
              <a:ext cx="39"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1" name="Line 273"/>
            <p:cNvSpPr>
              <a:spLocks noChangeShapeType="1"/>
            </p:cNvSpPr>
            <p:nvPr/>
          </p:nvSpPr>
          <p:spPr bwMode="auto">
            <a:xfrm flipH="1" flipV="1">
              <a:off x="2740" y="3105"/>
              <a:ext cx="39" cy="7"/>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2" name="Line 274"/>
            <p:cNvSpPr>
              <a:spLocks noChangeShapeType="1"/>
            </p:cNvSpPr>
            <p:nvPr/>
          </p:nvSpPr>
          <p:spPr bwMode="auto">
            <a:xfrm flipH="1" flipV="1">
              <a:off x="2716" y="3099"/>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3" name="Line 275"/>
            <p:cNvSpPr>
              <a:spLocks noChangeShapeType="1"/>
            </p:cNvSpPr>
            <p:nvPr/>
          </p:nvSpPr>
          <p:spPr bwMode="auto">
            <a:xfrm flipH="1" flipV="1">
              <a:off x="2670" y="3085"/>
              <a:ext cx="46" cy="13"/>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4" name="Line 276"/>
            <p:cNvSpPr>
              <a:spLocks noChangeShapeType="1"/>
            </p:cNvSpPr>
            <p:nvPr/>
          </p:nvSpPr>
          <p:spPr bwMode="auto">
            <a:xfrm flipH="1" flipV="1">
              <a:off x="2646" y="3078"/>
              <a:ext cx="21"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5" name="Line 277"/>
            <p:cNvSpPr>
              <a:spLocks noChangeShapeType="1"/>
            </p:cNvSpPr>
            <p:nvPr/>
          </p:nvSpPr>
          <p:spPr bwMode="auto">
            <a:xfrm flipH="1" flipV="1">
              <a:off x="2631" y="3071"/>
              <a:ext cx="15" cy="6"/>
            </a:xfrm>
            <a:prstGeom prst="line">
              <a:avLst/>
            </a:prstGeom>
            <a:noFill/>
            <a:ln w="12700">
              <a:solidFill>
                <a:srgbClr val="664C00"/>
              </a:solidFill>
              <a:round/>
              <a:headEnd/>
              <a:tailEnd/>
            </a:ln>
          </p:spPr>
          <p:txBody>
            <a:bodyPr>
              <a:prstTxWarp prst="textNoShape">
                <a:avLst/>
              </a:prstTxWarp>
            </a:bodyPr>
            <a:lstStyle/>
            <a:p>
              <a:endParaRPr lang="en-US"/>
            </a:p>
          </p:txBody>
        </p:sp>
        <p:sp>
          <p:nvSpPr>
            <p:cNvPr id="140566" name="Rectangle 278"/>
            <p:cNvSpPr>
              <a:spLocks noChangeArrowheads="1"/>
            </p:cNvSpPr>
            <p:nvPr/>
          </p:nvSpPr>
          <p:spPr bwMode="auto">
            <a:xfrm>
              <a:off x="1038" y="3682"/>
              <a:ext cx="710"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Registers</a:t>
              </a:r>
              <a:endParaRPr lang="en-US" sz="1800" b="1">
                <a:solidFill>
                  <a:schemeClr val="tx1"/>
                </a:solidFill>
                <a:latin typeface="Century Gothic" charset="0"/>
              </a:endParaRPr>
            </a:p>
          </p:txBody>
        </p:sp>
        <p:sp>
          <p:nvSpPr>
            <p:cNvPr id="140567" name="Rectangle 279"/>
            <p:cNvSpPr>
              <a:spLocks noChangeArrowheads="1"/>
            </p:cNvSpPr>
            <p:nvPr/>
          </p:nvSpPr>
          <p:spPr bwMode="auto">
            <a:xfrm>
              <a:off x="1038" y="3485"/>
              <a:ext cx="1149"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On Chip Cache</a:t>
              </a:r>
              <a:endParaRPr lang="en-US" sz="1800" b="1">
                <a:solidFill>
                  <a:schemeClr val="tx1"/>
                </a:solidFill>
                <a:latin typeface="Century Gothic" charset="0"/>
              </a:endParaRPr>
            </a:p>
          </p:txBody>
        </p:sp>
        <p:sp>
          <p:nvSpPr>
            <p:cNvPr id="140568" name="Rectangle 280"/>
            <p:cNvSpPr>
              <a:spLocks noChangeArrowheads="1"/>
            </p:cNvSpPr>
            <p:nvPr/>
          </p:nvSpPr>
          <p:spPr bwMode="auto">
            <a:xfrm>
              <a:off x="1030" y="3316"/>
              <a:ext cx="1298"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On Board  Cache</a:t>
              </a:r>
              <a:endParaRPr lang="en-US" sz="1800" b="1">
                <a:solidFill>
                  <a:schemeClr val="tx1"/>
                </a:solidFill>
                <a:latin typeface="Century Gothic" charset="0"/>
              </a:endParaRPr>
            </a:p>
          </p:txBody>
        </p:sp>
        <p:sp>
          <p:nvSpPr>
            <p:cNvPr id="140569" name="Rectangle 281"/>
            <p:cNvSpPr>
              <a:spLocks noChangeArrowheads="1"/>
            </p:cNvSpPr>
            <p:nvPr/>
          </p:nvSpPr>
          <p:spPr bwMode="auto">
            <a:xfrm>
              <a:off x="1030" y="2971"/>
              <a:ext cx="653"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Memory </a:t>
              </a:r>
              <a:endParaRPr lang="en-US" sz="1800" b="1">
                <a:solidFill>
                  <a:schemeClr val="tx1"/>
                </a:solidFill>
                <a:latin typeface="Century Gothic" charset="0"/>
              </a:endParaRPr>
            </a:p>
          </p:txBody>
        </p:sp>
        <p:sp>
          <p:nvSpPr>
            <p:cNvPr id="140570" name="Rectangle 282"/>
            <p:cNvSpPr>
              <a:spLocks noChangeArrowheads="1"/>
            </p:cNvSpPr>
            <p:nvPr/>
          </p:nvSpPr>
          <p:spPr bwMode="auto">
            <a:xfrm>
              <a:off x="1069" y="1993"/>
              <a:ext cx="327"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Disk</a:t>
              </a:r>
              <a:endParaRPr lang="en-US" sz="1800" b="1">
                <a:solidFill>
                  <a:schemeClr val="tx1"/>
                </a:solidFill>
                <a:latin typeface="Century Gothic" charset="0"/>
              </a:endParaRPr>
            </a:p>
          </p:txBody>
        </p:sp>
        <p:sp>
          <p:nvSpPr>
            <p:cNvPr id="140571" name="Rectangle 283"/>
            <p:cNvSpPr>
              <a:spLocks noChangeArrowheads="1"/>
            </p:cNvSpPr>
            <p:nvPr/>
          </p:nvSpPr>
          <p:spPr bwMode="auto">
            <a:xfrm>
              <a:off x="718" y="3682"/>
              <a:ext cx="93"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a:t>
              </a:r>
              <a:endParaRPr lang="en-US" sz="1800" b="1">
                <a:solidFill>
                  <a:schemeClr val="tx1"/>
                </a:solidFill>
                <a:latin typeface="Century Gothic" charset="0"/>
              </a:endParaRPr>
            </a:p>
          </p:txBody>
        </p:sp>
        <p:sp>
          <p:nvSpPr>
            <p:cNvPr id="140572" name="Rectangle 284"/>
            <p:cNvSpPr>
              <a:spLocks noChangeArrowheads="1"/>
            </p:cNvSpPr>
            <p:nvPr/>
          </p:nvSpPr>
          <p:spPr bwMode="auto">
            <a:xfrm>
              <a:off x="702" y="3485"/>
              <a:ext cx="93"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2</a:t>
              </a:r>
              <a:endParaRPr lang="en-US" sz="1800" b="1">
                <a:solidFill>
                  <a:schemeClr val="tx1"/>
                </a:solidFill>
                <a:latin typeface="Century Gothic" charset="0"/>
              </a:endParaRPr>
            </a:p>
          </p:txBody>
        </p:sp>
        <p:sp>
          <p:nvSpPr>
            <p:cNvPr id="140573" name="Rectangle 285"/>
            <p:cNvSpPr>
              <a:spLocks noChangeArrowheads="1"/>
            </p:cNvSpPr>
            <p:nvPr/>
          </p:nvSpPr>
          <p:spPr bwMode="auto">
            <a:xfrm>
              <a:off x="593" y="3302"/>
              <a:ext cx="187"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10</a:t>
              </a:r>
              <a:endParaRPr lang="en-US" sz="1800" b="1">
                <a:solidFill>
                  <a:schemeClr val="tx1"/>
                </a:solidFill>
                <a:latin typeface="Century Gothic" charset="0"/>
              </a:endParaRPr>
            </a:p>
          </p:txBody>
        </p:sp>
        <p:sp>
          <p:nvSpPr>
            <p:cNvPr id="140574" name="Rectangle 286"/>
            <p:cNvSpPr>
              <a:spLocks noChangeArrowheads="1"/>
            </p:cNvSpPr>
            <p:nvPr/>
          </p:nvSpPr>
          <p:spPr bwMode="auto">
            <a:xfrm>
              <a:off x="491" y="2971"/>
              <a:ext cx="280"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100</a:t>
              </a:r>
              <a:endParaRPr lang="en-US" sz="1800" b="1">
                <a:solidFill>
                  <a:schemeClr val="tx1"/>
                </a:solidFill>
                <a:latin typeface="Century Gothic" charset="0"/>
              </a:endParaRPr>
            </a:p>
          </p:txBody>
        </p:sp>
        <p:sp>
          <p:nvSpPr>
            <p:cNvPr id="140575" name="Rectangle 287"/>
            <p:cNvSpPr>
              <a:spLocks noChangeArrowheads="1"/>
            </p:cNvSpPr>
            <p:nvPr/>
          </p:nvSpPr>
          <p:spPr bwMode="auto">
            <a:xfrm>
              <a:off x="1053" y="1290"/>
              <a:ext cx="1046"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Tape /Optical </a:t>
              </a:r>
              <a:endParaRPr lang="en-US" sz="1800" b="1">
                <a:solidFill>
                  <a:schemeClr val="tx1"/>
                </a:solidFill>
                <a:latin typeface="Century Gothic" charset="0"/>
              </a:endParaRPr>
            </a:p>
          </p:txBody>
        </p:sp>
        <p:sp>
          <p:nvSpPr>
            <p:cNvPr id="140576" name="Rectangle 288"/>
            <p:cNvSpPr>
              <a:spLocks noChangeArrowheads="1"/>
            </p:cNvSpPr>
            <p:nvPr/>
          </p:nvSpPr>
          <p:spPr bwMode="auto">
            <a:xfrm>
              <a:off x="1053" y="1466"/>
              <a:ext cx="495"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 Robot</a:t>
              </a:r>
              <a:endParaRPr lang="en-US" sz="1800" b="1">
                <a:solidFill>
                  <a:schemeClr val="tx1"/>
                </a:solidFill>
                <a:latin typeface="Century Gothic" charset="0"/>
              </a:endParaRPr>
            </a:p>
          </p:txBody>
        </p:sp>
        <p:sp>
          <p:nvSpPr>
            <p:cNvPr id="140577" name="Rectangle 289"/>
            <p:cNvSpPr>
              <a:spLocks noChangeArrowheads="1"/>
            </p:cNvSpPr>
            <p:nvPr/>
          </p:nvSpPr>
          <p:spPr bwMode="auto">
            <a:xfrm>
              <a:off x="523" y="1290"/>
              <a:ext cx="187"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10</a:t>
              </a:r>
              <a:endParaRPr lang="en-US" sz="1800" b="1">
                <a:solidFill>
                  <a:schemeClr val="tx1"/>
                </a:solidFill>
                <a:latin typeface="Century Gothic" charset="0"/>
              </a:endParaRPr>
            </a:p>
          </p:txBody>
        </p:sp>
        <p:sp>
          <p:nvSpPr>
            <p:cNvPr id="140578" name="Rectangle 290"/>
            <p:cNvSpPr>
              <a:spLocks noChangeArrowheads="1"/>
            </p:cNvSpPr>
            <p:nvPr/>
          </p:nvSpPr>
          <p:spPr bwMode="auto">
            <a:xfrm>
              <a:off x="733" y="1212"/>
              <a:ext cx="93"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9</a:t>
              </a:r>
              <a:endParaRPr lang="en-US" sz="1800" b="1">
                <a:solidFill>
                  <a:schemeClr val="tx1"/>
                </a:solidFill>
                <a:latin typeface="Century Gothic" charset="0"/>
              </a:endParaRPr>
            </a:p>
          </p:txBody>
        </p:sp>
        <p:sp>
          <p:nvSpPr>
            <p:cNvPr id="140579" name="Rectangle 291"/>
            <p:cNvSpPr>
              <a:spLocks noChangeArrowheads="1"/>
            </p:cNvSpPr>
            <p:nvPr/>
          </p:nvSpPr>
          <p:spPr bwMode="auto">
            <a:xfrm>
              <a:off x="608" y="2014"/>
              <a:ext cx="187"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10</a:t>
              </a:r>
              <a:endParaRPr lang="en-US" sz="1800" b="1">
                <a:solidFill>
                  <a:schemeClr val="tx1"/>
                </a:solidFill>
                <a:latin typeface="Century Gothic" charset="0"/>
              </a:endParaRPr>
            </a:p>
          </p:txBody>
        </p:sp>
        <p:sp>
          <p:nvSpPr>
            <p:cNvPr id="140580" name="Rectangle 292"/>
            <p:cNvSpPr>
              <a:spLocks noChangeArrowheads="1"/>
            </p:cNvSpPr>
            <p:nvPr/>
          </p:nvSpPr>
          <p:spPr bwMode="auto">
            <a:xfrm>
              <a:off x="819" y="1937"/>
              <a:ext cx="93"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6</a:t>
              </a:r>
              <a:endParaRPr lang="en-US" sz="1800" b="1">
                <a:solidFill>
                  <a:schemeClr val="tx1"/>
                </a:solidFill>
                <a:latin typeface="Century Gothic" charset="0"/>
              </a:endParaRPr>
            </a:p>
          </p:txBody>
        </p:sp>
        <p:sp>
          <p:nvSpPr>
            <p:cNvPr id="140581" name="Rectangle 293"/>
            <p:cNvSpPr>
              <a:spLocks noChangeArrowheads="1"/>
            </p:cNvSpPr>
            <p:nvPr/>
          </p:nvSpPr>
          <p:spPr bwMode="auto">
            <a:xfrm>
              <a:off x="2640" y="2880"/>
              <a:ext cx="906"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rgbClr val="FCF305"/>
                  </a:solidFill>
                  <a:latin typeface="Arial" charset="0"/>
                </a:rPr>
                <a:t>Sacramento</a:t>
              </a:r>
              <a:endParaRPr lang="en-US" sz="1800" b="1">
                <a:solidFill>
                  <a:schemeClr val="tx1"/>
                </a:solidFill>
                <a:latin typeface="Century Gothic" charset="0"/>
              </a:endParaRPr>
            </a:p>
          </p:txBody>
        </p:sp>
        <p:sp>
          <p:nvSpPr>
            <p:cNvPr id="140582" name="Freeform 294"/>
            <p:cNvSpPr>
              <a:spLocks/>
            </p:cNvSpPr>
            <p:nvPr/>
          </p:nvSpPr>
          <p:spPr bwMode="auto">
            <a:xfrm>
              <a:off x="2400" y="3312"/>
              <a:ext cx="2108" cy="183"/>
            </a:xfrm>
            <a:custGeom>
              <a:avLst/>
              <a:gdLst/>
              <a:ahLst/>
              <a:cxnLst>
                <a:cxn ang="0">
                  <a:pos x="0" y="0"/>
                </a:cxn>
                <a:cxn ang="0">
                  <a:pos x="1632" y="7"/>
                </a:cxn>
                <a:cxn ang="0">
                  <a:pos x="2108" y="183"/>
                </a:cxn>
                <a:cxn ang="0">
                  <a:pos x="578" y="183"/>
                </a:cxn>
                <a:cxn ang="0">
                  <a:pos x="0" y="0"/>
                </a:cxn>
              </a:cxnLst>
              <a:rect l="0" t="0" r="r" b="b"/>
              <a:pathLst>
                <a:path w="2108" h="183">
                  <a:moveTo>
                    <a:pt x="0" y="0"/>
                  </a:moveTo>
                  <a:lnTo>
                    <a:pt x="1632" y="7"/>
                  </a:lnTo>
                  <a:lnTo>
                    <a:pt x="2108" y="183"/>
                  </a:lnTo>
                  <a:lnTo>
                    <a:pt x="578" y="183"/>
                  </a:lnTo>
                  <a:lnTo>
                    <a:pt x="0" y="0"/>
                  </a:lnTo>
                  <a:close/>
                </a:path>
              </a:pathLst>
            </a:custGeom>
            <a:solidFill>
              <a:srgbClr val="008011"/>
            </a:solidFill>
            <a:ln w="12700">
              <a:solidFill>
                <a:srgbClr val="000000"/>
              </a:solidFill>
              <a:prstDash val="solid"/>
              <a:round/>
              <a:headEnd/>
              <a:tailEnd/>
            </a:ln>
          </p:spPr>
          <p:txBody>
            <a:bodyPr>
              <a:prstTxWarp prst="textNoShape">
                <a:avLst/>
              </a:prstTxWarp>
            </a:bodyPr>
            <a:lstStyle/>
            <a:p>
              <a:endParaRPr lang="en-US"/>
            </a:p>
          </p:txBody>
        </p:sp>
        <p:sp>
          <p:nvSpPr>
            <p:cNvPr id="140583" name="Rectangle 295"/>
            <p:cNvSpPr>
              <a:spLocks noChangeArrowheads="1"/>
            </p:cNvSpPr>
            <p:nvPr/>
          </p:nvSpPr>
          <p:spPr bwMode="auto">
            <a:xfrm>
              <a:off x="2810" y="3266"/>
              <a:ext cx="990"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rgbClr val="FFFFFF"/>
                  </a:solidFill>
                  <a:latin typeface="Arial" charset="0"/>
                </a:rPr>
                <a:t>This Campus</a:t>
              </a:r>
              <a:endParaRPr lang="en-US" sz="1800" b="1">
                <a:solidFill>
                  <a:schemeClr val="tx1"/>
                </a:solidFill>
                <a:latin typeface="Century Gothic" charset="0"/>
              </a:endParaRPr>
            </a:p>
          </p:txBody>
        </p:sp>
        <p:sp>
          <p:nvSpPr>
            <p:cNvPr id="140584" name="Line 296"/>
            <p:cNvSpPr>
              <a:spLocks noChangeShapeType="1"/>
            </p:cNvSpPr>
            <p:nvPr/>
          </p:nvSpPr>
          <p:spPr bwMode="auto">
            <a:xfrm>
              <a:off x="3185" y="3633"/>
              <a:ext cx="297"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585" name="Freeform 297"/>
            <p:cNvSpPr>
              <a:spLocks/>
            </p:cNvSpPr>
            <p:nvPr/>
          </p:nvSpPr>
          <p:spPr bwMode="auto">
            <a:xfrm>
              <a:off x="2958" y="3604"/>
              <a:ext cx="695" cy="78"/>
            </a:xfrm>
            <a:custGeom>
              <a:avLst/>
              <a:gdLst/>
              <a:ahLst/>
              <a:cxnLst>
                <a:cxn ang="0">
                  <a:pos x="0" y="0"/>
                </a:cxn>
                <a:cxn ang="0">
                  <a:pos x="539" y="0"/>
                </a:cxn>
                <a:cxn ang="0">
                  <a:pos x="695" y="78"/>
                </a:cxn>
                <a:cxn ang="0">
                  <a:pos x="188" y="78"/>
                </a:cxn>
                <a:cxn ang="0">
                  <a:pos x="0" y="0"/>
                </a:cxn>
              </a:cxnLst>
              <a:rect l="0" t="0" r="r" b="b"/>
              <a:pathLst>
                <a:path w="695" h="78">
                  <a:moveTo>
                    <a:pt x="0" y="0"/>
                  </a:moveTo>
                  <a:lnTo>
                    <a:pt x="539" y="0"/>
                  </a:lnTo>
                  <a:lnTo>
                    <a:pt x="695" y="78"/>
                  </a:lnTo>
                  <a:lnTo>
                    <a:pt x="188" y="78"/>
                  </a:lnTo>
                  <a:lnTo>
                    <a:pt x="0" y="0"/>
                  </a:lnTo>
                  <a:close/>
                </a:path>
              </a:pathLst>
            </a:custGeom>
            <a:solidFill>
              <a:srgbClr val="DD0806"/>
            </a:solidFill>
            <a:ln w="12700">
              <a:solidFill>
                <a:srgbClr val="000000"/>
              </a:solidFill>
              <a:prstDash val="solid"/>
              <a:round/>
              <a:headEnd/>
              <a:tailEnd/>
            </a:ln>
          </p:spPr>
          <p:txBody>
            <a:bodyPr>
              <a:prstTxWarp prst="textNoShape">
                <a:avLst/>
              </a:prstTxWarp>
            </a:bodyPr>
            <a:lstStyle/>
            <a:p>
              <a:endParaRPr lang="en-US"/>
            </a:p>
          </p:txBody>
        </p:sp>
        <p:sp>
          <p:nvSpPr>
            <p:cNvPr id="140586" name="Rectangle 298"/>
            <p:cNvSpPr>
              <a:spLocks noChangeArrowheads="1"/>
            </p:cNvSpPr>
            <p:nvPr/>
          </p:nvSpPr>
          <p:spPr bwMode="auto">
            <a:xfrm>
              <a:off x="2928" y="3504"/>
              <a:ext cx="812"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This Room</a:t>
              </a:r>
              <a:endParaRPr lang="en-US" sz="1800" b="1">
                <a:solidFill>
                  <a:schemeClr val="tx1"/>
                </a:solidFill>
                <a:latin typeface="Century Gothic" charset="0"/>
              </a:endParaRPr>
            </a:p>
          </p:txBody>
        </p:sp>
        <p:sp>
          <p:nvSpPr>
            <p:cNvPr id="140587" name="Rectangle 299"/>
            <p:cNvSpPr>
              <a:spLocks noChangeArrowheads="1"/>
            </p:cNvSpPr>
            <p:nvPr/>
          </p:nvSpPr>
          <p:spPr bwMode="auto">
            <a:xfrm>
              <a:off x="3685" y="3682"/>
              <a:ext cx="672"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My Head</a:t>
              </a:r>
              <a:endParaRPr lang="en-US" sz="1800" b="1">
                <a:solidFill>
                  <a:schemeClr val="tx1"/>
                </a:solidFill>
                <a:latin typeface="Century Gothic" charset="0"/>
              </a:endParaRPr>
            </a:p>
          </p:txBody>
        </p:sp>
        <p:sp>
          <p:nvSpPr>
            <p:cNvPr id="140588" name="Oval 300"/>
            <p:cNvSpPr>
              <a:spLocks noChangeArrowheads="1"/>
            </p:cNvSpPr>
            <p:nvPr/>
          </p:nvSpPr>
          <p:spPr bwMode="auto">
            <a:xfrm>
              <a:off x="3501" y="3686"/>
              <a:ext cx="148" cy="83"/>
            </a:xfrm>
            <a:prstGeom prst="ellipse">
              <a:avLst/>
            </a:prstGeom>
            <a:solidFill>
              <a:srgbClr val="FFCCCC"/>
            </a:solidFill>
            <a:ln w="12700">
              <a:solidFill>
                <a:schemeClr val="tx1"/>
              </a:solidFill>
              <a:round/>
              <a:headEnd/>
              <a:tailEnd/>
            </a:ln>
          </p:spPr>
          <p:txBody>
            <a:bodyPr>
              <a:prstTxWarp prst="textNoShape">
                <a:avLst/>
              </a:prstTxWarp>
            </a:bodyPr>
            <a:lstStyle/>
            <a:p>
              <a:endParaRPr lang="en-US"/>
            </a:p>
          </p:txBody>
        </p:sp>
        <p:sp>
          <p:nvSpPr>
            <p:cNvPr id="140589" name="Line 301"/>
            <p:cNvSpPr>
              <a:spLocks noChangeShapeType="1"/>
            </p:cNvSpPr>
            <p:nvPr/>
          </p:nvSpPr>
          <p:spPr bwMode="auto">
            <a:xfrm>
              <a:off x="3575" y="3773"/>
              <a:ext cx="1" cy="99"/>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0590" name="Line 302"/>
            <p:cNvSpPr>
              <a:spLocks noChangeShapeType="1"/>
            </p:cNvSpPr>
            <p:nvPr/>
          </p:nvSpPr>
          <p:spPr bwMode="auto">
            <a:xfrm flipH="1">
              <a:off x="3544" y="3872"/>
              <a:ext cx="31" cy="28"/>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0591" name="Line 303"/>
            <p:cNvSpPr>
              <a:spLocks noChangeShapeType="1"/>
            </p:cNvSpPr>
            <p:nvPr/>
          </p:nvSpPr>
          <p:spPr bwMode="auto">
            <a:xfrm>
              <a:off x="3568" y="3872"/>
              <a:ext cx="46" cy="4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0592" name="Line 304"/>
            <p:cNvSpPr>
              <a:spLocks noChangeShapeType="1"/>
            </p:cNvSpPr>
            <p:nvPr/>
          </p:nvSpPr>
          <p:spPr bwMode="auto">
            <a:xfrm flipH="1">
              <a:off x="3513" y="3893"/>
              <a:ext cx="31" cy="28"/>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0593" name="Line 305"/>
            <p:cNvSpPr>
              <a:spLocks noChangeShapeType="1"/>
            </p:cNvSpPr>
            <p:nvPr/>
          </p:nvSpPr>
          <p:spPr bwMode="auto">
            <a:xfrm>
              <a:off x="3567" y="3794"/>
              <a:ext cx="32" cy="2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0594" name="Line 306"/>
            <p:cNvSpPr>
              <a:spLocks noChangeShapeType="1"/>
            </p:cNvSpPr>
            <p:nvPr/>
          </p:nvSpPr>
          <p:spPr bwMode="auto">
            <a:xfrm flipH="1">
              <a:off x="3536" y="3794"/>
              <a:ext cx="31" cy="2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40595" name="Rectangle 307"/>
            <p:cNvSpPr>
              <a:spLocks noChangeArrowheads="1"/>
            </p:cNvSpPr>
            <p:nvPr/>
          </p:nvSpPr>
          <p:spPr bwMode="auto">
            <a:xfrm>
              <a:off x="4512" y="3302"/>
              <a:ext cx="504"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10 min</a:t>
              </a:r>
              <a:endParaRPr lang="en-US" sz="1800" b="1">
                <a:solidFill>
                  <a:schemeClr val="tx1"/>
                </a:solidFill>
                <a:latin typeface="Century Gothic" charset="0"/>
              </a:endParaRPr>
            </a:p>
          </p:txBody>
        </p:sp>
        <p:sp>
          <p:nvSpPr>
            <p:cNvPr id="140596" name="Rectangle 308"/>
            <p:cNvSpPr>
              <a:spLocks noChangeArrowheads="1"/>
            </p:cNvSpPr>
            <p:nvPr/>
          </p:nvSpPr>
          <p:spPr bwMode="auto">
            <a:xfrm>
              <a:off x="4567" y="2858"/>
              <a:ext cx="430"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1.5 hr</a:t>
              </a:r>
              <a:endParaRPr lang="en-US" sz="1800" b="1">
                <a:solidFill>
                  <a:schemeClr val="tx1"/>
                </a:solidFill>
                <a:latin typeface="Century Gothic" charset="0"/>
              </a:endParaRPr>
            </a:p>
          </p:txBody>
        </p:sp>
        <p:sp>
          <p:nvSpPr>
            <p:cNvPr id="140597" name="Rectangle 309"/>
            <p:cNvSpPr>
              <a:spLocks noChangeArrowheads="1"/>
            </p:cNvSpPr>
            <p:nvPr/>
          </p:nvSpPr>
          <p:spPr bwMode="auto">
            <a:xfrm>
              <a:off x="4457" y="2000"/>
              <a:ext cx="579" cy="184"/>
            </a:xfrm>
            <a:prstGeom prst="rect">
              <a:avLst/>
            </a:prstGeom>
            <a:noFill/>
            <a:ln w="9525">
              <a:noFill/>
              <a:miter lim="800000"/>
              <a:headEnd/>
              <a:tailEnd/>
            </a:ln>
          </p:spPr>
          <p:txBody>
            <a:bodyPr wrap="square" lIns="0" tIns="0" rIns="0" bIns="0">
              <a:prstTxWarp prst="textNoShape">
                <a:avLst/>
              </a:prstTxWarp>
              <a:spAutoFit/>
            </a:bodyPr>
            <a:lstStyle/>
            <a:p>
              <a:r>
                <a:rPr lang="en-US" sz="2100" dirty="0">
                  <a:solidFill>
                    <a:schemeClr val="tx1"/>
                  </a:solidFill>
                  <a:latin typeface="Arial" charset="0"/>
                </a:rPr>
                <a:t>2 Years</a:t>
              </a:r>
              <a:endParaRPr lang="en-US" sz="1800" b="1" dirty="0">
                <a:solidFill>
                  <a:schemeClr val="tx1"/>
                </a:solidFill>
                <a:latin typeface="Century Gothic" charset="0"/>
              </a:endParaRPr>
            </a:p>
          </p:txBody>
        </p:sp>
        <p:sp>
          <p:nvSpPr>
            <p:cNvPr id="140598" name="Rectangle 310"/>
            <p:cNvSpPr>
              <a:spLocks noChangeArrowheads="1"/>
            </p:cNvSpPr>
            <p:nvPr/>
          </p:nvSpPr>
          <p:spPr bwMode="auto">
            <a:xfrm>
              <a:off x="4629" y="3682"/>
              <a:ext cx="411"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 min</a:t>
              </a:r>
              <a:endParaRPr lang="en-US" sz="1800" b="1">
                <a:solidFill>
                  <a:schemeClr val="tx1"/>
                </a:solidFill>
                <a:latin typeface="Century Gothic" charset="0"/>
              </a:endParaRPr>
            </a:p>
          </p:txBody>
        </p:sp>
        <p:sp>
          <p:nvSpPr>
            <p:cNvPr id="140599" name="Line 311"/>
            <p:cNvSpPr>
              <a:spLocks noChangeShapeType="1"/>
            </p:cNvSpPr>
            <p:nvPr/>
          </p:nvSpPr>
          <p:spPr bwMode="auto">
            <a:xfrm>
              <a:off x="2490" y="2887"/>
              <a:ext cx="1" cy="1"/>
            </a:xfrm>
            <a:prstGeom prst="line">
              <a:avLst/>
            </a:prstGeom>
            <a:noFill/>
            <a:ln w="12700">
              <a:solidFill>
                <a:srgbClr val="DD0806"/>
              </a:solidFill>
              <a:round/>
              <a:headEnd/>
              <a:tailEnd/>
            </a:ln>
          </p:spPr>
          <p:txBody>
            <a:bodyPr>
              <a:prstTxWarp prst="textNoShape">
                <a:avLst/>
              </a:prstTxWarp>
            </a:bodyPr>
            <a:lstStyle/>
            <a:p>
              <a:endParaRPr lang="en-US"/>
            </a:p>
          </p:txBody>
        </p:sp>
        <p:sp>
          <p:nvSpPr>
            <p:cNvPr id="140600" name="Line 312"/>
            <p:cNvSpPr>
              <a:spLocks noChangeShapeType="1"/>
            </p:cNvSpPr>
            <p:nvPr/>
          </p:nvSpPr>
          <p:spPr bwMode="auto">
            <a:xfrm>
              <a:off x="2490" y="2887"/>
              <a:ext cx="1109"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1" name="Line 313"/>
            <p:cNvSpPr>
              <a:spLocks noChangeShapeType="1"/>
            </p:cNvSpPr>
            <p:nvPr/>
          </p:nvSpPr>
          <p:spPr bwMode="auto">
            <a:xfrm flipV="1">
              <a:off x="3599" y="2838"/>
              <a:ext cx="148" cy="49"/>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2" name="Line 314"/>
            <p:cNvSpPr>
              <a:spLocks noChangeShapeType="1"/>
            </p:cNvSpPr>
            <p:nvPr/>
          </p:nvSpPr>
          <p:spPr bwMode="auto">
            <a:xfrm flipH="1">
              <a:off x="2662" y="2838"/>
              <a:ext cx="1085"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3" name="Line 315"/>
            <p:cNvSpPr>
              <a:spLocks noChangeShapeType="1"/>
            </p:cNvSpPr>
            <p:nvPr/>
          </p:nvSpPr>
          <p:spPr bwMode="auto">
            <a:xfrm flipH="1">
              <a:off x="2490" y="2838"/>
              <a:ext cx="169" cy="4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4" name="Freeform 316"/>
            <p:cNvSpPr>
              <a:spLocks/>
            </p:cNvSpPr>
            <p:nvPr/>
          </p:nvSpPr>
          <p:spPr bwMode="auto">
            <a:xfrm>
              <a:off x="3044" y="2627"/>
              <a:ext cx="24" cy="105"/>
            </a:xfrm>
            <a:custGeom>
              <a:avLst/>
              <a:gdLst/>
              <a:ahLst/>
              <a:cxnLst>
                <a:cxn ang="0">
                  <a:pos x="0" y="105"/>
                </a:cxn>
                <a:cxn ang="0">
                  <a:pos x="16" y="0"/>
                </a:cxn>
                <a:cxn ang="0">
                  <a:pos x="24" y="105"/>
                </a:cxn>
                <a:cxn ang="0">
                  <a:pos x="0" y="105"/>
                </a:cxn>
              </a:cxnLst>
              <a:rect l="0" t="0" r="r" b="b"/>
              <a:pathLst>
                <a:path w="24" h="105">
                  <a:moveTo>
                    <a:pt x="0" y="105"/>
                  </a:moveTo>
                  <a:lnTo>
                    <a:pt x="16" y="0"/>
                  </a:lnTo>
                  <a:lnTo>
                    <a:pt x="24" y="105"/>
                  </a:lnTo>
                  <a:lnTo>
                    <a:pt x="0" y="105"/>
                  </a:lnTo>
                  <a:close/>
                </a:path>
              </a:pathLst>
            </a:custGeom>
            <a:solidFill>
              <a:srgbClr val="FFFFFF"/>
            </a:solidFill>
            <a:ln w="9525">
              <a:noFill/>
              <a:round/>
              <a:headEnd/>
              <a:tailEnd/>
            </a:ln>
          </p:spPr>
          <p:txBody>
            <a:bodyPr>
              <a:prstTxWarp prst="textNoShape">
                <a:avLst/>
              </a:prstTxWarp>
            </a:bodyPr>
            <a:lstStyle/>
            <a:p>
              <a:endParaRPr lang="en-US"/>
            </a:p>
          </p:txBody>
        </p:sp>
        <p:sp>
          <p:nvSpPr>
            <p:cNvPr id="140605" name="Line 317"/>
            <p:cNvSpPr>
              <a:spLocks noChangeShapeType="1"/>
            </p:cNvSpPr>
            <p:nvPr/>
          </p:nvSpPr>
          <p:spPr bwMode="auto">
            <a:xfrm flipV="1">
              <a:off x="3044" y="2627"/>
              <a:ext cx="15" cy="10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6" name="Line 318"/>
            <p:cNvSpPr>
              <a:spLocks noChangeShapeType="1"/>
            </p:cNvSpPr>
            <p:nvPr/>
          </p:nvSpPr>
          <p:spPr bwMode="auto">
            <a:xfrm>
              <a:off x="3060" y="2627"/>
              <a:ext cx="8" cy="10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7" name="Rectangle 319"/>
            <p:cNvSpPr>
              <a:spLocks noChangeArrowheads="1"/>
            </p:cNvSpPr>
            <p:nvPr/>
          </p:nvSpPr>
          <p:spPr bwMode="auto">
            <a:xfrm>
              <a:off x="2724" y="1965"/>
              <a:ext cx="383"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Pluto</a:t>
              </a:r>
              <a:endParaRPr lang="en-US" sz="1800" b="1">
                <a:solidFill>
                  <a:schemeClr val="tx1"/>
                </a:solidFill>
                <a:latin typeface="Century Gothic" charset="0"/>
              </a:endParaRPr>
            </a:p>
          </p:txBody>
        </p:sp>
        <p:sp>
          <p:nvSpPr>
            <p:cNvPr id="140608" name="Line 320"/>
            <p:cNvSpPr>
              <a:spLocks noChangeShapeType="1"/>
            </p:cNvSpPr>
            <p:nvPr/>
          </p:nvSpPr>
          <p:spPr bwMode="auto">
            <a:xfrm>
              <a:off x="3747" y="2838"/>
              <a:ext cx="1" cy="14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09" name="Line 321"/>
            <p:cNvSpPr>
              <a:spLocks noChangeShapeType="1"/>
            </p:cNvSpPr>
            <p:nvPr/>
          </p:nvSpPr>
          <p:spPr bwMode="auto">
            <a:xfrm flipH="1">
              <a:off x="3591" y="2985"/>
              <a:ext cx="156" cy="7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40610" name="Rectangle 322"/>
            <p:cNvSpPr>
              <a:spLocks noChangeArrowheads="1"/>
            </p:cNvSpPr>
            <p:nvPr/>
          </p:nvSpPr>
          <p:spPr bwMode="auto">
            <a:xfrm>
              <a:off x="4114" y="1297"/>
              <a:ext cx="906"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2,000 Years</a:t>
              </a:r>
              <a:endParaRPr lang="en-US" sz="1800" b="1">
                <a:solidFill>
                  <a:schemeClr val="tx1"/>
                </a:solidFill>
                <a:latin typeface="Century Gothic" charset="0"/>
              </a:endParaRPr>
            </a:p>
          </p:txBody>
        </p:sp>
        <p:sp>
          <p:nvSpPr>
            <p:cNvPr id="140611" name="Freeform 323"/>
            <p:cNvSpPr>
              <a:spLocks/>
            </p:cNvSpPr>
            <p:nvPr/>
          </p:nvSpPr>
          <p:spPr bwMode="auto">
            <a:xfrm>
              <a:off x="2693" y="1121"/>
              <a:ext cx="773" cy="401"/>
            </a:xfrm>
            <a:custGeom>
              <a:avLst/>
              <a:gdLst/>
              <a:ahLst/>
              <a:cxnLst>
                <a:cxn ang="0">
                  <a:pos x="0" y="0"/>
                </a:cxn>
                <a:cxn ang="0">
                  <a:pos x="23" y="0"/>
                </a:cxn>
                <a:cxn ang="0">
                  <a:pos x="31" y="0"/>
                </a:cxn>
                <a:cxn ang="0">
                  <a:pos x="47" y="7"/>
                </a:cxn>
                <a:cxn ang="0">
                  <a:pos x="62" y="7"/>
                </a:cxn>
                <a:cxn ang="0">
                  <a:pos x="94" y="21"/>
                </a:cxn>
                <a:cxn ang="0">
                  <a:pos x="117" y="28"/>
                </a:cxn>
                <a:cxn ang="0">
                  <a:pos x="133" y="35"/>
                </a:cxn>
                <a:cxn ang="0">
                  <a:pos x="164" y="49"/>
                </a:cxn>
                <a:cxn ang="0">
                  <a:pos x="226" y="78"/>
                </a:cxn>
                <a:cxn ang="0">
                  <a:pos x="289" y="106"/>
                </a:cxn>
                <a:cxn ang="0">
                  <a:pos x="367" y="141"/>
                </a:cxn>
                <a:cxn ang="0">
                  <a:pos x="406" y="162"/>
                </a:cxn>
                <a:cxn ang="0">
                  <a:pos x="445" y="183"/>
                </a:cxn>
                <a:cxn ang="0">
                  <a:pos x="523" y="225"/>
                </a:cxn>
                <a:cxn ang="0">
                  <a:pos x="586" y="261"/>
                </a:cxn>
                <a:cxn ang="0">
                  <a:pos x="656" y="303"/>
                </a:cxn>
                <a:cxn ang="0">
                  <a:pos x="679" y="317"/>
                </a:cxn>
                <a:cxn ang="0">
                  <a:pos x="687" y="324"/>
                </a:cxn>
                <a:cxn ang="0">
                  <a:pos x="710" y="338"/>
                </a:cxn>
                <a:cxn ang="0">
                  <a:pos x="726" y="352"/>
                </a:cxn>
                <a:cxn ang="0">
                  <a:pos x="750" y="366"/>
                </a:cxn>
                <a:cxn ang="0">
                  <a:pos x="757" y="373"/>
                </a:cxn>
                <a:cxn ang="0">
                  <a:pos x="765" y="380"/>
                </a:cxn>
                <a:cxn ang="0">
                  <a:pos x="773" y="394"/>
                </a:cxn>
                <a:cxn ang="0">
                  <a:pos x="773" y="401"/>
                </a:cxn>
                <a:cxn ang="0">
                  <a:pos x="750" y="401"/>
                </a:cxn>
                <a:cxn ang="0">
                  <a:pos x="742" y="401"/>
                </a:cxn>
                <a:cxn ang="0">
                  <a:pos x="726" y="394"/>
                </a:cxn>
                <a:cxn ang="0">
                  <a:pos x="710" y="394"/>
                </a:cxn>
                <a:cxn ang="0">
                  <a:pos x="679" y="380"/>
                </a:cxn>
                <a:cxn ang="0">
                  <a:pos x="656" y="373"/>
                </a:cxn>
                <a:cxn ang="0">
                  <a:pos x="640" y="366"/>
                </a:cxn>
                <a:cxn ang="0">
                  <a:pos x="609" y="352"/>
                </a:cxn>
                <a:cxn ang="0">
                  <a:pos x="547" y="324"/>
                </a:cxn>
                <a:cxn ang="0">
                  <a:pos x="484" y="296"/>
                </a:cxn>
                <a:cxn ang="0">
                  <a:pos x="406" y="261"/>
                </a:cxn>
                <a:cxn ang="0">
                  <a:pos x="367" y="239"/>
                </a:cxn>
                <a:cxn ang="0">
                  <a:pos x="328" y="218"/>
                </a:cxn>
                <a:cxn ang="0">
                  <a:pos x="250" y="176"/>
                </a:cxn>
                <a:cxn ang="0">
                  <a:pos x="187" y="141"/>
                </a:cxn>
                <a:cxn ang="0">
                  <a:pos x="125" y="106"/>
                </a:cxn>
                <a:cxn ang="0">
                  <a:pos x="94" y="85"/>
                </a:cxn>
                <a:cxn ang="0">
                  <a:pos x="86" y="78"/>
                </a:cxn>
                <a:cxn ang="0">
                  <a:pos x="62" y="64"/>
                </a:cxn>
                <a:cxn ang="0">
                  <a:pos x="47" y="49"/>
                </a:cxn>
                <a:cxn ang="0">
                  <a:pos x="23" y="35"/>
                </a:cxn>
                <a:cxn ang="0">
                  <a:pos x="16" y="28"/>
                </a:cxn>
                <a:cxn ang="0">
                  <a:pos x="8" y="21"/>
                </a:cxn>
                <a:cxn ang="0">
                  <a:pos x="0" y="7"/>
                </a:cxn>
                <a:cxn ang="0">
                  <a:pos x="0" y="0"/>
                </a:cxn>
              </a:cxnLst>
              <a:rect l="0" t="0" r="r" b="b"/>
              <a:pathLst>
                <a:path w="773" h="401">
                  <a:moveTo>
                    <a:pt x="0" y="0"/>
                  </a:moveTo>
                  <a:lnTo>
                    <a:pt x="23" y="0"/>
                  </a:lnTo>
                  <a:lnTo>
                    <a:pt x="31" y="0"/>
                  </a:lnTo>
                  <a:lnTo>
                    <a:pt x="47" y="7"/>
                  </a:lnTo>
                  <a:lnTo>
                    <a:pt x="62" y="7"/>
                  </a:lnTo>
                  <a:lnTo>
                    <a:pt x="94" y="21"/>
                  </a:lnTo>
                  <a:lnTo>
                    <a:pt x="117" y="28"/>
                  </a:lnTo>
                  <a:lnTo>
                    <a:pt x="133" y="35"/>
                  </a:lnTo>
                  <a:lnTo>
                    <a:pt x="164" y="49"/>
                  </a:lnTo>
                  <a:lnTo>
                    <a:pt x="226" y="78"/>
                  </a:lnTo>
                  <a:lnTo>
                    <a:pt x="289" y="106"/>
                  </a:lnTo>
                  <a:lnTo>
                    <a:pt x="367" y="141"/>
                  </a:lnTo>
                  <a:lnTo>
                    <a:pt x="406" y="162"/>
                  </a:lnTo>
                  <a:lnTo>
                    <a:pt x="445" y="183"/>
                  </a:lnTo>
                  <a:lnTo>
                    <a:pt x="523" y="225"/>
                  </a:lnTo>
                  <a:lnTo>
                    <a:pt x="586" y="261"/>
                  </a:lnTo>
                  <a:lnTo>
                    <a:pt x="656" y="303"/>
                  </a:lnTo>
                  <a:lnTo>
                    <a:pt x="679" y="317"/>
                  </a:lnTo>
                  <a:lnTo>
                    <a:pt x="687" y="324"/>
                  </a:lnTo>
                  <a:lnTo>
                    <a:pt x="710" y="338"/>
                  </a:lnTo>
                  <a:lnTo>
                    <a:pt x="726" y="352"/>
                  </a:lnTo>
                  <a:lnTo>
                    <a:pt x="750" y="366"/>
                  </a:lnTo>
                  <a:lnTo>
                    <a:pt x="757" y="373"/>
                  </a:lnTo>
                  <a:lnTo>
                    <a:pt x="765" y="380"/>
                  </a:lnTo>
                  <a:lnTo>
                    <a:pt x="773" y="394"/>
                  </a:lnTo>
                  <a:lnTo>
                    <a:pt x="773" y="401"/>
                  </a:lnTo>
                  <a:lnTo>
                    <a:pt x="750" y="401"/>
                  </a:lnTo>
                  <a:lnTo>
                    <a:pt x="742" y="401"/>
                  </a:lnTo>
                  <a:lnTo>
                    <a:pt x="726" y="394"/>
                  </a:lnTo>
                  <a:lnTo>
                    <a:pt x="710" y="394"/>
                  </a:lnTo>
                  <a:lnTo>
                    <a:pt x="679" y="380"/>
                  </a:lnTo>
                  <a:lnTo>
                    <a:pt x="656" y="373"/>
                  </a:lnTo>
                  <a:lnTo>
                    <a:pt x="640" y="366"/>
                  </a:lnTo>
                  <a:lnTo>
                    <a:pt x="609" y="352"/>
                  </a:lnTo>
                  <a:lnTo>
                    <a:pt x="547" y="324"/>
                  </a:lnTo>
                  <a:lnTo>
                    <a:pt x="484" y="296"/>
                  </a:lnTo>
                  <a:lnTo>
                    <a:pt x="406" y="261"/>
                  </a:lnTo>
                  <a:lnTo>
                    <a:pt x="367" y="239"/>
                  </a:lnTo>
                  <a:lnTo>
                    <a:pt x="328" y="218"/>
                  </a:lnTo>
                  <a:lnTo>
                    <a:pt x="250" y="176"/>
                  </a:lnTo>
                  <a:lnTo>
                    <a:pt x="187" y="141"/>
                  </a:lnTo>
                  <a:lnTo>
                    <a:pt x="125" y="106"/>
                  </a:lnTo>
                  <a:lnTo>
                    <a:pt x="94" y="85"/>
                  </a:lnTo>
                  <a:lnTo>
                    <a:pt x="86" y="78"/>
                  </a:lnTo>
                  <a:lnTo>
                    <a:pt x="62" y="64"/>
                  </a:lnTo>
                  <a:lnTo>
                    <a:pt x="47" y="49"/>
                  </a:lnTo>
                  <a:lnTo>
                    <a:pt x="23" y="35"/>
                  </a:lnTo>
                  <a:lnTo>
                    <a:pt x="16" y="28"/>
                  </a:lnTo>
                  <a:lnTo>
                    <a:pt x="8" y="21"/>
                  </a:lnTo>
                  <a:lnTo>
                    <a:pt x="0" y="7"/>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12" name="Freeform 324"/>
            <p:cNvSpPr>
              <a:spLocks/>
            </p:cNvSpPr>
            <p:nvPr/>
          </p:nvSpPr>
          <p:spPr bwMode="auto">
            <a:xfrm>
              <a:off x="3013" y="1255"/>
              <a:ext cx="156" cy="141"/>
            </a:xfrm>
            <a:custGeom>
              <a:avLst/>
              <a:gdLst/>
              <a:ahLst/>
              <a:cxnLst>
                <a:cxn ang="0">
                  <a:pos x="8" y="35"/>
                </a:cxn>
                <a:cxn ang="0">
                  <a:pos x="16" y="28"/>
                </a:cxn>
                <a:cxn ang="0">
                  <a:pos x="24" y="14"/>
                </a:cxn>
                <a:cxn ang="0">
                  <a:pos x="39" y="7"/>
                </a:cxn>
                <a:cxn ang="0">
                  <a:pos x="47" y="0"/>
                </a:cxn>
                <a:cxn ang="0">
                  <a:pos x="55" y="0"/>
                </a:cxn>
                <a:cxn ang="0">
                  <a:pos x="63" y="0"/>
                </a:cxn>
                <a:cxn ang="0">
                  <a:pos x="78" y="0"/>
                </a:cxn>
                <a:cxn ang="0">
                  <a:pos x="94" y="0"/>
                </a:cxn>
                <a:cxn ang="0">
                  <a:pos x="109" y="7"/>
                </a:cxn>
                <a:cxn ang="0">
                  <a:pos x="117" y="14"/>
                </a:cxn>
                <a:cxn ang="0">
                  <a:pos x="125" y="21"/>
                </a:cxn>
                <a:cxn ang="0">
                  <a:pos x="141" y="28"/>
                </a:cxn>
                <a:cxn ang="0">
                  <a:pos x="148" y="42"/>
                </a:cxn>
                <a:cxn ang="0">
                  <a:pos x="156" y="49"/>
                </a:cxn>
                <a:cxn ang="0">
                  <a:pos x="156" y="56"/>
                </a:cxn>
                <a:cxn ang="0">
                  <a:pos x="156" y="63"/>
                </a:cxn>
                <a:cxn ang="0">
                  <a:pos x="156" y="70"/>
                </a:cxn>
                <a:cxn ang="0">
                  <a:pos x="156" y="91"/>
                </a:cxn>
                <a:cxn ang="0">
                  <a:pos x="156" y="98"/>
                </a:cxn>
                <a:cxn ang="0">
                  <a:pos x="148" y="105"/>
                </a:cxn>
                <a:cxn ang="0">
                  <a:pos x="148" y="112"/>
                </a:cxn>
                <a:cxn ang="0">
                  <a:pos x="133" y="127"/>
                </a:cxn>
                <a:cxn ang="0">
                  <a:pos x="117" y="134"/>
                </a:cxn>
                <a:cxn ang="0">
                  <a:pos x="109" y="141"/>
                </a:cxn>
                <a:cxn ang="0">
                  <a:pos x="102" y="141"/>
                </a:cxn>
                <a:cxn ang="0">
                  <a:pos x="94" y="141"/>
                </a:cxn>
                <a:cxn ang="0">
                  <a:pos x="78" y="141"/>
                </a:cxn>
                <a:cxn ang="0">
                  <a:pos x="63" y="141"/>
                </a:cxn>
                <a:cxn ang="0">
                  <a:pos x="47" y="141"/>
                </a:cxn>
                <a:cxn ang="0">
                  <a:pos x="39" y="134"/>
                </a:cxn>
                <a:cxn ang="0">
                  <a:pos x="31" y="134"/>
                </a:cxn>
                <a:cxn ang="0">
                  <a:pos x="16" y="119"/>
                </a:cxn>
                <a:cxn ang="0">
                  <a:pos x="8" y="105"/>
                </a:cxn>
                <a:cxn ang="0">
                  <a:pos x="0" y="98"/>
                </a:cxn>
                <a:cxn ang="0">
                  <a:pos x="0" y="91"/>
                </a:cxn>
                <a:cxn ang="0">
                  <a:pos x="0" y="84"/>
                </a:cxn>
                <a:cxn ang="0">
                  <a:pos x="0" y="70"/>
                </a:cxn>
                <a:cxn ang="0">
                  <a:pos x="0" y="56"/>
                </a:cxn>
                <a:cxn ang="0">
                  <a:pos x="8" y="42"/>
                </a:cxn>
                <a:cxn ang="0">
                  <a:pos x="8" y="35"/>
                </a:cxn>
              </a:cxnLst>
              <a:rect l="0" t="0" r="r" b="b"/>
              <a:pathLst>
                <a:path w="156" h="141">
                  <a:moveTo>
                    <a:pt x="8" y="35"/>
                  </a:moveTo>
                  <a:lnTo>
                    <a:pt x="16" y="28"/>
                  </a:lnTo>
                  <a:lnTo>
                    <a:pt x="24" y="14"/>
                  </a:lnTo>
                  <a:lnTo>
                    <a:pt x="39" y="7"/>
                  </a:lnTo>
                  <a:lnTo>
                    <a:pt x="47" y="0"/>
                  </a:lnTo>
                  <a:lnTo>
                    <a:pt x="55" y="0"/>
                  </a:lnTo>
                  <a:lnTo>
                    <a:pt x="63" y="0"/>
                  </a:lnTo>
                  <a:lnTo>
                    <a:pt x="78" y="0"/>
                  </a:lnTo>
                  <a:lnTo>
                    <a:pt x="94" y="0"/>
                  </a:lnTo>
                  <a:lnTo>
                    <a:pt x="109" y="7"/>
                  </a:lnTo>
                  <a:lnTo>
                    <a:pt x="117" y="14"/>
                  </a:lnTo>
                  <a:lnTo>
                    <a:pt x="125" y="21"/>
                  </a:lnTo>
                  <a:lnTo>
                    <a:pt x="141" y="28"/>
                  </a:lnTo>
                  <a:lnTo>
                    <a:pt x="148" y="42"/>
                  </a:lnTo>
                  <a:lnTo>
                    <a:pt x="156" y="49"/>
                  </a:lnTo>
                  <a:lnTo>
                    <a:pt x="156" y="56"/>
                  </a:lnTo>
                  <a:lnTo>
                    <a:pt x="156" y="63"/>
                  </a:lnTo>
                  <a:lnTo>
                    <a:pt x="156" y="70"/>
                  </a:lnTo>
                  <a:lnTo>
                    <a:pt x="156" y="91"/>
                  </a:lnTo>
                  <a:lnTo>
                    <a:pt x="156" y="98"/>
                  </a:lnTo>
                  <a:lnTo>
                    <a:pt x="148" y="105"/>
                  </a:lnTo>
                  <a:lnTo>
                    <a:pt x="148" y="112"/>
                  </a:lnTo>
                  <a:lnTo>
                    <a:pt x="133" y="127"/>
                  </a:lnTo>
                  <a:lnTo>
                    <a:pt x="117" y="134"/>
                  </a:lnTo>
                  <a:lnTo>
                    <a:pt x="109" y="141"/>
                  </a:lnTo>
                  <a:lnTo>
                    <a:pt x="102" y="141"/>
                  </a:lnTo>
                  <a:lnTo>
                    <a:pt x="94" y="141"/>
                  </a:lnTo>
                  <a:lnTo>
                    <a:pt x="78" y="141"/>
                  </a:lnTo>
                  <a:lnTo>
                    <a:pt x="63" y="141"/>
                  </a:lnTo>
                  <a:lnTo>
                    <a:pt x="47" y="141"/>
                  </a:lnTo>
                  <a:lnTo>
                    <a:pt x="39" y="134"/>
                  </a:lnTo>
                  <a:lnTo>
                    <a:pt x="31" y="134"/>
                  </a:lnTo>
                  <a:lnTo>
                    <a:pt x="16" y="119"/>
                  </a:lnTo>
                  <a:lnTo>
                    <a:pt x="8" y="105"/>
                  </a:lnTo>
                  <a:lnTo>
                    <a:pt x="0" y="98"/>
                  </a:lnTo>
                  <a:lnTo>
                    <a:pt x="0" y="91"/>
                  </a:lnTo>
                  <a:lnTo>
                    <a:pt x="0" y="84"/>
                  </a:lnTo>
                  <a:lnTo>
                    <a:pt x="0" y="70"/>
                  </a:lnTo>
                  <a:lnTo>
                    <a:pt x="0" y="56"/>
                  </a:lnTo>
                  <a:lnTo>
                    <a:pt x="8" y="42"/>
                  </a:lnTo>
                  <a:lnTo>
                    <a:pt x="8" y="35"/>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13" name="Freeform 325"/>
            <p:cNvSpPr>
              <a:spLocks/>
            </p:cNvSpPr>
            <p:nvPr/>
          </p:nvSpPr>
          <p:spPr bwMode="auto">
            <a:xfrm>
              <a:off x="3076" y="1339"/>
              <a:ext cx="78" cy="28"/>
            </a:xfrm>
            <a:custGeom>
              <a:avLst/>
              <a:gdLst/>
              <a:ahLst/>
              <a:cxnLst>
                <a:cxn ang="0">
                  <a:pos x="78" y="28"/>
                </a:cxn>
                <a:cxn ang="0">
                  <a:pos x="54" y="21"/>
                </a:cxn>
                <a:cxn ang="0">
                  <a:pos x="46" y="21"/>
                </a:cxn>
                <a:cxn ang="0">
                  <a:pos x="15" y="7"/>
                </a:cxn>
                <a:cxn ang="0">
                  <a:pos x="0" y="0"/>
                </a:cxn>
                <a:cxn ang="0">
                  <a:pos x="78" y="28"/>
                </a:cxn>
              </a:cxnLst>
              <a:rect l="0" t="0" r="r" b="b"/>
              <a:pathLst>
                <a:path w="78" h="28">
                  <a:moveTo>
                    <a:pt x="78" y="28"/>
                  </a:moveTo>
                  <a:lnTo>
                    <a:pt x="54" y="21"/>
                  </a:lnTo>
                  <a:lnTo>
                    <a:pt x="46" y="21"/>
                  </a:lnTo>
                  <a:lnTo>
                    <a:pt x="15" y="7"/>
                  </a:lnTo>
                  <a:lnTo>
                    <a:pt x="0" y="0"/>
                  </a:lnTo>
                  <a:lnTo>
                    <a:pt x="78" y="28"/>
                  </a:lnTo>
                  <a:close/>
                </a:path>
              </a:pathLst>
            </a:custGeom>
            <a:solidFill>
              <a:srgbClr val="FCF305"/>
            </a:solidFill>
            <a:ln w="9525">
              <a:noFill/>
              <a:round/>
              <a:headEnd/>
              <a:tailEnd/>
            </a:ln>
          </p:spPr>
          <p:txBody>
            <a:bodyPr>
              <a:prstTxWarp prst="textNoShape">
                <a:avLst/>
              </a:prstTxWarp>
            </a:bodyPr>
            <a:lstStyle/>
            <a:p>
              <a:endParaRPr lang="en-US"/>
            </a:p>
          </p:txBody>
        </p:sp>
        <p:sp>
          <p:nvSpPr>
            <p:cNvPr id="140614" name="Freeform 326"/>
            <p:cNvSpPr>
              <a:spLocks/>
            </p:cNvSpPr>
            <p:nvPr/>
          </p:nvSpPr>
          <p:spPr bwMode="auto">
            <a:xfrm>
              <a:off x="3083" y="1346"/>
              <a:ext cx="78" cy="28"/>
            </a:xfrm>
            <a:custGeom>
              <a:avLst/>
              <a:gdLst/>
              <a:ahLst/>
              <a:cxnLst>
                <a:cxn ang="0">
                  <a:pos x="78" y="28"/>
                </a:cxn>
                <a:cxn ang="0">
                  <a:pos x="55" y="21"/>
                </a:cxn>
                <a:cxn ang="0">
                  <a:pos x="47" y="21"/>
                </a:cxn>
                <a:cxn ang="0">
                  <a:pos x="16" y="7"/>
                </a:cxn>
                <a:cxn ang="0">
                  <a:pos x="0" y="0"/>
                </a:cxn>
              </a:cxnLst>
              <a:rect l="0" t="0" r="r" b="b"/>
              <a:pathLst>
                <a:path w="78" h="28">
                  <a:moveTo>
                    <a:pt x="78" y="28"/>
                  </a:moveTo>
                  <a:lnTo>
                    <a:pt x="55" y="21"/>
                  </a:lnTo>
                  <a:lnTo>
                    <a:pt x="47" y="21"/>
                  </a:lnTo>
                  <a:lnTo>
                    <a:pt x="16" y="7"/>
                  </a:lnTo>
                  <a:lnTo>
                    <a:pt x="0" y="0"/>
                  </a:lnTo>
                </a:path>
              </a:pathLst>
            </a:custGeom>
            <a:noFill/>
            <a:ln w="25400">
              <a:solidFill>
                <a:srgbClr val="FDF982"/>
              </a:solidFill>
              <a:prstDash val="solid"/>
              <a:round/>
              <a:headEnd/>
              <a:tailEnd/>
            </a:ln>
          </p:spPr>
          <p:txBody>
            <a:bodyPr>
              <a:prstTxWarp prst="textNoShape">
                <a:avLst/>
              </a:prstTxWarp>
            </a:bodyPr>
            <a:lstStyle/>
            <a:p>
              <a:endParaRPr lang="en-US"/>
            </a:p>
          </p:txBody>
        </p:sp>
        <p:sp>
          <p:nvSpPr>
            <p:cNvPr id="140615" name="Freeform 327"/>
            <p:cNvSpPr>
              <a:spLocks/>
            </p:cNvSpPr>
            <p:nvPr/>
          </p:nvSpPr>
          <p:spPr bwMode="auto">
            <a:xfrm>
              <a:off x="3021" y="1290"/>
              <a:ext cx="62" cy="49"/>
            </a:xfrm>
            <a:custGeom>
              <a:avLst/>
              <a:gdLst/>
              <a:ahLst/>
              <a:cxnLst>
                <a:cxn ang="0">
                  <a:pos x="62" y="49"/>
                </a:cxn>
                <a:cxn ang="0">
                  <a:pos x="47" y="42"/>
                </a:cxn>
                <a:cxn ang="0">
                  <a:pos x="23" y="28"/>
                </a:cxn>
                <a:cxn ang="0">
                  <a:pos x="16" y="21"/>
                </a:cxn>
                <a:cxn ang="0">
                  <a:pos x="8" y="14"/>
                </a:cxn>
                <a:cxn ang="0">
                  <a:pos x="0" y="7"/>
                </a:cxn>
                <a:cxn ang="0">
                  <a:pos x="0" y="0"/>
                </a:cxn>
                <a:cxn ang="0">
                  <a:pos x="62" y="49"/>
                </a:cxn>
              </a:cxnLst>
              <a:rect l="0" t="0" r="r" b="b"/>
              <a:pathLst>
                <a:path w="62" h="49">
                  <a:moveTo>
                    <a:pt x="62" y="49"/>
                  </a:moveTo>
                  <a:lnTo>
                    <a:pt x="47" y="42"/>
                  </a:lnTo>
                  <a:lnTo>
                    <a:pt x="23" y="28"/>
                  </a:lnTo>
                  <a:lnTo>
                    <a:pt x="16" y="21"/>
                  </a:lnTo>
                  <a:lnTo>
                    <a:pt x="8" y="14"/>
                  </a:lnTo>
                  <a:lnTo>
                    <a:pt x="0" y="7"/>
                  </a:lnTo>
                  <a:lnTo>
                    <a:pt x="0" y="0"/>
                  </a:lnTo>
                  <a:lnTo>
                    <a:pt x="62" y="49"/>
                  </a:lnTo>
                  <a:close/>
                </a:path>
              </a:pathLst>
            </a:custGeom>
            <a:solidFill>
              <a:srgbClr val="FCF305"/>
            </a:solidFill>
            <a:ln w="9525">
              <a:noFill/>
              <a:round/>
              <a:headEnd/>
              <a:tailEnd/>
            </a:ln>
          </p:spPr>
          <p:txBody>
            <a:bodyPr>
              <a:prstTxWarp prst="textNoShape">
                <a:avLst/>
              </a:prstTxWarp>
            </a:bodyPr>
            <a:lstStyle/>
            <a:p>
              <a:endParaRPr lang="en-US"/>
            </a:p>
          </p:txBody>
        </p:sp>
        <p:sp>
          <p:nvSpPr>
            <p:cNvPr id="140616" name="Freeform 328"/>
            <p:cNvSpPr>
              <a:spLocks/>
            </p:cNvSpPr>
            <p:nvPr/>
          </p:nvSpPr>
          <p:spPr bwMode="auto">
            <a:xfrm>
              <a:off x="3029" y="1297"/>
              <a:ext cx="62" cy="49"/>
            </a:xfrm>
            <a:custGeom>
              <a:avLst/>
              <a:gdLst/>
              <a:ahLst/>
              <a:cxnLst>
                <a:cxn ang="0">
                  <a:pos x="62" y="49"/>
                </a:cxn>
                <a:cxn ang="0">
                  <a:pos x="47" y="42"/>
                </a:cxn>
                <a:cxn ang="0">
                  <a:pos x="23" y="28"/>
                </a:cxn>
                <a:cxn ang="0">
                  <a:pos x="15" y="21"/>
                </a:cxn>
                <a:cxn ang="0">
                  <a:pos x="8" y="14"/>
                </a:cxn>
                <a:cxn ang="0">
                  <a:pos x="0" y="7"/>
                </a:cxn>
                <a:cxn ang="0">
                  <a:pos x="0" y="0"/>
                </a:cxn>
              </a:cxnLst>
              <a:rect l="0" t="0" r="r" b="b"/>
              <a:pathLst>
                <a:path w="62" h="49">
                  <a:moveTo>
                    <a:pt x="62" y="49"/>
                  </a:moveTo>
                  <a:lnTo>
                    <a:pt x="47" y="42"/>
                  </a:lnTo>
                  <a:lnTo>
                    <a:pt x="23" y="28"/>
                  </a:lnTo>
                  <a:lnTo>
                    <a:pt x="15" y="21"/>
                  </a:lnTo>
                  <a:lnTo>
                    <a:pt x="8" y="14"/>
                  </a:lnTo>
                  <a:lnTo>
                    <a:pt x="0" y="7"/>
                  </a:lnTo>
                  <a:lnTo>
                    <a:pt x="0" y="0"/>
                  </a:lnTo>
                </a:path>
              </a:pathLst>
            </a:custGeom>
            <a:noFill/>
            <a:ln w="25400">
              <a:solidFill>
                <a:srgbClr val="FDF982"/>
              </a:solidFill>
              <a:prstDash val="solid"/>
              <a:round/>
              <a:headEnd/>
              <a:tailEnd/>
            </a:ln>
          </p:spPr>
          <p:txBody>
            <a:bodyPr>
              <a:prstTxWarp prst="textNoShape">
                <a:avLst/>
              </a:prstTxWarp>
            </a:bodyPr>
            <a:lstStyle/>
            <a:p>
              <a:endParaRPr lang="en-US"/>
            </a:p>
          </p:txBody>
        </p:sp>
        <p:sp>
          <p:nvSpPr>
            <p:cNvPr id="140617" name="Freeform 329"/>
            <p:cNvSpPr>
              <a:spLocks/>
            </p:cNvSpPr>
            <p:nvPr/>
          </p:nvSpPr>
          <p:spPr bwMode="auto">
            <a:xfrm>
              <a:off x="2716" y="1142"/>
              <a:ext cx="391" cy="232"/>
            </a:xfrm>
            <a:custGeom>
              <a:avLst/>
              <a:gdLst/>
              <a:ahLst/>
              <a:cxnLst>
                <a:cxn ang="0">
                  <a:pos x="375" y="232"/>
                </a:cxn>
                <a:cxn ang="0">
                  <a:pos x="336" y="211"/>
                </a:cxn>
                <a:cxn ang="0">
                  <a:pos x="258" y="169"/>
                </a:cxn>
                <a:cxn ang="0">
                  <a:pos x="196" y="134"/>
                </a:cxn>
                <a:cxn ang="0">
                  <a:pos x="133" y="99"/>
                </a:cxn>
                <a:cxn ang="0">
                  <a:pos x="102" y="78"/>
                </a:cxn>
                <a:cxn ang="0">
                  <a:pos x="94" y="71"/>
                </a:cxn>
                <a:cxn ang="0">
                  <a:pos x="71" y="57"/>
                </a:cxn>
                <a:cxn ang="0">
                  <a:pos x="39" y="43"/>
                </a:cxn>
                <a:cxn ang="0">
                  <a:pos x="24" y="28"/>
                </a:cxn>
                <a:cxn ang="0">
                  <a:pos x="8" y="21"/>
                </a:cxn>
                <a:cxn ang="0">
                  <a:pos x="8" y="14"/>
                </a:cxn>
                <a:cxn ang="0">
                  <a:pos x="0" y="0"/>
                </a:cxn>
                <a:cxn ang="0">
                  <a:pos x="0" y="7"/>
                </a:cxn>
                <a:cxn ang="0">
                  <a:pos x="0" y="0"/>
                </a:cxn>
                <a:cxn ang="0">
                  <a:pos x="391" y="204"/>
                </a:cxn>
                <a:cxn ang="0">
                  <a:pos x="375" y="232"/>
                </a:cxn>
              </a:cxnLst>
              <a:rect l="0" t="0" r="r" b="b"/>
              <a:pathLst>
                <a:path w="391" h="232">
                  <a:moveTo>
                    <a:pt x="375" y="232"/>
                  </a:moveTo>
                  <a:lnTo>
                    <a:pt x="336" y="211"/>
                  </a:lnTo>
                  <a:lnTo>
                    <a:pt x="258" y="169"/>
                  </a:lnTo>
                  <a:lnTo>
                    <a:pt x="196" y="134"/>
                  </a:lnTo>
                  <a:lnTo>
                    <a:pt x="133" y="99"/>
                  </a:lnTo>
                  <a:lnTo>
                    <a:pt x="102" y="78"/>
                  </a:lnTo>
                  <a:lnTo>
                    <a:pt x="94" y="71"/>
                  </a:lnTo>
                  <a:lnTo>
                    <a:pt x="71" y="57"/>
                  </a:lnTo>
                  <a:lnTo>
                    <a:pt x="39" y="43"/>
                  </a:lnTo>
                  <a:lnTo>
                    <a:pt x="24" y="28"/>
                  </a:lnTo>
                  <a:lnTo>
                    <a:pt x="8" y="21"/>
                  </a:lnTo>
                  <a:lnTo>
                    <a:pt x="8" y="14"/>
                  </a:lnTo>
                  <a:lnTo>
                    <a:pt x="0" y="0"/>
                  </a:lnTo>
                  <a:lnTo>
                    <a:pt x="0" y="7"/>
                  </a:lnTo>
                  <a:lnTo>
                    <a:pt x="0" y="0"/>
                  </a:lnTo>
                  <a:lnTo>
                    <a:pt x="391" y="204"/>
                  </a:lnTo>
                  <a:lnTo>
                    <a:pt x="375" y="232"/>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18" name="Freeform 330"/>
            <p:cNvSpPr>
              <a:spLocks/>
            </p:cNvSpPr>
            <p:nvPr/>
          </p:nvSpPr>
          <p:spPr bwMode="auto">
            <a:xfrm>
              <a:off x="3037" y="1318"/>
              <a:ext cx="413" cy="204"/>
            </a:xfrm>
            <a:custGeom>
              <a:avLst/>
              <a:gdLst/>
              <a:ahLst/>
              <a:cxnLst>
                <a:cxn ang="0">
                  <a:pos x="413" y="204"/>
                </a:cxn>
                <a:cxn ang="0">
                  <a:pos x="406" y="204"/>
                </a:cxn>
                <a:cxn ang="0">
                  <a:pos x="398" y="204"/>
                </a:cxn>
                <a:cxn ang="0">
                  <a:pos x="382" y="197"/>
                </a:cxn>
                <a:cxn ang="0">
                  <a:pos x="374" y="197"/>
                </a:cxn>
                <a:cxn ang="0">
                  <a:pos x="351" y="190"/>
                </a:cxn>
                <a:cxn ang="0">
                  <a:pos x="320" y="176"/>
                </a:cxn>
                <a:cxn ang="0">
                  <a:pos x="296" y="169"/>
                </a:cxn>
                <a:cxn ang="0">
                  <a:pos x="281" y="162"/>
                </a:cxn>
                <a:cxn ang="0">
                  <a:pos x="249" y="148"/>
                </a:cxn>
                <a:cxn ang="0">
                  <a:pos x="187" y="120"/>
                </a:cxn>
                <a:cxn ang="0">
                  <a:pos x="117" y="85"/>
                </a:cxn>
                <a:cxn ang="0">
                  <a:pos x="39" y="49"/>
                </a:cxn>
                <a:cxn ang="0">
                  <a:pos x="0" y="28"/>
                </a:cxn>
                <a:cxn ang="0">
                  <a:pos x="15" y="0"/>
                </a:cxn>
                <a:cxn ang="0">
                  <a:pos x="413" y="204"/>
                </a:cxn>
              </a:cxnLst>
              <a:rect l="0" t="0" r="r" b="b"/>
              <a:pathLst>
                <a:path w="413" h="204">
                  <a:moveTo>
                    <a:pt x="413" y="204"/>
                  </a:moveTo>
                  <a:lnTo>
                    <a:pt x="406" y="204"/>
                  </a:lnTo>
                  <a:lnTo>
                    <a:pt x="398" y="204"/>
                  </a:lnTo>
                  <a:lnTo>
                    <a:pt x="382" y="197"/>
                  </a:lnTo>
                  <a:lnTo>
                    <a:pt x="374" y="197"/>
                  </a:lnTo>
                  <a:lnTo>
                    <a:pt x="351" y="190"/>
                  </a:lnTo>
                  <a:lnTo>
                    <a:pt x="320" y="176"/>
                  </a:lnTo>
                  <a:lnTo>
                    <a:pt x="296" y="169"/>
                  </a:lnTo>
                  <a:lnTo>
                    <a:pt x="281" y="162"/>
                  </a:lnTo>
                  <a:lnTo>
                    <a:pt x="249" y="148"/>
                  </a:lnTo>
                  <a:lnTo>
                    <a:pt x="187" y="120"/>
                  </a:lnTo>
                  <a:lnTo>
                    <a:pt x="117" y="85"/>
                  </a:lnTo>
                  <a:lnTo>
                    <a:pt x="39" y="49"/>
                  </a:lnTo>
                  <a:lnTo>
                    <a:pt x="0" y="28"/>
                  </a:lnTo>
                  <a:lnTo>
                    <a:pt x="15" y="0"/>
                  </a:lnTo>
                  <a:lnTo>
                    <a:pt x="413" y="20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19" name="Freeform 331"/>
            <p:cNvSpPr>
              <a:spLocks/>
            </p:cNvSpPr>
            <p:nvPr/>
          </p:nvSpPr>
          <p:spPr bwMode="auto">
            <a:xfrm>
              <a:off x="2997" y="1297"/>
              <a:ext cx="32" cy="28"/>
            </a:xfrm>
            <a:custGeom>
              <a:avLst/>
              <a:gdLst/>
              <a:ahLst/>
              <a:cxnLst>
                <a:cxn ang="0">
                  <a:pos x="8" y="0"/>
                </a:cxn>
                <a:cxn ang="0">
                  <a:pos x="32" y="14"/>
                </a:cxn>
                <a:cxn ang="0">
                  <a:pos x="24" y="28"/>
                </a:cxn>
                <a:cxn ang="0">
                  <a:pos x="0" y="21"/>
                </a:cxn>
                <a:cxn ang="0">
                  <a:pos x="8" y="0"/>
                </a:cxn>
              </a:cxnLst>
              <a:rect l="0" t="0" r="r" b="b"/>
              <a:pathLst>
                <a:path w="32" h="28">
                  <a:moveTo>
                    <a:pt x="8" y="0"/>
                  </a:moveTo>
                  <a:lnTo>
                    <a:pt x="32" y="14"/>
                  </a:lnTo>
                  <a:lnTo>
                    <a:pt x="24" y="28"/>
                  </a:lnTo>
                  <a:lnTo>
                    <a:pt x="0" y="21"/>
                  </a:lnTo>
                  <a:lnTo>
                    <a:pt x="8"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0" name="Freeform 332"/>
            <p:cNvSpPr>
              <a:spLocks/>
            </p:cNvSpPr>
            <p:nvPr/>
          </p:nvSpPr>
          <p:spPr bwMode="auto">
            <a:xfrm>
              <a:off x="3005" y="1297"/>
              <a:ext cx="32" cy="21"/>
            </a:xfrm>
            <a:custGeom>
              <a:avLst/>
              <a:gdLst/>
              <a:ahLst/>
              <a:cxnLst>
                <a:cxn ang="0">
                  <a:pos x="0" y="0"/>
                </a:cxn>
                <a:cxn ang="0">
                  <a:pos x="8" y="0"/>
                </a:cxn>
                <a:cxn ang="0">
                  <a:pos x="32" y="14"/>
                </a:cxn>
                <a:cxn ang="0">
                  <a:pos x="32" y="21"/>
                </a:cxn>
                <a:cxn ang="0">
                  <a:pos x="24" y="21"/>
                </a:cxn>
                <a:cxn ang="0">
                  <a:pos x="0" y="7"/>
                </a:cxn>
                <a:cxn ang="0">
                  <a:pos x="0" y="0"/>
                </a:cxn>
              </a:cxnLst>
              <a:rect l="0" t="0" r="r" b="b"/>
              <a:pathLst>
                <a:path w="32" h="21">
                  <a:moveTo>
                    <a:pt x="0" y="0"/>
                  </a:moveTo>
                  <a:lnTo>
                    <a:pt x="8" y="0"/>
                  </a:lnTo>
                  <a:lnTo>
                    <a:pt x="32" y="14"/>
                  </a:lnTo>
                  <a:lnTo>
                    <a:pt x="32" y="21"/>
                  </a:lnTo>
                  <a:lnTo>
                    <a:pt x="24" y="21"/>
                  </a:lnTo>
                  <a:lnTo>
                    <a:pt x="0" y="7"/>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1" name="Freeform 333"/>
            <p:cNvSpPr>
              <a:spLocks/>
            </p:cNvSpPr>
            <p:nvPr/>
          </p:nvSpPr>
          <p:spPr bwMode="auto">
            <a:xfrm>
              <a:off x="3021" y="1311"/>
              <a:ext cx="16" cy="21"/>
            </a:xfrm>
            <a:custGeom>
              <a:avLst/>
              <a:gdLst/>
              <a:ahLst/>
              <a:cxnLst>
                <a:cxn ang="0">
                  <a:pos x="0" y="14"/>
                </a:cxn>
                <a:cxn ang="0">
                  <a:pos x="8" y="0"/>
                </a:cxn>
                <a:cxn ang="0">
                  <a:pos x="16" y="0"/>
                </a:cxn>
                <a:cxn ang="0">
                  <a:pos x="16" y="7"/>
                </a:cxn>
                <a:cxn ang="0">
                  <a:pos x="8" y="21"/>
                </a:cxn>
                <a:cxn ang="0">
                  <a:pos x="0" y="21"/>
                </a:cxn>
                <a:cxn ang="0">
                  <a:pos x="0" y="14"/>
                </a:cxn>
              </a:cxnLst>
              <a:rect l="0" t="0" r="r" b="b"/>
              <a:pathLst>
                <a:path w="16" h="21">
                  <a:moveTo>
                    <a:pt x="0" y="14"/>
                  </a:moveTo>
                  <a:lnTo>
                    <a:pt x="8" y="0"/>
                  </a:lnTo>
                  <a:lnTo>
                    <a:pt x="16" y="0"/>
                  </a:lnTo>
                  <a:lnTo>
                    <a:pt x="16" y="7"/>
                  </a:lnTo>
                  <a:lnTo>
                    <a:pt x="8" y="21"/>
                  </a:lnTo>
                  <a:lnTo>
                    <a:pt x="0" y="21"/>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2" name="Freeform 334"/>
            <p:cNvSpPr>
              <a:spLocks/>
            </p:cNvSpPr>
            <p:nvPr/>
          </p:nvSpPr>
          <p:spPr bwMode="auto">
            <a:xfrm>
              <a:off x="2997" y="1318"/>
              <a:ext cx="32" cy="14"/>
            </a:xfrm>
            <a:custGeom>
              <a:avLst/>
              <a:gdLst/>
              <a:ahLst/>
              <a:cxnLst>
                <a:cxn ang="0">
                  <a:pos x="0" y="0"/>
                </a:cxn>
                <a:cxn ang="0">
                  <a:pos x="8" y="0"/>
                </a:cxn>
                <a:cxn ang="0">
                  <a:pos x="32" y="7"/>
                </a:cxn>
                <a:cxn ang="0">
                  <a:pos x="32" y="14"/>
                </a:cxn>
                <a:cxn ang="0">
                  <a:pos x="24" y="14"/>
                </a:cxn>
                <a:cxn ang="0">
                  <a:pos x="0" y="7"/>
                </a:cxn>
                <a:cxn ang="0">
                  <a:pos x="0" y="0"/>
                </a:cxn>
              </a:cxnLst>
              <a:rect l="0" t="0" r="r" b="b"/>
              <a:pathLst>
                <a:path w="32" h="14">
                  <a:moveTo>
                    <a:pt x="0" y="0"/>
                  </a:moveTo>
                  <a:lnTo>
                    <a:pt x="8" y="0"/>
                  </a:lnTo>
                  <a:lnTo>
                    <a:pt x="32" y="7"/>
                  </a:lnTo>
                  <a:lnTo>
                    <a:pt x="32" y="14"/>
                  </a:lnTo>
                  <a:lnTo>
                    <a:pt x="24" y="14"/>
                  </a:lnTo>
                  <a:lnTo>
                    <a:pt x="0" y="7"/>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3" name="Freeform 335"/>
            <p:cNvSpPr>
              <a:spLocks/>
            </p:cNvSpPr>
            <p:nvPr/>
          </p:nvSpPr>
          <p:spPr bwMode="auto">
            <a:xfrm>
              <a:off x="2997" y="1297"/>
              <a:ext cx="16" cy="28"/>
            </a:xfrm>
            <a:custGeom>
              <a:avLst/>
              <a:gdLst/>
              <a:ahLst/>
              <a:cxnLst>
                <a:cxn ang="0">
                  <a:pos x="0" y="21"/>
                </a:cxn>
                <a:cxn ang="0">
                  <a:pos x="8" y="0"/>
                </a:cxn>
                <a:cxn ang="0">
                  <a:pos x="16" y="0"/>
                </a:cxn>
                <a:cxn ang="0">
                  <a:pos x="16" y="7"/>
                </a:cxn>
                <a:cxn ang="0">
                  <a:pos x="8" y="28"/>
                </a:cxn>
                <a:cxn ang="0">
                  <a:pos x="0" y="28"/>
                </a:cxn>
                <a:cxn ang="0">
                  <a:pos x="0" y="21"/>
                </a:cxn>
              </a:cxnLst>
              <a:rect l="0" t="0" r="r" b="b"/>
              <a:pathLst>
                <a:path w="16" h="28">
                  <a:moveTo>
                    <a:pt x="0" y="21"/>
                  </a:moveTo>
                  <a:lnTo>
                    <a:pt x="8" y="0"/>
                  </a:lnTo>
                  <a:lnTo>
                    <a:pt x="16" y="0"/>
                  </a:lnTo>
                  <a:lnTo>
                    <a:pt x="16" y="7"/>
                  </a:lnTo>
                  <a:lnTo>
                    <a:pt x="8" y="28"/>
                  </a:lnTo>
                  <a:lnTo>
                    <a:pt x="0" y="28"/>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4" name="Freeform 336"/>
            <p:cNvSpPr>
              <a:spLocks/>
            </p:cNvSpPr>
            <p:nvPr/>
          </p:nvSpPr>
          <p:spPr bwMode="auto">
            <a:xfrm>
              <a:off x="2451" y="1438"/>
              <a:ext cx="47" cy="35"/>
            </a:xfrm>
            <a:custGeom>
              <a:avLst/>
              <a:gdLst/>
              <a:ahLst/>
              <a:cxnLst>
                <a:cxn ang="0">
                  <a:pos x="0" y="7"/>
                </a:cxn>
                <a:cxn ang="0">
                  <a:pos x="16" y="0"/>
                </a:cxn>
                <a:cxn ang="0">
                  <a:pos x="47" y="0"/>
                </a:cxn>
                <a:cxn ang="0">
                  <a:pos x="47" y="28"/>
                </a:cxn>
                <a:cxn ang="0">
                  <a:pos x="31" y="35"/>
                </a:cxn>
                <a:cxn ang="0">
                  <a:pos x="0" y="35"/>
                </a:cxn>
                <a:cxn ang="0">
                  <a:pos x="0" y="7"/>
                </a:cxn>
              </a:cxnLst>
              <a:rect l="0" t="0" r="r" b="b"/>
              <a:pathLst>
                <a:path w="47" h="35">
                  <a:moveTo>
                    <a:pt x="0" y="7"/>
                  </a:moveTo>
                  <a:lnTo>
                    <a:pt x="16" y="0"/>
                  </a:lnTo>
                  <a:lnTo>
                    <a:pt x="47" y="0"/>
                  </a:lnTo>
                  <a:lnTo>
                    <a:pt x="47" y="28"/>
                  </a:lnTo>
                  <a:lnTo>
                    <a:pt x="31" y="35"/>
                  </a:lnTo>
                  <a:lnTo>
                    <a:pt x="0" y="35"/>
                  </a:lnTo>
                  <a:lnTo>
                    <a:pt x="0" y="7"/>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5" name="Freeform 337"/>
            <p:cNvSpPr>
              <a:spLocks/>
            </p:cNvSpPr>
            <p:nvPr/>
          </p:nvSpPr>
          <p:spPr bwMode="auto">
            <a:xfrm>
              <a:off x="2404" y="1445"/>
              <a:ext cx="78" cy="49"/>
            </a:xfrm>
            <a:custGeom>
              <a:avLst/>
              <a:gdLst/>
              <a:ahLst/>
              <a:cxnLst>
                <a:cxn ang="0">
                  <a:pos x="0" y="21"/>
                </a:cxn>
                <a:cxn ang="0">
                  <a:pos x="47" y="0"/>
                </a:cxn>
                <a:cxn ang="0">
                  <a:pos x="78" y="0"/>
                </a:cxn>
                <a:cxn ang="0">
                  <a:pos x="78" y="28"/>
                </a:cxn>
                <a:cxn ang="0">
                  <a:pos x="31" y="49"/>
                </a:cxn>
                <a:cxn ang="0">
                  <a:pos x="0" y="49"/>
                </a:cxn>
                <a:cxn ang="0">
                  <a:pos x="0" y="21"/>
                </a:cxn>
              </a:cxnLst>
              <a:rect l="0" t="0" r="r" b="b"/>
              <a:pathLst>
                <a:path w="78" h="49">
                  <a:moveTo>
                    <a:pt x="0" y="21"/>
                  </a:moveTo>
                  <a:lnTo>
                    <a:pt x="47" y="0"/>
                  </a:lnTo>
                  <a:lnTo>
                    <a:pt x="78" y="0"/>
                  </a:lnTo>
                  <a:lnTo>
                    <a:pt x="78"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6" name="Freeform 338"/>
            <p:cNvSpPr>
              <a:spLocks/>
            </p:cNvSpPr>
            <p:nvPr/>
          </p:nvSpPr>
          <p:spPr bwMode="auto">
            <a:xfrm>
              <a:off x="2357" y="1466"/>
              <a:ext cx="78" cy="49"/>
            </a:xfrm>
            <a:custGeom>
              <a:avLst/>
              <a:gdLst/>
              <a:ahLst/>
              <a:cxnLst>
                <a:cxn ang="0">
                  <a:pos x="0" y="21"/>
                </a:cxn>
                <a:cxn ang="0">
                  <a:pos x="47" y="0"/>
                </a:cxn>
                <a:cxn ang="0">
                  <a:pos x="78" y="0"/>
                </a:cxn>
                <a:cxn ang="0">
                  <a:pos x="78" y="28"/>
                </a:cxn>
                <a:cxn ang="0">
                  <a:pos x="32" y="49"/>
                </a:cxn>
                <a:cxn ang="0">
                  <a:pos x="0" y="49"/>
                </a:cxn>
                <a:cxn ang="0">
                  <a:pos x="0" y="21"/>
                </a:cxn>
              </a:cxnLst>
              <a:rect l="0" t="0" r="r" b="b"/>
              <a:pathLst>
                <a:path w="78" h="49">
                  <a:moveTo>
                    <a:pt x="0" y="21"/>
                  </a:moveTo>
                  <a:lnTo>
                    <a:pt x="47" y="0"/>
                  </a:lnTo>
                  <a:lnTo>
                    <a:pt x="78" y="0"/>
                  </a:lnTo>
                  <a:lnTo>
                    <a:pt x="78" y="28"/>
                  </a:lnTo>
                  <a:lnTo>
                    <a:pt x="32"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7" name="Freeform 339"/>
            <p:cNvSpPr>
              <a:spLocks/>
            </p:cNvSpPr>
            <p:nvPr/>
          </p:nvSpPr>
          <p:spPr bwMode="auto">
            <a:xfrm>
              <a:off x="2318" y="1487"/>
              <a:ext cx="71" cy="49"/>
            </a:xfrm>
            <a:custGeom>
              <a:avLst/>
              <a:gdLst/>
              <a:ahLst/>
              <a:cxnLst>
                <a:cxn ang="0">
                  <a:pos x="0" y="21"/>
                </a:cxn>
                <a:cxn ang="0">
                  <a:pos x="39" y="0"/>
                </a:cxn>
                <a:cxn ang="0">
                  <a:pos x="71" y="0"/>
                </a:cxn>
                <a:cxn ang="0">
                  <a:pos x="71" y="28"/>
                </a:cxn>
                <a:cxn ang="0">
                  <a:pos x="31" y="49"/>
                </a:cxn>
                <a:cxn ang="0">
                  <a:pos x="0" y="49"/>
                </a:cxn>
                <a:cxn ang="0">
                  <a:pos x="0" y="21"/>
                </a:cxn>
              </a:cxnLst>
              <a:rect l="0" t="0" r="r" b="b"/>
              <a:pathLst>
                <a:path w="71" h="49">
                  <a:moveTo>
                    <a:pt x="0" y="21"/>
                  </a:moveTo>
                  <a:lnTo>
                    <a:pt x="39" y="0"/>
                  </a:lnTo>
                  <a:lnTo>
                    <a:pt x="71" y="0"/>
                  </a:lnTo>
                  <a:lnTo>
                    <a:pt x="71"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8" name="Freeform 340"/>
            <p:cNvSpPr>
              <a:spLocks/>
            </p:cNvSpPr>
            <p:nvPr/>
          </p:nvSpPr>
          <p:spPr bwMode="auto">
            <a:xfrm>
              <a:off x="2295" y="1508"/>
              <a:ext cx="54" cy="42"/>
            </a:xfrm>
            <a:custGeom>
              <a:avLst/>
              <a:gdLst/>
              <a:ahLst/>
              <a:cxnLst>
                <a:cxn ang="0">
                  <a:pos x="0" y="14"/>
                </a:cxn>
                <a:cxn ang="0">
                  <a:pos x="23" y="0"/>
                </a:cxn>
                <a:cxn ang="0">
                  <a:pos x="54" y="0"/>
                </a:cxn>
                <a:cxn ang="0">
                  <a:pos x="54" y="28"/>
                </a:cxn>
                <a:cxn ang="0">
                  <a:pos x="31" y="42"/>
                </a:cxn>
                <a:cxn ang="0">
                  <a:pos x="0" y="42"/>
                </a:cxn>
                <a:cxn ang="0">
                  <a:pos x="0" y="14"/>
                </a:cxn>
              </a:cxnLst>
              <a:rect l="0" t="0" r="r" b="b"/>
              <a:pathLst>
                <a:path w="54" h="42">
                  <a:moveTo>
                    <a:pt x="0" y="14"/>
                  </a:moveTo>
                  <a:lnTo>
                    <a:pt x="23" y="0"/>
                  </a:lnTo>
                  <a:lnTo>
                    <a:pt x="54" y="0"/>
                  </a:lnTo>
                  <a:lnTo>
                    <a:pt x="54"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29" name="Freeform 341"/>
            <p:cNvSpPr>
              <a:spLocks/>
            </p:cNvSpPr>
            <p:nvPr/>
          </p:nvSpPr>
          <p:spPr bwMode="auto">
            <a:xfrm>
              <a:off x="2256" y="1522"/>
              <a:ext cx="70" cy="49"/>
            </a:xfrm>
            <a:custGeom>
              <a:avLst/>
              <a:gdLst/>
              <a:ahLst/>
              <a:cxnLst>
                <a:cxn ang="0">
                  <a:pos x="0" y="21"/>
                </a:cxn>
                <a:cxn ang="0">
                  <a:pos x="39" y="0"/>
                </a:cxn>
                <a:cxn ang="0">
                  <a:pos x="70" y="0"/>
                </a:cxn>
                <a:cxn ang="0">
                  <a:pos x="70" y="28"/>
                </a:cxn>
                <a:cxn ang="0">
                  <a:pos x="31" y="49"/>
                </a:cxn>
                <a:cxn ang="0">
                  <a:pos x="0" y="49"/>
                </a:cxn>
                <a:cxn ang="0">
                  <a:pos x="0" y="21"/>
                </a:cxn>
              </a:cxnLst>
              <a:rect l="0" t="0" r="r" b="b"/>
              <a:pathLst>
                <a:path w="70" h="49">
                  <a:moveTo>
                    <a:pt x="0" y="21"/>
                  </a:moveTo>
                  <a:lnTo>
                    <a:pt x="39" y="0"/>
                  </a:lnTo>
                  <a:lnTo>
                    <a:pt x="70" y="0"/>
                  </a:lnTo>
                  <a:lnTo>
                    <a:pt x="70"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0" name="Freeform 342"/>
            <p:cNvSpPr>
              <a:spLocks/>
            </p:cNvSpPr>
            <p:nvPr/>
          </p:nvSpPr>
          <p:spPr bwMode="auto">
            <a:xfrm>
              <a:off x="2217" y="1543"/>
              <a:ext cx="70" cy="50"/>
            </a:xfrm>
            <a:custGeom>
              <a:avLst/>
              <a:gdLst/>
              <a:ahLst/>
              <a:cxnLst>
                <a:cxn ang="0">
                  <a:pos x="0" y="21"/>
                </a:cxn>
                <a:cxn ang="0">
                  <a:pos x="39" y="0"/>
                </a:cxn>
                <a:cxn ang="0">
                  <a:pos x="70" y="0"/>
                </a:cxn>
                <a:cxn ang="0">
                  <a:pos x="70" y="28"/>
                </a:cxn>
                <a:cxn ang="0">
                  <a:pos x="31" y="50"/>
                </a:cxn>
                <a:cxn ang="0">
                  <a:pos x="0" y="50"/>
                </a:cxn>
                <a:cxn ang="0">
                  <a:pos x="0" y="21"/>
                </a:cxn>
              </a:cxnLst>
              <a:rect l="0" t="0" r="r" b="b"/>
              <a:pathLst>
                <a:path w="70" h="50">
                  <a:moveTo>
                    <a:pt x="0" y="21"/>
                  </a:moveTo>
                  <a:lnTo>
                    <a:pt x="39" y="0"/>
                  </a:lnTo>
                  <a:lnTo>
                    <a:pt x="70" y="0"/>
                  </a:lnTo>
                  <a:lnTo>
                    <a:pt x="70" y="28"/>
                  </a:lnTo>
                  <a:lnTo>
                    <a:pt x="31" y="50"/>
                  </a:lnTo>
                  <a:lnTo>
                    <a:pt x="0" y="50"/>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1" name="Freeform 343"/>
            <p:cNvSpPr>
              <a:spLocks/>
            </p:cNvSpPr>
            <p:nvPr/>
          </p:nvSpPr>
          <p:spPr bwMode="auto">
            <a:xfrm>
              <a:off x="2193" y="1564"/>
              <a:ext cx="55" cy="43"/>
            </a:xfrm>
            <a:custGeom>
              <a:avLst/>
              <a:gdLst/>
              <a:ahLst/>
              <a:cxnLst>
                <a:cxn ang="0">
                  <a:pos x="0" y="14"/>
                </a:cxn>
                <a:cxn ang="0">
                  <a:pos x="24" y="0"/>
                </a:cxn>
                <a:cxn ang="0">
                  <a:pos x="55" y="0"/>
                </a:cxn>
                <a:cxn ang="0">
                  <a:pos x="55" y="29"/>
                </a:cxn>
                <a:cxn ang="0">
                  <a:pos x="32" y="43"/>
                </a:cxn>
                <a:cxn ang="0">
                  <a:pos x="0" y="43"/>
                </a:cxn>
                <a:cxn ang="0">
                  <a:pos x="0" y="14"/>
                </a:cxn>
              </a:cxnLst>
              <a:rect l="0" t="0" r="r" b="b"/>
              <a:pathLst>
                <a:path w="55" h="43">
                  <a:moveTo>
                    <a:pt x="0" y="14"/>
                  </a:moveTo>
                  <a:lnTo>
                    <a:pt x="24" y="0"/>
                  </a:lnTo>
                  <a:lnTo>
                    <a:pt x="55" y="0"/>
                  </a:lnTo>
                  <a:lnTo>
                    <a:pt x="55" y="29"/>
                  </a:lnTo>
                  <a:lnTo>
                    <a:pt x="32" y="43"/>
                  </a:lnTo>
                  <a:lnTo>
                    <a:pt x="0" y="43"/>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2" name="Freeform 344"/>
            <p:cNvSpPr>
              <a:spLocks/>
            </p:cNvSpPr>
            <p:nvPr/>
          </p:nvSpPr>
          <p:spPr bwMode="auto">
            <a:xfrm>
              <a:off x="2162" y="1578"/>
              <a:ext cx="63" cy="50"/>
            </a:xfrm>
            <a:custGeom>
              <a:avLst/>
              <a:gdLst/>
              <a:ahLst/>
              <a:cxnLst>
                <a:cxn ang="0">
                  <a:pos x="0" y="22"/>
                </a:cxn>
                <a:cxn ang="0">
                  <a:pos x="31" y="0"/>
                </a:cxn>
                <a:cxn ang="0">
                  <a:pos x="63" y="0"/>
                </a:cxn>
                <a:cxn ang="0">
                  <a:pos x="63" y="29"/>
                </a:cxn>
                <a:cxn ang="0">
                  <a:pos x="31" y="50"/>
                </a:cxn>
                <a:cxn ang="0">
                  <a:pos x="0" y="50"/>
                </a:cxn>
                <a:cxn ang="0">
                  <a:pos x="0" y="22"/>
                </a:cxn>
              </a:cxnLst>
              <a:rect l="0" t="0" r="r" b="b"/>
              <a:pathLst>
                <a:path w="63" h="50">
                  <a:moveTo>
                    <a:pt x="0" y="22"/>
                  </a:moveTo>
                  <a:lnTo>
                    <a:pt x="31" y="0"/>
                  </a:lnTo>
                  <a:lnTo>
                    <a:pt x="63" y="0"/>
                  </a:lnTo>
                  <a:lnTo>
                    <a:pt x="63" y="29"/>
                  </a:lnTo>
                  <a:lnTo>
                    <a:pt x="31" y="50"/>
                  </a:lnTo>
                  <a:lnTo>
                    <a:pt x="0" y="50"/>
                  </a:lnTo>
                  <a:lnTo>
                    <a:pt x="0" y="22"/>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3" name="Freeform 345"/>
            <p:cNvSpPr>
              <a:spLocks/>
            </p:cNvSpPr>
            <p:nvPr/>
          </p:nvSpPr>
          <p:spPr bwMode="auto">
            <a:xfrm>
              <a:off x="2139" y="1600"/>
              <a:ext cx="54" cy="42"/>
            </a:xfrm>
            <a:custGeom>
              <a:avLst/>
              <a:gdLst/>
              <a:ahLst/>
              <a:cxnLst>
                <a:cxn ang="0">
                  <a:pos x="0" y="14"/>
                </a:cxn>
                <a:cxn ang="0">
                  <a:pos x="23" y="0"/>
                </a:cxn>
                <a:cxn ang="0">
                  <a:pos x="54" y="0"/>
                </a:cxn>
                <a:cxn ang="0">
                  <a:pos x="54" y="28"/>
                </a:cxn>
                <a:cxn ang="0">
                  <a:pos x="31" y="42"/>
                </a:cxn>
                <a:cxn ang="0">
                  <a:pos x="0" y="42"/>
                </a:cxn>
                <a:cxn ang="0">
                  <a:pos x="0" y="14"/>
                </a:cxn>
              </a:cxnLst>
              <a:rect l="0" t="0" r="r" b="b"/>
              <a:pathLst>
                <a:path w="54" h="42">
                  <a:moveTo>
                    <a:pt x="0" y="14"/>
                  </a:moveTo>
                  <a:lnTo>
                    <a:pt x="23" y="0"/>
                  </a:lnTo>
                  <a:lnTo>
                    <a:pt x="54" y="0"/>
                  </a:lnTo>
                  <a:lnTo>
                    <a:pt x="54"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4" name="Freeform 346"/>
            <p:cNvSpPr>
              <a:spLocks/>
            </p:cNvSpPr>
            <p:nvPr/>
          </p:nvSpPr>
          <p:spPr bwMode="auto">
            <a:xfrm>
              <a:off x="2107" y="1614"/>
              <a:ext cx="63" cy="49"/>
            </a:xfrm>
            <a:custGeom>
              <a:avLst/>
              <a:gdLst/>
              <a:ahLst/>
              <a:cxnLst>
                <a:cxn ang="0">
                  <a:pos x="0" y="21"/>
                </a:cxn>
                <a:cxn ang="0">
                  <a:pos x="32" y="0"/>
                </a:cxn>
                <a:cxn ang="0">
                  <a:pos x="63" y="0"/>
                </a:cxn>
                <a:cxn ang="0">
                  <a:pos x="63" y="28"/>
                </a:cxn>
                <a:cxn ang="0">
                  <a:pos x="32" y="49"/>
                </a:cxn>
                <a:cxn ang="0">
                  <a:pos x="0" y="49"/>
                </a:cxn>
                <a:cxn ang="0">
                  <a:pos x="0" y="21"/>
                </a:cxn>
              </a:cxnLst>
              <a:rect l="0" t="0" r="r" b="b"/>
              <a:pathLst>
                <a:path w="63" h="49">
                  <a:moveTo>
                    <a:pt x="0" y="21"/>
                  </a:moveTo>
                  <a:lnTo>
                    <a:pt x="32" y="0"/>
                  </a:lnTo>
                  <a:lnTo>
                    <a:pt x="63" y="0"/>
                  </a:lnTo>
                  <a:lnTo>
                    <a:pt x="63" y="28"/>
                  </a:lnTo>
                  <a:lnTo>
                    <a:pt x="32"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5" name="Freeform 347"/>
            <p:cNvSpPr>
              <a:spLocks/>
            </p:cNvSpPr>
            <p:nvPr/>
          </p:nvSpPr>
          <p:spPr bwMode="auto">
            <a:xfrm>
              <a:off x="2092" y="1635"/>
              <a:ext cx="47" cy="42"/>
            </a:xfrm>
            <a:custGeom>
              <a:avLst/>
              <a:gdLst/>
              <a:ahLst/>
              <a:cxnLst>
                <a:cxn ang="0">
                  <a:pos x="0" y="14"/>
                </a:cxn>
                <a:cxn ang="0">
                  <a:pos x="15" y="0"/>
                </a:cxn>
                <a:cxn ang="0">
                  <a:pos x="47" y="0"/>
                </a:cxn>
                <a:cxn ang="0">
                  <a:pos x="47" y="28"/>
                </a:cxn>
                <a:cxn ang="0">
                  <a:pos x="31" y="42"/>
                </a:cxn>
                <a:cxn ang="0">
                  <a:pos x="0" y="42"/>
                </a:cxn>
                <a:cxn ang="0">
                  <a:pos x="0" y="14"/>
                </a:cxn>
              </a:cxnLst>
              <a:rect l="0" t="0" r="r" b="b"/>
              <a:pathLst>
                <a:path w="47" h="42">
                  <a:moveTo>
                    <a:pt x="0" y="14"/>
                  </a:moveTo>
                  <a:lnTo>
                    <a:pt x="15" y="0"/>
                  </a:lnTo>
                  <a:lnTo>
                    <a:pt x="47" y="0"/>
                  </a:lnTo>
                  <a:lnTo>
                    <a:pt x="47"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6" name="Freeform 348"/>
            <p:cNvSpPr>
              <a:spLocks/>
            </p:cNvSpPr>
            <p:nvPr/>
          </p:nvSpPr>
          <p:spPr bwMode="auto">
            <a:xfrm>
              <a:off x="2068" y="1649"/>
              <a:ext cx="55" cy="49"/>
            </a:xfrm>
            <a:custGeom>
              <a:avLst/>
              <a:gdLst/>
              <a:ahLst/>
              <a:cxnLst>
                <a:cxn ang="0">
                  <a:pos x="0" y="21"/>
                </a:cxn>
                <a:cxn ang="0">
                  <a:pos x="24" y="0"/>
                </a:cxn>
                <a:cxn ang="0">
                  <a:pos x="55" y="0"/>
                </a:cxn>
                <a:cxn ang="0">
                  <a:pos x="55" y="28"/>
                </a:cxn>
                <a:cxn ang="0">
                  <a:pos x="32" y="49"/>
                </a:cxn>
                <a:cxn ang="0">
                  <a:pos x="0" y="49"/>
                </a:cxn>
                <a:cxn ang="0">
                  <a:pos x="0" y="21"/>
                </a:cxn>
              </a:cxnLst>
              <a:rect l="0" t="0" r="r" b="b"/>
              <a:pathLst>
                <a:path w="55" h="49">
                  <a:moveTo>
                    <a:pt x="0" y="21"/>
                  </a:moveTo>
                  <a:lnTo>
                    <a:pt x="24" y="0"/>
                  </a:lnTo>
                  <a:lnTo>
                    <a:pt x="55" y="0"/>
                  </a:lnTo>
                  <a:lnTo>
                    <a:pt x="55" y="28"/>
                  </a:lnTo>
                  <a:lnTo>
                    <a:pt x="32"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7" name="Freeform 349"/>
            <p:cNvSpPr>
              <a:spLocks/>
            </p:cNvSpPr>
            <p:nvPr/>
          </p:nvSpPr>
          <p:spPr bwMode="auto">
            <a:xfrm>
              <a:off x="2053" y="1670"/>
              <a:ext cx="47" cy="49"/>
            </a:xfrm>
            <a:custGeom>
              <a:avLst/>
              <a:gdLst/>
              <a:ahLst/>
              <a:cxnLst>
                <a:cxn ang="0">
                  <a:pos x="0" y="21"/>
                </a:cxn>
                <a:cxn ang="0">
                  <a:pos x="15" y="0"/>
                </a:cxn>
                <a:cxn ang="0">
                  <a:pos x="47" y="0"/>
                </a:cxn>
                <a:cxn ang="0">
                  <a:pos x="47" y="28"/>
                </a:cxn>
                <a:cxn ang="0">
                  <a:pos x="31" y="49"/>
                </a:cxn>
                <a:cxn ang="0">
                  <a:pos x="0" y="49"/>
                </a:cxn>
                <a:cxn ang="0">
                  <a:pos x="0" y="21"/>
                </a:cxn>
              </a:cxnLst>
              <a:rect l="0" t="0" r="r" b="b"/>
              <a:pathLst>
                <a:path w="47" h="49">
                  <a:moveTo>
                    <a:pt x="0" y="21"/>
                  </a:moveTo>
                  <a:lnTo>
                    <a:pt x="15" y="0"/>
                  </a:lnTo>
                  <a:lnTo>
                    <a:pt x="47" y="0"/>
                  </a:lnTo>
                  <a:lnTo>
                    <a:pt x="47"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8" name="Freeform 350"/>
            <p:cNvSpPr>
              <a:spLocks/>
            </p:cNvSpPr>
            <p:nvPr/>
          </p:nvSpPr>
          <p:spPr bwMode="auto">
            <a:xfrm>
              <a:off x="2037" y="1691"/>
              <a:ext cx="47" cy="42"/>
            </a:xfrm>
            <a:custGeom>
              <a:avLst/>
              <a:gdLst/>
              <a:ahLst/>
              <a:cxnLst>
                <a:cxn ang="0">
                  <a:pos x="0" y="14"/>
                </a:cxn>
                <a:cxn ang="0">
                  <a:pos x="16" y="0"/>
                </a:cxn>
                <a:cxn ang="0">
                  <a:pos x="47" y="0"/>
                </a:cxn>
                <a:cxn ang="0">
                  <a:pos x="47" y="28"/>
                </a:cxn>
                <a:cxn ang="0">
                  <a:pos x="31" y="42"/>
                </a:cxn>
                <a:cxn ang="0">
                  <a:pos x="0" y="42"/>
                </a:cxn>
                <a:cxn ang="0">
                  <a:pos x="0" y="14"/>
                </a:cxn>
              </a:cxnLst>
              <a:rect l="0" t="0" r="r" b="b"/>
              <a:pathLst>
                <a:path w="47" h="42">
                  <a:moveTo>
                    <a:pt x="0" y="14"/>
                  </a:moveTo>
                  <a:lnTo>
                    <a:pt x="16" y="0"/>
                  </a:lnTo>
                  <a:lnTo>
                    <a:pt x="47" y="0"/>
                  </a:lnTo>
                  <a:lnTo>
                    <a:pt x="47"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39" name="Freeform 351"/>
            <p:cNvSpPr>
              <a:spLocks/>
            </p:cNvSpPr>
            <p:nvPr/>
          </p:nvSpPr>
          <p:spPr bwMode="auto">
            <a:xfrm>
              <a:off x="2022" y="1705"/>
              <a:ext cx="46" cy="49"/>
            </a:xfrm>
            <a:custGeom>
              <a:avLst/>
              <a:gdLst/>
              <a:ahLst/>
              <a:cxnLst>
                <a:cxn ang="0">
                  <a:pos x="0" y="21"/>
                </a:cxn>
                <a:cxn ang="0">
                  <a:pos x="15" y="0"/>
                </a:cxn>
                <a:cxn ang="0">
                  <a:pos x="46" y="0"/>
                </a:cxn>
                <a:cxn ang="0">
                  <a:pos x="46" y="28"/>
                </a:cxn>
                <a:cxn ang="0">
                  <a:pos x="31" y="49"/>
                </a:cxn>
                <a:cxn ang="0">
                  <a:pos x="0" y="49"/>
                </a:cxn>
                <a:cxn ang="0">
                  <a:pos x="0" y="21"/>
                </a:cxn>
              </a:cxnLst>
              <a:rect l="0" t="0" r="r" b="b"/>
              <a:pathLst>
                <a:path w="46" h="49">
                  <a:moveTo>
                    <a:pt x="0" y="21"/>
                  </a:moveTo>
                  <a:lnTo>
                    <a:pt x="15" y="0"/>
                  </a:lnTo>
                  <a:lnTo>
                    <a:pt x="46" y="0"/>
                  </a:lnTo>
                  <a:lnTo>
                    <a:pt x="46"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40" name="Freeform 352"/>
            <p:cNvSpPr>
              <a:spLocks/>
            </p:cNvSpPr>
            <p:nvPr/>
          </p:nvSpPr>
          <p:spPr bwMode="auto">
            <a:xfrm>
              <a:off x="2014" y="1726"/>
              <a:ext cx="39" cy="35"/>
            </a:xfrm>
            <a:custGeom>
              <a:avLst/>
              <a:gdLst/>
              <a:ahLst/>
              <a:cxnLst>
                <a:cxn ang="0">
                  <a:pos x="0" y="7"/>
                </a:cxn>
                <a:cxn ang="0">
                  <a:pos x="8" y="0"/>
                </a:cxn>
                <a:cxn ang="0">
                  <a:pos x="39" y="0"/>
                </a:cxn>
                <a:cxn ang="0">
                  <a:pos x="39" y="28"/>
                </a:cxn>
                <a:cxn ang="0">
                  <a:pos x="31" y="35"/>
                </a:cxn>
                <a:cxn ang="0">
                  <a:pos x="0" y="35"/>
                </a:cxn>
                <a:cxn ang="0">
                  <a:pos x="0" y="7"/>
                </a:cxn>
              </a:cxnLst>
              <a:rect l="0" t="0" r="r" b="b"/>
              <a:pathLst>
                <a:path w="39" h="35">
                  <a:moveTo>
                    <a:pt x="0" y="7"/>
                  </a:moveTo>
                  <a:lnTo>
                    <a:pt x="8" y="0"/>
                  </a:lnTo>
                  <a:lnTo>
                    <a:pt x="39" y="0"/>
                  </a:lnTo>
                  <a:lnTo>
                    <a:pt x="39" y="28"/>
                  </a:lnTo>
                  <a:lnTo>
                    <a:pt x="31" y="35"/>
                  </a:lnTo>
                  <a:lnTo>
                    <a:pt x="0" y="35"/>
                  </a:lnTo>
                  <a:lnTo>
                    <a:pt x="0" y="7"/>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41" name="Freeform 353"/>
            <p:cNvSpPr>
              <a:spLocks/>
            </p:cNvSpPr>
            <p:nvPr/>
          </p:nvSpPr>
          <p:spPr bwMode="auto">
            <a:xfrm>
              <a:off x="2006" y="1733"/>
              <a:ext cx="39" cy="42"/>
            </a:xfrm>
            <a:custGeom>
              <a:avLst/>
              <a:gdLst/>
              <a:ahLst/>
              <a:cxnLst>
                <a:cxn ang="0">
                  <a:pos x="0" y="14"/>
                </a:cxn>
                <a:cxn ang="0">
                  <a:pos x="8" y="0"/>
                </a:cxn>
                <a:cxn ang="0">
                  <a:pos x="39" y="0"/>
                </a:cxn>
                <a:cxn ang="0">
                  <a:pos x="39" y="28"/>
                </a:cxn>
                <a:cxn ang="0">
                  <a:pos x="31" y="42"/>
                </a:cxn>
                <a:cxn ang="0">
                  <a:pos x="0" y="42"/>
                </a:cxn>
                <a:cxn ang="0">
                  <a:pos x="0" y="14"/>
                </a:cxn>
              </a:cxnLst>
              <a:rect l="0" t="0" r="r" b="b"/>
              <a:pathLst>
                <a:path w="39" h="42">
                  <a:moveTo>
                    <a:pt x="0" y="14"/>
                  </a:moveTo>
                  <a:lnTo>
                    <a:pt x="8" y="0"/>
                  </a:lnTo>
                  <a:lnTo>
                    <a:pt x="39" y="0"/>
                  </a:lnTo>
                  <a:lnTo>
                    <a:pt x="39"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42" name="Freeform 354"/>
            <p:cNvSpPr>
              <a:spLocks/>
            </p:cNvSpPr>
            <p:nvPr/>
          </p:nvSpPr>
          <p:spPr bwMode="auto">
            <a:xfrm>
              <a:off x="1998" y="1747"/>
              <a:ext cx="39" cy="50"/>
            </a:xfrm>
            <a:custGeom>
              <a:avLst/>
              <a:gdLst/>
              <a:ahLst/>
              <a:cxnLst>
                <a:cxn ang="0">
                  <a:pos x="0" y="21"/>
                </a:cxn>
                <a:cxn ang="0">
                  <a:pos x="8" y="0"/>
                </a:cxn>
                <a:cxn ang="0">
                  <a:pos x="39" y="0"/>
                </a:cxn>
                <a:cxn ang="0">
                  <a:pos x="39" y="28"/>
                </a:cxn>
                <a:cxn ang="0">
                  <a:pos x="31" y="50"/>
                </a:cxn>
                <a:cxn ang="0">
                  <a:pos x="0" y="50"/>
                </a:cxn>
                <a:cxn ang="0">
                  <a:pos x="0" y="21"/>
                </a:cxn>
              </a:cxnLst>
              <a:rect l="0" t="0" r="r" b="b"/>
              <a:pathLst>
                <a:path w="39" h="50">
                  <a:moveTo>
                    <a:pt x="0" y="21"/>
                  </a:moveTo>
                  <a:lnTo>
                    <a:pt x="8" y="0"/>
                  </a:lnTo>
                  <a:lnTo>
                    <a:pt x="39" y="0"/>
                  </a:lnTo>
                  <a:lnTo>
                    <a:pt x="39" y="28"/>
                  </a:lnTo>
                  <a:lnTo>
                    <a:pt x="31" y="50"/>
                  </a:lnTo>
                  <a:lnTo>
                    <a:pt x="0" y="50"/>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43" name="Freeform 355"/>
            <p:cNvSpPr>
              <a:spLocks/>
            </p:cNvSpPr>
            <p:nvPr/>
          </p:nvSpPr>
          <p:spPr bwMode="auto">
            <a:xfrm>
              <a:off x="1990" y="1768"/>
              <a:ext cx="39" cy="43"/>
            </a:xfrm>
            <a:custGeom>
              <a:avLst/>
              <a:gdLst/>
              <a:ahLst/>
              <a:cxnLst>
                <a:cxn ang="0">
                  <a:pos x="0" y="14"/>
                </a:cxn>
                <a:cxn ang="0">
                  <a:pos x="8" y="0"/>
                </a:cxn>
                <a:cxn ang="0">
                  <a:pos x="39" y="0"/>
                </a:cxn>
                <a:cxn ang="0">
                  <a:pos x="39" y="29"/>
                </a:cxn>
                <a:cxn ang="0">
                  <a:pos x="32" y="43"/>
                </a:cxn>
                <a:cxn ang="0">
                  <a:pos x="0" y="43"/>
                </a:cxn>
                <a:cxn ang="0">
                  <a:pos x="0" y="14"/>
                </a:cxn>
              </a:cxnLst>
              <a:rect l="0" t="0" r="r" b="b"/>
              <a:pathLst>
                <a:path w="39" h="43">
                  <a:moveTo>
                    <a:pt x="0" y="14"/>
                  </a:moveTo>
                  <a:lnTo>
                    <a:pt x="8" y="0"/>
                  </a:lnTo>
                  <a:lnTo>
                    <a:pt x="39" y="0"/>
                  </a:lnTo>
                  <a:lnTo>
                    <a:pt x="39" y="29"/>
                  </a:lnTo>
                  <a:lnTo>
                    <a:pt x="32" y="43"/>
                  </a:lnTo>
                  <a:lnTo>
                    <a:pt x="0" y="43"/>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44" name="Freeform 356"/>
            <p:cNvSpPr>
              <a:spLocks/>
            </p:cNvSpPr>
            <p:nvPr/>
          </p:nvSpPr>
          <p:spPr bwMode="auto">
            <a:xfrm>
              <a:off x="1983" y="1782"/>
              <a:ext cx="39" cy="50"/>
            </a:xfrm>
            <a:custGeom>
              <a:avLst/>
              <a:gdLst/>
              <a:ahLst/>
              <a:cxnLst>
                <a:cxn ang="0">
                  <a:pos x="0" y="22"/>
                </a:cxn>
                <a:cxn ang="0">
                  <a:pos x="7" y="0"/>
                </a:cxn>
                <a:cxn ang="0">
                  <a:pos x="39" y="0"/>
                </a:cxn>
                <a:cxn ang="0">
                  <a:pos x="39" y="29"/>
                </a:cxn>
                <a:cxn ang="0">
                  <a:pos x="31" y="50"/>
                </a:cxn>
                <a:cxn ang="0">
                  <a:pos x="0" y="50"/>
                </a:cxn>
                <a:cxn ang="0">
                  <a:pos x="0" y="22"/>
                </a:cxn>
              </a:cxnLst>
              <a:rect l="0" t="0" r="r" b="b"/>
              <a:pathLst>
                <a:path w="39" h="50">
                  <a:moveTo>
                    <a:pt x="0" y="22"/>
                  </a:moveTo>
                  <a:lnTo>
                    <a:pt x="7" y="0"/>
                  </a:lnTo>
                  <a:lnTo>
                    <a:pt x="39" y="0"/>
                  </a:lnTo>
                  <a:lnTo>
                    <a:pt x="39" y="29"/>
                  </a:lnTo>
                  <a:lnTo>
                    <a:pt x="31" y="50"/>
                  </a:lnTo>
                  <a:lnTo>
                    <a:pt x="0" y="50"/>
                  </a:lnTo>
                  <a:lnTo>
                    <a:pt x="0" y="22"/>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45" name="Rectangle 357"/>
            <p:cNvSpPr>
              <a:spLocks noChangeArrowheads="1"/>
            </p:cNvSpPr>
            <p:nvPr/>
          </p:nvSpPr>
          <p:spPr bwMode="auto">
            <a:xfrm>
              <a:off x="1983" y="1804"/>
              <a:ext cx="31" cy="42"/>
            </a:xfrm>
            <a:prstGeom prst="rect">
              <a:avLst/>
            </a:prstGeom>
            <a:blipFill dpi="0" rotWithShape="0">
              <a:blip r:embed="rId3"/>
              <a:srcRect/>
              <a:tile tx="0" ty="0" sx="100000" sy="100000" flip="none" algn="tl"/>
            </a:blipFill>
            <a:ln w="9525">
              <a:noFill/>
              <a:miter lim="800000"/>
              <a:headEnd/>
              <a:tailEnd/>
            </a:ln>
          </p:spPr>
          <p:txBody>
            <a:bodyPr>
              <a:prstTxWarp prst="textNoShape">
                <a:avLst/>
              </a:prstTxWarp>
            </a:bodyPr>
            <a:lstStyle/>
            <a:p>
              <a:endParaRPr lang="en-US"/>
            </a:p>
          </p:txBody>
        </p:sp>
        <p:sp>
          <p:nvSpPr>
            <p:cNvPr id="140646" name="Rectangle 358"/>
            <p:cNvSpPr>
              <a:spLocks noChangeArrowheads="1"/>
            </p:cNvSpPr>
            <p:nvPr/>
          </p:nvSpPr>
          <p:spPr bwMode="auto">
            <a:xfrm>
              <a:off x="1983" y="1818"/>
              <a:ext cx="31" cy="35"/>
            </a:xfrm>
            <a:prstGeom prst="rect">
              <a:avLst/>
            </a:prstGeom>
            <a:blipFill dpi="0" rotWithShape="0">
              <a:blip r:embed="rId3"/>
              <a:srcRect/>
              <a:tile tx="0" ty="0" sx="100000" sy="100000" flip="none" algn="tl"/>
            </a:blipFill>
            <a:ln w="9525">
              <a:noFill/>
              <a:miter lim="800000"/>
              <a:headEnd/>
              <a:tailEnd/>
            </a:ln>
          </p:spPr>
          <p:txBody>
            <a:bodyPr>
              <a:prstTxWarp prst="textNoShape">
                <a:avLst/>
              </a:prstTxWarp>
            </a:bodyPr>
            <a:lstStyle/>
            <a:p>
              <a:endParaRPr lang="en-US"/>
            </a:p>
          </p:txBody>
        </p:sp>
        <p:sp>
          <p:nvSpPr>
            <p:cNvPr id="140647" name="Freeform 359"/>
            <p:cNvSpPr>
              <a:spLocks/>
            </p:cNvSpPr>
            <p:nvPr/>
          </p:nvSpPr>
          <p:spPr bwMode="auto">
            <a:xfrm>
              <a:off x="1983" y="1825"/>
              <a:ext cx="39" cy="56"/>
            </a:xfrm>
            <a:custGeom>
              <a:avLst/>
              <a:gdLst/>
              <a:ahLst/>
              <a:cxnLst>
                <a:cxn ang="0">
                  <a:pos x="0" y="0"/>
                </a:cxn>
                <a:cxn ang="0">
                  <a:pos x="31" y="0"/>
                </a:cxn>
                <a:cxn ang="0">
                  <a:pos x="39" y="28"/>
                </a:cxn>
                <a:cxn ang="0">
                  <a:pos x="39" y="56"/>
                </a:cxn>
                <a:cxn ang="0">
                  <a:pos x="7" y="56"/>
                </a:cxn>
                <a:cxn ang="0">
                  <a:pos x="0" y="28"/>
                </a:cxn>
                <a:cxn ang="0">
                  <a:pos x="0" y="0"/>
                </a:cxn>
              </a:cxnLst>
              <a:rect l="0" t="0" r="r" b="b"/>
              <a:pathLst>
                <a:path w="39" h="56">
                  <a:moveTo>
                    <a:pt x="0" y="0"/>
                  </a:moveTo>
                  <a:lnTo>
                    <a:pt x="31" y="0"/>
                  </a:lnTo>
                  <a:lnTo>
                    <a:pt x="39" y="28"/>
                  </a:lnTo>
                  <a:lnTo>
                    <a:pt x="39" y="56"/>
                  </a:lnTo>
                  <a:lnTo>
                    <a:pt x="7"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48" name="Rectangle 360"/>
            <p:cNvSpPr>
              <a:spLocks noChangeArrowheads="1"/>
            </p:cNvSpPr>
            <p:nvPr/>
          </p:nvSpPr>
          <p:spPr bwMode="auto">
            <a:xfrm>
              <a:off x="1990" y="1853"/>
              <a:ext cx="32" cy="35"/>
            </a:xfrm>
            <a:prstGeom prst="rect">
              <a:avLst/>
            </a:prstGeom>
            <a:blipFill dpi="0" rotWithShape="0">
              <a:blip r:embed="rId3"/>
              <a:srcRect/>
              <a:tile tx="0" ty="0" sx="100000" sy="100000" flip="none" algn="tl"/>
            </a:blipFill>
            <a:ln w="9525">
              <a:noFill/>
              <a:miter lim="800000"/>
              <a:headEnd/>
              <a:tailEnd/>
            </a:ln>
          </p:spPr>
          <p:txBody>
            <a:bodyPr>
              <a:prstTxWarp prst="textNoShape">
                <a:avLst/>
              </a:prstTxWarp>
            </a:bodyPr>
            <a:lstStyle/>
            <a:p>
              <a:endParaRPr lang="en-US"/>
            </a:p>
          </p:txBody>
        </p:sp>
        <p:sp>
          <p:nvSpPr>
            <p:cNvPr id="140649" name="Freeform 361"/>
            <p:cNvSpPr>
              <a:spLocks/>
            </p:cNvSpPr>
            <p:nvPr/>
          </p:nvSpPr>
          <p:spPr bwMode="auto">
            <a:xfrm>
              <a:off x="1990" y="1860"/>
              <a:ext cx="39" cy="42"/>
            </a:xfrm>
            <a:custGeom>
              <a:avLst/>
              <a:gdLst/>
              <a:ahLst/>
              <a:cxnLst>
                <a:cxn ang="0">
                  <a:pos x="0" y="0"/>
                </a:cxn>
                <a:cxn ang="0">
                  <a:pos x="32" y="0"/>
                </a:cxn>
                <a:cxn ang="0">
                  <a:pos x="39" y="14"/>
                </a:cxn>
                <a:cxn ang="0">
                  <a:pos x="39" y="42"/>
                </a:cxn>
                <a:cxn ang="0">
                  <a:pos x="8" y="42"/>
                </a:cxn>
                <a:cxn ang="0">
                  <a:pos x="0" y="28"/>
                </a:cxn>
                <a:cxn ang="0">
                  <a:pos x="0" y="0"/>
                </a:cxn>
              </a:cxnLst>
              <a:rect l="0" t="0" r="r" b="b"/>
              <a:pathLst>
                <a:path w="39" h="42">
                  <a:moveTo>
                    <a:pt x="0" y="0"/>
                  </a:moveTo>
                  <a:lnTo>
                    <a:pt x="32" y="0"/>
                  </a:lnTo>
                  <a:lnTo>
                    <a:pt x="39" y="14"/>
                  </a:lnTo>
                  <a:lnTo>
                    <a:pt x="39" y="42"/>
                  </a:lnTo>
                  <a:lnTo>
                    <a:pt x="8"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0" name="Freeform 362"/>
            <p:cNvSpPr>
              <a:spLocks/>
            </p:cNvSpPr>
            <p:nvPr/>
          </p:nvSpPr>
          <p:spPr bwMode="auto">
            <a:xfrm>
              <a:off x="1998" y="1874"/>
              <a:ext cx="39" cy="42"/>
            </a:xfrm>
            <a:custGeom>
              <a:avLst/>
              <a:gdLst/>
              <a:ahLst/>
              <a:cxnLst>
                <a:cxn ang="0">
                  <a:pos x="0" y="0"/>
                </a:cxn>
                <a:cxn ang="0">
                  <a:pos x="31" y="0"/>
                </a:cxn>
                <a:cxn ang="0">
                  <a:pos x="39" y="14"/>
                </a:cxn>
                <a:cxn ang="0">
                  <a:pos x="39" y="42"/>
                </a:cxn>
                <a:cxn ang="0">
                  <a:pos x="8" y="42"/>
                </a:cxn>
                <a:cxn ang="0">
                  <a:pos x="0" y="28"/>
                </a:cxn>
                <a:cxn ang="0">
                  <a:pos x="0" y="0"/>
                </a:cxn>
              </a:cxnLst>
              <a:rect l="0" t="0" r="r" b="b"/>
              <a:pathLst>
                <a:path w="39" h="42">
                  <a:moveTo>
                    <a:pt x="0" y="0"/>
                  </a:moveTo>
                  <a:lnTo>
                    <a:pt x="31" y="0"/>
                  </a:lnTo>
                  <a:lnTo>
                    <a:pt x="39" y="14"/>
                  </a:lnTo>
                  <a:lnTo>
                    <a:pt x="39" y="42"/>
                  </a:lnTo>
                  <a:lnTo>
                    <a:pt x="8"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1" name="Freeform 363"/>
            <p:cNvSpPr>
              <a:spLocks/>
            </p:cNvSpPr>
            <p:nvPr/>
          </p:nvSpPr>
          <p:spPr bwMode="auto">
            <a:xfrm>
              <a:off x="2006" y="1888"/>
              <a:ext cx="47" cy="49"/>
            </a:xfrm>
            <a:custGeom>
              <a:avLst/>
              <a:gdLst/>
              <a:ahLst/>
              <a:cxnLst>
                <a:cxn ang="0">
                  <a:pos x="0" y="0"/>
                </a:cxn>
                <a:cxn ang="0">
                  <a:pos x="31" y="0"/>
                </a:cxn>
                <a:cxn ang="0">
                  <a:pos x="47" y="21"/>
                </a:cxn>
                <a:cxn ang="0">
                  <a:pos x="47" y="49"/>
                </a:cxn>
                <a:cxn ang="0">
                  <a:pos x="16" y="49"/>
                </a:cxn>
                <a:cxn ang="0">
                  <a:pos x="0" y="28"/>
                </a:cxn>
                <a:cxn ang="0">
                  <a:pos x="0" y="0"/>
                </a:cxn>
              </a:cxnLst>
              <a:rect l="0" t="0" r="r" b="b"/>
              <a:pathLst>
                <a:path w="47" h="49">
                  <a:moveTo>
                    <a:pt x="0" y="0"/>
                  </a:moveTo>
                  <a:lnTo>
                    <a:pt x="31" y="0"/>
                  </a:lnTo>
                  <a:lnTo>
                    <a:pt x="47" y="21"/>
                  </a:lnTo>
                  <a:lnTo>
                    <a:pt x="47" y="49"/>
                  </a:lnTo>
                  <a:lnTo>
                    <a:pt x="16" y="49"/>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2" name="Freeform 364"/>
            <p:cNvSpPr>
              <a:spLocks/>
            </p:cNvSpPr>
            <p:nvPr/>
          </p:nvSpPr>
          <p:spPr bwMode="auto">
            <a:xfrm>
              <a:off x="2022" y="1909"/>
              <a:ext cx="39" cy="35"/>
            </a:xfrm>
            <a:custGeom>
              <a:avLst/>
              <a:gdLst/>
              <a:ahLst/>
              <a:cxnLst>
                <a:cxn ang="0">
                  <a:pos x="0" y="0"/>
                </a:cxn>
                <a:cxn ang="0">
                  <a:pos x="31" y="0"/>
                </a:cxn>
                <a:cxn ang="0">
                  <a:pos x="39" y="7"/>
                </a:cxn>
                <a:cxn ang="0">
                  <a:pos x="39" y="35"/>
                </a:cxn>
                <a:cxn ang="0">
                  <a:pos x="7" y="35"/>
                </a:cxn>
                <a:cxn ang="0">
                  <a:pos x="0" y="28"/>
                </a:cxn>
                <a:cxn ang="0">
                  <a:pos x="0" y="0"/>
                </a:cxn>
              </a:cxnLst>
              <a:rect l="0" t="0" r="r" b="b"/>
              <a:pathLst>
                <a:path w="39" h="35">
                  <a:moveTo>
                    <a:pt x="0" y="0"/>
                  </a:moveTo>
                  <a:lnTo>
                    <a:pt x="31" y="0"/>
                  </a:lnTo>
                  <a:lnTo>
                    <a:pt x="39" y="7"/>
                  </a:lnTo>
                  <a:lnTo>
                    <a:pt x="39" y="35"/>
                  </a:lnTo>
                  <a:lnTo>
                    <a:pt x="7" y="35"/>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3" name="Freeform 365"/>
            <p:cNvSpPr>
              <a:spLocks/>
            </p:cNvSpPr>
            <p:nvPr/>
          </p:nvSpPr>
          <p:spPr bwMode="auto">
            <a:xfrm>
              <a:off x="2029" y="1916"/>
              <a:ext cx="47" cy="42"/>
            </a:xfrm>
            <a:custGeom>
              <a:avLst/>
              <a:gdLst/>
              <a:ahLst/>
              <a:cxnLst>
                <a:cxn ang="0">
                  <a:pos x="0" y="0"/>
                </a:cxn>
                <a:cxn ang="0">
                  <a:pos x="32" y="0"/>
                </a:cxn>
                <a:cxn ang="0">
                  <a:pos x="47" y="14"/>
                </a:cxn>
                <a:cxn ang="0">
                  <a:pos x="47" y="42"/>
                </a:cxn>
                <a:cxn ang="0">
                  <a:pos x="16" y="42"/>
                </a:cxn>
                <a:cxn ang="0">
                  <a:pos x="0" y="28"/>
                </a:cxn>
                <a:cxn ang="0">
                  <a:pos x="0" y="0"/>
                </a:cxn>
              </a:cxnLst>
              <a:rect l="0" t="0" r="r" b="b"/>
              <a:pathLst>
                <a:path w="47" h="42">
                  <a:moveTo>
                    <a:pt x="0" y="0"/>
                  </a:moveTo>
                  <a:lnTo>
                    <a:pt x="32" y="0"/>
                  </a:lnTo>
                  <a:lnTo>
                    <a:pt x="47" y="14"/>
                  </a:lnTo>
                  <a:lnTo>
                    <a:pt x="47" y="42"/>
                  </a:lnTo>
                  <a:lnTo>
                    <a:pt x="16"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4" name="Freeform 366"/>
            <p:cNvSpPr>
              <a:spLocks/>
            </p:cNvSpPr>
            <p:nvPr/>
          </p:nvSpPr>
          <p:spPr bwMode="auto">
            <a:xfrm>
              <a:off x="2045" y="1930"/>
              <a:ext cx="47" cy="42"/>
            </a:xfrm>
            <a:custGeom>
              <a:avLst/>
              <a:gdLst/>
              <a:ahLst/>
              <a:cxnLst>
                <a:cxn ang="0">
                  <a:pos x="0" y="0"/>
                </a:cxn>
                <a:cxn ang="0">
                  <a:pos x="31" y="0"/>
                </a:cxn>
                <a:cxn ang="0">
                  <a:pos x="47" y="14"/>
                </a:cxn>
                <a:cxn ang="0">
                  <a:pos x="47" y="42"/>
                </a:cxn>
                <a:cxn ang="0">
                  <a:pos x="16" y="42"/>
                </a:cxn>
                <a:cxn ang="0">
                  <a:pos x="0" y="28"/>
                </a:cxn>
                <a:cxn ang="0">
                  <a:pos x="0" y="0"/>
                </a:cxn>
              </a:cxnLst>
              <a:rect l="0" t="0" r="r" b="b"/>
              <a:pathLst>
                <a:path w="47" h="42">
                  <a:moveTo>
                    <a:pt x="0" y="0"/>
                  </a:moveTo>
                  <a:lnTo>
                    <a:pt x="31" y="0"/>
                  </a:lnTo>
                  <a:lnTo>
                    <a:pt x="47" y="14"/>
                  </a:lnTo>
                  <a:lnTo>
                    <a:pt x="47" y="42"/>
                  </a:lnTo>
                  <a:lnTo>
                    <a:pt x="16"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5" name="Freeform 367"/>
            <p:cNvSpPr>
              <a:spLocks/>
            </p:cNvSpPr>
            <p:nvPr/>
          </p:nvSpPr>
          <p:spPr bwMode="auto">
            <a:xfrm>
              <a:off x="2061" y="1944"/>
              <a:ext cx="46" cy="42"/>
            </a:xfrm>
            <a:custGeom>
              <a:avLst/>
              <a:gdLst/>
              <a:ahLst/>
              <a:cxnLst>
                <a:cxn ang="0">
                  <a:pos x="0" y="0"/>
                </a:cxn>
                <a:cxn ang="0">
                  <a:pos x="31" y="0"/>
                </a:cxn>
                <a:cxn ang="0">
                  <a:pos x="46" y="14"/>
                </a:cxn>
                <a:cxn ang="0">
                  <a:pos x="46" y="42"/>
                </a:cxn>
                <a:cxn ang="0">
                  <a:pos x="15" y="42"/>
                </a:cxn>
                <a:cxn ang="0">
                  <a:pos x="0" y="28"/>
                </a:cxn>
                <a:cxn ang="0">
                  <a:pos x="0" y="0"/>
                </a:cxn>
              </a:cxnLst>
              <a:rect l="0" t="0" r="r" b="b"/>
              <a:pathLst>
                <a:path w="46" h="42">
                  <a:moveTo>
                    <a:pt x="0" y="0"/>
                  </a:moveTo>
                  <a:lnTo>
                    <a:pt x="31" y="0"/>
                  </a:lnTo>
                  <a:lnTo>
                    <a:pt x="46" y="14"/>
                  </a:lnTo>
                  <a:lnTo>
                    <a:pt x="46" y="42"/>
                  </a:lnTo>
                  <a:lnTo>
                    <a:pt x="15"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6" name="Freeform 368"/>
            <p:cNvSpPr>
              <a:spLocks/>
            </p:cNvSpPr>
            <p:nvPr/>
          </p:nvSpPr>
          <p:spPr bwMode="auto">
            <a:xfrm>
              <a:off x="2076" y="1958"/>
              <a:ext cx="47" cy="36"/>
            </a:xfrm>
            <a:custGeom>
              <a:avLst/>
              <a:gdLst/>
              <a:ahLst/>
              <a:cxnLst>
                <a:cxn ang="0">
                  <a:pos x="0" y="0"/>
                </a:cxn>
                <a:cxn ang="0">
                  <a:pos x="31" y="0"/>
                </a:cxn>
                <a:cxn ang="0">
                  <a:pos x="47" y="7"/>
                </a:cxn>
                <a:cxn ang="0">
                  <a:pos x="47" y="36"/>
                </a:cxn>
                <a:cxn ang="0">
                  <a:pos x="16" y="36"/>
                </a:cxn>
                <a:cxn ang="0">
                  <a:pos x="0" y="28"/>
                </a:cxn>
                <a:cxn ang="0">
                  <a:pos x="0" y="0"/>
                </a:cxn>
              </a:cxnLst>
              <a:rect l="0" t="0" r="r" b="b"/>
              <a:pathLst>
                <a:path w="47" h="36">
                  <a:moveTo>
                    <a:pt x="0" y="0"/>
                  </a:moveTo>
                  <a:lnTo>
                    <a:pt x="31" y="0"/>
                  </a:lnTo>
                  <a:lnTo>
                    <a:pt x="47" y="7"/>
                  </a:lnTo>
                  <a:lnTo>
                    <a:pt x="47" y="36"/>
                  </a:lnTo>
                  <a:lnTo>
                    <a:pt x="16" y="3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7" name="Freeform 369"/>
            <p:cNvSpPr>
              <a:spLocks/>
            </p:cNvSpPr>
            <p:nvPr/>
          </p:nvSpPr>
          <p:spPr bwMode="auto">
            <a:xfrm>
              <a:off x="2092" y="1965"/>
              <a:ext cx="55" cy="43"/>
            </a:xfrm>
            <a:custGeom>
              <a:avLst/>
              <a:gdLst/>
              <a:ahLst/>
              <a:cxnLst>
                <a:cxn ang="0">
                  <a:pos x="0" y="0"/>
                </a:cxn>
                <a:cxn ang="0">
                  <a:pos x="31" y="0"/>
                </a:cxn>
                <a:cxn ang="0">
                  <a:pos x="55" y="14"/>
                </a:cxn>
                <a:cxn ang="0">
                  <a:pos x="55" y="43"/>
                </a:cxn>
                <a:cxn ang="0">
                  <a:pos x="23" y="43"/>
                </a:cxn>
                <a:cxn ang="0">
                  <a:pos x="0" y="29"/>
                </a:cxn>
                <a:cxn ang="0">
                  <a:pos x="0" y="0"/>
                </a:cxn>
              </a:cxnLst>
              <a:rect l="0" t="0" r="r" b="b"/>
              <a:pathLst>
                <a:path w="55" h="43">
                  <a:moveTo>
                    <a:pt x="0" y="0"/>
                  </a:moveTo>
                  <a:lnTo>
                    <a:pt x="31" y="0"/>
                  </a:lnTo>
                  <a:lnTo>
                    <a:pt x="55" y="14"/>
                  </a:lnTo>
                  <a:lnTo>
                    <a:pt x="55" y="43"/>
                  </a:lnTo>
                  <a:lnTo>
                    <a:pt x="23" y="43"/>
                  </a:lnTo>
                  <a:lnTo>
                    <a:pt x="0" y="29"/>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8" name="Freeform 370"/>
            <p:cNvSpPr>
              <a:spLocks/>
            </p:cNvSpPr>
            <p:nvPr/>
          </p:nvSpPr>
          <p:spPr bwMode="auto">
            <a:xfrm>
              <a:off x="2115" y="1979"/>
              <a:ext cx="71" cy="57"/>
            </a:xfrm>
            <a:custGeom>
              <a:avLst/>
              <a:gdLst/>
              <a:ahLst/>
              <a:cxnLst>
                <a:cxn ang="0">
                  <a:pos x="0" y="0"/>
                </a:cxn>
                <a:cxn ang="0">
                  <a:pos x="32" y="0"/>
                </a:cxn>
                <a:cxn ang="0">
                  <a:pos x="71" y="29"/>
                </a:cxn>
                <a:cxn ang="0">
                  <a:pos x="71" y="57"/>
                </a:cxn>
                <a:cxn ang="0">
                  <a:pos x="39" y="57"/>
                </a:cxn>
                <a:cxn ang="0">
                  <a:pos x="0" y="29"/>
                </a:cxn>
                <a:cxn ang="0">
                  <a:pos x="0" y="0"/>
                </a:cxn>
              </a:cxnLst>
              <a:rect l="0" t="0" r="r" b="b"/>
              <a:pathLst>
                <a:path w="71" h="57">
                  <a:moveTo>
                    <a:pt x="0" y="0"/>
                  </a:moveTo>
                  <a:lnTo>
                    <a:pt x="32" y="0"/>
                  </a:lnTo>
                  <a:lnTo>
                    <a:pt x="71" y="29"/>
                  </a:lnTo>
                  <a:lnTo>
                    <a:pt x="71" y="57"/>
                  </a:lnTo>
                  <a:lnTo>
                    <a:pt x="39" y="57"/>
                  </a:lnTo>
                  <a:lnTo>
                    <a:pt x="0" y="29"/>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59" name="Freeform 371"/>
            <p:cNvSpPr>
              <a:spLocks/>
            </p:cNvSpPr>
            <p:nvPr/>
          </p:nvSpPr>
          <p:spPr bwMode="auto">
            <a:xfrm>
              <a:off x="2154" y="2008"/>
              <a:ext cx="63" cy="56"/>
            </a:xfrm>
            <a:custGeom>
              <a:avLst/>
              <a:gdLst/>
              <a:ahLst/>
              <a:cxnLst>
                <a:cxn ang="0">
                  <a:pos x="0" y="0"/>
                </a:cxn>
                <a:cxn ang="0">
                  <a:pos x="32" y="0"/>
                </a:cxn>
                <a:cxn ang="0">
                  <a:pos x="63" y="28"/>
                </a:cxn>
                <a:cxn ang="0">
                  <a:pos x="63" y="56"/>
                </a:cxn>
                <a:cxn ang="0">
                  <a:pos x="32" y="56"/>
                </a:cxn>
                <a:cxn ang="0">
                  <a:pos x="0" y="28"/>
                </a:cxn>
                <a:cxn ang="0">
                  <a:pos x="0" y="0"/>
                </a:cxn>
              </a:cxnLst>
              <a:rect l="0" t="0" r="r" b="b"/>
              <a:pathLst>
                <a:path w="63" h="56">
                  <a:moveTo>
                    <a:pt x="0" y="0"/>
                  </a:moveTo>
                  <a:lnTo>
                    <a:pt x="32" y="0"/>
                  </a:lnTo>
                  <a:lnTo>
                    <a:pt x="63" y="28"/>
                  </a:lnTo>
                  <a:lnTo>
                    <a:pt x="63" y="56"/>
                  </a:lnTo>
                  <a:lnTo>
                    <a:pt x="32"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0" name="Freeform 372"/>
            <p:cNvSpPr>
              <a:spLocks/>
            </p:cNvSpPr>
            <p:nvPr/>
          </p:nvSpPr>
          <p:spPr bwMode="auto">
            <a:xfrm>
              <a:off x="2186" y="2036"/>
              <a:ext cx="46" cy="49"/>
            </a:xfrm>
            <a:custGeom>
              <a:avLst/>
              <a:gdLst/>
              <a:ahLst/>
              <a:cxnLst>
                <a:cxn ang="0">
                  <a:pos x="0" y="0"/>
                </a:cxn>
                <a:cxn ang="0">
                  <a:pos x="31" y="0"/>
                </a:cxn>
                <a:cxn ang="0">
                  <a:pos x="46" y="21"/>
                </a:cxn>
                <a:cxn ang="0">
                  <a:pos x="46" y="49"/>
                </a:cxn>
                <a:cxn ang="0">
                  <a:pos x="15" y="49"/>
                </a:cxn>
                <a:cxn ang="0">
                  <a:pos x="0" y="28"/>
                </a:cxn>
                <a:cxn ang="0">
                  <a:pos x="0" y="0"/>
                </a:cxn>
              </a:cxnLst>
              <a:rect l="0" t="0" r="r" b="b"/>
              <a:pathLst>
                <a:path w="46" h="49">
                  <a:moveTo>
                    <a:pt x="0" y="0"/>
                  </a:moveTo>
                  <a:lnTo>
                    <a:pt x="31" y="0"/>
                  </a:lnTo>
                  <a:lnTo>
                    <a:pt x="46" y="21"/>
                  </a:lnTo>
                  <a:lnTo>
                    <a:pt x="46" y="49"/>
                  </a:lnTo>
                  <a:lnTo>
                    <a:pt x="15" y="49"/>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1" name="Freeform 373"/>
            <p:cNvSpPr>
              <a:spLocks/>
            </p:cNvSpPr>
            <p:nvPr/>
          </p:nvSpPr>
          <p:spPr bwMode="auto">
            <a:xfrm>
              <a:off x="2201" y="2057"/>
              <a:ext cx="55" cy="63"/>
            </a:xfrm>
            <a:custGeom>
              <a:avLst/>
              <a:gdLst/>
              <a:ahLst/>
              <a:cxnLst>
                <a:cxn ang="0">
                  <a:pos x="0" y="0"/>
                </a:cxn>
                <a:cxn ang="0">
                  <a:pos x="31" y="0"/>
                </a:cxn>
                <a:cxn ang="0">
                  <a:pos x="55" y="35"/>
                </a:cxn>
                <a:cxn ang="0">
                  <a:pos x="55" y="63"/>
                </a:cxn>
                <a:cxn ang="0">
                  <a:pos x="24" y="63"/>
                </a:cxn>
                <a:cxn ang="0">
                  <a:pos x="0" y="28"/>
                </a:cxn>
                <a:cxn ang="0">
                  <a:pos x="0" y="0"/>
                </a:cxn>
              </a:cxnLst>
              <a:rect l="0" t="0" r="r" b="b"/>
              <a:pathLst>
                <a:path w="55" h="63">
                  <a:moveTo>
                    <a:pt x="0" y="0"/>
                  </a:moveTo>
                  <a:lnTo>
                    <a:pt x="31" y="0"/>
                  </a:lnTo>
                  <a:lnTo>
                    <a:pt x="55" y="35"/>
                  </a:lnTo>
                  <a:lnTo>
                    <a:pt x="55" y="63"/>
                  </a:lnTo>
                  <a:lnTo>
                    <a:pt x="24" y="63"/>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2" name="Freeform 374"/>
            <p:cNvSpPr>
              <a:spLocks/>
            </p:cNvSpPr>
            <p:nvPr/>
          </p:nvSpPr>
          <p:spPr bwMode="auto">
            <a:xfrm>
              <a:off x="2225" y="2092"/>
              <a:ext cx="39" cy="56"/>
            </a:xfrm>
            <a:custGeom>
              <a:avLst/>
              <a:gdLst/>
              <a:ahLst/>
              <a:cxnLst>
                <a:cxn ang="0">
                  <a:pos x="0" y="0"/>
                </a:cxn>
                <a:cxn ang="0">
                  <a:pos x="31" y="0"/>
                </a:cxn>
                <a:cxn ang="0">
                  <a:pos x="39" y="28"/>
                </a:cxn>
                <a:cxn ang="0">
                  <a:pos x="39" y="56"/>
                </a:cxn>
                <a:cxn ang="0">
                  <a:pos x="7" y="56"/>
                </a:cxn>
                <a:cxn ang="0">
                  <a:pos x="0" y="28"/>
                </a:cxn>
                <a:cxn ang="0">
                  <a:pos x="0" y="0"/>
                </a:cxn>
              </a:cxnLst>
              <a:rect l="0" t="0" r="r" b="b"/>
              <a:pathLst>
                <a:path w="39" h="56">
                  <a:moveTo>
                    <a:pt x="0" y="0"/>
                  </a:moveTo>
                  <a:lnTo>
                    <a:pt x="31" y="0"/>
                  </a:lnTo>
                  <a:lnTo>
                    <a:pt x="39" y="28"/>
                  </a:lnTo>
                  <a:lnTo>
                    <a:pt x="39" y="56"/>
                  </a:lnTo>
                  <a:lnTo>
                    <a:pt x="7"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3" name="Freeform 375"/>
            <p:cNvSpPr>
              <a:spLocks/>
            </p:cNvSpPr>
            <p:nvPr/>
          </p:nvSpPr>
          <p:spPr bwMode="auto">
            <a:xfrm>
              <a:off x="2232" y="2120"/>
              <a:ext cx="39" cy="56"/>
            </a:xfrm>
            <a:custGeom>
              <a:avLst/>
              <a:gdLst/>
              <a:ahLst/>
              <a:cxnLst>
                <a:cxn ang="0">
                  <a:pos x="0" y="0"/>
                </a:cxn>
                <a:cxn ang="0">
                  <a:pos x="32" y="0"/>
                </a:cxn>
                <a:cxn ang="0">
                  <a:pos x="39" y="28"/>
                </a:cxn>
                <a:cxn ang="0">
                  <a:pos x="39" y="56"/>
                </a:cxn>
                <a:cxn ang="0">
                  <a:pos x="8" y="56"/>
                </a:cxn>
                <a:cxn ang="0">
                  <a:pos x="0" y="28"/>
                </a:cxn>
                <a:cxn ang="0">
                  <a:pos x="0" y="0"/>
                </a:cxn>
              </a:cxnLst>
              <a:rect l="0" t="0" r="r" b="b"/>
              <a:pathLst>
                <a:path w="39" h="56">
                  <a:moveTo>
                    <a:pt x="0" y="0"/>
                  </a:moveTo>
                  <a:lnTo>
                    <a:pt x="32" y="0"/>
                  </a:lnTo>
                  <a:lnTo>
                    <a:pt x="39" y="28"/>
                  </a:lnTo>
                  <a:lnTo>
                    <a:pt x="39" y="56"/>
                  </a:lnTo>
                  <a:lnTo>
                    <a:pt x="8"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4" name="Freeform 376"/>
            <p:cNvSpPr>
              <a:spLocks/>
            </p:cNvSpPr>
            <p:nvPr/>
          </p:nvSpPr>
          <p:spPr bwMode="auto">
            <a:xfrm>
              <a:off x="2232" y="2148"/>
              <a:ext cx="39" cy="57"/>
            </a:xfrm>
            <a:custGeom>
              <a:avLst/>
              <a:gdLst/>
              <a:ahLst/>
              <a:cxnLst>
                <a:cxn ang="0">
                  <a:pos x="0" y="28"/>
                </a:cxn>
                <a:cxn ang="0">
                  <a:pos x="8" y="0"/>
                </a:cxn>
                <a:cxn ang="0">
                  <a:pos x="39" y="0"/>
                </a:cxn>
                <a:cxn ang="0">
                  <a:pos x="39" y="28"/>
                </a:cxn>
                <a:cxn ang="0">
                  <a:pos x="32" y="57"/>
                </a:cxn>
                <a:cxn ang="0">
                  <a:pos x="0" y="57"/>
                </a:cxn>
                <a:cxn ang="0">
                  <a:pos x="0" y="28"/>
                </a:cxn>
              </a:cxnLst>
              <a:rect l="0" t="0" r="r" b="b"/>
              <a:pathLst>
                <a:path w="39" h="57">
                  <a:moveTo>
                    <a:pt x="0" y="28"/>
                  </a:moveTo>
                  <a:lnTo>
                    <a:pt x="8" y="0"/>
                  </a:lnTo>
                  <a:lnTo>
                    <a:pt x="39" y="0"/>
                  </a:lnTo>
                  <a:lnTo>
                    <a:pt x="39" y="28"/>
                  </a:lnTo>
                  <a:lnTo>
                    <a:pt x="32" y="57"/>
                  </a:lnTo>
                  <a:lnTo>
                    <a:pt x="0" y="57"/>
                  </a:lnTo>
                  <a:lnTo>
                    <a:pt x="0" y="28"/>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5" name="Freeform 377"/>
            <p:cNvSpPr>
              <a:spLocks/>
            </p:cNvSpPr>
            <p:nvPr/>
          </p:nvSpPr>
          <p:spPr bwMode="auto">
            <a:xfrm>
              <a:off x="2225" y="2176"/>
              <a:ext cx="39" cy="57"/>
            </a:xfrm>
            <a:custGeom>
              <a:avLst/>
              <a:gdLst/>
              <a:ahLst/>
              <a:cxnLst>
                <a:cxn ang="0">
                  <a:pos x="0" y="29"/>
                </a:cxn>
                <a:cxn ang="0">
                  <a:pos x="7" y="0"/>
                </a:cxn>
                <a:cxn ang="0">
                  <a:pos x="39" y="0"/>
                </a:cxn>
                <a:cxn ang="0">
                  <a:pos x="39" y="29"/>
                </a:cxn>
                <a:cxn ang="0">
                  <a:pos x="31" y="57"/>
                </a:cxn>
                <a:cxn ang="0">
                  <a:pos x="0" y="57"/>
                </a:cxn>
                <a:cxn ang="0">
                  <a:pos x="0" y="29"/>
                </a:cxn>
              </a:cxnLst>
              <a:rect l="0" t="0" r="r" b="b"/>
              <a:pathLst>
                <a:path w="39" h="57">
                  <a:moveTo>
                    <a:pt x="0" y="29"/>
                  </a:moveTo>
                  <a:lnTo>
                    <a:pt x="7" y="0"/>
                  </a:lnTo>
                  <a:lnTo>
                    <a:pt x="39" y="0"/>
                  </a:lnTo>
                  <a:lnTo>
                    <a:pt x="39" y="29"/>
                  </a:lnTo>
                  <a:lnTo>
                    <a:pt x="31" y="57"/>
                  </a:lnTo>
                  <a:lnTo>
                    <a:pt x="0" y="57"/>
                  </a:lnTo>
                  <a:lnTo>
                    <a:pt x="0" y="29"/>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6" name="Freeform 378"/>
            <p:cNvSpPr>
              <a:spLocks/>
            </p:cNvSpPr>
            <p:nvPr/>
          </p:nvSpPr>
          <p:spPr bwMode="auto">
            <a:xfrm>
              <a:off x="2209" y="2205"/>
              <a:ext cx="47" cy="56"/>
            </a:xfrm>
            <a:custGeom>
              <a:avLst/>
              <a:gdLst/>
              <a:ahLst/>
              <a:cxnLst>
                <a:cxn ang="0">
                  <a:pos x="0" y="28"/>
                </a:cxn>
                <a:cxn ang="0">
                  <a:pos x="16" y="0"/>
                </a:cxn>
                <a:cxn ang="0">
                  <a:pos x="47" y="0"/>
                </a:cxn>
                <a:cxn ang="0">
                  <a:pos x="47" y="28"/>
                </a:cxn>
                <a:cxn ang="0">
                  <a:pos x="31" y="56"/>
                </a:cxn>
                <a:cxn ang="0">
                  <a:pos x="0" y="56"/>
                </a:cxn>
                <a:cxn ang="0">
                  <a:pos x="0" y="28"/>
                </a:cxn>
              </a:cxnLst>
              <a:rect l="0" t="0" r="r" b="b"/>
              <a:pathLst>
                <a:path w="47" h="56">
                  <a:moveTo>
                    <a:pt x="0" y="28"/>
                  </a:moveTo>
                  <a:lnTo>
                    <a:pt x="16" y="0"/>
                  </a:lnTo>
                  <a:lnTo>
                    <a:pt x="47" y="0"/>
                  </a:lnTo>
                  <a:lnTo>
                    <a:pt x="47" y="28"/>
                  </a:lnTo>
                  <a:lnTo>
                    <a:pt x="31" y="56"/>
                  </a:lnTo>
                  <a:lnTo>
                    <a:pt x="0" y="56"/>
                  </a:lnTo>
                  <a:lnTo>
                    <a:pt x="0" y="28"/>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7" name="Freeform 379"/>
            <p:cNvSpPr>
              <a:spLocks/>
            </p:cNvSpPr>
            <p:nvPr/>
          </p:nvSpPr>
          <p:spPr bwMode="auto">
            <a:xfrm>
              <a:off x="2193" y="2233"/>
              <a:ext cx="47" cy="49"/>
            </a:xfrm>
            <a:custGeom>
              <a:avLst/>
              <a:gdLst/>
              <a:ahLst/>
              <a:cxnLst>
                <a:cxn ang="0">
                  <a:pos x="0" y="21"/>
                </a:cxn>
                <a:cxn ang="0">
                  <a:pos x="16" y="0"/>
                </a:cxn>
                <a:cxn ang="0">
                  <a:pos x="47" y="0"/>
                </a:cxn>
                <a:cxn ang="0">
                  <a:pos x="47" y="28"/>
                </a:cxn>
                <a:cxn ang="0">
                  <a:pos x="32" y="49"/>
                </a:cxn>
                <a:cxn ang="0">
                  <a:pos x="0" y="49"/>
                </a:cxn>
                <a:cxn ang="0">
                  <a:pos x="0" y="21"/>
                </a:cxn>
              </a:cxnLst>
              <a:rect l="0" t="0" r="r" b="b"/>
              <a:pathLst>
                <a:path w="47" h="49">
                  <a:moveTo>
                    <a:pt x="0" y="21"/>
                  </a:moveTo>
                  <a:lnTo>
                    <a:pt x="16" y="0"/>
                  </a:lnTo>
                  <a:lnTo>
                    <a:pt x="47" y="0"/>
                  </a:lnTo>
                  <a:lnTo>
                    <a:pt x="47" y="28"/>
                  </a:lnTo>
                  <a:lnTo>
                    <a:pt x="32"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8" name="Freeform 380"/>
            <p:cNvSpPr>
              <a:spLocks/>
            </p:cNvSpPr>
            <p:nvPr/>
          </p:nvSpPr>
          <p:spPr bwMode="auto">
            <a:xfrm>
              <a:off x="2162" y="2254"/>
              <a:ext cx="63" cy="70"/>
            </a:xfrm>
            <a:custGeom>
              <a:avLst/>
              <a:gdLst/>
              <a:ahLst/>
              <a:cxnLst>
                <a:cxn ang="0">
                  <a:pos x="0" y="42"/>
                </a:cxn>
                <a:cxn ang="0">
                  <a:pos x="31" y="0"/>
                </a:cxn>
                <a:cxn ang="0">
                  <a:pos x="63" y="0"/>
                </a:cxn>
                <a:cxn ang="0">
                  <a:pos x="63" y="28"/>
                </a:cxn>
                <a:cxn ang="0">
                  <a:pos x="31" y="70"/>
                </a:cxn>
                <a:cxn ang="0">
                  <a:pos x="0" y="70"/>
                </a:cxn>
                <a:cxn ang="0">
                  <a:pos x="0" y="42"/>
                </a:cxn>
              </a:cxnLst>
              <a:rect l="0" t="0" r="r" b="b"/>
              <a:pathLst>
                <a:path w="63" h="70">
                  <a:moveTo>
                    <a:pt x="0" y="42"/>
                  </a:moveTo>
                  <a:lnTo>
                    <a:pt x="31" y="0"/>
                  </a:lnTo>
                  <a:lnTo>
                    <a:pt x="63" y="0"/>
                  </a:lnTo>
                  <a:lnTo>
                    <a:pt x="63" y="28"/>
                  </a:lnTo>
                  <a:lnTo>
                    <a:pt x="31" y="70"/>
                  </a:lnTo>
                  <a:lnTo>
                    <a:pt x="0" y="70"/>
                  </a:lnTo>
                  <a:lnTo>
                    <a:pt x="0" y="42"/>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69" name="Freeform 381"/>
            <p:cNvSpPr>
              <a:spLocks/>
            </p:cNvSpPr>
            <p:nvPr/>
          </p:nvSpPr>
          <p:spPr bwMode="auto">
            <a:xfrm>
              <a:off x="2123" y="2296"/>
              <a:ext cx="70" cy="56"/>
            </a:xfrm>
            <a:custGeom>
              <a:avLst/>
              <a:gdLst/>
              <a:ahLst/>
              <a:cxnLst>
                <a:cxn ang="0">
                  <a:pos x="0" y="28"/>
                </a:cxn>
                <a:cxn ang="0">
                  <a:pos x="39" y="0"/>
                </a:cxn>
                <a:cxn ang="0">
                  <a:pos x="70" y="0"/>
                </a:cxn>
                <a:cxn ang="0">
                  <a:pos x="70" y="28"/>
                </a:cxn>
                <a:cxn ang="0">
                  <a:pos x="31" y="56"/>
                </a:cxn>
                <a:cxn ang="0">
                  <a:pos x="0" y="56"/>
                </a:cxn>
                <a:cxn ang="0">
                  <a:pos x="0" y="28"/>
                </a:cxn>
              </a:cxnLst>
              <a:rect l="0" t="0" r="r" b="b"/>
              <a:pathLst>
                <a:path w="70" h="56">
                  <a:moveTo>
                    <a:pt x="0" y="28"/>
                  </a:moveTo>
                  <a:lnTo>
                    <a:pt x="39" y="0"/>
                  </a:lnTo>
                  <a:lnTo>
                    <a:pt x="70" y="0"/>
                  </a:lnTo>
                  <a:lnTo>
                    <a:pt x="70" y="28"/>
                  </a:lnTo>
                  <a:lnTo>
                    <a:pt x="31" y="56"/>
                  </a:lnTo>
                  <a:lnTo>
                    <a:pt x="0" y="56"/>
                  </a:lnTo>
                  <a:lnTo>
                    <a:pt x="0" y="28"/>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0" name="Freeform 382"/>
            <p:cNvSpPr>
              <a:spLocks/>
            </p:cNvSpPr>
            <p:nvPr/>
          </p:nvSpPr>
          <p:spPr bwMode="auto">
            <a:xfrm>
              <a:off x="2084" y="2324"/>
              <a:ext cx="70" cy="56"/>
            </a:xfrm>
            <a:custGeom>
              <a:avLst/>
              <a:gdLst/>
              <a:ahLst/>
              <a:cxnLst>
                <a:cxn ang="0">
                  <a:pos x="0" y="28"/>
                </a:cxn>
                <a:cxn ang="0">
                  <a:pos x="39" y="0"/>
                </a:cxn>
                <a:cxn ang="0">
                  <a:pos x="70" y="0"/>
                </a:cxn>
                <a:cxn ang="0">
                  <a:pos x="70" y="28"/>
                </a:cxn>
                <a:cxn ang="0">
                  <a:pos x="31" y="56"/>
                </a:cxn>
                <a:cxn ang="0">
                  <a:pos x="0" y="56"/>
                </a:cxn>
                <a:cxn ang="0">
                  <a:pos x="0" y="28"/>
                </a:cxn>
              </a:cxnLst>
              <a:rect l="0" t="0" r="r" b="b"/>
              <a:pathLst>
                <a:path w="70" h="56">
                  <a:moveTo>
                    <a:pt x="0" y="28"/>
                  </a:moveTo>
                  <a:lnTo>
                    <a:pt x="39" y="0"/>
                  </a:lnTo>
                  <a:lnTo>
                    <a:pt x="70" y="0"/>
                  </a:lnTo>
                  <a:lnTo>
                    <a:pt x="70" y="28"/>
                  </a:lnTo>
                  <a:lnTo>
                    <a:pt x="31" y="56"/>
                  </a:lnTo>
                  <a:lnTo>
                    <a:pt x="0" y="56"/>
                  </a:lnTo>
                  <a:lnTo>
                    <a:pt x="0" y="28"/>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1" name="Freeform 383"/>
            <p:cNvSpPr>
              <a:spLocks/>
            </p:cNvSpPr>
            <p:nvPr/>
          </p:nvSpPr>
          <p:spPr bwMode="auto">
            <a:xfrm>
              <a:off x="2045" y="2352"/>
              <a:ext cx="70" cy="57"/>
            </a:xfrm>
            <a:custGeom>
              <a:avLst/>
              <a:gdLst/>
              <a:ahLst/>
              <a:cxnLst>
                <a:cxn ang="0">
                  <a:pos x="0" y="28"/>
                </a:cxn>
                <a:cxn ang="0">
                  <a:pos x="39" y="0"/>
                </a:cxn>
                <a:cxn ang="0">
                  <a:pos x="70" y="0"/>
                </a:cxn>
                <a:cxn ang="0">
                  <a:pos x="70" y="28"/>
                </a:cxn>
                <a:cxn ang="0">
                  <a:pos x="31" y="57"/>
                </a:cxn>
                <a:cxn ang="0">
                  <a:pos x="0" y="57"/>
                </a:cxn>
                <a:cxn ang="0">
                  <a:pos x="0" y="28"/>
                </a:cxn>
              </a:cxnLst>
              <a:rect l="0" t="0" r="r" b="b"/>
              <a:pathLst>
                <a:path w="70" h="57">
                  <a:moveTo>
                    <a:pt x="0" y="28"/>
                  </a:moveTo>
                  <a:lnTo>
                    <a:pt x="39" y="0"/>
                  </a:lnTo>
                  <a:lnTo>
                    <a:pt x="70" y="0"/>
                  </a:lnTo>
                  <a:lnTo>
                    <a:pt x="70" y="28"/>
                  </a:lnTo>
                  <a:lnTo>
                    <a:pt x="31" y="57"/>
                  </a:lnTo>
                  <a:lnTo>
                    <a:pt x="0" y="57"/>
                  </a:lnTo>
                  <a:lnTo>
                    <a:pt x="0" y="28"/>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2" name="Freeform 384"/>
            <p:cNvSpPr>
              <a:spLocks/>
            </p:cNvSpPr>
            <p:nvPr/>
          </p:nvSpPr>
          <p:spPr bwMode="auto">
            <a:xfrm>
              <a:off x="1983" y="2380"/>
              <a:ext cx="93" cy="64"/>
            </a:xfrm>
            <a:custGeom>
              <a:avLst/>
              <a:gdLst/>
              <a:ahLst/>
              <a:cxnLst>
                <a:cxn ang="0">
                  <a:pos x="0" y="36"/>
                </a:cxn>
                <a:cxn ang="0">
                  <a:pos x="62" y="0"/>
                </a:cxn>
                <a:cxn ang="0">
                  <a:pos x="93" y="0"/>
                </a:cxn>
                <a:cxn ang="0">
                  <a:pos x="93" y="29"/>
                </a:cxn>
                <a:cxn ang="0">
                  <a:pos x="31" y="64"/>
                </a:cxn>
                <a:cxn ang="0">
                  <a:pos x="0" y="64"/>
                </a:cxn>
                <a:cxn ang="0">
                  <a:pos x="0" y="36"/>
                </a:cxn>
              </a:cxnLst>
              <a:rect l="0" t="0" r="r" b="b"/>
              <a:pathLst>
                <a:path w="93" h="64">
                  <a:moveTo>
                    <a:pt x="0" y="36"/>
                  </a:moveTo>
                  <a:lnTo>
                    <a:pt x="62" y="0"/>
                  </a:lnTo>
                  <a:lnTo>
                    <a:pt x="93" y="0"/>
                  </a:lnTo>
                  <a:lnTo>
                    <a:pt x="93" y="29"/>
                  </a:lnTo>
                  <a:lnTo>
                    <a:pt x="31" y="64"/>
                  </a:lnTo>
                  <a:lnTo>
                    <a:pt x="0" y="64"/>
                  </a:lnTo>
                  <a:lnTo>
                    <a:pt x="0" y="36"/>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3" name="Freeform 385"/>
            <p:cNvSpPr>
              <a:spLocks/>
            </p:cNvSpPr>
            <p:nvPr/>
          </p:nvSpPr>
          <p:spPr bwMode="auto">
            <a:xfrm>
              <a:off x="1959" y="2416"/>
              <a:ext cx="55" cy="42"/>
            </a:xfrm>
            <a:custGeom>
              <a:avLst/>
              <a:gdLst/>
              <a:ahLst/>
              <a:cxnLst>
                <a:cxn ang="0">
                  <a:pos x="0" y="14"/>
                </a:cxn>
                <a:cxn ang="0">
                  <a:pos x="24" y="0"/>
                </a:cxn>
                <a:cxn ang="0">
                  <a:pos x="55" y="0"/>
                </a:cxn>
                <a:cxn ang="0">
                  <a:pos x="55" y="28"/>
                </a:cxn>
                <a:cxn ang="0">
                  <a:pos x="31" y="42"/>
                </a:cxn>
                <a:cxn ang="0">
                  <a:pos x="0" y="42"/>
                </a:cxn>
                <a:cxn ang="0">
                  <a:pos x="0" y="14"/>
                </a:cxn>
              </a:cxnLst>
              <a:rect l="0" t="0" r="r" b="b"/>
              <a:pathLst>
                <a:path w="55" h="42">
                  <a:moveTo>
                    <a:pt x="0" y="14"/>
                  </a:moveTo>
                  <a:lnTo>
                    <a:pt x="24" y="0"/>
                  </a:lnTo>
                  <a:lnTo>
                    <a:pt x="55" y="0"/>
                  </a:lnTo>
                  <a:lnTo>
                    <a:pt x="55"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4" name="Freeform 386"/>
            <p:cNvSpPr>
              <a:spLocks/>
            </p:cNvSpPr>
            <p:nvPr/>
          </p:nvSpPr>
          <p:spPr bwMode="auto">
            <a:xfrm>
              <a:off x="1951" y="2430"/>
              <a:ext cx="39" cy="35"/>
            </a:xfrm>
            <a:custGeom>
              <a:avLst/>
              <a:gdLst/>
              <a:ahLst/>
              <a:cxnLst>
                <a:cxn ang="0">
                  <a:pos x="0" y="7"/>
                </a:cxn>
                <a:cxn ang="0">
                  <a:pos x="8" y="0"/>
                </a:cxn>
                <a:cxn ang="0">
                  <a:pos x="39" y="0"/>
                </a:cxn>
                <a:cxn ang="0">
                  <a:pos x="39" y="28"/>
                </a:cxn>
                <a:cxn ang="0">
                  <a:pos x="32" y="35"/>
                </a:cxn>
                <a:cxn ang="0">
                  <a:pos x="0" y="35"/>
                </a:cxn>
                <a:cxn ang="0">
                  <a:pos x="0" y="7"/>
                </a:cxn>
              </a:cxnLst>
              <a:rect l="0" t="0" r="r" b="b"/>
              <a:pathLst>
                <a:path w="39" h="35">
                  <a:moveTo>
                    <a:pt x="0" y="7"/>
                  </a:moveTo>
                  <a:lnTo>
                    <a:pt x="8" y="0"/>
                  </a:lnTo>
                  <a:lnTo>
                    <a:pt x="39" y="0"/>
                  </a:lnTo>
                  <a:lnTo>
                    <a:pt x="39" y="28"/>
                  </a:lnTo>
                  <a:lnTo>
                    <a:pt x="32" y="35"/>
                  </a:lnTo>
                  <a:lnTo>
                    <a:pt x="0" y="35"/>
                  </a:lnTo>
                  <a:lnTo>
                    <a:pt x="0" y="7"/>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5" name="Freeform 387"/>
            <p:cNvSpPr>
              <a:spLocks/>
            </p:cNvSpPr>
            <p:nvPr/>
          </p:nvSpPr>
          <p:spPr bwMode="auto">
            <a:xfrm>
              <a:off x="1920" y="2437"/>
              <a:ext cx="63" cy="42"/>
            </a:xfrm>
            <a:custGeom>
              <a:avLst/>
              <a:gdLst/>
              <a:ahLst/>
              <a:cxnLst>
                <a:cxn ang="0">
                  <a:pos x="0" y="14"/>
                </a:cxn>
                <a:cxn ang="0">
                  <a:pos x="31" y="0"/>
                </a:cxn>
                <a:cxn ang="0">
                  <a:pos x="63" y="0"/>
                </a:cxn>
                <a:cxn ang="0">
                  <a:pos x="63" y="28"/>
                </a:cxn>
                <a:cxn ang="0">
                  <a:pos x="31" y="42"/>
                </a:cxn>
                <a:cxn ang="0">
                  <a:pos x="0" y="42"/>
                </a:cxn>
                <a:cxn ang="0">
                  <a:pos x="0" y="14"/>
                </a:cxn>
              </a:cxnLst>
              <a:rect l="0" t="0" r="r" b="b"/>
              <a:pathLst>
                <a:path w="63" h="42">
                  <a:moveTo>
                    <a:pt x="0" y="14"/>
                  </a:moveTo>
                  <a:lnTo>
                    <a:pt x="31" y="0"/>
                  </a:lnTo>
                  <a:lnTo>
                    <a:pt x="63" y="0"/>
                  </a:lnTo>
                  <a:lnTo>
                    <a:pt x="63"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6" name="Freeform 388"/>
            <p:cNvSpPr>
              <a:spLocks/>
            </p:cNvSpPr>
            <p:nvPr/>
          </p:nvSpPr>
          <p:spPr bwMode="auto">
            <a:xfrm>
              <a:off x="1889" y="2451"/>
              <a:ext cx="62" cy="49"/>
            </a:xfrm>
            <a:custGeom>
              <a:avLst/>
              <a:gdLst/>
              <a:ahLst/>
              <a:cxnLst>
                <a:cxn ang="0">
                  <a:pos x="0" y="21"/>
                </a:cxn>
                <a:cxn ang="0">
                  <a:pos x="31" y="0"/>
                </a:cxn>
                <a:cxn ang="0">
                  <a:pos x="62" y="0"/>
                </a:cxn>
                <a:cxn ang="0">
                  <a:pos x="62" y="28"/>
                </a:cxn>
                <a:cxn ang="0">
                  <a:pos x="31" y="49"/>
                </a:cxn>
                <a:cxn ang="0">
                  <a:pos x="0" y="49"/>
                </a:cxn>
                <a:cxn ang="0">
                  <a:pos x="0" y="21"/>
                </a:cxn>
              </a:cxnLst>
              <a:rect l="0" t="0" r="r" b="b"/>
              <a:pathLst>
                <a:path w="62" h="49">
                  <a:moveTo>
                    <a:pt x="0" y="21"/>
                  </a:moveTo>
                  <a:lnTo>
                    <a:pt x="31" y="0"/>
                  </a:lnTo>
                  <a:lnTo>
                    <a:pt x="62" y="0"/>
                  </a:lnTo>
                  <a:lnTo>
                    <a:pt x="62"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7" name="Freeform 389"/>
            <p:cNvSpPr>
              <a:spLocks/>
            </p:cNvSpPr>
            <p:nvPr/>
          </p:nvSpPr>
          <p:spPr bwMode="auto">
            <a:xfrm>
              <a:off x="1873" y="2472"/>
              <a:ext cx="47" cy="42"/>
            </a:xfrm>
            <a:custGeom>
              <a:avLst/>
              <a:gdLst/>
              <a:ahLst/>
              <a:cxnLst>
                <a:cxn ang="0">
                  <a:pos x="0" y="14"/>
                </a:cxn>
                <a:cxn ang="0">
                  <a:pos x="16" y="0"/>
                </a:cxn>
                <a:cxn ang="0">
                  <a:pos x="47" y="0"/>
                </a:cxn>
                <a:cxn ang="0">
                  <a:pos x="47" y="28"/>
                </a:cxn>
                <a:cxn ang="0">
                  <a:pos x="31" y="42"/>
                </a:cxn>
                <a:cxn ang="0">
                  <a:pos x="0" y="42"/>
                </a:cxn>
                <a:cxn ang="0">
                  <a:pos x="0" y="14"/>
                </a:cxn>
              </a:cxnLst>
              <a:rect l="0" t="0" r="r" b="b"/>
              <a:pathLst>
                <a:path w="47" h="42">
                  <a:moveTo>
                    <a:pt x="0" y="14"/>
                  </a:moveTo>
                  <a:lnTo>
                    <a:pt x="16" y="0"/>
                  </a:lnTo>
                  <a:lnTo>
                    <a:pt x="47" y="0"/>
                  </a:lnTo>
                  <a:lnTo>
                    <a:pt x="47"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8" name="Freeform 390"/>
            <p:cNvSpPr>
              <a:spLocks/>
            </p:cNvSpPr>
            <p:nvPr/>
          </p:nvSpPr>
          <p:spPr bwMode="auto">
            <a:xfrm>
              <a:off x="1850" y="2486"/>
              <a:ext cx="54" cy="49"/>
            </a:xfrm>
            <a:custGeom>
              <a:avLst/>
              <a:gdLst/>
              <a:ahLst/>
              <a:cxnLst>
                <a:cxn ang="0">
                  <a:pos x="0" y="21"/>
                </a:cxn>
                <a:cxn ang="0">
                  <a:pos x="23" y="0"/>
                </a:cxn>
                <a:cxn ang="0">
                  <a:pos x="54" y="0"/>
                </a:cxn>
                <a:cxn ang="0">
                  <a:pos x="54" y="28"/>
                </a:cxn>
                <a:cxn ang="0">
                  <a:pos x="31" y="49"/>
                </a:cxn>
                <a:cxn ang="0">
                  <a:pos x="0" y="49"/>
                </a:cxn>
                <a:cxn ang="0">
                  <a:pos x="0" y="21"/>
                </a:cxn>
              </a:cxnLst>
              <a:rect l="0" t="0" r="r" b="b"/>
              <a:pathLst>
                <a:path w="54" h="49">
                  <a:moveTo>
                    <a:pt x="0" y="21"/>
                  </a:moveTo>
                  <a:lnTo>
                    <a:pt x="23" y="0"/>
                  </a:lnTo>
                  <a:lnTo>
                    <a:pt x="54" y="0"/>
                  </a:lnTo>
                  <a:lnTo>
                    <a:pt x="54"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79" name="Freeform 391"/>
            <p:cNvSpPr>
              <a:spLocks/>
            </p:cNvSpPr>
            <p:nvPr/>
          </p:nvSpPr>
          <p:spPr bwMode="auto">
            <a:xfrm>
              <a:off x="1834" y="2507"/>
              <a:ext cx="47" cy="49"/>
            </a:xfrm>
            <a:custGeom>
              <a:avLst/>
              <a:gdLst/>
              <a:ahLst/>
              <a:cxnLst>
                <a:cxn ang="0">
                  <a:pos x="0" y="21"/>
                </a:cxn>
                <a:cxn ang="0">
                  <a:pos x="16" y="0"/>
                </a:cxn>
                <a:cxn ang="0">
                  <a:pos x="47" y="0"/>
                </a:cxn>
                <a:cxn ang="0">
                  <a:pos x="47" y="28"/>
                </a:cxn>
                <a:cxn ang="0">
                  <a:pos x="31" y="49"/>
                </a:cxn>
                <a:cxn ang="0">
                  <a:pos x="0" y="49"/>
                </a:cxn>
                <a:cxn ang="0">
                  <a:pos x="0" y="21"/>
                </a:cxn>
              </a:cxnLst>
              <a:rect l="0" t="0" r="r" b="b"/>
              <a:pathLst>
                <a:path w="47" h="49">
                  <a:moveTo>
                    <a:pt x="0" y="21"/>
                  </a:moveTo>
                  <a:lnTo>
                    <a:pt x="16" y="0"/>
                  </a:lnTo>
                  <a:lnTo>
                    <a:pt x="47" y="0"/>
                  </a:lnTo>
                  <a:lnTo>
                    <a:pt x="47" y="28"/>
                  </a:lnTo>
                  <a:lnTo>
                    <a:pt x="31" y="49"/>
                  </a:lnTo>
                  <a:lnTo>
                    <a:pt x="0" y="49"/>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80" name="Freeform 392"/>
            <p:cNvSpPr>
              <a:spLocks/>
            </p:cNvSpPr>
            <p:nvPr/>
          </p:nvSpPr>
          <p:spPr bwMode="auto">
            <a:xfrm>
              <a:off x="1819" y="2528"/>
              <a:ext cx="46" cy="42"/>
            </a:xfrm>
            <a:custGeom>
              <a:avLst/>
              <a:gdLst/>
              <a:ahLst/>
              <a:cxnLst>
                <a:cxn ang="0">
                  <a:pos x="0" y="14"/>
                </a:cxn>
                <a:cxn ang="0">
                  <a:pos x="15" y="0"/>
                </a:cxn>
                <a:cxn ang="0">
                  <a:pos x="46" y="0"/>
                </a:cxn>
                <a:cxn ang="0">
                  <a:pos x="46" y="28"/>
                </a:cxn>
                <a:cxn ang="0">
                  <a:pos x="31" y="42"/>
                </a:cxn>
                <a:cxn ang="0">
                  <a:pos x="0" y="42"/>
                </a:cxn>
                <a:cxn ang="0">
                  <a:pos x="0" y="14"/>
                </a:cxn>
              </a:cxnLst>
              <a:rect l="0" t="0" r="r" b="b"/>
              <a:pathLst>
                <a:path w="46" h="42">
                  <a:moveTo>
                    <a:pt x="0" y="14"/>
                  </a:moveTo>
                  <a:lnTo>
                    <a:pt x="15" y="0"/>
                  </a:lnTo>
                  <a:lnTo>
                    <a:pt x="46" y="0"/>
                  </a:lnTo>
                  <a:lnTo>
                    <a:pt x="46"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81" name="Freeform 393"/>
            <p:cNvSpPr>
              <a:spLocks/>
            </p:cNvSpPr>
            <p:nvPr/>
          </p:nvSpPr>
          <p:spPr bwMode="auto">
            <a:xfrm>
              <a:off x="1811" y="2542"/>
              <a:ext cx="39" cy="42"/>
            </a:xfrm>
            <a:custGeom>
              <a:avLst/>
              <a:gdLst/>
              <a:ahLst/>
              <a:cxnLst>
                <a:cxn ang="0">
                  <a:pos x="0" y="14"/>
                </a:cxn>
                <a:cxn ang="0">
                  <a:pos x="8" y="0"/>
                </a:cxn>
                <a:cxn ang="0">
                  <a:pos x="39" y="0"/>
                </a:cxn>
                <a:cxn ang="0">
                  <a:pos x="39" y="28"/>
                </a:cxn>
                <a:cxn ang="0">
                  <a:pos x="31" y="42"/>
                </a:cxn>
                <a:cxn ang="0">
                  <a:pos x="0" y="42"/>
                </a:cxn>
                <a:cxn ang="0">
                  <a:pos x="0" y="14"/>
                </a:cxn>
              </a:cxnLst>
              <a:rect l="0" t="0" r="r" b="b"/>
              <a:pathLst>
                <a:path w="39" h="42">
                  <a:moveTo>
                    <a:pt x="0" y="14"/>
                  </a:moveTo>
                  <a:lnTo>
                    <a:pt x="8" y="0"/>
                  </a:lnTo>
                  <a:lnTo>
                    <a:pt x="39" y="0"/>
                  </a:lnTo>
                  <a:lnTo>
                    <a:pt x="39" y="28"/>
                  </a:lnTo>
                  <a:lnTo>
                    <a:pt x="31" y="42"/>
                  </a:lnTo>
                  <a:lnTo>
                    <a:pt x="0" y="42"/>
                  </a:lnTo>
                  <a:lnTo>
                    <a:pt x="0" y="14"/>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82" name="Freeform 394"/>
            <p:cNvSpPr>
              <a:spLocks/>
            </p:cNvSpPr>
            <p:nvPr/>
          </p:nvSpPr>
          <p:spPr bwMode="auto">
            <a:xfrm>
              <a:off x="1803" y="2556"/>
              <a:ext cx="39" cy="50"/>
            </a:xfrm>
            <a:custGeom>
              <a:avLst/>
              <a:gdLst/>
              <a:ahLst/>
              <a:cxnLst>
                <a:cxn ang="0">
                  <a:pos x="0" y="21"/>
                </a:cxn>
                <a:cxn ang="0">
                  <a:pos x="8" y="0"/>
                </a:cxn>
                <a:cxn ang="0">
                  <a:pos x="39" y="0"/>
                </a:cxn>
                <a:cxn ang="0">
                  <a:pos x="39" y="28"/>
                </a:cxn>
                <a:cxn ang="0">
                  <a:pos x="31" y="50"/>
                </a:cxn>
                <a:cxn ang="0">
                  <a:pos x="0" y="50"/>
                </a:cxn>
                <a:cxn ang="0">
                  <a:pos x="0" y="21"/>
                </a:cxn>
              </a:cxnLst>
              <a:rect l="0" t="0" r="r" b="b"/>
              <a:pathLst>
                <a:path w="39" h="50">
                  <a:moveTo>
                    <a:pt x="0" y="21"/>
                  </a:moveTo>
                  <a:lnTo>
                    <a:pt x="8" y="0"/>
                  </a:lnTo>
                  <a:lnTo>
                    <a:pt x="39" y="0"/>
                  </a:lnTo>
                  <a:lnTo>
                    <a:pt x="39" y="28"/>
                  </a:lnTo>
                  <a:lnTo>
                    <a:pt x="31" y="50"/>
                  </a:lnTo>
                  <a:lnTo>
                    <a:pt x="0" y="50"/>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83" name="Freeform 395"/>
            <p:cNvSpPr>
              <a:spLocks/>
            </p:cNvSpPr>
            <p:nvPr/>
          </p:nvSpPr>
          <p:spPr bwMode="auto">
            <a:xfrm>
              <a:off x="1795" y="2577"/>
              <a:ext cx="39" cy="50"/>
            </a:xfrm>
            <a:custGeom>
              <a:avLst/>
              <a:gdLst/>
              <a:ahLst/>
              <a:cxnLst>
                <a:cxn ang="0">
                  <a:pos x="0" y="21"/>
                </a:cxn>
                <a:cxn ang="0">
                  <a:pos x="8" y="0"/>
                </a:cxn>
                <a:cxn ang="0">
                  <a:pos x="39" y="0"/>
                </a:cxn>
                <a:cxn ang="0">
                  <a:pos x="39" y="29"/>
                </a:cxn>
                <a:cxn ang="0">
                  <a:pos x="31" y="50"/>
                </a:cxn>
                <a:cxn ang="0">
                  <a:pos x="0" y="50"/>
                </a:cxn>
                <a:cxn ang="0">
                  <a:pos x="0" y="21"/>
                </a:cxn>
              </a:cxnLst>
              <a:rect l="0" t="0" r="r" b="b"/>
              <a:pathLst>
                <a:path w="39" h="50">
                  <a:moveTo>
                    <a:pt x="0" y="21"/>
                  </a:moveTo>
                  <a:lnTo>
                    <a:pt x="8" y="0"/>
                  </a:lnTo>
                  <a:lnTo>
                    <a:pt x="39" y="0"/>
                  </a:lnTo>
                  <a:lnTo>
                    <a:pt x="39" y="29"/>
                  </a:lnTo>
                  <a:lnTo>
                    <a:pt x="31" y="50"/>
                  </a:lnTo>
                  <a:lnTo>
                    <a:pt x="0" y="50"/>
                  </a:lnTo>
                  <a:lnTo>
                    <a:pt x="0" y="21"/>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84" name="Freeform 396"/>
            <p:cNvSpPr>
              <a:spLocks/>
            </p:cNvSpPr>
            <p:nvPr/>
          </p:nvSpPr>
          <p:spPr bwMode="auto">
            <a:xfrm>
              <a:off x="1787" y="2598"/>
              <a:ext cx="39" cy="57"/>
            </a:xfrm>
            <a:custGeom>
              <a:avLst/>
              <a:gdLst/>
              <a:ahLst/>
              <a:cxnLst>
                <a:cxn ang="0">
                  <a:pos x="0" y="29"/>
                </a:cxn>
                <a:cxn ang="0">
                  <a:pos x="8" y="0"/>
                </a:cxn>
                <a:cxn ang="0">
                  <a:pos x="39" y="0"/>
                </a:cxn>
                <a:cxn ang="0">
                  <a:pos x="39" y="29"/>
                </a:cxn>
                <a:cxn ang="0">
                  <a:pos x="32" y="57"/>
                </a:cxn>
                <a:cxn ang="0">
                  <a:pos x="0" y="57"/>
                </a:cxn>
                <a:cxn ang="0">
                  <a:pos x="0" y="29"/>
                </a:cxn>
              </a:cxnLst>
              <a:rect l="0" t="0" r="r" b="b"/>
              <a:pathLst>
                <a:path w="39" h="57">
                  <a:moveTo>
                    <a:pt x="0" y="29"/>
                  </a:moveTo>
                  <a:lnTo>
                    <a:pt x="8" y="0"/>
                  </a:lnTo>
                  <a:lnTo>
                    <a:pt x="39" y="0"/>
                  </a:lnTo>
                  <a:lnTo>
                    <a:pt x="39" y="29"/>
                  </a:lnTo>
                  <a:lnTo>
                    <a:pt x="32" y="57"/>
                  </a:lnTo>
                  <a:lnTo>
                    <a:pt x="0" y="57"/>
                  </a:lnTo>
                  <a:lnTo>
                    <a:pt x="0" y="29"/>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85" name="Rectangle 397"/>
            <p:cNvSpPr>
              <a:spLocks noChangeArrowheads="1"/>
            </p:cNvSpPr>
            <p:nvPr/>
          </p:nvSpPr>
          <p:spPr bwMode="auto">
            <a:xfrm>
              <a:off x="1787" y="2627"/>
              <a:ext cx="32" cy="42"/>
            </a:xfrm>
            <a:prstGeom prst="rect">
              <a:avLst/>
            </a:prstGeom>
            <a:blipFill dpi="0" rotWithShape="0">
              <a:blip r:embed="rId3"/>
              <a:srcRect/>
              <a:tile tx="0" ty="0" sx="100000" sy="100000" flip="none" algn="tl"/>
            </a:blipFill>
            <a:ln w="9525">
              <a:noFill/>
              <a:miter lim="800000"/>
              <a:headEnd/>
              <a:tailEnd/>
            </a:ln>
          </p:spPr>
          <p:txBody>
            <a:bodyPr>
              <a:prstTxWarp prst="textNoShape">
                <a:avLst/>
              </a:prstTxWarp>
            </a:bodyPr>
            <a:lstStyle/>
            <a:p>
              <a:endParaRPr lang="en-US"/>
            </a:p>
          </p:txBody>
        </p:sp>
        <p:sp>
          <p:nvSpPr>
            <p:cNvPr id="140686" name="Rectangle 398"/>
            <p:cNvSpPr>
              <a:spLocks noChangeArrowheads="1"/>
            </p:cNvSpPr>
            <p:nvPr/>
          </p:nvSpPr>
          <p:spPr bwMode="auto">
            <a:xfrm>
              <a:off x="1787" y="2641"/>
              <a:ext cx="32" cy="49"/>
            </a:xfrm>
            <a:prstGeom prst="rect">
              <a:avLst/>
            </a:prstGeom>
            <a:blipFill dpi="0" rotWithShape="0">
              <a:blip r:embed="rId3"/>
              <a:srcRect/>
              <a:tile tx="0" ty="0" sx="100000" sy="100000" flip="none" algn="tl"/>
            </a:blipFill>
            <a:ln w="9525">
              <a:noFill/>
              <a:miter lim="800000"/>
              <a:headEnd/>
              <a:tailEnd/>
            </a:ln>
          </p:spPr>
          <p:txBody>
            <a:bodyPr>
              <a:prstTxWarp prst="textNoShape">
                <a:avLst/>
              </a:prstTxWarp>
            </a:bodyPr>
            <a:lstStyle/>
            <a:p>
              <a:endParaRPr lang="en-US"/>
            </a:p>
          </p:txBody>
        </p:sp>
        <p:sp>
          <p:nvSpPr>
            <p:cNvPr id="140687" name="Freeform 399"/>
            <p:cNvSpPr>
              <a:spLocks/>
            </p:cNvSpPr>
            <p:nvPr/>
          </p:nvSpPr>
          <p:spPr bwMode="auto">
            <a:xfrm>
              <a:off x="1787" y="2662"/>
              <a:ext cx="39" cy="56"/>
            </a:xfrm>
            <a:custGeom>
              <a:avLst/>
              <a:gdLst/>
              <a:ahLst/>
              <a:cxnLst>
                <a:cxn ang="0">
                  <a:pos x="0" y="0"/>
                </a:cxn>
                <a:cxn ang="0">
                  <a:pos x="32" y="0"/>
                </a:cxn>
                <a:cxn ang="0">
                  <a:pos x="39" y="28"/>
                </a:cxn>
                <a:cxn ang="0">
                  <a:pos x="39" y="56"/>
                </a:cxn>
                <a:cxn ang="0">
                  <a:pos x="8" y="56"/>
                </a:cxn>
                <a:cxn ang="0">
                  <a:pos x="0" y="28"/>
                </a:cxn>
                <a:cxn ang="0">
                  <a:pos x="0" y="0"/>
                </a:cxn>
              </a:cxnLst>
              <a:rect l="0" t="0" r="r" b="b"/>
              <a:pathLst>
                <a:path w="39" h="56">
                  <a:moveTo>
                    <a:pt x="0" y="0"/>
                  </a:moveTo>
                  <a:lnTo>
                    <a:pt x="32" y="0"/>
                  </a:lnTo>
                  <a:lnTo>
                    <a:pt x="39" y="28"/>
                  </a:lnTo>
                  <a:lnTo>
                    <a:pt x="39" y="56"/>
                  </a:lnTo>
                  <a:lnTo>
                    <a:pt x="8"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88" name="Freeform 400"/>
            <p:cNvSpPr>
              <a:spLocks/>
            </p:cNvSpPr>
            <p:nvPr/>
          </p:nvSpPr>
          <p:spPr bwMode="auto">
            <a:xfrm>
              <a:off x="1795" y="2690"/>
              <a:ext cx="39" cy="49"/>
            </a:xfrm>
            <a:custGeom>
              <a:avLst/>
              <a:gdLst/>
              <a:ahLst/>
              <a:cxnLst>
                <a:cxn ang="0">
                  <a:pos x="0" y="0"/>
                </a:cxn>
                <a:cxn ang="0">
                  <a:pos x="31" y="0"/>
                </a:cxn>
                <a:cxn ang="0">
                  <a:pos x="39" y="21"/>
                </a:cxn>
                <a:cxn ang="0">
                  <a:pos x="39" y="49"/>
                </a:cxn>
                <a:cxn ang="0">
                  <a:pos x="8" y="49"/>
                </a:cxn>
                <a:cxn ang="0">
                  <a:pos x="0" y="28"/>
                </a:cxn>
                <a:cxn ang="0">
                  <a:pos x="0" y="0"/>
                </a:cxn>
              </a:cxnLst>
              <a:rect l="0" t="0" r="r" b="b"/>
              <a:pathLst>
                <a:path w="39" h="49">
                  <a:moveTo>
                    <a:pt x="0" y="0"/>
                  </a:moveTo>
                  <a:lnTo>
                    <a:pt x="31" y="0"/>
                  </a:lnTo>
                  <a:lnTo>
                    <a:pt x="39" y="21"/>
                  </a:lnTo>
                  <a:lnTo>
                    <a:pt x="39" y="49"/>
                  </a:lnTo>
                  <a:lnTo>
                    <a:pt x="8" y="49"/>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89" name="Freeform 401"/>
            <p:cNvSpPr>
              <a:spLocks/>
            </p:cNvSpPr>
            <p:nvPr/>
          </p:nvSpPr>
          <p:spPr bwMode="auto">
            <a:xfrm>
              <a:off x="1803" y="2711"/>
              <a:ext cx="39" cy="49"/>
            </a:xfrm>
            <a:custGeom>
              <a:avLst/>
              <a:gdLst/>
              <a:ahLst/>
              <a:cxnLst>
                <a:cxn ang="0">
                  <a:pos x="0" y="0"/>
                </a:cxn>
                <a:cxn ang="0">
                  <a:pos x="31" y="0"/>
                </a:cxn>
                <a:cxn ang="0">
                  <a:pos x="39" y="21"/>
                </a:cxn>
                <a:cxn ang="0">
                  <a:pos x="39" y="49"/>
                </a:cxn>
                <a:cxn ang="0">
                  <a:pos x="8" y="49"/>
                </a:cxn>
                <a:cxn ang="0">
                  <a:pos x="0" y="28"/>
                </a:cxn>
                <a:cxn ang="0">
                  <a:pos x="0" y="0"/>
                </a:cxn>
              </a:cxnLst>
              <a:rect l="0" t="0" r="r" b="b"/>
              <a:pathLst>
                <a:path w="39" h="49">
                  <a:moveTo>
                    <a:pt x="0" y="0"/>
                  </a:moveTo>
                  <a:lnTo>
                    <a:pt x="31" y="0"/>
                  </a:lnTo>
                  <a:lnTo>
                    <a:pt x="39" y="21"/>
                  </a:lnTo>
                  <a:lnTo>
                    <a:pt x="39" y="49"/>
                  </a:lnTo>
                  <a:lnTo>
                    <a:pt x="8" y="49"/>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0" name="Freeform 402"/>
            <p:cNvSpPr>
              <a:spLocks/>
            </p:cNvSpPr>
            <p:nvPr/>
          </p:nvSpPr>
          <p:spPr bwMode="auto">
            <a:xfrm>
              <a:off x="1811" y="2732"/>
              <a:ext cx="39" cy="42"/>
            </a:xfrm>
            <a:custGeom>
              <a:avLst/>
              <a:gdLst/>
              <a:ahLst/>
              <a:cxnLst>
                <a:cxn ang="0">
                  <a:pos x="0" y="0"/>
                </a:cxn>
                <a:cxn ang="0">
                  <a:pos x="31" y="0"/>
                </a:cxn>
                <a:cxn ang="0">
                  <a:pos x="39" y="14"/>
                </a:cxn>
                <a:cxn ang="0">
                  <a:pos x="39" y="42"/>
                </a:cxn>
                <a:cxn ang="0">
                  <a:pos x="8" y="42"/>
                </a:cxn>
                <a:cxn ang="0">
                  <a:pos x="0" y="28"/>
                </a:cxn>
                <a:cxn ang="0">
                  <a:pos x="0" y="0"/>
                </a:cxn>
              </a:cxnLst>
              <a:rect l="0" t="0" r="r" b="b"/>
              <a:pathLst>
                <a:path w="39" h="42">
                  <a:moveTo>
                    <a:pt x="0" y="0"/>
                  </a:moveTo>
                  <a:lnTo>
                    <a:pt x="31" y="0"/>
                  </a:lnTo>
                  <a:lnTo>
                    <a:pt x="39" y="14"/>
                  </a:lnTo>
                  <a:lnTo>
                    <a:pt x="39" y="42"/>
                  </a:lnTo>
                  <a:lnTo>
                    <a:pt x="8"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1" name="Freeform 403"/>
            <p:cNvSpPr>
              <a:spLocks/>
            </p:cNvSpPr>
            <p:nvPr/>
          </p:nvSpPr>
          <p:spPr bwMode="auto">
            <a:xfrm>
              <a:off x="1819" y="2746"/>
              <a:ext cx="46" cy="49"/>
            </a:xfrm>
            <a:custGeom>
              <a:avLst/>
              <a:gdLst/>
              <a:ahLst/>
              <a:cxnLst>
                <a:cxn ang="0">
                  <a:pos x="0" y="0"/>
                </a:cxn>
                <a:cxn ang="0">
                  <a:pos x="31" y="0"/>
                </a:cxn>
                <a:cxn ang="0">
                  <a:pos x="46" y="21"/>
                </a:cxn>
                <a:cxn ang="0">
                  <a:pos x="46" y="49"/>
                </a:cxn>
                <a:cxn ang="0">
                  <a:pos x="15" y="49"/>
                </a:cxn>
                <a:cxn ang="0">
                  <a:pos x="0" y="28"/>
                </a:cxn>
                <a:cxn ang="0">
                  <a:pos x="0" y="0"/>
                </a:cxn>
              </a:cxnLst>
              <a:rect l="0" t="0" r="r" b="b"/>
              <a:pathLst>
                <a:path w="46" h="49">
                  <a:moveTo>
                    <a:pt x="0" y="0"/>
                  </a:moveTo>
                  <a:lnTo>
                    <a:pt x="31" y="0"/>
                  </a:lnTo>
                  <a:lnTo>
                    <a:pt x="46" y="21"/>
                  </a:lnTo>
                  <a:lnTo>
                    <a:pt x="46" y="49"/>
                  </a:lnTo>
                  <a:lnTo>
                    <a:pt x="15" y="49"/>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2" name="Freeform 404"/>
            <p:cNvSpPr>
              <a:spLocks/>
            </p:cNvSpPr>
            <p:nvPr/>
          </p:nvSpPr>
          <p:spPr bwMode="auto">
            <a:xfrm>
              <a:off x="1834" y="2767"/>
              <a:ext cx="47" cy="57"/>
            </a:xfrm>
            <a:custGeom>
              <a:avLst/>
              <a:gdLst/>
              <a:ahLst/>
              <a:cxnLst>
                <a:cxn ang="0">
                  <a:pos x="0" y="0"/>
                </a:cxn>
                <a:cxn ang="0">
                  <a:pos x="31" y="0"/>
                </a:cxn>
                <a:cxn ang="0">
                  <a:pos x="47" y="28"/>
                </a:cxn>
                <a:cxn ang="0">
                  <a:pos x="47" y="57"/>
                </a:cxn>
                <a:cxn ang="0">
                  <a:pos x="16" y="57"/>
                </a:cxn>
                <a:cxn ang="0">
                  <a:pos x="0" y="28"/>
                </a:cxn>
                <a:cxn ang="0">
                  <a:pos x="0" y="0"/>
                </a:cxn>
              </a:cxnLst>
              <a:rect l="0" t="0" r="r" b="b"/>
              <a:pathLst>
                <a:path w="47" h="57">
                  <a:moveTo>
                    <a:pt x="0" y="0"/>
                  </a:moveTo>
                  <a:lnTo>
                    <a:pt x="31" y="0"/>
                  </a:lnTo>
                  <a:lnTo>
                    <a:pt x="47" y="28"/>
                  </a:lnTo>
                  <a:lnTo>
                    <a:pt x="47" y="57"/>
                  </a:lnTo>
                  <a:lnTo>
                    <a:pt x="16" y="57"/>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3" name="Freeform 405"/>
            <p:cNvSpPr>
              <a:spLocks/>
            </p:cNvSpPr>
            <p:nvPr/>
          </p:nvSpPr>
          <p:spPr bwMode="auto">
            <a:xfrm>
              <a:off x="1850" y="2795"/>
              <a:ext cx="54" cy="57"/>
            </a:xfrm>
            <a:custGeom>
              <a:avLst/>
              <a:gdLst/>
              <a:ahLst/>
              <a:cxnLst>
                <a:cxn ang="0">
                  <a:pos x="0" y="0"/>
                </a:cxn>
                <a:cxn ang="0">
                  <a:pos x="31" y="0"/>
                </a:cxn>
                <a:cxn ang="0">
                  <a:pos x="54" y="29"/>
                </a:cxn>
                <a:cxn ang="0">
                  <a:pos x="54" y="57"/>
                </a:cxn>
                <a:cxn ang="0">
                  <a:pos x="23" y="57"/>
                </a:cxn>
                <a:cxn ang="0">
                  <a:pos x="0" y="29"/>
                </a:cxn>
                <a:cxn ang="0">
                  <a:pos x="0" y="0"/>
                </a:cxn>
              </a:cxnLst>
              <a:rect l="0" t="0" r="r" b="b"/>
              <a:pathLst>
                <a:path w="54" h="57">
                  <a:moveTo>
                    <a:pt x="0" y="0"/>
                  </a:moveTo>
                  <a:lnTo>
                    <a:pt x="31" y="0"/>
                  </a:lnTo>
                  <a:lnTo>
                    <a:pt x="54" y="29"/>
                  </a:lnTo>
                  <a:lnTo>
                    <a:pt x="54" y="57"/>
                  </a:lnTo>
                  <a:lnTo>
                    <a:pt x="23" y="57"/>
                  </a:lnTo>
                  <a:lnTo>
                    <a:pt x="0" y="29"/>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4" name="Freeform 406"/>
            <p:cNvSpPr>
              <a:spLocks/>
            </p:cNvSpPr>
            <p:nvPr/>
          </p:nvSpPr>
          <p:spPr bwMode="auto">
            <a:xfrm>
              <a:off x="1873" y="2824"/>
              <a:ext cx="55" cy="56"/>
            </a:xfrm>
            <a:custGeom>
              <a:avLst/>
              <a:gdLst/>
              <a:ahLst/>
              <a:cxnLst>
                <a:cxn ang="0">
                  <a:pos x="0" y="0"/>
                </a:cxn>
                <a:cxn ang="0">
                  <a:pos x="31" y="0"/>
                </a:cxn>
                <a:cxn ang="0">
                  <a:pos x="55" y="28"/>
                </a:cxn>
                <a:cxn ang="0">
                  <a:pos x="55" y="56"/>
                </a:cxn>
                <a:cxn ang="0">
                  <a:pos x="24" y="56"/>
                </a:cxn>
                <a:cxn ang="0">
                  <a:pos x="0" y="28"/>
                </a:cxn>
                <a:cxn ang="0">
                  <a:pos x="0" y="0"/>
                </a:cxn>
              </a:cxnLst>
              <a:rect l="0" t="0" r="r" b="b"/>
              <a:pathLst>
                <a:path w="55" h="56">
                  <a:moveTo>
                    <a:pt x="0" y="0"/>
                  </a:moveTo>
                  <a:lnTo>
                    <a:pt x="31" y="0"/>
                  </a:lnTo>
                  <a:lnTo>
                    <a:pt x="55" y="28"/>
                  </a:lnTo>
                  <a:lnTo>
                    <a:pt x="55" y="56"/>
                  </a:lnTo>
                  <a:lnTo>
                    <a:pt x="24"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5" name="Freeform 407"/>
            <p:cNvSpPr>
              <a:spLocks/>
            </p:cNvSpPr>
            <p:nvPr/>
          </p:nvSpPr>
          <p:spPr bwMode="auto">
            <a:xfrm>
              <a:off x="1897" y="2852"/>
              <a:ext cx="54" cy="49"/>
            </a:xfrm>
            <a:custGeom>
              <a:avLst/>
              <a:gdLst/>
              <a:ahLst/>
              <a:cxnLst>
                <a:cxn ang="0">
                  <a:pos x="0" y="0"/>
                </a:cxn>
                <a:cxn ang="0">
                  <a:pos x="31" y="0"/>
                </a:cxn>
                <a:cxn ang="0">
                  <a:pos x="54" y="21"/>
                </a:cxn>
                <a:cxn ang="0">
                  <a:pos x="54" y="49"/>
                </a:cxn>
                <a:cxn ang="0">
                  <a:pos x="23" y="49"/>
                </a:cxn>
                <a:cxn ang="0">
                  <a:pos x="0" y="28"/>
                </a:cxn>
                <a:cxn ang="0">
                  <a:pos x="0" y="0"/>
                </a:cxn>
              </a:cxnLst>
              <a:rect l="0" t="0" r="r" b="b"/>
              <a:pathLst>
                <a:path w="54" h="49">
                  <a:moveTo>
                    <a:pt x="0" y="0"/>
                  </a:moveTo>
                  <a:lnTo>
                    <a:pt x="31" y="0"/>
                  </a:lnTo>
                  <a:lnTo>
                    <a:pt x="54" y="21"/>
                  </a:lnTo>
                  <a:lnTo>
                    <a:pt x="54" y="49"/>
                  </a:lnTo>
                  <a:lnTo>
                    <a:pt x="23" y="49"/>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6" name="Freeform 408"/>
            <p:cNvSpPr>
              <a:spLocks/>
            </p:cNvSpPr>
            <p:nvPr/>
          </p:nvSpPr>
          <p:spPr bwMode="auto">
            <a:xfrm>
              <a:off x="1920" y="2873"/>
              <a:ext cx="55" cy="49"/>
            </a:xfrm>
            <a:custGeom>
              <a:avLst/>
              <a:gdLst/>
              <a:ahLst/>
              <a:cxnLst>
                <a:cxn ang="0">
                  <a:pos x="0" y="0"/>
                </a:cxn>
                <a:cxn ang="0">
                  <a:pos x="31" y="0"/>
                </a:cxn>
                <a:cxn ang="0">
                  <a:pos x="55" y="21"/>
                </a:cxn>
                <a:cxn ang="0">
                  <a:pos x="55" y="49"/>
                </a:cxn>
                <a:cxn ang="0">
                  <a:pos x="24" y="49"/>
                </a:cxn>
                <a:cxn ang="0">
                  <a:pos x="0" y="28"/>
                </a:cxn>
                <a:cxn ang="0">
                  <a:pos x="0" y="0"/>
                </a:cxn>
              </a:cxnLst>
              <a:rect l="0" t="0" r="r" b="b"/>
              <a:pathLst>
                <a:path w="55" h="49">
                  <a:moveTo>
                    <a:pt x="0" y="0"/>
                  </a:moveTo>
                  <a:lnTo>
                    <a:pt x="31" y="0"/>
                  </a:lnTo>
                  <a:lnTo>
                    <a:pt x="55" y="21"/>
                  </a:lnTo>
                  <a:lnTo>
                    <a:pt x="55" y="49"/>
                  </a:lnTo>
                  <a:lnTo>
                    <a:pt x="24" y="49"/>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7" name="Freeform 409"/>
            <p:cNvSpPr>
              <a:spLocks/>
            </p:cNvSpPr>
            <p:nvPr/>
          </p:nvSpPr>
          <p:spPr bwMode="auto">
            <a:xfrm>
              <a:off x="1944" y="2894"/>
              <a:ext cx="62" cy="56"/>
            </a:xfrm>
            <a:custGeom>
              <a:avLst/>
              <a:gdLst/>
              <a:ahLst/>
              <a:cxnLst>
                <a:cxn ang="0">
                  <a:pos x="0" y="0"/>
                </a:cxn>
                <a:cxn ang="0">
                  <a:pos x="31" y="0"/>
                </a:cxn>
                <a:cxn ang="0">
                  <a:pos x="62" y="28"/>
                </a:cxn>
                <a:cxn ang="0">
                  <a:pos x="62" y="56"/>
                </a:cxn>
                <a:cxn ang="0">
                  <a:pos x="31" y="56"/>
                </a:cxn>
                <a:cxn ang="0">
                  <a:pos x="0" y="28"/>
                </a:cxn>
                <a:cxn ang="0">
                  <a:pos x="0" y="0"/>
                </a:cxn>
              </a:cxnLst>
              <a:rect l="0" t="0" r="r" b="b"/>
              <a:pathLst>
                <a:path w="62" h="56">
                  <a:moveTo>
                    <a:pt x="0" y="0"/>
                  </a:moveTo>
                  <a:lnTo>
                    <a:pt x="31" y="0"/>
                  </a:lnTo>
                  <a:lnTo>
                    <a:pt x="62" y="28"/>
                  </a:lnTo>
                  <a:lnTo>
                    <a:pt x="62" y="56"/>
                  </a:lnTo>
                  <a:lnTo>
                    <a:pt x="31"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8" name="Freeform 410"/>
            <p:cNvSpPr>
              <a:spLocks/>
            </p:cNvSpPr>
            <p:nvPr/>
          </p:nvSpPr>
          <p:spPr bwMode="auto">
            <a:xfrm>
              <a:off x="1975" y="2922"/>
              <a:ext cx="70" cy="56"/>
            </a:xfrm>
            <a:custGeom>
              <a:avLst/>
              <a:gdLst/>
              <a:ahLst/>
              <a:cxnLst>
                <a:cxn ang="0">
                  <a:pos x="0" y="0"/>
                </a:cxn>
                <a:cxn ang="0">
                  <a:pos x="31" y="0"/>
                </a:cxn>
                <a:cxn ang="0">
                  <a:pos x="70" y="28"/>
                </a:cxn>
                <a:cxn ang="0">
                  <a:pos x="70" y="56"/>
                </a:cxn>
                <a:cxn ang="0">
                  <a:pos x="39" y="56"/>
                </a:cxn>
                <a:cxn ang="0">
                  <a:pos x="0" y="28"/>
                </a:cxn>
                <a:cxn ang="0">
                  <a:pos x="0" y="0"/>
                </a:cxn>
              </a:cxnLst>
              <a:rect l="0" t="0" r="r" b="b"/>
              <a:pathLst>
                <a:path w="70" h="56">
                  <a:moveTo>
                    <a:pt x="0" y="0"/>
                  </a:moveTo>
                  <a:lnTo>
                    <a:pt x="31" y="0"/>
                  </a:lnTo>
                  <a:lnTo>
                    <a:pt x="70" y="28"/>
                  </a:lnTo>
                  <a:lnTo>
                    <a:pt x="70" y="56"/>
                  </a:lnTo>
                  <a:lnTo>
                    <a:pt x="39"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699" name="Freeform 411"/>
            <p:cNvSpPr>
              <a:spLocks/>
            </p:cNvSpPr>
            <p:nvPr/>
          </p:nvSpPr>
          <p:spPr bwMode="auto">
            <a:xfrm>
              <a:off x="2014" y="2950"/>
              <a:ext cx="62" cy="56"/>
            </a:xfrm>
            <a:custGeom>
              <a:avLst/>
              <a:gdLst/>
              <a:ahLst/>
              <a:cxnLst>
                <a:cxn ang="0">
                  <a:pos x="0" y="0"/>
                </a:cxn>
                <a:cxn ang="0">
                  <a:pos x="31" y="0"/>
                </a:cxn>
                <a:cxn ang="0">
                  <a:pos x="62" y="28"/>
                </a:cxn>
                <a:cxn ang="0">
                  <a:pos x="62" y="56"/>
                </a:cxn>
                <a:cxn ang="0">
                  <a:pos x="31" y="56"/>
                </a:cxn>
                <a:cxn ang="0">
                  <a:pos x="0" y="28"/>
                </a:cxn>
                <a:cxn ang="0">
                  <a:pos x="0" y="0"/>
                </a:cxn>
              </a:cxnLst>
              <a:rect l="0" t="0" r="r" b="b"/>
              <a:pathLst>
                <a:path w="62" h="56">
                  <a:moveTo>
                    <a:pt x="0" y="0"/>
                  </a:moveTo>
                  <a:lnTo>
                    <a:pt x="31" y="0"/>
                  </a:lnTo>
                  <a:lnTo>
                    <a:pt x="62" y="28"/>
                  </a:lnTo>
                  <a:lnTo>
                    <a:pt x="62" y="56"/>
                  </a:lnTo>
                  <a:lnTo>
                    <a:pt x="31"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700" name="Freeform 412"/>
            <p:cNvSpPr>
              <a:spLocks/>
            </p:cNvSpPr>
            <p:nvPr/>
          </p:nvSpPr>
          <p:spPr bwMode="auto">
            <a:xfrm>
              <a:off x="2045" y="2978"/>
              <a:ext cx="70" cy="57"/>
            </a:xfrm>
            <a:custGeom>
              <a:avLst/>
              <a:gdLst/>
              <a:ahLst/>
              <a:cxnLst>
                <a:cxn ang="0">
                  <a:pos x="0" y="0"/>
                </a:cxn>
                <a:cxn ang="0">
                  <a:pos x="31" y="0"/>
                </a:cxn>
                <a:cxn ang="0">
                  <a:pos x="70" y="28"/>
                </a:cxn>
                <a:cxn ang="0">
                  <a:pos x="70" y="57"/>
                </a:cxn>
                <a:cxn ang="0">
                  <a:pos x="39" y="57"/>
                </a:cxn>
                <a:cxn ang="0">
                  <a:pos x="0" y="28"/>
                </a:cxn>
                <a:cxn ang="0">
                  <a:pos x="0" y="0"/>
                </a:cxn>
              </a:cxnLst>
              <a:rect l="0" t="0" r="r" b="b"/>
              <a:pathLst>
                <a:path w="70" h="57">
                  <a:moveTo>
                    <a:pt x="0" y="0"/>
                  </a:moveTo>
                  <a:lnTo>
                    <a:pt x="31" y="0"/>
                  </a:lnTo>
                  <a:lnTo>
                    <a:pt x="70" y="28"/>
                  </a:lnTo>
                  <a:lnTo>
                    <a:pt x="70" y="57"/>
                  </a:lnTo>
                  <a:lnTo>
                    <a:pt x="39" y="57"/>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701" name="Freeform 413"/>
            <p:cNvSpPr>
              <a:spLocks/>
            </p:cNvSpPr>
            <p:nvPr/>
          </p:nvSpPr>
          <p:spPr bwMode="auto">
            <a:xfrm>
              <a:off x="2084" y="3006"/>
              <a:ext cx="70" cy="57"/>
            </a:xfrm>
            <a:custGeom>
              <a:avLst/>
              <a:gdLst/>
              <a:ahLst/>
              <a:cxnLst>
                <a:cxn ang="0">
                  <a:pos x="0" y="0"/>
                </a:cxn>
                <a:cxn ang="0">
                  <a:pos x="31" y="0"/>
                </a:cxn>
                <a:cxn ang="0">
                  <a:pos x="70" y="29"/>
                </a:cxn>
                <a:cxn ang="0">
                  <a:pos x="70" y="57"/>
                </a:cxn>
                <a:cxn ang="0">
                  <a:pos x="39" y="57"/>
                </a:cxn>
                <a:cxn ang="0">
                  <a:pos x="0" y="29"/>
                </a:cxn>
                <a:cxn ang="0">
                  <a:pos x="0" y="0"/>
                </a:cxn>
              </a:cxnLst>
              <a:rect l="0" t="0" r="r" b="b"/>
              <a:pathLst>
                <a:path w="70" h="57">
                  <a:moveTo>
                    <a:pt x="0" y="0"/>
                  </a:moveTo>
                  <a:lnTo>
                    <a:pt x="31" y="0"/>
                  </a:lnTo>
                  <a:lnTo>
                    <a:pt x="70" y="29"/>
                  </a:lnTo>
                  <a:lnTo>
                    <a:pt x="70" y="57"/>
                  </a:lnTo>
                  <a:lnTo>
                    <a:pt x="39" y="57"/>
                  </a:lnTo>
                  <a:lnTo>
                    <a:pt x="0" y="29"/>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702" name="Freeform 414"/>
            <p:cNvSpPr>
              <a:spLocks/>
            </p:cNvSpPr>
            <p:nvPr/>
          </p:nvSpPr>
          <p:spPr bwMode="auto">
            <a:xfrm>
              <a:off x="2123" y="3035"/>
              <a:ext cx="78" cy="56"/>
            </a:xfrm>
            <a:custGeom>
              <a:avLst/>
              <a:gdLst/>
              <a:ahLst/>
              <a:cxnLst>
                <a:cxn ang="0">
                  <a:pos x="0" y="0"/>
                </a:cxn>
                <a:cxn ang="0">
                  <a:pos x="31" y="0"/>
                </a:cxn>
                <a:cxn ang="0">
                  <a:pos x="78" y="28"/>
                </a:cxn>
                <a:cxn ang="0">
                  <a:pos x="78" y="56"/>
                </a:cxn>
                <a:cxn ang="0">
                  <a:pos x="47" y="56"/>
                </a:cxn>
                <a:cxn ang="0">
                  <a:pos x="0" y="28"/>
                </a:cxn>
                <a:cxn ang="0">
                  <a:pos x="0" y="0"/>
                </a:cxn>
              </a:cxnLst>
              <a:rect l="0" t="0" r="r" b="b"/>
              <a:pathLst>
                <a:path w="78" h="56">
                  <a:moveTo>
                    <a:pt x="0" y="0"/>
                  </a:moveTo>
                  <a:lnTo>
                    <a:pt x="31" y="0"/>
                  </a:lnTo>
                  <a:lnTo>
                    <a:pt x="78" y="28"/>
                  </a:lnTo>
                  <a:lnTo>
                    <a:pt x="78" y="56"/>
                  </a:lnTo>
                  <a:lnTo>
                    <a:pt x="47"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703" name="Freeform 415"/>
            <p:cNvSpPr>
              <a:spLocks/>
            </p:cNvSpPr>
            <p:nvPr/>
          </p:nvSpPr>
          <p:spPr bwMode="auto">
            <a:xfrm>
              <a:off x="2170" y="3063"/>
              <a:ext cx="70" cy="56"/>
            </a:xfrm>
            <a:custGeom>
              <a:avLst/>
              <a:gdLst/>
              <a:ahLst/>
              <a:cxnLst>
                <a:cxn ang="0">
                  <a:pos x="0" y="0"/>
                </a:cxn>
                <a:cxn ang="0">
                  <a:pos x="31" y="0"/>
                </a:cxn>
                <a:cxn ang="0">
                  <a:pos x="70" y="28"/>
                </a:cxn>
                <a:cxn ang="0">
                  <a:pos x="70" y="56"/>
                </a:cxn>
                <a:cxn ang="0">
                  <a:pos x="39" y="56"/>
                </a:cxn>
                <a:cxn ang="0">
                  <a:pos x="0" y="28"/>
                </a:cxn>
                <a:cxn ang="0">
                  <a:pos x="0" y="0"/>
                </a:cxn>
              </a:cxnLst>
              <a:rect l="0" t="0" r="r" b="b"/>
              <a:pathLst>
                <a:path w="70" h="56">
                  <a:moveTo>
                    <a:pt x="0" y="0"/>
                  </a:moveTo>
                  <a:lnTo>
                    <a:pt x="31" y="0"/>
                  </a:lnTo>
                  <a:lnTo>
                    <a:pt x="70" y="28"/>
                  </a:lnTo>
                  <a:lnTo>
                    <a:pt x="70" y="56"/>
                  </a:lnTo>
                  <a:lnTo>
                    <a:pt x="39"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704" name="Freeform 416"/>
            <p:cNvSpPr>
              <a:spLocks/>
            </p:cNvSpPr>
            <p:nvPr/>
          </p:nvSpPr>
          <p:spPr bwMode="auto">
            <a:xfrm>
              <a:off x="2209" y="3091"/>
              <a:ext cx="86" cy="56"/>
            </a:xfrm>
            <a:custGeom>
              <a:avLst/>
              <a:gdLst/>
              <a:ahLst/>
              <a:cxnLst>
                <a:cxn ang="0">
                  <a:pos x="0" y="0"/>
                </a:cxn>
                <a:cxn ang="0">
                  <a:pos x="31" y="0"/>
                </a:cxn>
                <a:cxn ang="0">
                  <a:pos x="86" y="28"/>
                </a:cxn>
                <a:cxn ang="0">
                  <a:pos x="86" y="56"/>
                </a:cxn>
                <a:cxn ang="0">
                  <a:pos x="55" y="56"/>
                </a:cxn>
                <a:cxn ang="0">
                  <a:pos x="0" y="28"/>
                </a:cxn>
                <a:cxn ang="0">
                  <a:pos x="0" y="0"/>
                </a:cxn>
              </a:cxnLst>
              <a:rect l="0" t="0" r="r" b="b"/>
              <a:pathLst>
                <a:path w="86" h="56">
                  <a:moveTo>
                    <a:pt x="0" y="0"/>
                  </a:moveTo>
                  <a:lnTo>
                    <a:pt x="31" y="0"/>
                  </a:lnTo>
                  <a:lnTo>
                    <a:pt x="86" y="28"/>
                  </a:lnTo>
                  <a:lnTo>
                    <a:pt x="86" y="56"/>
                  </a:lnTo>
                  <a:lnTo>
                    <a:pt x="55"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705" name="Freeform 417"/>
            <p:cNvSpPr>
              <a:spLocks/>
            </p:cNvSpPr>
            <p:nvPr/>
          </p:nvSpPr>
          <p:spPr bwMode="auto">
            <a:xfrm>
              <a:off x="2264" y="3119"/>
              <a:ext cx="78" cy="56"/>
            </a:xfrm>
            <a:custGeom>
              <a:avLst/>
              <a:gdLst/>
              <a:ahLst/>
              <a:cxnLst>
                <a:cxn ang="0">
                  <a:pos x="0" y="0"/>
                </a:cxn>
                <a:cxn ang="0">
                  <a:pos x="31" y="0"/>
                </a:cxn>
                <a:cxn ang="0">
                  <a:pos x="78" y="28"/>
                </a:cxn>
                <a:cxn ang="0">
                  <a:pos x="78" y="56"/>
                </a:cxn>
                <a:cxn ang="0">
                  <a:pos x="46" y="56"/>
                </a:cxn>
                <a:cxn ang="0">
                  <a:pos x="0" y="28"/>
                </a:cxn>
                <a:cxn ang="0">
                  <a:pos x="0" y="0"/>
                </a:cxn>
              </a:cxnLst>
              <a:rect l="0" t="0" r="r" b="b"/>
              <a:pathLst>
                <a:path w="78" h="56">
                  <a:moveTo>
                    <a:pt x="0" y="0"/>
                  </a:moveTo>
                  <a:lnTo>
                    <a:pt x="31" y="0"/>
                  </a:lnTo>
                  <a:lnTo>
                    <a:pt x="78" y="28"/>
                  </a:lnTo>
                  <a:lnTo>
                    <a:pt x="78" y="56"/>
                  </a:lnTo>
                  <a:lnTo>
                    <a:pt x="46" y="56"/>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706" name="Freeform 418"/>
            <p:cNvSpPr>
              <a:spLocks/>
            </p:cNvSpPr>
            <p:nvPr/>
          </p:nvSpPr>
          <p:spPr bwMode="auto">
            <a:xfrm>
              <a:off x="2310" y="3147"/>
              <a:ext cx="55" cy="42"/>
            </a:xfrm>
            <a:custGeom>
              <a:avLst/>
              <a:gdLst/>
              <a:ahLst/>
              <a:cxnLst>
                <a:cxn ang="0">
                  <a:pos x="0" y="0"/>
                </a:cxn>
                <a:cxn ang="0">
                  <a:pos x="32" y="0"/>
                </a:cxn>
                <a:cxn ang="0">
                  <a:pos x="55" y="14"/>
                </a:cxn>
                <a:cxn ang="0">
                  <a:pos x="55" y="42"/>
                </a:cxn>
                <a:cxn ang="0">
                  <a:pos x="24" y="42"/>
                </a:cxn>
                <a:cxn ang="0">
                  <a:pos x="0" y="28"/>
                </a:cxn>
                <a:cxn ang="0">
                  <a:pos x="0" y="0"/>
                </a:cxn>
              </a:cxnLst>
              <a:rect l="0" t="0" r="r" b="b"/>
              <a:pathLst>
                <a:path w="55" h="42">
                  <a:moveTo>
                    <a:pt x="0" y="0"/>
                  </a:moveTo>
                  <a:lnTo>
                    <a:pt x="32" y="0"/>
                  </a:lnTo>
                  <a:lnTo>
                    <a:pt x="55" y="14"/>
                  </a:lnTo>
                  <a:lnTo>
                    <a:pt x="55" y="42"/>
                  </a:lnTo>
                  <a:lnTo>
                    <a:pt x="24" y="42"/>
                  </a:lnTo>
                  <a:lnTo>
                    <a:pt x="0" y="28"/>
                  </a:lnTo>
                  <a:lnTo>
                    <a:pt x="0" y="0"/>
                  </a:lnTo>
                  <a:close/>
                </a:path>
              </a:pathLst>
            </a:custGeom>
            <a:blipFill dpi="0" rotWithShape="0">
              <a:blip r:embed="rId3"/>
              <a:srcRect/>
              <a:tile tx="0" ty="0" sx="100000" sy="100000" flip="none" algn="tl"/>
            </a:blipFill>
            <a:ln w="9525">
              <a:noFill/>
              <a:round/>
              <a:headEnd/>
              <a:tailEnd/>
            </a:ln>
          </p:spPr>
          <p:txBody>
            <a:bodyPr>
              <a:prstTxWarp prst="textNoShape">
                <a:avLst/>
              </a:prstTxWarp>
            </a:bodyPr>
            <a:lstStyle/>
            <a:p>
              <a:endParaRPr lang="en-US"/>
            </a:p>
          </p:txBody>
        </p:sp>
        <p:sp>
          <p:nvSpPr>
            <p:cNvPr id="140707" name="Line 419"/>
            <p:cNvSpPr>
              <a:spLocks noChangeShapeType="1"/>
            </p:cNvSpPr>
            <p:nvPr/>
          </p:nvSpPr>
          <p:spPr bwMode="auto">
            <a:xfrm>
              <a:off x="3599" y="3058"/>
              <a:ext cx="5" cy="5"/>
            </a:xfrm>
            <a:prstGeom prst="line">
              <a:avLst/>
            </a:prstGeom>
            <a:noFill/>
            <a:ln w="25400">
              <a:solidFill>
                <a:srgbClr val="121212"/>
              </a:solidFill>
              <a:round/>
              <a:headEnd/>
              <a:tailEnd/>
            </a:ln>
          </p:spPr>
          <p:txBody>
            <a:bodyPr>
              <a:prstTxWarp prst="textNoShape">
                <a:avLst/>
              </a:prstTxWarp>
            </a:bodyPr>
            <a:lstStyle/>
            <a:p>
              <a:endParaRPr lang="en-US"/>
            </a:p>
          </p:txBody>
        </p:sp>
        <p:sp>
          <p:nvSpPr>
            <p:cNvPr id="140708" name="Line 420"/>
            <p:cNvSpPr>
              <a:spLocks noChangeShapeType="1"/>
            </p:cNvSpPr>
            <p:nvPr/>
          </p:nvSpPr>
          <p:spPr bwMode="auto">
            <a:xfrm>
              <a:off x="3599" y="3058"/>
              <a:ext cx="5" cy="5"/>
            </a:xfrm>
            <a:prstGeom prst="line">
              <a:avLst/>
            </a:prstGeom>
            <a:noFill/>
            <a:ln w="25400">
              <a:solidFill>
                <a:srgbClr val="181818"/>
              </a:solidFill>
              <a:round/>
              <a:headEnd/>
              <a:tailEnd/>
            </a:ln>
          </p:spPr>
          <p:txBody>
            <a:bodyPr>
              <a:prstTxWarp prst="textNoShape">
                <a:avLst/>
              </a:prstTxWarp>
            </a:bodyPr>
            <a:lstStyle/>
            <a:p>
              <a:endParaRPr lang="en-US"/>
            </a:p>
          </p:txBody>
        </p:sp>
        <p:sp>
          <p:nvSpPr>
            <p:cNvPr id="140709" name="Line 421"/>
            <p:cNvSpPr>
              <a:spLocks noChangeShapeType="1"/>
            </p:cNvSpPr>
            <p:nvPr/>
          </p:nvSpPr>
          <p:spPr bwMode="auto">
            <a:xfrm>
              <a:off x="3599" y="3044"/>
              <a:ext cx="21" cy="19"/>
            </a:xfrm>
            <a:prstGeom prst="line">
              <a:avLst/>
            </a:prstGeom>
            <a:noFill/>
            <a:ln w="25400">
              <a:solidFill>
                <a:srgbClr val="1F1F1F"/>
              </a:solidFill>
              <a:round/>
              <a:headEnd/>
              <a:tailEnd/>
            </a:ln>
          </p:spPr>
          <p:txBody>
            <a:bodyPr>
              <a:prstTxWarp prst="textNoShape">
                <a:avLst/>
              </a:prstTxWarp>
            </a:bodyPr>
            <a:lstStyle/>
            <a:p>
              <a:endParaRPr lang="en-US"/>
            </a:p>
          </p:txBody>
        </p:sp>
        <p:sp>
          <p:nvSpPr>
            <p:cNvPr id="140710" name="Line 422"/>
            <p:cNvSpPr>
              <a:spLocks noChangeShapeType="1"/>
            </p:cNvSpPr>
            <p:nvPr/>
          </p:nvSpPr>
          <p:spPr bwMode="auto">
            <a:xfrm>
              <a:off x="3599" y="3030"/>
              <a:ext cx="37" cy="33"/>
            </a:xfrm>
            <a:prstGeom prst="line">
              <a:avLst/>
            </a:prstGeom>
            <a:noFill/>
            <a:ln w="25400">
              <a:solidFill>
                <a:srgbClr val="252525"/>
              </a:solidFill>
              <a:round/>
              <a:headEnd/>
              <a:tailEnd/>
            </a:ln>
          </p:spPr>
          <p:txBody>
            <a:bodyPr>
              <a:prstTxWarp prst="textNoShape">
                <a:avLst/>
              </a:prstTxWarp>
            </a:bodyPr>
            <a:lstStyle/>
            <a:p>
              <a:endParaRPr lang="en-US"/>
            </a:p>
          </p:txBody>
        </p:sp>
        <p:sp>
          <p:nvSpPr>
            <p:cNvPr id="140711" name="Line 423"/>
            <p:cNvSpPr>
              <a:spLocks noChangeShapeType="1"/>
            </p:cNvSpPr>
            <p:nvPr/>
          </p:nvSpPr>
          <p:spPr bwMode="auto">
            <a:xfrm>
              <a:off x="3599" y="3030"/>
              <a:ext cx="37" cy="33"/>
            </a:xfrm>
            <a:prstGeom prst="line">
              <a:avLst/>
            </a:prstGeom>
            <a:noFill/>
            <a:ln w="25400">
              <a:solidFill>
                <a:srgbClr val="2B2B2B"/>
              </a:solidFill>
              <a:round/>
              <a:headEnd/>
              <a:tailEnd/>
            </a:ln>
          </p:spPr>
          <p:txBody>
            <a:bodyPr>
              <a:prstTxWarp prst="textNoShape">
                <a:avLst/>
              </a:prstTxWarp>
            </a:bodyPr>
            <a:lstStyle/>
            <a:p>
              <a:endParaRPr lang="en-US"/>
            </a:p>
          </p:txBody>
        </p:sp>
        <p:sp>
          <p:nvSpPr>
            <p:cNvPr id="140712" name="Line 424"/>
            <p:cNvSpPr>
              <a:spLocks noChangeShapeType="1"/>
            </p:cNvSpPr>
            <p:nvPr/>
          </p:nvSpPr>
          <p:spPr bwMode="auto">
            <a:xfrm>
              <a:off x="3599" y="3017"/>
              <a:ext cx="52" cy="46"/>
            </a:xfrm>
            <a:prstGeom prst="line">
              <a:avLst/>
            </a:prstGeom>
            <a:noFill/>
            <a:ln w="25400">
              <a:solidFill>
                <a:srgbClr val="313131"/>
              </a:solidFill>
              <a:round/>
              <a:headEnd/>
              <a:tailEnd/>
            </a:ln>
          </p:spPr>
          <p:txBody>
            <a:bodyPr>
              <a:prstTxWarp prst="textNoShape">
                <a:avLst/>
              </a:prstTxWarp>
            </a:bodyPr>
            <a:lstStyle/>
            <a:p>
              <a:endParaRPr lang="en-US"/>
            </a:p>
          </p:txBody>
        </p:sp>
        <p:sp>
          <p:nvSpPr>
            <p:cNvPr id="140713" name="Line 425"/>
            <p:cNvSpPr>
              <a:spLocks noChangeShapeType="1"/>
            </p:cNvSpPr>
            <p:nvPr/>
          </p:nvSpPr>
          <p:spPr bwMode="auto">
            <a:xfrm>
              <a:off x="3599" y="3003"/>
              <a:ext cx="68" cy="60"/>
            </a:xfrm>
            <a:prstGeom prst="line">
              <a:avLst/>
            </a:prstGeom>
            <a:noFill/>
            <a:ln w="25400">
              <a:solidFill>
                <a:srgbClr val="383838"/>
              </a:solidFill>
              <a:round/>
              <a:headEnd/>
              <a:tailEnd/>
            </a:ln>
          </p:spPr>
          <p:txBody>
            <a:bodyPr>
              <a:prstTxWarp prst="textNoShape">
                <a:avLst/>
              </a:prstTxWarp>
            </a:bodyPr>
            <a:lstStyle/>
            <a:p>
              <a:endParaRPr lang="en-US"/>
            </a:p>
          </p:txBody>
        </p:sp>
        <p:sp>
          <p:nvSpPr>
            <p:cNvPr id="140714" name="Line 426"/>
            <p:cNvSpPr>
              <a:spLocks noChangeShapeType="1"/>
            </p:cNvSpPr>
            <p:nvPr/>
          </p:nvSpPr>
          <p:spPr bwMode="auto">
            <a:xfrm>
              <a:off x="3599" y="2996"/>
              <a:ext cx="76" cy="67"/>
            </a:xfrm>
            <a:prstGeom prst="line">
              <a:avLst/>
            </a:prstGeom>
            <a:noFill/>
            <a:ln w="25400">
              <a:solidFill>
                <a:srgbClr val="3E3E3E"/>
              </a:solidFill>
              <a:round/>
              <a:headEnd/>
              <a:tailEnd/>
            </a:ln>
          </p:spPr>
          <p:txBody>
            <a:bodyPr>
              <a:prstTxWarp prst="textNoShape">
                <a:avLst/>
              </a:prstTxWarp>
            </a:bodyPr>
            <a:lstStyle/>
            <a:p>
              <a:endParaRPr lang="en-US"/>
            </a:p>
          </p:txBody>
        </p:sp>
        <p:sp>
          <p:nvSpPr>
            <p:cNvPr id="140715" name="Line 427"/>
            <p:cNvSpPr>
              <a:spLocks noChangeShapeType="1"/>
            </p:cNvSpPr>
            <p:nvPr/>
          </p:nvSpPr>
          <p:spPr bwMode="auto">
            <a:xfrm>
              <a:off x="3599" y="2989"/>
              <a:ext cx="85" cy="74"/>
            </a:xfrm>
            <a:prstGeom prst="line">
              <a:avLst/>
            </a:prstGeom>
            <a:noFill/>
            <a:ln w="25400">
              <a:solidFill>
                <a:srgbClr val="444444"/>
              </a:solidFill>
              <a:round/>
              <a:headEnd/>
              <a:tailEnd/>
            </a:ln>
          </p:spPr>
          <p:txBody>
            <a:bodyPr>
              <a:prstTxWarp prst="textNoShape">
                <a:avLst/>
              </a:prstTxWarp>
            </a:bodyPr>
            <a:lstStyle/>
            <a:p>
              <a:endParaRPr lang="en-US"/>
            </a:p>
          </p:txBody>
        </p:sp>
        <p:sp>
          <p:nvSpPr>
            <p:cNvPr id="140716" name="Line 428"/>
            <p:cNvSpPr>
              <a:spLocks noChangeShapeType="1"/>
            </p:cNvSpPr>
            <p:nvPr/>
          </p:nvSpPr>
          <p:spPr bwMode="auto">
            <a:xfrm>
              <a:off x="3599" y="2975"/>
              <a:ext cx="100" cy="88"/>
            </a:xfrm>
            <a:prstGeom prst="line">
              <a:avLst/>
            </a:prstGeom>
            <a:noFill/>
            <a:ln w="25400">
              <a:solidFill>
                <a:srgbClr val="4A4A4A"/>
              </a:solidFill>
              <a:round/>
              <a:headEnd/>
              <a:tailEnd/>
            </a:ln>
          </p:spPr>
          <p:txBody>
            <a:bodyPr>
              <a:prstTxWarp prst="textNoShape">
                <a:avLst/>
              </a:prstTxWarp>
            </a:bodyPr>
            <a:lstStyle/>
            <a:p>
              <a:endParaRPr lang="en-US"/>
            </a:p>
          </p:txBody>
        </p:sp>
        <p:sp>
          <p:nvSpPr>
            <p:cNvPr id="140717" name="Line 429"/>
            <p:cNvSpPr>
              <a:spLocks noChangeShapeType="1"/>
            </p:cNvSpPr>
            <p:nvPr/>
          </p:nvSpPr>
          <p:spPr bwMode="auto">
            <a:xfrm>
              <a:off x="3599" y="2968"/>
              <a:ext cx="108" cy="95"/>
            </a:xfrm>
            <a:prstGeom prst="line">
              <a:avLst/>
            </a:prstGeom>
            <a:noFill/>
            <a:ln w="25400">
              <a:solidFill>
                <a:srgbClr val="515151"/>
              </a:solidFill>
              <a:round/>
              <a:headEnd/>
              <a:tailEnd/>
            </a:ln>
          </p:spPr>
          <p:txBody>
            <a:bodyPr>
              <a:prstTxWarp prst="textNoShape">
                <a:avLst/>
              </a:prstTxWarp>
            </a:bodyPr>
            <a:lstStyle/>
            <a:p>
              <a:endParaRPr lang="en-US"/>
            </a:p>
          </p:txBody>
        </p:sp>
        <p:sp>
          <p:nvSpPr>
            <p:cNvPr id="140718" name="Line 430"/>
            <p:cNvSpPr>
              <a:spLocks noChangeShapeType="1"/>
            </p:cNvSpPr>
            <p:nvPr/>
          </p:nvSpPr>
          <p:spPr bwMode="auto">
            <a:xfrm>
              <a:off x="3599" y="2961"/>
              <a:ext cx="117" cy="102"/>
            </a:xfrm>
            <a:prstGeom prst="line">
              <a:avLst/>
            </a:prstGeom>
            <a:noFill/>
            <a:ln w="25400">
              <a:solidFill>
                <a:srgbClr val="575757"/>
              </a:solidFill>
              <a:round/>
              <a:headEnd/>
              <a:tailEnd/>
            </a:ln>
          </p:spPr>
          <p:txBody>
            <a:bodyPr>
              <a:prstTxWarp prst="textNoShape">
                <a:avLst/>
              </a:prstTxWarp>
            </a:bodyPr>
            <a:lstStyle/>
            <a:p>
              <a:endParaRPr lang="en-US"/>
            </a:p>
          </p:txBody>
        </p:sp>
        <p:sp>
          <p:nvSpPr>
            <p:cNvPr id="140719" name="Line 431"/>
            <p:cNvSpPr>
              <a:spLocks noChangeShapeType="1"/>
            </p:cNvSpPr>
            <p:nvPr/>
          </p:nvSpPr>
          <p:spPr bwMode="auto">
            <a:xfrm>
              <a:off x="3599" y="2948"/>
              <a:ext cx="132" cy="115"/>
            </a:xfrm>
            <a:prstGeom prst="line">
              <a:avLst/>
            </a:prstGeom>
            <a:noFill/>
            <a:ln w="25400">
              <a:solidFill>
                <a:srgbClr val="5D5D5D"/>
              </a:solidFill>
              <a:round/>
              <a:headEnd/>
              <a:tailEnd/>
            </a:ln>
          </p:spPr>
          <p:txBody>
            <a:bodyPr>
              <a:prstTxWarp prst="textNoShape">
                <a:avLst/>
              </a:prstTxWarp>
            </a:bodyPr>
            <a:lstStyle/>
            <a:p>
              <a:endParaRPr lang="en-US"/>
            </a:p>
          </p:txBody>
        </p:sp>
        <p:sp>
          <p:nvSpPr>
            <p:cNvPr id="140720" name="Line 432"/>
            <p:cNvSpPr>
              <a:spLocks noChangeShapeType="1"/>
            </p:cNvSpPr>
            <p:nvPr/>
          </p:nvSpPr>
          <p:spPr bwMode="auto">
            <a:xfrm>
              <a:off x="3599" y="2934"/>
              <a:ext cx="148" cy="128"/>
            </a:xfrm>
            <a:prstGeom prst="line">
              <a:avLst/>
            </a:prstGeom>
            <a:noFill/>
            <a:ln w="25400">
              <a:solidFill>
                <a:srgbClr val="636363"/>
              </a:solidFill>
              <a:round/>
              <a:headEnd/>
              <a:tailEnd/>
            </a:ln>
          </p:spPr>
          <p:txBody>
            <a:bodyPr>
              <a:prstTxWarp prst="textNoShape">
                <a:avLst/>
              </a:prstTxWarp>
            </a:bodyPr>
            <a:lstStyle/>
            <a:p>
              <a:endParaRPr lang="en-US"/>
            </a:p>
          </p:txBody>
        </p:sp>
        <p:sp>
          <p:nvSpPr>
            <p:cNvPr id="140721" name="Line 433"/>
            <p:cNvSpPr>
              <a:spLocks noChangeShapeType="1"/>
            </p:cNvSpPr>
            <p:nvPr/>
          </p:nvSpPr>
          <p:spPr bwMode="auto">
            <a:xfrm>
              <a:off x="3599" y="2927"/>
              <a:ext cx="148" cy="128"/>
            </a:xfrm>
            <a:prstGeom prst="line">
              <a:avLst/>
            </a:prstGeom>
            <a:noFill/>
            <a:ln w="25400">
              <a:solidFill>
                <a:srgbClr val="6A6A6A"/>
              </a:solidFill>
              <a:round/>
              <a:headEnd/>
              <a:tailEnd/>
            </a:ln>
          </p:spPr>
          <p:txBody>
            <a:bodyPr>
              <a:prstTxWarp prst="textNoShape">
                <a:avLst/>
              </a:prstTxWarp>
            </a:bodyPr>
            <a:lstStyle/>
            <a:p>
              <a:endParaRPr lang="en-US"/>
            </a:p>
          </p:txBody>
        </p:sp>
        <p:sp>
          <p:nvSpPr>
            <p:cNvPr id="140722" name="Line 434"/>
            <p:cNvSpPr>
              <a:spLocks noChangeShapeType="1"/>
            </p:cNvSpPr>
            <p:nvPr/>
          </p:nvSpPr>
          <p:spPr bwMode="auto">
            <a:xfrm>
              <a:off x="3599" y="2920"/>
              <a:ext cx="148" cy="128"/>
            </a:xfrm>
            <a:prstGeom prst="line">
              <a:avLst/>
            </a:prstGeom>
            <a:noFill/>
            <a:ln w="25400">
              <a:solidFill>
                <a:srgbClr val="707070"/>
              </a:solidFill>
              <a:round/>
              <a:headEnd/>
              <a:tailEnd/>
            </a:ln>
          </p:spPr>
          <p:txBody>
            <a:bodyPr>
              <a:prstTxWarp prst="textNoShape">
                <a:avLst/>
              </a:prstTxWarp>
            </a:bodyPr>
            <a:lstStyle/>
            <a:p>
              <a:endParaRPr lang="en-US"/>
            </a:p>
          </p:txBody>
        </p:sp>
        <p:sp>
          <p:nvSpPr>
            <p:cNvPr id="140723" name="Line 435"/>
            <p:cNvSpPr>
              <a:spLocks noChangeShapeType="1"/>
            </p:cNvSpPr>
            <p:nvPr/>
          </p:nvSpPr>
          <p:spPr bwMode="auto">
            <a:xfrm>
              <a:off x="3599" y="2906"/>
              <a:ext cx="148" cy="129"/>
            </a:xfrm>
            <a:prstGeom prst="line">
              <a:avLst/>
            </a:prstGeom>
            <a:noFill/>
            <a:ln w="25400">
              <a:solidFill>
                <a:srgbClr val="767676"/>
              </a:solidFill>
              <a:round/>
              <a:headEnd/>
              <a:tailEnd/>
            </a:ln>
          </p:spPr>
          <p:txBody>
            <a:bodyPr>
              <a:prstTxWarp prst="textNoShape">
                <a:avLst/>
              </a:prstTxWarp>
            </a:bodyPr>
            <a:lstStyle/>
            <a:p>
              <a:endParaRPr lang="en-US"/>
            </a:p>
          </p:txBody>
        </p:sp>
        <p:sp>
          <p:nvSpPr>
            <p:cNvPr id="140724" name="Line 436"/>
            <p:cNvSpPr>
              <a:spLocks noChangeShapeType="1"/>
            </p:cNvSpPr>
            <p:nvPr/>
          </p:nvSpPr>
          <p:spPr bwMode="auto">
            <a:xfrm>
              <a:off x="3599" y="2899"/>
              <a:ext cx="148" cy="129"/>
            </a:xfrm>
            <a:prstGeom prst="line">
              <a:avLst/>
            </a:prstGeom>
            <a:noFill/>
            <a:ln w="25400">
              <a:solidFill>
                <a:srgbClr val="7C7C7C"/>
              </a:solidFill>
              <a:round/>
              <a:headEnd/>
              <a:tailEnd/>
            </a:ln>
          </p:spPr>
          <p:txBody>
            <a:bodyPr>
              <a:prstTxWarp prst="textNoShape">
                <a:avLst/>
              </a:prstTxWarp>
            </a:bodyPr>
            <a:lstStyle/>
            <a:p>
              <a:endParaRPr lang="en-US"/>
            </a:p>
          </p:txBody>
        </p:sp>
        <p:sp>
          <p:nvSpPr>
            <p:cNvPr id="140725" name="Line 437"/>
            <p:cNvSpPr>
              <a:spLocks noChangeShapeType="1"/>
            </p:cNvSpPr>
            <p:nvPr/>
          </p:nvSpPr>
          <p:spPr bwMode="auto">
            <a:xfrm>
              <a:off x="3599" y="2892"/>
              <a:ext cx="148" cy="129"/>
            </a:xfrm>
            <a:prstGeom prst="line">
              <a:avLst/>
            </a:prstGeom>
            <a:noFill/>
            <a:ln w="25400">
              <a:solidFill>
                <a:srgbClr val="838383"/>
              </a:solidFill>
              <a:round/>
              <a:headEnd/>
              <a:tailEnd/>
            </a:ln>
          </p:spPr>
          <p:txBody>
            <a:bodyPr>
              <a:prstTxWarp prst="textNoShape">
                <a:avLst/>
              </a:prstTxWarp>
            </a:bodyPr>
            <a:lstStyle/>
            <a:p>
              <a:endParaRPr lang="en-US"/>
            </a:p>
          </p:txBody>
        </p:sp>
        <p:sp>
          <p:nvSpPr>
            <p:cNvPr id="140726" name="Line 438"/>
            <p:cNvSpPr>
              <a:spLocks noChangeShapeType="1"/>
            </p:cNvSpPr>
            <p:nvPr/>
          </p:nvSpPr>
          <p:spPr bwMode="auto">
            <a:xfrm>
              <a:off x="3599" y="2879"/>
              <a:ext cx="148" cy="128"/>
            </a:xfrm>
            <a:prstGeom prst="line">
              <a:avLst/>
            </a:prstGeom>
            <a:noFill/>
            <a:ln w="25400">
              <a:solidFill>
                <a:srgbClr val="898989"/>
              </a:solidFill>
              <a:round/>
              <a:headEnd/>
              <a:tailEnd/>
            </a:ln>
          </p:spPr>
          <p:txBody>
            <a:bodyPr>
              <a:prstTxWarp prst="textNoShape">
                <a:avLst/>
              </a:prstTxWarp>
            </a:bodyPr>
            <a:lstStyle/>
            <a:p>
              <a:endParaRPr lang="en-US"/>
            </a:p>
          </p:txBody>
        </p:sp>
        <p:sp>
          <p:nvSpPr>
            <p:cNvPr id="140727" name="Line 439"/>
            <p:cNvSpPr>
              <a:spLocks noChangeShapeType="1"/>
            </p:cNvSpPr>
            <p:nvPr/>
          </p:nvSpPr>
          <p:spPr bwMode="auto">
            <a:xfrm>
              <a:off x="3599" y="2872"/>
              <a:ext cx="148" cy="128"/>
            </a:xfrm>
            <a:prstGeom prst="line">
              <a:avLst/>
            </a:prstGeom>
            <a:noFill/>
            <a:ln w="25400">
              <a:solidFill>
                <a:srgbClr val="8F8F8F"/>
              </a:solidFill>
              <a:round/>
              <a:headEnd/>
              <a:tailEnd/>
            </a:ln>
          </p:spPr>
          <p:txBody>
            <a:bodyPr>
              <a:prstTxWarp prst="textNoShape">
                <a:avLst/>
              </a:prstTxWarp>
            </a:bodyPr>
            <a:lstStyle/>
            <a:p>
              <a:endParaRPr lang="en-US"/>
            </a:p>
          </p:txBody>
        </p:sp>
        <p:sp>
          <p:nvSpPr>
            <p:cNvPr id="140728" name="Line 440"/>
            <p:cNvSpPr>
              <a:spLocks noChangeShapeType="1"/>
            </p:cNvSpPr>
            <p:nvPr/>
          </p:nvSpPr>
          <p:spPr bwMode="auto">
            <a:xfrm>
              <a:off x="3599" y="2858"/>
              <a:ext cx="148" cy="128"/>
            </a:xfrm>
            <a:prstGeom prst="line">
              <a:avLst/>
            </a:prstGeom>
            <a:noFill/>
            <a:ln w="25400">
              <a:solidFill>
                <a:srgbClr val="959595"/>
              </a:solidFill>
              <a:round/>
              <a:headEnd/>
              <a:tailEnd/>
            </a:ln>
          </p:spPr>
          <p:txBody>
            <a:bodyPr>
              <a:prstTxWarp prst="textNoShape">
                <a:avLst/>
              </a:prstTxWarp>
            </a:bodyPr>
            <a:lstStyle/>
            <a:p>
              <a:endParaRPr lang="en-US"/>
            </a:p>
          </p:txBody>
        </p:sp>
        <p:sp>
          <p:nvSpPr>
            <p:cNvPr id="140729" name="Line 441"/>
            <p:cNvSpPr>
              <a:spLocks noChangeShapeType="1"/>
            </p:cNvSpPr>
            <p:nvPr/>
          </p:nvSpPr>
          <p:spPr bwMode="auto">
            <a:xfrm>
              <a:off x="3599" y="2851"/>
              <a:ext cx="148" cy="128"/>
            </a:xfrm>
            <a:prstGeom prst="line">
              <a:avLst/>
            </a:prstGeom>
            <a:noFill/>
            <a:ln w="25400">
              <a:solidFill>
                <a:srgbClr val="9C9C9C"/>
              </a:solidFill>
              <a:round/>
              <a:headEnd/>
              <a:tailEnd/>
            </a:ln>
          </p:spPr>
          <p:txBody>
            <a:bodyPr>
              <a:prstTxWarp prst="textNoShape">
                <a:avLst/>
              </a:prstTxWarp>
            </a:bodyPr>
            <a:lstStyle/>
            <a:p>
              <a:endParaRPr lang="en-US"/>
            </a:p>
          </p:txBody>
        </p:sp>
        <p:sp>
          <p:nvSpPr>
            <p:cNvPr id="140730" name="Line 442"/>
            <p:cNvSpPr>
              <a:spLocks noChangeShapeType="1"/>
            </p:cNvSpPr>
            <p:nvPr/>
          </p:nvSpPr>
          <p:spPr bwMode="auto">
            <a:xfrm>
              <a:off x="3600" y="2845"/>
              <a:ext cx="147" cy="127"/>
            </a:xfrm>
            <a:prstGeom prst="line">
              <a:avLst/>
            </a:prstGeom>
            <a:noFill/>
            <a:ln w="25400">
              <a:solidFill>
                <a:srgbClr val="A2A2A2"/>
              </a:solidFill>
              <a:round/>
              <a:headEnd/>
              <a:tailEnd/>
            </a:ln>
          </p:spPr>
          <p:txBody>
            <a:bodyPr>
              <a:prstTxWarp prst="textNoShape">
                <a:avLst/>
              </a:prstTxWarp>
            </a:bodyPr>
            <a:lstStyle/>
            <a:p>
              <a:endParaRPr lang="en-US"/>
            </a:p>
          </p:txBody>
        </p:sp>
        <p:sp>
          <p:nvSpPr>
            <p:cNvPr id="140731" name="Line 443"/>
            <p:cNvSpPr>
              <a:spLocks noChangeShapeType="1"/>
            </p:cNvSpPr>
            <p:nvPr/>
          </p:nvSpPr>
          <p:spPr bwMode="auto">
            <a:xfrm>
              <a:off x="3616" y="2845"/>
              <a:ext cx="131" cy="114"/>
            </a:xfrm>
            <a:prstGeom prst="line">
              <a:avLst/>
            </a:prstGeom>
            <a:noFill/>
            <a:ln w="25400">
              <a:solidFill>
                <a:srgbClr val="A8A8A8"/>
              </a:solidFill>
              <a:round/>
              <a:headEnd/>
              <a:tailEnd/>
            </a:ln>
          </p:spPr>
          <p:txBody>
            <a:bodyPr>
              <a:prstTxWarp prst="textNoShape">
                <a:avLst/>
              </a:prstTxWarp>
            </a:bodyPr>
            <a:lstStyle/>
            <a:p>
              <a:endParaRPr lang="en-US"/>
            </a:p>
          </p:txBody>
        </p:sp>
        <p:sp>
          <p:nvSpPr>
            <p:cNvPr id="140732" name="Line 444"/>
            <p:cNvSpPr>
              <a:spLocks noChangeShapeType="1"/>
            </p:cNvSpPr>
            <p:nvPr/>
          </p:nvSpPr>
          <p:spPr bwMode="auto">
            <a:xfrm>
              <a:off x="3624" y="2845"/>
              <a:ext cx="123" cy="107"/>
            </a:xfrm>
            <a:prstGeom prst="line">
              <a:avLst/>
            </a:prstGeom>
            <a:noFill/>
            <a:ln w="25400">
              <a:solidFill>
                <a:srgbClr val="AEAEAE"/>
              </a:solidFill>
              <a:round/>
              <a:headEnd/>
              <a:tailEnd/>
            </a:ln>
          </p:spPr>
          <p:txBody>
            <a:bodyPr>
              <a:prstTxWarp prst="textNoShape">
                <a:avLst/>
              </a:prstTxWarp>
            </a:bodyPr>
            <a:lstStyle/>
            <a:p>
              <a:endParaRPr lang="en-US"/>
            </a:p>
          </p:txBody>
        </p:sp>
        <p:sp>
          <p:nvSpPr>
            <p:cNvPr id="140733" name="Line 445"/>
            <p:cNvSpPr>
              <a:spLocks noChangeShapeType="1"/>
            </p:cNvSpPr>
            <p:nvPr/>
          </p:nvSpPr>
          <p:spPr bwMode="auto">
            <a:xfrm>
              <a:off x="3639" y="2845"/>
              <a:ext cx="108" cy="94"/>
            </a:xfrm>
            <a:prstGeom prst="line">
              <a:avLst/>
            </a:prstGeom>
            <a:noFill/>
            <a:ln w="25400">
              <a:solidFill>
                <a:srgbClr val="B5B5B5"/>
              </a:solidFill>
              <a:round/>
              <a:headEnd/>
              <a:tailEnd/>
            </a:ln>
          </p:spPr>
          <p:txBody>
            <a:bodyPr>
              <a:prstTxWarp prst="textNoShape">
                <a:avLst/>
              </a:prstTxWarp>
            </a:bodyPr>
            <a:lstStyle/>
            <a:p>
              <a:endParaRPr lang="en-US"/>
            </a:p>
          </p:txBody>
        </p:sp>
        <p:sp>
          <p:nvSpPr>
            <p:cNvPr id="140734" name="Line 446"/>
            <p:cNvSpPr>
              <a:spLocks noChangeShapeType="1"/>
            </p:cNvSpPr>
            <p:nvPr/>
          </p:nvSpPr>
          <p:spPr bwMode="auto">
            <a:xfrm>
              <a:off x="3648" y="2845"/>
              <a:ext cx="99" cy="86"/>
            </a:xfrm>
            <a:prstGeom prst="line">
              <a:avLst/>
            </a:prstGeom>
            <a:noFill/>
            <a:ln w="25400">
              <a:solidFill>
                <a:srgbClr val="BBBBBB"/>
              </a:solidFill>
              <a:round/>
              <a:headEnd/>
              <a:tailEnd/>
            </a:ln>
          </p:spPr>
          <p:txBody>
            <a:bodyPr>
              <a:prstTxWarp prst="textNoShape">
                <a:avLst/>
              </a:prstTxWarp>
            </a:bodyPr>
            <a:lstStyle/>
            <a:p>
              <a:endParaRPr lang="en-US"/>
            </a:p>
          </p:txBody>
        </p:sp>
        <p:sp>
          <p:nvSpPr>
            <p:cNvPr id="140735" name="Line 447"/>
            <p:cNvSpPr>
              <a:spLocks noChangeShapeType="1"/>
            </p:cNvSpPr>
            <p:nvPr/>
          </p:nvSpPr>
          <p:spPr bwMode="auto">
            <a:xfrm>
              <a:off x="3664" y="2845"/>
              <a:ext cx="83" cy="72"/>
            </a:xfrm>
            <a:prstGeom prst="line">
              <a:avLst/>
            </a:prstGeom>
            <a:noFill/>
            <a:ln w="25400">
              <a:solidFill>
                <a:srgbClr val="C1C1C1"/>
              </a:solidFill>
              <a:round/>
              <a:headEnd/>
              <a:tailEnd/>
            </a:ln>
          </p:spPr>
          <p:txBody>
            <a:bodyPr>
              <a:prstTxWarp prst="textNoShape">
                <a:avLst/>
              </a:prstTxWarp>
            </a:bodyPr>
            <a:lstStyle/>
            <a:p>
              <a:endParaRPr lang="en-US"/>
            </a:p>
          </p:txBody>
        </p:sp>
        <p:sp>
          <p:nvSpPr>
            <p:cNvPr id="140736" name="Line 448"/>
            <p:cNvSpPr>
              <a:spLocks noChangeShapeType="1"/>
            </p:cNvSpPr>
            <p:nvPr/>
          </p:nvSpPr>
          <p:spPr bwMode="auto">
            <a:xfrm>
              <a:off x="3672" y="2845"/>
              <a:ext cx="75" cy="65"/>
            </a:xfrm>
            <a:prstGeom prst="line">
              <a:avLst/>
            </a:prstGeom>
            <a:noFill/>
            <a:ln w="25400">
              <a:solidFill>
                <a:srgbClr val="C7C7C7"/>
              </a:solidFill>
              <a:round/>
              <a:headEnd/>
              <a:tailEnd/>
            </a:ln>
          </p:spPr>
          <p:txBody>
            <a:bodyPr>
              <a:prstTxWarp prst="textNoShape">
                <a:avLst/>
              </a:prstTxWarp>
            </a:bodyPr>
            <a:lstStyle/>
            <a:p>
              <a:endParaRPr lang="en-US"/>
            </a:p>
          </p:txBody>
        </p:sp>
        <p:sp>
          <p:nvSpPr>
            <p:cNvPr id="140737" name="Line 449"/>
            <p:cNvSpPr>
              <a:spLocks noChangeShapeType="1"/>
            </p:cNvSpPr>
            <p:nvPr/>
          </p:nvSpPr>
          <p:spPr bwMode="auto">
            <a:xfrm>
              <a:off x="3680" y="2845"/>
              <a:ext cx="67" cy="58"/>
            </a:xfrm>
            <a:prstGeom prst="line">
              <a:avLst/>
            </a:prstGeom>
            <a:noFill/>
            <a:ln w="25400">
              <a:solidFill>
                <a:srgbClr val="CECECE"/>
              </a:solidFill>
              <a:round/>
              <a:headEnd/>
              <a:tailEnd/>
            </a:ln>
          </p:spPr>
          <p:txBody>
            <a:bodyPr>
              <a:prstTxWarp prst="textNoShape">
                <a:avLst/>
              </a:prstTxWarp>
            </a:bodyPr>
            <a:lstStyle/>
            <a:p>
              <a:endParaRPr lang="en-US"/>
            </a:p>
          </p:txBody>
        </p:sp>
        <p:sp>
          <p:nvSpPr>
            <p:cNvPr id="140738" name="Line 450"/>
            <p:cNvSpPr>
              <a:spLocks noChangeShapeType="1"/>
            </p:cNvSpPr>
            <p:nvPr/>
          </p:nvSpPr>
          <p:spPr bwMode="auto">
            <a:xfrm>
              <a:off x="3696" y="2845"/>
              <a:ext cx="51" cy="44"/>
            </a:xfrm>
            <a:prstGeom prst="line">
              <a:avLst/>
            </a:prstGeom>
            <a:noFill/>
            <a:ln w="25400">
              <a:solidFill>
                <a:srgbClr val="D4D4D4"/>
              </a:solidFill>
              <a:round/>
              <a:headEnd/>
              <a:tailEnd/>
            </a:ln>
          </p:spPr>
          <p:txBody>
            <a:bodyPr>
              <a:prstTxWarp prst="textNoShape">
                <a:avLst/>
              </a:prstTxWarp>
            </a:bodyPr>
            <a:lstStyle/>
            <a:p>
              <a:endParaRPr lang="en-US"/>
            </a:p>
          </p:txBody>
        </p:sp>
        <p:sp>
          <p:nvSpPr>
            <p:cNvPr id="140739" name="Line 451"/>
            <p:cNvSpPr>
              <a:spLocks noChangeShapeType="1"/>
            </p:cNvSpPr>
            <p:nvPr/>
          </p:nvSpPr>
          <p:spPr bwMode="auto">
            <a:xfrm>
              <a:off x="3703" y="2845"/>
              <a:ext cx="44" cy="38"/>
            </a:xfrm>
            <a:prstGeom prst="line">
              <a:avLst/>
            </a:prstGeom>
            <a:noFill/>
            <a:ln w="25400">
              <a:solidFill>
                <a:srgbClr val="DADADA"/>
              </a:solidFill>
              <a:round/>
              <a:headEnd/>
              <a:tailEnd/>
            </a:ln>
          </p:spPr>
          <p:txBody>
            <a:bodyPr>
              <a:prstTxWarp prst="textNoShape">
                <a:avLst/>
              </a:prstTxWarp>
            </a:bodyPr>
            <a:lstStyle/>
            <a:p>
              <a:endParaRPr lang="en-US"/>
            </a:p>
          </p:txBody>
        </p:sp>
        <p:sp>
          <p:nvSpPr>
            <p:cNvPr id="140740" name="Line 452"/>
            <p:cNvSpPr>
              <a:spLocks noChangeShapeType="1"/>
            </p:cNvSpPr>
            <p:nvPr/>
          </p:nvSpPr>
          <p:spPr bwMode="auto">
            <a:xfrm>
              <a:off x="3711" y="2845"/>
              <a:ext cx="36" cy="31"/>
            </a:xfrm>
            <a:prstGeom prst="line">
              <a:avLst/>
            </a:prstGeom>
            <a:noFill/>
            <a:ln w="25400">
              <a:solidFill>
                <a:srgbClr val="E0E0E0"/>
              </a:solidFill>
              <a:round/>
              <a:headEnd/>
              <a:tailEnd/>
            </a:ln>
          </p:spPr>
          <p:txBody>
            <a:bodyPr>
              <a:prstTxWarp prst="textNoShape">
                <a:avLst/>
              </a:prstTxWarp>
            </a:bodyPr>
            <a:lstStyle/>
            <a:p>
              <a:endParaRPr lang="en-US"/>
            </a:p>
          </p:txBody>
        </p:sp>
        <p:sp>
          <p:nvSpPr>
            <p:cNvPr id="140741" name="Line 453"/>
            <p:cNvSpPr>
              <a:spLocks noChangeShapeType="1"/>
            </p:cNvSpPr>
            <p:nvPr/>
          </p:nvSpPr>
          <p:spPr bwMode="auto">
            <a:xfrm>
              <a:off x="3727" y="2845"/>
              <a:ext cx="20" cy="17"/>
            </a:xfrm>
            <a:prstGeom prst="line">
              <a:avLst/>
            </a:prstGeom>
            <a:noFill/>
            <a:ln w="25400">
              <a:solidFill>
                <a:srgbClr val="E7E7E7"/>
              </a:solidFill>
              <a:round/>
              <a:headEnd/>
              <a:tailEnd/>
            </a:ln>
          </p:spPr>
          <p:txBody>
            <a:bodyPr>
              <a:prstTxWarp prst="textNoShape">
                <a:avLst/>
              </a:prstTxWarp>
            </a:bodyPr>
            <a:lstStyle/>
            <a:p>
              <a:endParaRPr lang="en-US"/>
            </a:p>
          </p:txBody>
        </p:sp>
        <p:sp>
          <p:nvSpPr>
            <p:cNvPr id="140742" name="Line 454"/>
            <p:cNvSpPr>
              <a:spLocks noChangeShapeType="1"/>
            </p:cNvSpPr>
            <p:nvPr/>
          </p:nvSpPr>
          <p:spPr bwMode="auto">
            <a:xfrm>
              <a:off x="3743" y="2845"/>
              <a:ext cx="4" cy="3"/>
            </a:xfrm>
            <a:prstGeom prst="line">
              <a:avLst/>
            </a:prstGeom>
            <a:noFill/>
            <a:ln w="25400">
              <a:solidFill>
                <a:srgbClr val="EDEDED"/>
              </a:solidFill>
              <a:round/>
              <a:headEnd/>
              <a:tailEnd/>
            </a:ln>
          </p:spPr>
          <p:txBody>
            <a:bodyPr>
              <a:prstTxWarp prst="textNoShape">
                <a:avLst/>
              </a:prstTxWarp>
            </a:bodyPr>
            <a:lstStyle/>
            <a:p>
              <a:endParaRPr lang="en-US"/>
            </a:p>
          </p:txBody>
        </p:sp>
        <p:sp>
          <p:nvSpPr>
            <p:cNvPr id="140743" name="Line 455"/>
            <p:cNvSpPr>
              <a:spLocks noChangeShapeType="1"/>
            </p:cNvSpPr>
            <p:nvPr/>
          </p:nvSpPr>
          <p:spPr bwMode="auto">
            <a:xfrm>
              <a:off x="3743" y="2845"/>
              <a:ext cx="4" cy="3"/>
            </a:xfrm>
            <a:prstGeom prst="line">
              <a:avLst/>
            </a:prstGeom>
            <a:noFill/>
            <a:ln w="25400">
              <a:solidFill>
                <a:srgbClr val="F3F3F3"/>
              </a:solidFill>
              <a:round/>
              <a:headEnd/>
              <a:tailEnd/>
            </a:ln>
          </p:spPr>
          <p:txBody>
            <a:bodyPr>
              <a:prstTxWarp prst="textNoShape">
                <a:avLst/>
              </a:prstTxWarp>
            </a:bodyPr>
            <a:lstStyle/>
            <a:p>
              <a:endParaRPr lang="en-US"/>
            </a:p>
          </p:txBody>
        </p:sp>
        <p:sp>
          <p:nvSpPr>
            <p:cNvPr id="140744" name="Freeform 456"/>
            <p:cNvSpPr>
              <a:spLocks/>
            </p:cNvSpPr>
            <p:nvPr/>
          </p:nvSpPr>
          <p:spPr bwMode="auto">
            <a:xfrm>
              <a:off x="3599" y="2838"/>
              <a:ext cx="148" cy="225"/>
            </a:xfrm>
            <a:custGeom>
              <a:avLst/>
              <a:gdLst/>
              <a:ahLst/>
              <a:cxnLst>
                <a:cxn ang="0">
                  <a:pos x="0" y="49"/>
                </a:cxn>
                <a:cxn ang="0">
                  <a:pos x="148" y="0"/>
                </a:cxn>
                <a:cxn ang="0">
                  <a:pos x="148" y="140"/>
                </a:cxn>
                <a:cxn ang="0">
                  <a:pos x="0" y="225"/>
                </a:cxn>
                <a:cxn ang="0">
                  <a:pos x="0" y="49"/>
                </a:cxn>
              </a:cxnLst>
              <a:rect l="0" t="0" r="r" b="b"/>
              <a:pathLst>
                <a:path w="148" h="225">
                  <a:moveTo>
                    <a:pt x="0" y="49"/>
                  </a:moveTo>
                  <a:lnTo>
                    <a:pt x="148" y="0"/>
                  </a:lnTo>
                  <a:lnTo>
                    <a:pt x="148" y="140"/>
                  </a:lnTo>
                  <a:lnTo>
                    <a:pt x="0" y="225"/>
                  </a:lnTo>
                  <a:lnTo>
                    <a:pt x="0" y="49"/>
                  </a:lnTo>
                  <a:close/>
                </a:path>
              </a:pathLst>
            </a:custGeom>
            <a:noFill/>
            <a:ln w="12700">
              <a:solidFill>
                <a:srgbClr val="FFFFFF"/>
              </a:solidFill>
              <a:prstDash val="solid"/>
              <a:round/>
              <a:headEnd/>
              <a:tailEnd/>
            </a:ln>
          </p:spPr>
          <p:txBody>
            <a:bodyPr>
              <a:prstTxWarp prst="textNoShape">
                <a:avLst/>
              </a:prstTxWarp>
            </a:bodyPr>
            <a:lstStyle/>
            <a:p>
              <a:endParaRPr lang="en-US"/>
            </a:p>
          </p:txBody>
        </p:sp>
        <p:sp>
          <p:nvSpPr>
            <p:cNvPr id="140745" name="Line 457"/>
            <p:cNvSpPr>
              <a:spLocks noChangeShapeType="1"/>
            </p:cNvSpPr>
            <p:nvPr/>
          </p:nvSpPr>
          <p:spPr bwMode="auto">
            <a:xfrm flipV="1">
              <a:off x="3740" y="2881"/>
              <a:ext cx="7" cy="6"/>
            </a:xfrm>
            <a:prstGeom prst="line">
              <a:avLst/>
            </a:prstGeom>
            <a:noFill/>
            <a:ln w="25400">
              <a:solidFill>
                <a:srgbClr val="020202"/>
              </a:solidFill>
              <a:round/>
              <a:headEnd/>
              <a:tailEnd/>
            </a:ln>
          </p:spPr>
          <p:txBody>
            <a:bodyPr>
              <a:prstTxWarp prst="textNoShape">
                <a:avLst/>
              </a:prstTxWarp>
            </a:bodyPr>
            <a:lstStyle/>
            <a:p>
              <a:endParaRPr lang="en-US"/>
            </a:p>
          </p:txBody>
        </p:sp>
        <p:sp>
          <p:nvSpPr>
            <p:cNvPr id="140746" name="Line 458"/>
            <p:cNvSpPr>
              <a:spLocks noChangeShapeType="1"/>
            </p:cNvSpPr>
            <p:nvPr/>
          </p:nvSpPr>
          <p:spPr bwMode="auto">
            <a:xfrm flipV="1">
              <a:off x="3724" y="2867"/>
              <a:ext cx="23" cy="20"/>
            </a:xfrm>
            <a:prstGeom prst="line">
              <a:avLst/>
            </a:prstGeom>
            <a:noFill/>
            <a:ln w="25400">
              <a:solidFill>
                <a:srgbClr val="040404"/>
              </a:solidFill>
              <a:round/>
              <a:headEnd/>
              <a:tailEnd/>
            </a:ln>
          </p:spPr>
          <p:txBody>
            <a:bodyPr>
              <a:prstTxWarp prst="textNoShape">
                <a:avLst/>
              </a:prstTxWarp>
            </a:bodyPr>
            <a:lstStyle/>
            <a:p>
              <a:endParaRPr lang="en-US"/>
            </a:p>
          </p:txBody>
        </p:sp>
        <p:sp>
          <p:nvSpPr>
            <p:cNvPr id="140747" name="Line 459"/>
            <p:cNvSpPr>
              <a:spLocks noChangeShapeType="1"/>
            </p:cNvSpPr>
            <p:nvPr/>
          </p:nvSpPr>
          <p:spPr bwMode="auto">
            <a:xfrm flipV="1">
              <a:off x="3708" y="2852"/>
              <a:ext cx="39" cy="35"/>
            </a:xfrm>
            <a:prstGeom prst="line">
              <a:avLst/>
            </a:prstGeom>
            <a:noFill/>
            <a:ln w="25400">
              <a:solidFill>
                <a:srgbClr val="060606"/>
              </a:solidFill>
              <a:round/>
              <a:headEnd/>
              <a:tailEnd/>
            </a:ln>
          </p:spPr>
          <p:txBody>
            <a:bodyPr>
              <a:prstTxWarp prst="textNoShape">
                <a:avLst/>
              </a:prstTxWarp>
            </a:bodyPr>
            <a:lstStyle/>
            <a:p>
              <a:endParaRPr lang="en-US"/>
            </a:p>
          </p:txBody>
        </p:sp>
        <p:sp>
          <p:nvSpPr>
            <p:cNvPr id="140748" name="Line 460"/>
            <p:cNvSpPr>
              <a:spLocks noChangeShapeType="1"/>
            </p:cNvSpPr>
            <p:nvPr/>
          </p:nvSpPr>
          <p:spPr bwMode="auto">
            <a:xfrm flipV="1">
              <a:off x="3708" y="2852"/>
              <a:ext cx="39" cy="35"/>
            </a:xfrm>
            <a:prstGeom prst="line">
              <a:avLst/>
            </a:prstGeom>
            <a:noFill/>
            <a:ln w="25400">
              <a:solidFill>
                <a:srgbClr val="080808"/>
              </a:solidFill>
              <a:round/>
              <a:headEnd/>
              <a:tailEnd/>
            </a:ln>
          </p:spPr>
          <p:txBody>
            <a:bodyPr>
              <a:prstTxWarp prst="textNoShape">
                <a:avLst/>
              </a:prstTxWarp>
            </a:bodyPr>
            <a:lstStyle/>
            <a:p>
              <a:endParaRPr lang="en-US"/>
            </a:p>
          </p:txBody>
        </p:sp>
        <p:sp>
          <p:nvSpPr>
            <p:cNvPr id="140749" name="Line 461"/>
            <p:cNvSpPr>
              <a:spLocks noChangeShapeType="1"/>
            </p:cNvSpPr>
            <p:nvPr/>
          </p:nvSpPr>
          <p:spPr bwMode="auto">
            <a:xfrm flipV="1">
              <a:off x="3693" y="2839"/>
              <a:ext cx="54" cy="48"/>
            </a:xfrm>
            <a:prstGeom prst="line">
              <a:avLst/>
            </a:prstGeom>
            <a:noFill/>
            <a:ln w="25400">
              <a:solidFill>
                <a:srgbClr val="0A0A0A"/>
              </a:solidFill>
              <a:round/>
              <a:headEnd/>
              <a:tailEnd/>
            </a:ln>
          </p:spPr>
          <p:txBody>
            <a:bodyPr>
              <a:prstTxWarp prst="textNoShape">
                <a:avLst/>
              </a:prstTxWarp>
            </a:bodyPr>
            <a:lstStyle/>
            <a:p>
              <a:endParaRPr lang="en-US"/>
            </a:p>
          </p:txBody>
        </p:sp>
        <p:sp>
          <p:nvSpPr>
            <p:cNvPr id="140750" name="Line 462"/>
            <p:cNvSpPr>
              <a:spLocks noChangeShapeType="1"/>
            </p:cNvSpPr>
            <p:nvPr/>
          </p:nvSpPr>
          <p:spPr bwMode="auto">
            <a:xfrm flipV="1">
              <a:off x="3678" y="2838"/>
              <a:ext cx="54" cy="49"/>
            </a:xfrm>
            <a:prstGeom prst="line">
              <a:avLst/>
            </a:prstGeom>
            <a:noFill/>
            <a:ln w="25400">
              <a:solidFill>
                <a:srgbClr val="0C0C0C"/>
              </a:solidFill>
              <a:round/>
              <a:headEnd/>
              <a:tailEnd/>
            </a:ln>
          </p:spPr>
          <p:txBody>
            <a:bodyPr>
              <a:prstTxWarp prst="textNoShape">
                <a:avLst/>
              </a:prstTxWarp>
            </a:bodyPr>
            <a:lstStyle/>
            <a:p>
              <a:endParaRPr lang="en-US"/>
            </a:p>
          </p:txBody>
        </p:sp>
        <p:sp>
          <p:nvSpPr>
            <p:cNvPr id="140751" name="Line 463"/>
            <p:cNvSpPr>
              <a:spLocks noChangeShapeType="1"/>
            </p:cNvSpPr>
            <p:nvPr/>
          </p:nvSpPr>
          <p:spPr bwMode="auto">
            <a:xfrm flipV="1">
              <a:off x="3678" y="2838"/>
              <a:ext cx="54" cy="49"/>
            </a:xfrm>
            <a:prstGeom prst="line">
              <a:avLst/>
            </a:prstGeom>
            <a:noFill/>
            <a:ln w="25400">
              <a:solidFill>
                <a:srgbClr val="0E0E0E"/>
              </a:solidFill>
              <a:round/>
              <a:headEnd/>
              <a:tailEnd/>
            </a:ln>
          </p:spPr>
          <p:txBody>
            <a:bodyPr>
              <a:prstTxWarp prst="textNoShape">
                <a:avLst/>
              </a:prstTxWarp>
            </a:bodyPr>
            <a:lstStyle/>
            <a:p>
              <a:endParaRPr lang="en-US"/>
            </a:p>
          </p:txBody>
        </p:sp>
        <p:sp>
          <p:nvSpPr>
            <p:cNvPr id="140752" name="Line 464"/>
            <p:cNvSpPr>
              <a:spLocks noChangeShapeType="1"/>
            </p:cNvSpPr>
            <p:nvPr/>
          </p:nvSpPr>
          <p:spPr bwMode="auto">
            <a:xfrm flipV="1">
              <a:off x="3660" y="2838"/>
              <a:ext cx="54" cy="49"/>
            </a:xfrm>
            <a:prstGeom prst="line">
              <a:avLst/>
            </a:prstGeom>
            <a:noFill/>
            <a:ln w="25400">
              <a:solidFill>
                <a:srgbClr val="101010"/>
              </a:solidFill>
              <a:round/>
              <a:headEnd/>
              <a:tailEnd/>
            </a:ln>
          </p:spPr>
          <p:txBody>
            <a:bodyPr>
              <a:prstTxWarp prst="textNoShape">
                <a:avLst/>
              </a:prstTxWarp>
            </a:bodyPr>
            <a:lstStyle/>
            <a:p>
              <a:endParaRPr lang="en-US"/>
            </a:p>
          </p:txBody>
        </p:sp>
        <p:sp>
          <p:nvSpPr>
            <p:cNvPr id="140753" name="Line 465"/>
            <p:cNvSpPr>
              <a:spLocks noChangeShapeType="1"/>
            </p:cNvSpPr>
            <p:nvPr/>
          </p:nvSpPr>
          <p:spPr bwMode="auto">
            <a:xfrm flipV="1">
              <a:off x="3645" y="2838"/>
              <a:ext cx="54" cy="49"/>
            </a:xfrm>
            <a:prstGeom prst="line">
              <a:avLst/>
            </a:prstGeom>
            <a:noFill/>
            <a:ln w="25400">
              <a:solidFill>
                <a:srgbClr val="121212"/>
              </a:solidFill>
              <a:round/>
              <a:headEnd/>
              <a:tailEnd/>
            </a:ln>
          </p:spPr>
          <p:txBody>
            <a:bodyPr>
              <a:prstTxWarp prst="textNoShape">
                <a:avLst/>
              </a:prstTxWarp>
            </a:bodyPr>
            <a:lstStyle/>
            <a:p>
              <a:endParaRPr lang="en-US"/>
            </a:p>
          </p:txBody>
        </p:sp>
        <p:sp>
          <p:nvSpPr>
            <p:cNvPr id="140754" name="Line 466"/>
            <p:cNvSpPr>
              <a:spLocks noChangeShapeType="1"/>
            </p:cNvSpPr>
            <p:nvPr/>
          </p:nvSpPr>
          <p:spPr bwMode="auto">
            <a:xfrm flipV="1">
              <a:off x="3629" y="2838"/>
              <a:ext cx="54" cy="49"/>
            </a:xfrm>
            <a:prstGeom prst="line">
              <a:avLst/>
            </a:prstGeom>
            <a:noFill/>
            <a:ln w="25400">
              <a:solidFill>
                <a:srgbClr val="141414"/>
              </a:solidFill>
              <a:round/>
              <a:headEnd/>
              <a:tailEnd/>
            </a:ln>
          </p:spPr>
          <p:txBody>
            <a:bodyPr>
              <a:prstTxWarp prst="textNoShape">
                <a:avLst/>
              </a:prstTxWarp>
            </a:bodyPr>
            <a:lstStyle/>
            <a:p>
              <a:endParaRPr lang="en-US"/>
            </a:p>
          </p:txBody>
        </p:sp>
        <p:sp>
          <p:nvSpPr>
            <p:cNvPr id="140755" name="Line 467"/>
            <p:cNvSpPr>
              <a:spLocks noChangeShapeType="1"/>
            </p:cNvSpPr>
            <p:nvPr/>
          </p:nvSpPr>
          <p:spPr bwMode="auto">
            <a:xfrm flipV="1">
              <a:off x="3629" y="2838"/>
              <a:ext cx="54" cy="49"/>
            </a:xfrm>
            <a:prstGeom prst="line">
              <a:avLst/>
            </a:prstGeom>
            <a:noFill/>
            <a:ln w="25400">
              <a:solidFill>
                <a:srgbClr val="161616"/>
              </a:solidFill>
              <a:round/>
              <a:headEnd/>
              <a:tailEnd/>
            </a:ln>
          </p:spPr>
          <p:txBody>
            <a:bodyPr>
              <a:prstTxWarp prst="textNoShape">
                <a:avLst/>
              </a:prstTxWarp>
            </a:bodyPr>
            <a:lstStyle/>
            <a:p>
              <a:endParaRPr lang="en-US"/>
            </a:p>
          </p:txBody>
        </p:sp>
        <p:sp>
          <p:nvSpPr>
            <p:cNvPr id="140756" name="Line 468"/>
            <p:cNvSpPr>
              <a:spLocks noChangeShapeType="1"/>
            </p:cNvSpPr>
            <p:nvPr/>
          </p:nvSpPr>
          <p:spPr bwMode="auto">
            <a:xfrm flipV="1">
              <a:off x="3614" y="2838"/>
              <a:ext cx="54" cy="49"/>
            </a:xfrm>
            <a:prstGeom prst="line">
              <a:avLst/>
            </a:prstGeom>
            <a:noFill/>
            <a:ln w="25400">
              <a:solidFill>
                <a:srgbClr val="181818"/>
              </a:solidFill>
              <a:round/>
              <a:headEnd/>
              <a:tailEnd/>
            </a:ln>
          </p:spPr>
          <p:txBody>
            <a:bodyPr>
              <a:prstTxWarp prst="textNoShape">
                <a:avLst/>
              </a:prstTxWarp>
            </a:bodyPr>
            <a:lstStyle/>
            <a:p>
              <a:endParaRPr lang="en-US"/>
            </a:p>
          </p:txBody>
        </p:sp>
        <p:sp>
          <p:nvSpPr>
            <p:cNvPr id="140757" name="Line 469"/>
            <p:cNvSpPr>
              <a:spLocks noChangeShapeType="1"/>
            </p:cNvSpPr>
            <p:nvPr/>
          </p:nvSpPr>
          <p:spPr bwMode="auto">
            <a:xfrm flipV="1">
              <a:off x="3599" y="2838"/>
              <a:ext cx="54" cy="49"/>
            </a:xfrm>
            <a:prstGeom prst="line">
              <a:avLst/>
            </a:prstGeom>
            <a:noFill/>
            <a:ln w="25400">
              <a:solidFill>
                <a:srgbClr val="1A1A1A"/>
              </a:solidFill>
              <a:round/>
              <a:headEnd/>
              <a:tailEnd/>
            </a:ln>
          </p:spPr>
          <p:txBody>
            <a:bodyPr>
              <a:prstTxWarp prst="textNoShape">
                <a:avLst/>
              </a:prstTxWarp>
            </a:bodyPr>
            <a:lstStyle/>
            <a:p>
              <a:endParaRPr lang="en-US"/>
            </a:p>
          </p:txBody>
        </p:sp>
        <p:sp>
          <p:nvSpPr>
            <p:cNvPr id="140758" name="Line 470"/>
            <p:cNvSpPr>
              <a:spLocks noChangeShapeType="1"/>
            </p:cNvSpPr>
            <p:nvPr/>
          </p:nvSpPr>
          <p:spPr bwMode="auto">
            <a:xfrm flipV="1">
              <a:off x="3599" y="2838"/>
              <a:ext cx="54" cy="49"/>
            </a:xfrm>
            <a:prstGeom prst="line">
              <a:avLst/>
            </a:prstGeom>
            <a:noFill/>
            <a:ln w="25400">
              <a:solidFill>
                <a:srgbClr val="1C1C1C"/>
              </a:solidFill>
              <a:round/>
              <a:headEnd/>
              <a:tailEnd/>
            </a:ln>
          </p:spPr>
          <p:txBody>
            <a:bodyPr>
              <a:prstTxWarp prst="textNoShape">
                <a:avLst/>
              </a:prstTxWarp>
            </a:bodyPr>
            <a:lstStyle/>
            <a:p>
              <a:endParaRPr lang="en-US"/>
            </a:p>
          </p:txBody>
        </p:sp>
        <p:sp>
          <p:nvSpPr>
            <p:cNvPr id="140759" name="Line 471"/>
            <p:cNvSpPr>
              <a:spLocks noChangeShapeType="1"/>
            </p:cNvSpPr>
            <p:nvPr/>
          </p:nvSpPr>
          <p:spPr bwMode="auto">
            <a:xfrm flipV="1">
              <a:off x="3583" y="2838"/>
              <a:ext cx="54" cy="49"/>
            </a:xfrm>
            <a:prstGeom prst="line">
              <a:avLst/>
            </a:prstGeom>
            <a:noFill/>
            <a:ln w="25400">
              <a:solidFill>
                <a:srgbClr val="1E1E1E"/>
              </a:solidFill>
              <a:round/>
              <a:headEnd/>
              <a:tailEnd/>
            </a:ln>
          </p:spPr>
          <p:txBody>
            <a:bodyPr>
              <a:prstTxWarp prst="textNoShape">
                <a:avLst/>
              </a:prstTxWarp>
            </a:bodyPr>
            <a:lstStyle/>
            <a:p>
              <a:endParaRPr lang="en-US"/>
            </a:p>
          </p:txBody>
        </p:sp>
        <p:sp>
          <p:nvSpPr>
            <p:cNvPr id="140760" name="Line 472"/>
            <p:cNvSpPr>
              <a:spLocks noChangeShapeType="1"/>
            </p:cNvSpPr>
            <p:nvPr/>
          </p:nvSpPr>
          <p:spPr bwMode="auto">
            <a:xfrm flipV="1">
              <a:off x="3567" y="2838"/>
              <a:ext cx="54" cy="49"/>
            </a:xfrm>
            <a:prstGeom prst="line">
              <a:avLst/>
            </a:prstGeom>
            <a:noFill/>
            <a:ln w="25400">
              <a:solidFill>
                <a:srgbClr val="212121"/>
              </a:solidFill>
              <a:round/>
              <a:headEnd/>
              <a:tailEnd/>
            </a:ln>
          </p:spPr>
          <p:txBody>
            <a:bodyPr>
              <a:prstTxWarp prst="textNoShape">
                <a:avLst/>
              </a:prstTxWarp>
            </a:bodyPr>
            <a:lstStyle/>
            <a:p>
              <a:endParaRPr lang="en-US"/>
            </a:p>
          </p:txBody>
        </p:sp>
        <p:sp>
          <p:nvSpPr>
            <p:cNvPr id="140761" name="Line 473"/>
            <p:cNvSpPr>
              <a:spLocks noChangeShapeType="1"/>
            </p:cNvSpPr>
            <p:nvPr/>
          </p:nvSpPr>
          <p:spPr bwMode="auto">
            <a:xfrm flipV="1">
              <a:off x="3559" y="2838"/>
              <a:ext cx="54" cy="49"/>
            </a:xfrm>
            <a:prstGeom prst="line">
              <a:avLst/>
            </a:prstGeom>
            <a:noFill/>
            <a:ln w="25400">
              <a:solidFill>
                <a:srgbClr val="232323"/>
              </a:solidFill>
              <a:round/>
              <a:headEnd/>
              <a:tailEnd/>
            </a:ln>
          </p:spPr>
          <p:txBody>
            <a:bodyPr>
              <a:prstTxWarp prst="textNoShape">
                <a:avLst/>
              </a:prstTxWarp>
            </a:bodyPr>
            <a:lstStyle/>
            <a:p>
              <a:endParaRPr lang="en-US"/>
            </a:p>
          </p:txBody>
        </p:sp>
        <p:sp>
          <p:nvSpPr>
            <p:cNvPr id="140762" name="Line 474"/>
            <p:cNvSpPr>
              <a:spLocks noChangeShapeType="1"/>
            </p:cNvSpPr>
            <p:nvPr/>
          </p:nvSpPr>
          <p:spPr bwMode="auto">
            <a:xfrm flipV="1">
              <a:off x="3551" y="2838"/>
              <a:ext cx="54" cy="49"/>
            </a:xfrm>
            <a:prstGeom prst="line">
              <a:avLst/>
            </a:prstGeom>
            <a:noFill/>
            <a:ln w="25400">
              <a:solidFill>
                <a:srgbClr val="252525"/>
              </a:solidFill>
              <a:round/>
              <a:headEnd/>
              <a:tailEnd/>
            </a:ln>
          </p:spPr>
          <p:txBody>
            <a:bodyPr>
              <a:prstTxWarp prst="textNoShape">
                <a:avLst/>
              </a:prstTxWarp>
            </a:bodyPr>
            <a:lstStyle/>
            <a:p>
              <a:endParaRPr lang="en-US"/>
            </a:p>
          </p:txBody>
        </p:sp>
        <p:sp>
          <p:nvSpPr>
            <p:cNvPr id="140763" name="Line 475"/>
            <p:cNvSpPr>
              <a:spLocks noChangeShapeType="1"/>
            </p:cNvSpPr>
            <p:nvPr/>
          </p:nvSpPr>
          <p:spPr bwMode="auto">
            <a:xfrm flipV="1">
              <a:off x="3536" y="2838"/>
              <a:ext cx="54" cy="49"/>
            </a:xfrm>
            <a:prstGeom prst="line">
              <a:avLst/>
            </a:prstGeom>
            <a:noFill/>
            <a:ln w="25400">
              <a:solidFill>
                <a:srgbClr val="272727"/>
              </a:solidFill>
              <a:round/>
              <a:headEnd/>
              <a:tailEnd/>
            </a:ln>
          </p:spPr>
          <p:txBody>
            <a:bodyPr>
              <a:prstTxWarp prst="textNoShape">
                <a:avLst/>
              </a:prstTxWarp>
            </a:bodyPr>
            <a:lstStyle/>
            <a:p>
              <a:endParaRPr lang="en-US"/>
            </a:p>
          </p:txBody>
        </p:sp>
        <p:sp>
          <p:nvSpPr>
            <p:cNvPr id="140764" name="Line 476"/>
            <p:cNvSpPr>
              <a:spLocks noChangeShapeType="1"/>
            </p:cNvSpPr>
            <p:nvPr/>
          </p:nvSpPr>
          <p:spPr bwMode="auto">
            <a:xfrm flipV="1">
              <a:off x="3521" y="2838"/>
              <a:ext cx="54" cy="49"/>
            </a:xfrm>
            <a:prstGeom prst="line">
              <a:avLst/>
            </a:prstGeom>
            <a:noFill/>
            <a:ln w="25400">
              <a:solidFill>
                <a:srgbClr val="292929"/>
              </a:solidFill>
              <a:round/>
              <a:headEnd/>
              <a:tailEnd/>
            </a:ln>
          </p:spPr>
          <p:txBody>
            <a:bodyPr>
              <a:prstTxWarp prst="textNoShape">
                <a:avLst/>
              </a:prstTxWarp>
            </a:bodyPr>
            <a:lstStyle/>
            <a:p>
              <a:endParaRPr lang="en-US"/>
            </a:p>
          </p:txBody>
        </p:sp>
        <p:sp>
          <p:nvSpPr>
            <p:cNvPr id="140765" name="Line 477"/>
            <p:cNvSpPr>
              <a:spLocks noChangeShapeType="1"/>
            </p:cNvSpPr>
            <p:nvPr/>
          </p:nvSpPr>
          <p:spPr bwMode="auto">
            <a:xfrm flipV="1">
              <a:off x="3521" y="2838"/>
              <a:ext cx="54" cy="49"/>
            </a:xfrm>
            <a:prstGeom prst="line">
              <a:avLst/>
            </a:prstGeom>
            <a:noFill/>
            <a:ln w="25400">
              <a:solidFill>
                <a:srgbClr val="2B2B2B"/>
              </a:solidFill>
              <a:round/>
              <a:headEnd/>
              <a:tailEnd/>
            </a:ln>
          </p:spPr>
          <p:txBody>
            <a:bodyPr>
              <a:prstTxWarp prst="textNoShape">
                <a:avLst/>
              </a:prstTxWarp>
            </a:bodyPr>
            <a:lstStyle/>
            <a:p>
              <a:endParaRPr lang="en-US"/>
            </a:p>
          </p:txBody>
        </p:sp>
        <p:sp>
          <p:nvSpPr>
            <p:cNvPr id="140766" name="Line 478"/>
            <p:cNvSpPr>
              <a:spLocks noChangeShapeType="1"/>
            </p:cNvSpPr>
            <p:nvPr/>
          </p:nvSpPr>
          <p:spPr bwMode="auto">
            <a:xfrm flipV="1">
              <a:off x="3505" y="2838"/>
              <a:ext cx="54" cy="49"/>
            </a:xfrm>
            <a:prstGeom prst="line">
              <a:avLst/>
            </a:prstGeom>
            <a:noFill/>
            <a:ln w="25400">
              <a:solidFill>
                <a:srgbClr val="2D2D2D"/>
              </a:solidFill>
              <a:round/>
              <a:headEnd/>
              <a:tailEnd/>
            </a:ln>
          </p:spPr>
          <p:txBody>
            <a:bodyPr>
              <a:prstTxWarp prst="textNoShape">
                <a:avLst/>
              </a:prstTxWarp>
            </a:bodyPr>
            <a:lstStyle/>
            <a:p>
              <a:endParaRPr lang="en-US"/>
            </a:p>
          </p:txBody>
        </p:sp>
        <p:sp>
          <p:nvSpPr>
            <p:cNvPr id="140767" name="Line 479"/>
            <p:cNvSpPr>
              <a:spLocks noChangeShapeType="1"/>
            </p:cNvSpPr>
            <p:nvPr/>
          </p:nvSpPr>
          <p:spPr bwMode="auto">
            <a:xfrm flipV="1">
              <a:off x="3489" y="2838"/>
              <a:ext cx="54" cy="49"/>
            </a:xfrm>
            <a:prstGeom prst="line">
              <a:avLst/>
            </a:prstGeom>
            <a:noFill/>
            <a:ln w="25400">
              <a:solidFill>
                <a:srgbClr val="2F2F2F"/>
              </a:solidFill>
              <a:round/>
              <a:headEnd/>
              <a:tailEnd/>
            </a:ln>
          </p:spPr>
          <p:txBody>
            <a:bodyPr>
              <a:prstTxWarp prst="textNoShape">
                <a:avLst/>
              </a:prstTxWarp>
            </a:bodyPr>
            <a:lstStyle/>
            <a:p>
              <a:endParaRPr lang="en-US"/>
            </a:p>
          </p:txBody>
        </p:sp>
        <p:sp>
          <p:nvSpPr>
            <p:cNvPr id="140768" name="Line 480"/>
            <p:cNvSpPr>
              <a:spLocks noChangeShapeType="1"/>
            </p:cNvSpPr>
            <p:nvPr/>
          </p:nvSpPr>
          <p:spPr bwMode="auto">
            <a:xfrm flipV="1">
              <a:off x="3481" y="2838"/>
              <a:ext cx="54" cy="49"/>
            </a:xfrm>
            <a:prstGeom prst="line">
              <a:avLst/>
            </a:prstGeom>
            <a:noFill/>
            <a:ln w="25400">
              <a:solidFill>
                <a:srgbClr val="313131"/>
              </a:solidFill>
              <a:round/>
              <a:headEnd/>
              <a:tailEnd/>
            </a:ln>
          </p:spPr>
          <p:txBody>
            <a:bodyPr>
              <a:prstTxWarp prst="textNoShape">
                <a:avLst/>
              </a:prstTxWarp>
            </a:bodyPr>
            <a:lstStyle/>
            <a:p>
              <a:endParaRPr lang="en-US"/>
            </a:p>
          </p:txBody>
        </p:sp>
        <p:sp>
          <p:nvSpPr>
            <p:cNvPr id="140769" name="Line 481"/>
            <p:cNvSpPr>
              <a:spLocks noChangeShapeType="1"/>
            </p:cNvSpPr>
            <p:nvPr/>
          </p:nvSpPr>
          <p:spPr bwMode="auto">
            <a:xfrm flipV="1">
              <a:off x="3474" y="2838"/>
              <a:ext cx="54" cy="49"/>
            </a:xfrm>
            <a:prstGeom prst="line">
              <a:avLst/>
            </a:prstGeom>
            <a:noFill/>
            <a:ln w="25400">
              <a:solidFill>
                <a:srgbClr val="333333"/>
              </a:solidFill>
              <a:round/>
              <a:headEnd/>
              <a:tailEnd/>
            </a:ln>
          </p:spPr>
          <p:txBody>
            <a:bodyPr>
              <a:prstTxWarp prst="textNoShape">
                <a:avLst/>
              </a:prstTxWarp>
            </a:bodyPr>
            <a:lstStyle/>
            <a:p>
              <a:endParaRPr lang="en-US"/>
            </a:p>
          </p:txBody>
        </p:sp>
        <p:sp>
          <p:nvSpPr>
            <p:cNvPr id="140770" name="Line 482"/>
            <p:cNvSpPr>
              <a:spLocks noChangeShapeType="1"/>
            </p:cNvSpPr>
            <p:nvPr/>
          </p:nvSpPr>
          <p:spPr bwMode="auto">
            <a:xfrm flipV="1">
              <a:off x="3458" y="2838"/>
              <a:ext cx="54" cy="49"/>
            </a:xfrm>
            <a:prstGeom prst="line">
              <a:avLst/>
            </a:prstGeom>
            <a:noFill/>
            <a:ln w="25400">
              <a:solidFill>
                <a:srgbClr val="353535"/>
              </a:solidFill>
              <a:round/>
              <a:headEnd/>
              <a:tailEnd/>
            </a:ln>
          </p:spPr>
          <p:txBody>
            <a:bodyPr>
              <a:prstTxWarp prst="textNoShape">
                <a:avLst/>
              </a:prstTxWarp>
            </a:bodyPr>
            <a:lstStyle/>
            <a:p>
              <a:endParaRPr lang="en-US"/>
            </a:p>
          </p:txBody>
        </p:sp>
        <p:sp>
          <p:nvSpPr>
            <p:cNvPr id="140771" name="Line 483"/>
            <p:cNvSpPr>
              <a:spLocks noChangeShapeType="1"/>
            </p:cNvSpPr>
            <p:nvPr/>
          </p:nvSpPr>
          <p:spPr bwMode="auto">
            <a:xfrm flipV="1">
              <a:off x="3443" y="2838"/>
              <a:ext cx="54" cy="49"/>
            </a:xfrm>
            <a:prstGeom prst="line">
              <a:avLst/>
            </a:prstGeom>
            <a:noFill/>
            <a:ln w="25400">
              <a:solidFill>
                <a:srgbClr val="373737"/>
              </a:solidFill>
              <a:round/>
              <a:headEnd/>
              <a:tailEnd/>
            </a:ln>
          </p:spPr>
          <p:txBody>
            <a:bodyPr>
              <a:prstTxWarp prst="textNoShape">
                <a:avLst/>
              </a:prstTxWarp>
            </a:bodyPr>
            <a:lstStyle/>
            <a:p>
              <a:endParaRPr lang="en-US"/>
            </a:p>
          </p:txBody>
        </p:sp>
        <p:sp>
          <p:nvSpPr>
            <p:cNvPr id="140772" name="Line 484"/>
            <p:cNvSpPr>
              <a:spLocks noChangeShapeType="1"/>
            </p:cNvSpPr>
            <p:nvPr/>
          </p:nvSpPr>
          <p:spPr bwMode="auto">
            <a:xfrm flipV="1">
              <a:off x="3443" y="2838"/>
              <a:ext cx="54" cy="49"/>
            </a:xfrm>
            <a:prstGeom prst="line">
              <a:avLst/>
            </a:prstGeom>
            <a:noFill/>
            <a:ln w="25400">
              <a:solidFill>
                <a:srgbClr val="393939"/>
              </a:solidFill>
              <a:round/>
              <a:headEnd/>
              <a:tailEnd/>
            </a:ln>
          </p:spPr>
          <p:txBody>
            <a:bodyPr>
              <a:prstTxWarp prst="textNoShape">
                <a:avLst/>
              </a:prstTxWarp>
            </a:bodyPr>
            <a:lstStyle/>
            <a:p>
              <a:endParaRPr lang="en-US"/>
            </a:p>
          </p:txBody>
        </p:sp>
        <p:sp>
          <p:nvSpPr>
            <p:cNvPr id="140773" name="Line 485"/>
            <p:cNvSpPr>
              <a:spLocks noChangeShapeType="1"/>
            </p:cNvSpPr>
            <p:nvPr/>
          </p:nvSpPr>
          <p:spPr bwMode="auto">
            <a:xfrm flipV="1">
              <a:off x="3427" y="2838"/>
              <a:ext cx="54" cy="49"/>
            </a:xfrm>
            <a:prstGeom prst="line">
              <a:avLst/>
            </a:prstGeom>
            <a:noFill/>
            <a:ln w="25400">
              <a:solidFill>
                <a:srgbClr val="3B3B3B"/>
              </a:solidFill>
              <a:round/>
              <a:headEnd/>
              <a:tailEnd/>
            </a:ln>
          </p:spPr>
          <p:txBody>
            <a:bodyPr>
              <a:prstTxWarp prst="textNoShape">
                <a:avLst/>
              </a:prstTxWarp>
            </a:bodyPr>
            <a:lstStyle/>
            <a:p>
              <a:endParaRPr lang="en-US"/>
            </a:p>
          </p:txBody>
        </p:sp>
        <p:sp>
          <p:nvSpPr>
            <p:cNvPr id="140774" name="Line 486"/>
            <p:cNvSpPr>
              <a:spLocks noChangeShapeType="1"/>
            </p:cNvSpPr>
            <p:nvPr/>
          </p:nvSpPr>
          <p:spPr bwMode="auto">
            <a:xfrm flipV="1">
              <a:off x="3412" y="2838"/>
              <a:ext cx="54" cy="49"/>
            </a:xfrm>
            <a:prstGeom prst="line">
              <a:avLst/>
            </a:prstGeom>
            <a:noFill/>
            <a:ln w="25400">
              <a:solidFill>
                <a:srgbClr val="3D3D3D"/>
              </a:solidFill>
              <a:round/>
              <a:headEnd/>
              <a:tailEnd/>
            </a:ln>
          </p:spPr>
          <p:txBody>
            <a:bodyPr>
              <a:prstTxWarp prst="textNoShape">
                <a:avLst/>
              </a:prstTxWarp>
            </a:bodyPr>
            <a:lstStyle/>
            <a:p>
              <a:endParaRPr lang="en-US"/>
            </a:p>
          </p:txBody>
        </p:sp>
        <p:sp>
          <p:nvSpPr>
            <p:cNvPr id="140775" name="Line 487"/>
            <p:cNvSpPr>
              <a:spLocks noChangeShapeType="1"/>
            </p:cNvSpPr>
            <p:nvPr/>
          </p:nvSpPr>
          <p:spPr bwMode="auto">
            <a:xfrm flipV="1">
              <a:off x="3404" y="2838"/>
              <a:ext cx="54" cy="49"/>
            </a:xfrm>
            <a:prstGeom prst="line">
              <a:avLst/>
            </a:prstGeom>
            <a:noFill/>
            <a:ln w="25400">
              <a:solidFill>
                <a:srgbClr val="3F3F3F"/>
              </a:solidFill>
              <a:round/>
              <a:headEnd/>
              <a:tailEnd/>
            </a:ln>
          </p:spPr>
          <p:txBody>
            <a:bodyPr>
              <a:prstTxWarp prst="textNoShape">
                <a:avLst/>
              </a:prstTxWarp>
            </a:bodyPr>
            <a:lstStyle/>
            <a:p>
              <a:endParaRPr lang="en-US"/>
            </a:p>
          </p:txBody>
        </p:sp>
        <p:sp>
          <p:nvSpPr>
            <p:cNvPr id="140776" name="Line 488"/>
            <p:cNvSpPr>
              <a:spLocks noChangeShapeType="1"/>
            </p:cNvSpPr>
            <p:nvPr/>
          </p:nvSpPr>
          <p:spPr bwMode="auto">
            <a:xfrm flipV="1">
              <a:off x="3396" y="2838"/>
              <a:ext cx="54" cy="49"/>
            </a:xfrm>
            <a:prstGeom prst="line">
              <a:avLst/>
            </a:prstGeom>
            <a:noFill/>
            <a:ln w="25400">
              <a:solidFill>
                <a:srgbClr val="424242"/>
              </a:solidFill>
              <a:round/>
              <a:headEnd/>
              <a:tailEnd/>
            </a:ln>
          </p:spPr>
          <p:txBody>
            <a:bodyPr>
              <a:prstTxWarp prst="textNoShape">
                <a:avLst/>
              </a:prstTxWarp>
            </a:bodyPr>
            <a:lstStyle/>
            <a:p>
              <a:endParaRPr lang="en-US"/>
            </a:p>
          </p:txBody>
        </p:sp>
        <p:sp>
          <p:nvSpPr>
            <p:cNvPr id="140777" name="Line 489"/>
            <p:cNvSpPr>
              <a:spLocks noChangeShapeType="1"/>
            </p:cNvSpPr>
            <p:nvPr/>
          </p:nvSpPr>
          <p:spPr bwMode="auto">
            <a:xfrm flipV="1">
              <a:off x="3380" y="2838"/>
              <a:ext cx="54" cy="49"/>
            </a:xfrm>
            <a:prstGeom prst="line">
              <a:avLst/>
            </a:prstGeom>
            <a:noFill/>
            <a:ln w="25400">
              <a:solidFill>
                <a:srgbClr val="444444"/>
              </a:solidFill>
              <a:round/>
              <a:headEnd/>
              <a:tailEnd/>
            </a:ln>
          </p:spPr>
          <p:txBody>
            <a:bodyPr>
              <a:prstTxWarp prst="textNoShape">
                <a:avLst/>
              </a:prstTxWarp>
            </a:bodyPr>
            <a:lstStyle/>
            <a:p>
              <a:endParaRPr lang="en-US"/>
            </a:p>
          </p:txBody>
        </p:sp>
        <p:sp>
          <p:nvSpPr>
            <p:cNvPr id="140778" name="Line 490"/>
            <p:cNvSpPr>
              <a:spLocks noChangeShapeType="1"/>
            </p:cNvSpPr>
            <p:nvPr/>
          </p:nvSpPr>
          <p:spPr bwMode="auto">
            <a:xfrm flipV="1">
              <a:off x="3373" y="2838"/>
              <a:ext cx="54" cy="49"/>
            </a:xfrm>
            <a:prstGeom prst="line">
              <a:avLst/>
            </a:prstGeom>
            <a:noFill/>
            <a:ln w="25400">
              <a:solidFill>
                <a:srgbClr val="464646"/>
              </a:solidFill>
              <a:round/>
              <a:headEnd/>
              <a:tailEnd/>
            </a:ln>
          </p:spPr>
          <p:txBody>
            <a:bodyPr>
              <a:prstTxWarp prst="textNoShape">
                <a:avLst/>
              </a:prstTxWarp>
            </a:bodyPr>
            <a:lstStyle/>
            <a:p>
              <a:endParaRPr lang="en-US"/>
            </a:p>
          </p:txBody>
        </p:sp>
        <p:sp>
          <p:nvSpPr>
            <p:cNvPr id="140779" name="Line 491"/>
            <p:cNvSpPr>
              <a:spLocks noChangeShapeType="1"/>
            </p:cNvSpPr>
            <p:nvPr/>
          </p:nvSpPr>
          <p:spPr bwMode="auto">
            <a:xfrm flipV="1">
              <a:off x="3365" y="2838"/>
              <a:ext cx="54" cy="49"/>
            </a:xfrm>
            <a:prstGeom prst="line">
              <a:avLst/>
            </a:prstGeom>
            <a:noFill/>
            <a:ln w="25400">
              <a:solidFill>
                <a:srgbClr val="484848"/>
              </a:solidFill>
              <a:round/>
              <a:headEnd/>
              <a:tailEnd/>
            </a:ln>
          </p:spPr>
          <p:txBody>
            <a:bodyPr>
              <a:prstTxWarp prst="textNoShape">
                <a:avLst/>
              </a:prstTxWarp>
            </a:bodyPr>
            <a:lstStyle/>
            <a:p>
              <a:endParaRPr lang="en-US"/>
            </a:p>
          </p:txBody>
        </p:sp>
        <p:sp>
          <p:nvSpPr>
            <p:cNvPr id="140780" name="Line 492"/>
            <p:cNvSpPr>
              <a:spLocks noChangeShapeType="1"/>
            </p:cNvSpPr>
            <p:nvPr/>
          </p:nvSpPr>
          <p:spPr bwMode="auto">
            <a:xfrm flipV="1">
              <a:off x="3349" y="2838"/>
              <a:ext cx="54" cy="49"/>
            </a:xfrm>
            <a:prstGeom prst="line">
              <a:avLst/>
            </a:prstGeom>
            <a:noFill/>
            <a:ln w="25400">
              <a:solidFill>
                <a:srgbClr val="4A4A4A"/>
              </a:solidFill>
              <a:round/>
              <a:headEnd/>
              <a:tailEnd/>
            </a:ln>
          </p:spPr>
          <p:txBody>
            <a:bodyPr>
              <a:prstTxWarp prst="textNoShape">
                <a:avLst/>
              </a:prstTxWarp>
            </a:bodyPr>
            <a:lstStyle/>
            <a:p>
              <a:endParaRPr lang="en-US"/>
            </a:p>
          </p:txBody>
        </p:sp>
        <p:sp>
          <p:nvSpPr>
            <p:cNvPr id="140781" name="Line 493"/>
            <p:cNvSpPr>
              <a:spLocks noChangeShapeType="1"/>
            </p:cNvSpPr>
            <p:nvPr/>
          </p:nvSpPr>
          <p:spPr bwMode="auto">
            <a:xfrm flipV="1">
              <a:off x="3334" y="2838"/>
              <a:ext cx="54" cy="49"/>
            </a:xfrm>
            <a:prstGeom prst="line">
              <a:avLst/>
            </a:prstGeom>
            <a:noFill/>
            <a:ln w="25400">
              <a:solidFill>
                <a:srgbClr val="4C4C4C"/>
              </a:solidFill>
              <a:round/>
              <a:headEnd/>
              <a:tailEnd/>
            </a:ln>
          </p:spPr>
          <p:txBody>
            <a:bodyPr>
              <a:prstTxWarp prst="textNoShape">
                <a:avLst/>
              </a:prstTxWarp>
            </a:bodyPr>
            <a:lstStyle/>
            <a:p>
              <a:endParaRPr lang="en-US"/>
            </a:p>
          </p:txBody>
        </p:sp>
        <p:sp>
          <p:nvSpPr>
            <p:cNvPr id="140782" name="Line 494"/>
            <p:cNvSpPr>
              <a:spLocks noChangeShapeType="1"/>
            </p:cNvSpPr>
            <p:nvPr/>
          </p:nvSpPr>
          <p:spPr bwMode="auto">
            <a:xfrm flipV="1">
              <a:off x="3326" y="2838"/>
              <a:ext cx="54" cy="49"/>
            </a:xfrm>
            <a:prstGeom prst="line">
              <a:avLst/>
            </a:prstGeom>
            <a:noFill/>
            <a:ln w="25400">
              <a:solidFill>
                <a:srgbClr val="4E4E4E"/>
              </a:solidFill>
              <a:round/>
              <a:headEnd/>
              <a:tailEnd/>
            </a:ln>
          </p:spPr>
          <p:txBody>
            <a:bodyPr>
              <a:prstTxWarp prst="textNoShape">
                <a:avLst/>
              </a:prstTxWarp>
            </a:bodyPr>
            <a:lstStyle/>
            <a:p>
              <a:endParaRPr lang="en-US"/>
            </a:p>
          </p:txBody>
        </p:sp>
        <p:sp>
          <p:nvSpPr>
            <p:cNvPr id="140783" name="Line 495"/>
            <p:cNvSpPr>
              <a:spLocks noChangeShapeType="1"/>
            </p:cNvSpPr>
            <p:nvPr/>
          </p:nvSpPr>
          <p:spPr bwMode="auto">
            <a:xfrm flipV="1">
              <a:off x="3318" y="2838"/>
              <a:ext cx="54" cy="49"/>
            </a:xfrm>
            <a:prstGeom prst="line">
              <a:avLst/>
            </a:prstGeom>
            <a:noFill/>
            <a:ln w="25400">
              <a:solidFill>
                <a:srgbClr val="505050"/>
              </a:solidFill>
              <a:round/>
              <a:headEnd/>
              <a:tailEnd/>
            </a:ln>
          </p:spPr>
          <p:txBody>
            <a:bodyPr>
              <a:prstTxWarp prst="textNoShape">
                <a:avLst/>
              </a:prstTxWarp>
            </a:bodyPr>
            <a:lstStyle/>
            <a:p>
              <a:endParaRPr lang="en-US"/>
            </a:p>
          </p:txBody>
        </p:sp>
        <p:sp>
          <p:nvSpPr>
            <p:cNvPr id="140784" name="Line 496"/>
            <p:cNvSpPr>
              <a:spLocks noChangeShapeType="1"/>
            </p:cNvSpPr>
            <p:nvPr/>
          </p:nvSpPr>
          <p:spPr bwMode="auto">
            <a:xfrm flipV="1">
              <a:off x="3302" y="2838"/>
              <a:ext cx="54" cy="49"/>
            </a:xfrm>
            <a:prstGeom prst="line">
              <a:avLst/>
            </a:prstGeom>
            <a:noFill/>
            <a:ln w="25400">
              <a:solidFill>
                <a:srgbClr val="525252"/>
              </a:solidFill>
              <a:round/>
              <a:headEnd/>
              <a:tailEnd/>
            </a:ln>
          </p:spPr>
          <p:txBody>
            <a:bodyPr>
              <a:prstTxWarp prst="textNoShape">
                <a:avLst/>
              </a:prstTxWarp>
            </a:bodyPr>
            <a:lstStyle/>
            <a:p>
              <a:endParaRPr lang="en-US"/>
            </a:p>
          </p:txBody>
        </p:sp>
        <p:sp>
          <p:nvSpPr>
            <p:cNvPr id="140785" name="Line 497"/>
            <p:cNvSpPr>
              <a:spLocks noChangeShapeType="1"/>
            </p:cNvSpPr>
            <p:nvPr/>
          </p:nvSpPr>
          <p:spPr bwMode="auto">
            <a:xfrm flipV="1">
              <a:off x="3295" y="2838"/>
              <a:ext cx="54" cy="49"/>
            </a:xfrm>
            <a:prstGeom prst="line">
              <a:avLst/>
            </a:prstGeom>
            <a:noFill/>
            <a:ln w="25400">
              <a:solidFill>
                <a:srgbClr val="545454"/>
              </a:solidFill>
              <a:round/>
              <a:headEnd/>
              <a:tailEnd/>
            </a:ln>
          </p:spPr>
          <p:txBody>
            <a:bodyPr>
              <a:prstTxWarp prst="textNoShape">
                <a:avLst/>
              </a:prstTxWarp>
            </a:bodyPr>
            <a:lstStyle/>
            <a:p>
              <a:endParaRPr lang="en-US"/>
            </a:p>
          </p:txBody>
        </p:sp>
        <p:sp>
          <p:nvSpPr>
            <p:cNvPr id="140786" name="Line 498"/>
            <p:cNvSpPr>
              <a:spLocks noChangeShapeType="1"/>
            </p:cNvSpPr>
            <p:nvPr/>
          </p:nvSpPr>
          <p:spPr bwMode="auto">
            <a:xfrm flipV="1">
              <a:off x="3287" y="2838"/>
              <a:ext cx="54" cy="49"/>
            </a:xfrm>
            <a:prstGeom prst="line">
              <a:avLst/>
            </a:prstGeom>
            <a:noFill/>
            <a:ln w="25400">
              <a:solidFill>
                <a:srgbClr val="565656"/>
              </a:solidFill>
              <a:round/>
              <a:headEnd/>
              <a:tailEnd/>
            </a:ln>
          </p:spPr>
          <p:txBody>
            <a:bodyPr>
              <a:prstTxWarp prst="textNoShape">
                <a:avLst/>
              </a:prstTxWarp>
            </a:bodyPr>
            <a:lstStyle/>
            <a:p>
              <a:endParaRPr lang="en-US"/>
            </a:p>
          </p:txBody>
        </p:sp>
        <p:sp>
          <p:nvSpPr>
            <p:cNvPr id="140787" name="Line 499"/>
            <p:cNvSpPr>
              <a:spLocks noChangeShapeType="1"/>
            </p:cNvSpPr>
            <p:nvPr/>
          </p:nvSpPr>
          <p:spPr bwMode="auto">
            <a:xfrm flipV="1">
              <a:off x="3272" y="2838"/>
              <a:ext cx="54" cy="49"/>
            </a:xfrm>
            <a:prstGeom prst="line">
              <a:avLst/>
            </a:prstGeom>
            <a:noFill/>
            <a:ln w="25400">
              <a:solidFill>
                <a:srgbClr val="585858"/>
              </a:solidFill>
              <a:round/>
              <a:headEnd/>
              <a:tailEnd/>
            </a:ln>
          </p:spPr>
          <p:txBody>
            <a:bodyPr>
              <a:prstTxWarp prst="textNoShape">
                <a:avLst/>
              </a:prstTxWarp>
            </a:bodyPr>
            <a:lstStyle/>
            <a:p>
              <a:endParaRPr lang="en-US"/>
            </a:p>
          </p:txBody>
        </p:sp>
        <p:sp>
          <p:nvSpPr>
            <p:cNvPr id="140788" name="Line 500"/>
            <p:cNvSpPr>
              <a:spLocks noChangeShapeType="1"/>
            </p:cNvSpPr>
            <p:nvPr/>
          </p:nvSpPr>
          <p:spPr bwMode="auto">
            <a:xfrm flipV="1">
              <a:off x="3264" y="2838"/>
              <a:ext cx="54" cy="49"/>
            </a:xfrm>
            <a:prstGeom prst="line">
              <a:avLst/>
            </a:prstGeom>
            <a:noFill/>
            <a:ln w="25400">
              <a:solidFill>
                <a:srgbClr val="5A5A5A"/>
              </a:solidFill>
              <a:round/>
              <a:headEnd/>
              <a:tailEnd/>
            </a:ln>
          </p:spPr>
          <p:txBody>
            <a:bodyPr>
              <a:prstTxWarp prst="textNoShape">
                <a:avLst/>
              </a:prstTxWarp>
            </a:bodyPr>
            <a:lstStyle/>
            <a:p>
              <a:endParaRPr lang="en-US"/>
            </a:p>
          </p:txBody>
        </p:sp>
        <p:sp>
          <p:nvSpPr>
            <p:cNvPr id="140789" name="Line 501"/>
            <p:cNvSpPr>
              <a:spLocks noChangeShapeType="1"/>
            </p:cNvSpPr>
            <p:nvPr/>
          </p:nvSpPr>
          <p:spPr bwMode="auto">
            <a:xfrm flipV="1">
              <a:off x="3248" y="2838"/>
              <a:ext cx="54" cy="49"/>
            </a:xfrm>
            <a:prstGeom prst="line">
              <a:avLst/>
            </a:prstGeom>
            <a:noFill/>
            <a:ln w="25400">
              <a:solidFill>
                <a:srgbClr val="5C5C5C"/>
              </a:solidFill>
              <a:round/>
              <a:headEnd/>
              <a:tailEnd/>
            </a:ln>
          </p:spPr>
          <p:txBody>
            <a:bodyPr>
              <a:prstTxWarp prst="textNoShape">
                <a:avLst/>
              </a:prstTxWarp>
            </a:bodyPr>
            <a:lstStyle/>
            <a:p>
              <a:endParaRPr lang="en-US"/>
            </a:p>
          </p:txBody>
        </p:sp>
        <p:sp>
          <p:nvSpPr>
            <p:cNvPr id="140790" name="Line 502"/>
            <p:cNvSpPr>
              <a:spLocks noChangeShapeType="1"/>
            </p:cNvSpPr>
            <p:nvPr/>
          </p:nvSpPr>
          <p:spPr bwMode="auto">
            <a:xfrm flipV="1">
              <a:off x="3240" y="2838"/>
              <a:ext cx="54" cy="49"/>
            </a:xfrm>
            <a:prstGeom prst="line">
              <a:avLst/>
            </a:prstGeom>
            <a:noFill/>
            <a:ln w="25400">
              <a:solidFill>
                <a:srgbClr val="5E5E5E"/>
              </a:solidFill>
              <a:round/>
              <a:headEnd/>
              <a:tailEnd/>
            </a:ln>
          </p:spPr>
          <p:txBody>
            <a:bodyPr>
              <a:prstTxWarp prst="textNoShape">
                <a:avLst/>
              </a:prstTxWarp>
            </a:bodyPr>
            <a:lstStyle/>
            <a:p>
              <a:endParaRPr lang="en-US"/>
            </a:p>
          </p:txBody>
        </p:sp>
        <p:sp>
          <p:nvSpPr>
            <p:cNvPr id="140791" name="Line 503"/>
            <p:cNvSpPr>
              <a:spLocks noChangeShapeType="1"/>
            </p:cNvSpPr>
            <p:nvPr/>
          </p:nvSpPr>
          <p:spPr bwMode="auto">
            <a:xfrm flipV="1">
              <a:off x="3224" y="2838"/>
              <a:ext cx="54" cy="49"/>
            </a:xfrm>
            <a:prstGeom prst="line">
              <a:avLst/>
            </a:prstGeom>
            <a:noFill/>
            <a:ln w="25400">
              <a:solidFill>
                <a:srgbClr val="616161"/>
              </a:solidFill>
              <a:round/>
              <a:headEnd/>
              <a:tailEnd/>
            </a:ln>
          </p:spPr>
          <p:txBody>
            <a:bodyPr>
              <a:prstTxWarp prst="textNoShape">
                <a:avLst/>
              </a:prstTxWarp>
            </a:bodyPr>
            <a:lstStyle/>
            <a:p>
              <a:endParaRPr lang="en-US"/>
            </a:p>
          </p:txBody>
        </p:sp>
        <p:sp>
          <p:nvSpPr>
            <p:cNvPr id="140792" name="Line 504"/>
            <p:cNvSpPr>
              <a:spLocks noChangeShapeType="1"/>
            </p:cNvSpPr>
            <p:nvPr/>
          </p:nvSpPr>
          <p:spPr bwMode="auto">
            <a:xfrm flipV="1">
              <a:off x="3217" y="2838"/>
              <a:ext cx="54" cy="49"/>
            </a:xfrm>
            <a:prstGeom prst="line">
              <a:avLst/>
            </a:prstGeom>
            <a:noFill/>
            <a:ln w="25400">
              <a:solidFill>
                <a:srgbClr val="636363"/>
              </a:solidFill>
              <a:round/>
              <a:headEnd/>
              <a:tailEnd/>
            </a:ln>
          </p:spPr>
          <p:txBody>
            <a:bodyPr>
              <a:prstTxWarp prst="textNoShape">
                <a:avLst/>
              </a:prstTxWarp>
            </a:bodyPr>
            <a:lstStyle/>
            <a:p>
              <a:endParaRPr lang="en-US"/>
            </a:p>
          </p:txBody>
        </p:sp>
        <p:sp>
          <p:nvSpPr>
            <p:cNvPr id="140793" name="Line 505"/>
            <p:cNvSpPr>
              <a:spLocks noChangeShapeType="1"/>
            </p:cNvSpPr>
            <p:nvPr/>
          </p:nvSpPr>
          <p:spPr bwMode="auto">
            <a:xfrm flipV="1">
              <a:off x="3208" y="2838"/>
              <a:ext cx="54" cy="49"/>
            </a:xfrm>
            <a:prstGeom prst="line">
              <a:avLst/>
            </a:prstGeom>
            <a:noFill/>
            <a:ln w="25400">
              <a:solidFill>
                <a:srgbClr val="656565"/>
              </a:solidFill>
              <a:round/>
              <a:headEnd/>
              <a:tailEnd/>
            </a:ln>
          </p:spPr>
          <p:txBody>
            <a:bodyPr>
              <a:prstTxWarp prst="textNoShape">
                <a:avLst/>
              </a:prstTxWarp>
            </a:bodyPr>
            <a:lstStyle/>
            <a:p>
              <a:endParaRPr lang="en-US"/>
            </a:p>
          </p:txBody>
        </p:sp>
        <p:sp>
          <p:nvSpPr>
            <p:cNvPr id="140794" name="Line 506"/>
            <p:cNvSpPr>
              <a:spLocks noChangeShapeType="1"/>
            </p:cNvSpPr>
            <p:nvPr/>
          </p:nvSpPr>
          <p:spPr bwMode="auto">
            <a:xfrm flipV="1">
              <a:off x="3192" y="2838"/>
              <a:ext cx="54" cy="49"/>
            </a:xfrm>
            <a:prstGeom prst="line">
              <a:avLst/>
            </a:prstGeom>
            <a:noFill/>
            <a:ln w="25400">
              <a:solidFill>
                <a:srgbClr val="676767"/>
              </a:solidFill>
              <a:round/>
              <a:headEnd/>
              <a:tailEnd/>
            </a:ln>
          </p:spPr>
          <p:txBody>
            <a:bodyPr>
              <a:prstTxWarp prst="textNoShape">
                <a:avLst/>
              </a:prstTxWarp>
            </a:bodyPr>
            <a:lstStyle/>
            <a:p>
              <a:endParaRPr lang="en-US"/>
            </a:p>
          </p:txBody>
        </p:sp>
        <p:sp>
          <p:nvSpPr>
            <p:cNvPr id="140795" name="Line 507"/>
            <p:cNvSpPr>
              <a:spLocks noChangeShapeType="1"/>
            </p:cNvSpPr>
            <p:nvPr/>
          </p:nvSpPr>
          <p:spPr bwMode="auto">
            <a:xfrm flipV="1">
              <a:off x="3184" y="2838"/>
              <a:ext cx="54" cy="49"/>
            </a:xfrm>
            <a:prstGeom prst="line">
              <a:avLst/>
            </a:prstGeom>
            <a:noFill/>
            <a:ln w="25400">
              <a:solidFill>
                <a:srgbClr val="696969"/>
              </a:solidFill>
              <a:round/>
              <a:headEnd/>
              <a:tailEnd/>
            </a:ln>
          </p:spPr>
          <p:txBody>
            <a:bodyPr>
              <a:prstTxWarp prst="textNoShape">
                <a:avLst/>
              </a:prstTxWarp>
            </a:bodyPr>
            <a:lstStyle/>
            <a:p>
              <a:endParaRPr lang="en-US"/>
            </a:p>
          </p:txBody>
        </p:sp>
        <p:sp>
          <p:nvSpPr>
            <p:cNvPr id="140796" name="Line 508"/>
            <p:cNvSpPr>
              <a:spLocks noChangeShapeType="1"/>
            </p:cNvSpPr>
            <p:nvPr/>
          </p:nvSpPr>
          <p:spPr bwMode="auto">
            <a:xfrm flipV="1">
              <a:off x="3169" y="2838"/>
              <a:ext cx="54" cy="49"/>
            </a:xfrm>
            <a:prstGeom prst="line">
              <a:avLst/>
            </a:prstGeom>
            <a:noFill/>
            <a:ln w="25400">
              <a:solidFill>
                <a:srgbClr val="6B6B6B"/>
              </a:solidFill>
              <a:round/>
              <a:headEnd/>
              <a:tailEnd/>
            </a:ln>
          </p:spPr>
          <p:txBody>
            <a:bodyPr>
              <a:prstTxWarp prst="textNoShape">
                <a:avLst/>
              </a:prstTxWarp>
            </a:bodyPr>
            <a:lstStyle/>
            <a:p>
              <a:endParaRPr lang="en-US"/>
            </a:p>
          </p:txBody>
        </p:sp>
        <p:sp>
          <p:nvSpPr>
            <p:cNvPr id="140797" name="Line 509"/>
            <p:cNvSpPr>
              <a:spLocks noChangeShapeType="1"/>
            </p:cNvSpPr>
            <p:nvPr/>
          </p:nvSpPr>
          <p:spPr bwMode="auto">
            <a:xfrm flipV="1">
              <a:off x="3161" y="2838"/>
              <a:ext cx="54" cy="49"/>
            </a:xfrm>
            <a:prstGeom prst="line">
              <a:avLst/>
            </a:prstGeom>
            <a:noFill/>
            <a:ln w="25400">
              <a:solidFill>
                <a:srgbClr val="6D6D6D"/>
              </a:solidFill>
              <a:round/>
              <a:headEnd/>
              <a:tailEnd/>
            </a:ln>
          </p:spPr>
          <p:txBody>
            <a:bodyPr>
              <a:prstTxWarp prst="textNoShape">
                <a:avLst/>
              </a:prstTxWarp>
            </a:bodyPr>
            <a:lstStyle/>
            <a:p>
              <a:endParaRPr lang="en-US"/>
            </a:p>
          </p:txBody>
        </p:sp>
        <p:sp>
          <p:nvSpPr>
            <p:cNvPr id="140798" name="Line 510"/>
            <p:cNvSpPr>
              <a:spLocks noChangeShapeType="1"/>
            </p:cNvSpPr>
            <p:nvPr/>
          </p:nvSpPr>
          <p:spPr bwMode="auto">
            <a:xfrm flipV="1">
              <a:off x="3145" y="2838"/>
              <a:ext cx="54" cy="49"/>
            </a:xfrm>
            <a:prstGeom prst="line">
              <a:avLst/>
            </a:prstGeom>
            <a:noFill/>
            <a:ln w="25400">
              <a:solidFill>
                <a:srgbClr val="6F6F6F"/>
              </a:solidFill>
              <a:round/>
              <a:headEnd/>
              <a:tailEnd/>
            </a:ln>
          </p:spPr>
          <p:txBody>
            <a:bodyPr>
              <a:prstTxWarp prst="textNoShape">
                <a:avLst/>
              </a:prstTxWarp>
            </a:bodyPr>
            <a:lstStyle/>
            <a:p>
              <a:endParaRPr lang="en-US"/>
            </a:p>
          </p:txBody>
        </p:sp>
        <p:sp>
          <p:nvSpPr>
            <p:cNvPr id="140799" name="Line 511"/>
            <p:cNvSpPr>
              <a:spLocks noChangeShapeType="1"/>
            </p:cNvSpPr>
            <p:nvPr/>
          </p:nvSpPr>
          <p:spPr bwMode="auto">
            <a:xfrm flipV="1">
              <a:off x="3137" y="2838"/>
              <a:ext cx="54" cy="49"/>
            </a:xfrm>
            <a:prstGeom prst="line">
              <a:avLst/>
            </a:prstGeom>
            <a:noFill/>
            <a:ln w="25400">
              <a:solidFill>
                <a:srgbClr val="717171"/>
              </a:solidFill>
              <a:round/>
              <a:headEnd/>
              <a:tailEnd/>
            </a:ln>
          </p:spPr>
          <p:txBody>
            <a:bodyPr>
              <a:prstTxWarp prst="textNoShape">
                <a:avLst/>
              </a:prstTxWarp>
            </a:bodyPr>
            <a:lstStyle/>
            <a:p>
              <a:endParaRPr lang="en-US"/>
            </a:p>
          </p:txBody>
        </p:sp>
        <p:sp>
          <p:nvSpPr>
            <p:cNvPr id="140800" name="Line 512"/>
            <p:cNvSpPr>
              <a:spLocks noChangeShapeType="1"/>
            </p:cNvSpPr>
            <p:nvPr/>
          </p:nvSpPr>
          <p:spPr bwMode="auto">
            <a:xfrm flipV="1">
              <a:off x="3130" y="2838"/>
              <a:ext cx="54" cy="49"/>
            </a:xfrm>
            <a:prstGeom prst="line">
              <a:avLst/>
            </a:prstGeom>
            <a:noFill/>
            <a:ln w="25400">
              <a:solidFill>
                <a:srgbClr val="737373"/>
              </a:solidFill>
              <a:round/>
              <a:headEnd/>
              <a:tailEnd/>
            </a:ln>
          </p:spPr>
          <p:txBody>
            <a:bodyPr>
              <a:prstTxWarp prst="textNoShape">
                <a:avLst/>
              </a:prstTxWarp>
            </a:bodyPr>
            <a:lstStyle/>
            <a:p>
              <a:endParaRPr lang="en-US"/>
            </a:p>
          </p:txBody>
        </p:sp>
        <p:sp>
          <p:nvSpPr>
            <p:cNvPr id="140801" name="Line 513"/>
            <p:cNvSpPr>
              <a:spLocks noChangeShapeType="1"/>
            </p:cNvSpPr>
            <p:nvPr/>
          </p:nvSpPr>
          <p:spPr bwMode="auto">
            <a:xfrm flipV="1">
              <a:off x="3115" y="2838"/>
              <a:ext cx="54" cy="49"/>
            </a:xfrm>
            <a:prstGeom prst="line">
              <a:avLst/>
            </a:prstGeom>
            <a:noFill/>
            <a:ln w="25400">
              <a:solidFill>
                <a:srgbClr val="757575"/>
              </a:solidFill>
              <a:round/>
              <a:headEnd/>
              <a:tailEnd/>
            </a:ln>
          </p:spPr>
          <p:txBody>
            <a:bodyPr>
              <a:prstTxWarp prst="textNoShape">
                <a:avLst/>
              </a:prstTxWarp>
            </a:bodyPr>
            <a:lstStyle/>
            <a:p>
              <a:endParaRPr lang="en-US"/>
            </a:p>
          </p:txBody>
        </p:sp>
        <p:sp>
          <p:nvSpPr>
            <p:cNvPr id="140802" name="Line 514"/>
            <p:cNvSpPr>
              <a:spLocks noChangeShapeType="1"/>
            </p:cNvSpPr>
            <p:nvPr/>
          </p:nvSpPr>
          <p:spPr bwMode="auto">
            <a:xfrm flipV="1">
              <a:off x="3107" y="2838"/>
              <a:ext cx="54" cy="49"/>
            </a:xfrm>
            <a:prstGeom prst="line">
              <a:avLst/>
            </a:prstGeom>
            <a:noFill/>
            <a:ln w="25400">
              <a:solidFill>
                <a:srgbClr val="777777"/>
              </a:solidFill>
              <a:round/>
              <a:headEnd/>
              <a:tailEnd/>
            </a:ln>
          </p:spPr>
          <p:txBody>
            <a:bodyPr>
              <a:prstTxWarp prst="textNoShape">
                <a:avLst/>
              </a:prstTxWarp>
            </a:bodyPr>
            <a:lstStyle/>
            <a:p>
              <a:endParaRPr lang="en-US"/>
            </a:p>
          </p:txBody>
        </p:sp>
        <p:sp>
          <p:nvSpPr>
            <p:cNvPr id="140803" name="Line 515"/>
            <p:cNvSpPr>
              <a:spLocks noChangeShapeType="1"/>
            </p:cNvSpPr>
            <p:nvPr/>
          </p:nvSpPr>
          <p:spPr bwMode="auto">
            <a:xfrm flipV="1">
              <a:off x="3091" y="2838"/>
              <a:ext cx="54" cy="49"/>
            </a:xfrm>
            <a:prstGeom prst="line">
              <a:avLst/>
            </a:prstGeom>
            <a:noFill/>
            <a:ln w="25400">
              <a:solidFill>
                <a:srgbClr val="797979"/>
              </a:solidFill>
              <a:round/>
              <a:headEnd/>
              <a:tailEnd/>
            </a:ln>
          </p:spPr>
          <p:txBody>
            <a:bodyPr>
              <a:prstTxWarp prst="textNoShape">
                <a:avLst/>
              </a:prstTxWarp>
            </a:bodyPr>
            <a:lstStyle/>
            <a:p>
              <a:endParaRPr lang="en-US"/>
            </a:p>
          </p:txBody>
        </p:sp>
        <p:sp>
          <p:nvSpPr>
            <p:cNvPr id="140804" name="Line 516"/>
            <p:cNvSpPr>
              <a:spLocks noChangeShapeType="1"/>
            </p:cNvSpPr>
            <p:nvPr/>
          </p:nvSpPr>
          <p:spPr bwMode="auto">
            <a:xfrm flipV="1">
              <a:off x="3083" y="2838"/>
              <a:ext cx="54" cy="49"/>
            </a:xfrm>
            <a:prstGeom prst="line">
              <a:avLst/>
            </a:prstGeom>
            <a:noFill/>
            <a:ln w="25400">
              <a:solidFill>
                <a:srgbClr val="7B7B7B"/>
              </a:solidFill>
              <a:round/>
              <a:headEnd/>
              <a:tailEnd/>
            </a:ln>
          </p:spPr>
          <p:txBody>
            <a:bodyPr>
              <a:prstTxWarp prst="textNoShape">
                <a:avLst/>
              </a:prstTxWarp>
            </a:bodyPr>
            <a:lstStyle/>
            <a:p>
              <a:endParaRPr lang="en-US"/>
            </a:p>
          </p:txBody>
        </p:sp>
        <p:sp>
          <p:nvSpPr>
            <p:cNvPr id="140805" name="Line 517"/>
            <p:cNvSpPr>
              <a:spLocks noChangeShapeType="1"/>
            </p:cNvSpPr>
            <p:nvPr/>
          </p:nvSpPr>
          <p:spPr bwMode="auto">
            <a:xfrm flipV="1">
              <a:off x="3075" y="2838"/>
              <a:ext cx="54" cy="49"/>
            </a:xfrm>
            <a:prstGeom prst="line">
              <a:avLst/>
            </a:prstGeom>
            <a:noFill/>
            <a:ln w="25400">
              <a:solidFill>
                <a:srgbClr val="7D7D7D"/>
              </a:solidFill>
              <a:round/>
              <a:headEnd/>
              <a:tailEnd/>
            </a:ln>
          </p:spPr>
          <p:txBody>
            <a:bodyPr>
              <a:prstTxWarp prst="textNoShape">
                <a:avLst/>
              </a:prstTxWarp>
            </a:bodyPr>
            <a:lstStyle/>
            <a:p>
              <a:endParaRPr lang="en-US"/>
            </a:p>
          </p:txBody>
        </p:sp>
        <p:sp>
          <p:nvSpPr>
            <p:cNvPr id="140806" name="Line 518"/>
            <p:cNvSpPr>
              <a:spLocks noChangeShapeType="1"/>
            </p:cNvSpPr>
            <p:nvPr/>
          </p:nvSpPr>
          <p:spPr bwMode="auto">
            <a:xfrm flipV="1">
              <a:off x="3060" y="2838"/>
              <a:ext cx="54" cy="49"/>
            </a:xfrm>
            <a:prstGeom prst="line">
              <a:avLst/>
            </a:prstGeom>
            <a:noFill/>
            <a:ln w="25400">
              <a:solidFill>
                <a:srgbClr val="7F7F7F"/>
              </a:solidFill>
              <a:round/>
              <a:headEnd/>
              <a:tailEnd/>
            </a:ln>
          </p:spPr>
          <p:txBody>
            <a:bodyPr>
              <a:prstTxWarp prst="textNoShape">
                <a:avLst/>
              </a:prstTxWarp>
            </a:bodyPr>
            <a:lstStyle/>
            <a:p>
              <a:endParaRPr lang="en-US"/>
            </a:p>
          </p:txBody>
        </p:sp>
        <p:sp>
          <p:nvSpPr>
            <p:cNvPr id="140807" name="Line 519"/>
            <p:cNvSpPr>
              <a:spLocks noChangeShapeType="1"/>
            </p:cNvSpPr>
            <p:nvPr/>
          </p:nvSpPr>
          <p:spPr bwMode="auto">
            <a:xfrm flipV="1">
              <a:off x="3052" y="2838"/>
              <a:ext cx="54" cy="49"/>
            </a:xfrm>
            <a:prstGeom prst="line">
              <a:avLst/>
            </a:prstGeom>
            <a:noFill/>
            <a:ln w="25400">
              <a:solidFill>
                <a:srgbClr val="828282"/>
              </a:solidFill>
              <a:round/>
              <a:headEnd/>
              <a:tailEnd/>
            </a:ln>
          </p:spPr>
          <p:txBody>
            <a:bodyPr>
              <a:prstTxWarp prst="textNoShape">
                <a:avLst/>
              </a:prstTxWarp>
            </a:bodyPr>
            <a:lstStyle/>
            <a:p>
              <a:endParaRPr lang="en-US"/>
            </a:p>
          </p:txBody>
        </p:sp>
        <p:sp>
          <p:nvSpPr>
            <p:cNvPr id="140808" name="Line 520"/>
            <p:cNvSpPr>
              <a:spLocks noChangeShapeType="1"/>
            </p:cNvSpPr>
            <p:nvPr/>
          </p:nvSpPr>
          <p:spPr bwMode="auto">
            <a:xfrm flipV="1">
              <a:off x="3037" y="2838"/>
              <a:ext cx="54" cy="49"/>
            </a:xfrm>
            <a:prstGeom prst="line">
              <a:avLst/>
            </a:prstGeom>
            <a:noFill/>
            <a:ln w="25400">
              <a:solidFill>
                <a:srgbClr val="848484"/>
              </a:solidFill>
              <a:round/>
              <a:headEnd/>
              <a:tailEnd/>
            </a:ln>
          </p:spPr>
          <p:txBody>
            <a:bodyPr>
              <a:prstTxWarp prst="textNoShape">
                <a:avLst/>
              </a:prstTxWarp>
            </a:bodyPr>
            <a:lstStyle/>
            <a:p>
              <a:endParaRPr lang="en-US"/>
            </a:p>
          </p:txBody>
        </p:sp>
        <p:sp>
          <p:nvSpPr>
            <p:cNvPr id="140809" name="Line 521"/>
            <p:cNvSpPr>
              <a:spLocks noChangeShapeType="1"/>
            </p:cNvSpPr>
            <p:nvPr/>
          </p:nvSpPr>
          <p:spPr bwMode="auto">
            <a:xfrm flipV="1">
              <a:off x="3029" y="2838"/>
              <a:ext cx="54" cy="49"/>
            </a:xfrm>
            <a:prstGeom prst="line">
              <a:avLst/>
            </a:prstGeom>
            <a:noFill/>
            <a:ln w="25400">
              <a:solidFill>
                <a:srgbClr val="868686"/>
              </a:solidFill>
              <a:round/>
              <a:headEnd/>
              <a:tailEnd/>
            </a:ln>
          </p:spPr>
          <p:txBody>
            <a:bodyPr>
              <a:prstTxWarp prst="textNoShape">
                <a:avLst/>
              </a:prstTxWarp>
            </a:bodyPr>
            <a:lstStyle/>
            <a:p>
              <a:endParaRPr lang="en-US"/>
            </a:p>
          </p:txBody>
        </p:sp>
        <p:sp>
          <p:nvSpPr>
            <p:cNvPr id="140810" name="Line 522"/>
            <p:cNvSpPr>
              <a:spLocks noChangeShapeType="1"/>
            </p:cNvSpPr>
            <p:nvPr/>
          </p:nvSpPr>
          <p:spPr bwMode="auto">
            <a:xfrm flipV="1">
              <a:off x="3021" y="2838"/>
              <a:ext cx="54" cy="49"/>
            </a:xfrm>
            <a:prstGeom prst="line">
              <a:avLst/>
            </a:prstGeom>
            <a:noFill/>
            <a:ln w="25400">
              <a:solidFill>
                <a:srgbClr val="888888"/>
              </a:solidFill>
              <a:round/>
              <a:headEnd/>
              <a:tailEnd/>
            </a:ln>
          </p:spPr>
          <p:txBody>
            <a:bodyPr>
              <a:prstTxWarp prst="textNoShape">
                <a:avLst/>
              </a:prstTxWarp>
            </a:bodyPr>
            <a:lstStyle/>
            <a:p>
              <a:endParaRPr lang="en-US"/>
            </a:p>
          </p:txBody>
        </p:sp>
        <p:sp>
          <p:nvSpPr>
            <p:cNvPr id="140811" name="Line 523"/>
            <p:cNvSpPr>
              <a:spLocks noChangeShapeType="1"/>
            </p:cNvSpPr>
            <p:nvPr/>
          </p:nvSpPr>
          <p:spPr bwMode="auto">
            <a:xfrm flipV="1">
              <a:off x="3005" y="2838"/>
              <a:ext cx="54" cy="49"/>
            </a:xfrm>
            <a:prstGeom prst="line">
              <a:avLst/>
            </a:prstGeom>
            <a:noFill/>
            <a:ln w="25400">
              <a:solidFill>
                <a:srgbClr val="8A8A8A"/>
              </a:solidFill>
              <a:round/>
              <a:headEnd/>
              <a:tailEnd/>
            </a:ln>
          </p:spPr>
          <p:txBody>
            <a:bodyPr>
              <a:prstTxWarp prst="textNoShape">
                <a:avLst/>
              </a:prstTxWarp>
            </a:bodyPr>
            <a:lstStyle/>
            <a:p>
              <a:endParaRPr lang="en-US"/>
            </a:p>
          </p:txBody>
        </p:sp>
        <p:sp>
          <p:nvSpPr>
            <p:cNvPr id="140812" name="Line 524"/>
            <p:cNvSpPr>
              <a:spLocks noChangeShapeType="1"/>
            </p:cNvSpPr>
            <p:nvPr/>
          </p:nvSpPr>
          <p:spPr bwMode="auto">
            <a:xfrm flipV="1">
              <a:off x="2997" y="2838"/>
              <a:ext cx="54" cy="49"/>
            </a:xfrm>
            <a:prstGeom prst="line">
              <a:avLst/>
            </a:prstGeom>
            <a:noFill/>
            <a:ln w="25400">
              <a:solidFill>
                <a:srgbClr val="8C8C8C"/>
              </a:solidFill>
              <a:round/>
              <a:headEnd/>
              <a:tailEnd/>
            </a:ln>
          </p:spPr>
          <p:txBody>
            <a:bodyPr>
              <a:prstTxWarp prst="textNoShape">
                <a:avLst/>
              </a:prstTxWarp>
            </a:bodyPr>
            <a:lstStyle/>
            <a:p>
              <a:endParaRPr lang="en-US"/>
            </a:p>
          </p:txBody>
        </p:sp>
        <p:sp>
          <p:nvSpPr>
            <p:cNvPr id="140813" name="Line 525"/>
            <p:cNvSpPr>
              <a:spLocks noChangeShapeType="1"/>
            </p:cNvSpPr>
            <p:nvPr/>
          </p:nvSpPr>
          <p:spPr bwMode="auto">
            <a:xfrm flipV="1">
              <a:off x="2982" y="2838"/>
              <a:ext cx="54" cy="49"/>
            </a:xfrm>
            <a:prstGeom prst="line">
              <a:avLst/>
            </a:prstGeom>
            <a:noFill/>
            <a:ln w="25400">
              <a:solidFill>
                <a:srgbClr val="8E8E8E"/>
              </a:solidFill>
              <a:round/>
              <a:headEnd/>
              <a:tailEnd/>
            </a:ln>
          </p:spPr>
          <p:txBody>
            <a:bodyPr>
              <a:prstTxWarp prst="textNoShape">
                <a:avLst/>
              </a:prstTxWarp>
            </a:bodyPr>
            <a:lstStyle/>
            <a:p>
              <a:endParaRPr lang="en-US"/>
            </a:p>
          </p:txBody>
        </p:sp>
        <p:sp>
          <p:nvSpPr>
            <p:cNvPr id="140814" name="Line 526"/>
            <p:cNvSpPr>
              <a:spLocks noChangeShapeType="1"/>
            </p:cNvSpPr>
            <p:nvPr/>
          </p:nvSpPr>
          <p:spPr bwMode="auto">
            <a:xfrm flipV="1">
              <a:off x="2974" y="2838"/>
              <a:ext cx="54" cy="49"/>
            </a:xfrm>
            <a:prstGeom prst="line">
              <a:avLst/>
            </a:prstGeom>
            <a:noFill/>
            <a:ln w="25400">
              <a:solidFill>
                <a:srgbClr val="909090"/>
              </a:solidFill>
              <a:round/>
              <a:headEnd/>
              <a:tailEnd/>
            </a:ln>
          </p:spPr>
          <p:txBody>
            <a:bodyPr>
              <a:prstTxWarp prst="textNoShape">
                <a:avLst/>
              </a:prstTxWarp>
            </a:bodyPr>
            <a:lstStyle/>
            <a:p>
              <a:endParaRPr lang="en-US"/>
            </a:p>
          </p:txBody>
        </p:sp>
        <p:sp>
          <p:nvSpPr>
            <p:cNvPr id="140815" name="Line 527"/>
            <p:cNvSpPr>
              <a:spLocks noChangeShapeType="1"/>
            </p:cNvSpPr>
            <p:nvPr/>
          </p:nvSpPr>
          <p:spPr bwMode="auto">
            <a:xfrm flipV="1">
              <a:off x="2967" y="2838"/>
              <a:ext cx="54" cy="49"/>
            </a:xfrm>
            <a:prstGeom prst="line">
              <a:avLst/>
            </a:prstGeom>
            <a:noFill/>
            <a:ln w="25400">
              <a:solidFill>
                <a:srgbClr val="929292"/>
              </a:solidFill>
              <a:round/>
              <a:headEnd/>
              <a:tailEnd/>
            </a:ln>
          </p:spPr>
          <p:txBody>
            <a:bodyPr>
              <a:prstTxWarp prst="textNoShape">
                <a:avLst/>
              </a:prstTxWarp>
            </a:bodyPr>
            <a:lstStyle/>
            <a:p>
              <a:endParaRPr lang="en-US"/>
            </a:p>
          </p:txBody>
        </p:sp>
        <p:sp>
          <p:nvSpPr>
            <p:cNvPr id="140816" name="Line 528"/>
            <p:cNvSpPr>
              <a:spLocks noChangeShapeType="1"/>
            </p:cNvSpPr>
            <p:nvPr/>
          </p:nvSpPr>
          <p:spPr bwMode="auto">
            <a:xfrm flipV="1">
              <a:off x="2951" y="2838"/>
              <a:ext cx="54" cy="49"/>
            </a:xfrm>
            <a:prstGeom prst="line">
              <a:avLst/>
            </a:prstGeom>
            <a:noFill/>
            <a:ln w="25400">
              <a:solidFill>
                <a:srgbClr val="949494"/>
              </a:solidFill>
              <a:round/>
              <a:headEnd/>
              <a:tailEnd/>
            </a:ln>
          </p:spPr>
          <p:txBody>
            <a:bodyPr>
              <a:prstTxWarp prst="textNoShape">
                <a:avLst/>
              </a:prstTxWarp>
            </a:bodyPr>
            <a:lstStyle/>
            <a:p>
              <a:endParaRPr lang="en-US"/>
            </a:p>
          </p:txBody>
        </p:sp>
        <p:sp>
          <p:nvSpPr>
            <p:cNvPr id="140817" name="Line 529"/>
            <p:cNvSpPr>
              <a:spLocks noChangeShapeType="1"/>
            </p:cNvSpPr>
            <p:nvPr/>
          </p:nvSpPr>
          <p:spPr bwMode="auto">
            <a:xfrm flipV="1">
              <a:off x="2943" y="2838"/>
              <a:ext cx="54" cy="49"/>
            </a:xfrm>
            <a:prstGeom prst="line">
              <a:avLst/>
            </a:prstGeom>
            <a:noFill/>
            <a:ln w="25400">
              <a:solidFill>
                <a:srgbClr val="969696"/>
              </a:solidFill>
              <a:round/>
              <a:headEnd/>
              <a:tailEnd/>
            </a:ln>
          </p:spPr>
          <p:txBody>
            <a:bodyPr>
              <a:prstTxWarp prst="textNoShape">
                <a:avLst/>
              </a:prstTxWarp>
            </a:bodyPr>
            <a:lstStyle/>
            <a:p>
              <a:endParaRPr lang="en-US"/>
            </a:p>
          </p:txBody>
        </p:sp>
        <p:sp>
          <p:nvSpPr>
            <p:cNvPr id="140818" name="Line 530"/>
            <p:cNvSpPr>
              <a:spLocks noChangeShapeType="1"/>
            </p:cNvSpPr>
            <p:nvPr/>
          </p:nvSpPr>
          <p:spPr bwMode="auto">
            <a:xfrm flipV="1">
              <a:off x="2928" y="2838"/>
              <a:ext cx="54" cy="49"/>
            </a:xfrm>
            <a:prstGeom prst="line">
              <a:avLst/>
            </a:prstGeom>
            <a:noFill/>
            <a:ln w="25400">
              <a:solidFill>
                <a:srgbClr val="989898"/>
              </a:solidFill>
              <a:round/>
              <a:headEnd/>
              <a:tailEnd/>
            </a:ln>
          </p:spPr>
          <p:txBody>
            <a:bodyPr>
              <a:prstTxWarp prst="textNoShape">
                <a:avLst/>
              </a:prstTxWarp>
            </a:bodyPr>
            <a:lstStyle/>
            <a:p>
              <a:endParaRPr lang="en-US"/>
            </a:p>
          </p:txBody>
        </p:sp>
        <p:sp>
          <p:nvSpPr>
            <p:cNvPr id="140819" name="Line 531"/>
            <p:cNvSpPr>
              <a:spLocks noChangeShapeType="1"/>
            </p:cNvSpPr>
            <p:nvPr/>
          </p:nvSpPr>
          <p:spPr bwMode="auto">
            <a:xfrm flipV="1">
              <a:off x="2920" y="2838"/>
              <a:ext cx="54" cy="49"/>
            </a:xfrm>
            <a:prstGeom prst="line">
              <a:avLst/>
            </a:prstGeom>
            <a:noFill/>
            <a:ln w="25400">
              <a:solidFill>
                <a:srgbClr val="9A9A9A"/>
              </a:solidFill>
              <a:round/>
              <a:headEnd/>
              <a:tailEnd/>
            </a:ln>
          </p:spPr>
          <p:txBody>
            <a:bodyPr>
              <a:prstTxWarp prst="textNoShape">
                <a:avLst/>
              </a:prstTxWarp>
            </a:bodyPr>
            <a:lstStyle/>
            <a:p>
              <a:endParaRPr lang="en-US"/>
            </a:p>
          </p:txBody>
        </p:sp>
        <p:sp>
          <p:nvSpPr>
            <p:cNvPr id="140820" name="Line 532"/>
            <p:cNvSpPr>
              <a:spLocks noChangeShapeType="1"/>
            </p:cNvSpPr>
            <p:nvPr/>
          </p:nvSpPr>
          <p:spPr bwMode="auto">
            <a:xfrm flipV="1">
              <a:off x="2904" y="2838"/>
              <a:ext cx="54" cy="49"/>
            </a:xfrm>
            <a:prstGeom prst="line">
              <a:avLst/>
            </a:prstGeom>
            <a:noFill/>
            <a:ln w="25400">
              <a:solidFill>
                <a:srgbClr val="9C9C9C"/>
              </a:solidFill>
              <a:round/>
              <a:headEnd/>
              <a:tailEnd/>
            </a:ln>
          </p:spPr>
          <p:txBody>
            <a:bodyPr>
              <a:prstTxWarp prst="textNoShape">
                <a:avLst/>
              </a:prstTxWarp>
            </a:bodyPr>
            <a:lstStyle/>
            <a:p>
              <a:endParaRPr lang="en-US"/>
            </a:p>
          </p:txBody>
        </p:sp>
        <p:sp>
          <p:nvSpPr>
            <p:cNvPr id="140821" name="Line 533"/>
            <p:cNvSpPr>
              <a:spLocks noChangeShapeType="1"/>
            </p:cNvSpPr>
            <p:nvPr/>
          </p:nvSpPr>
          <p:spPr bwMode="auto">
            <a:xfrm flipV="1">
              <a:off x="2896" y="2838"/>
              <a:ext cx="54" cy="49"/>
            </a:xfrm>
            <a:prstGeom prst="line">
              <a:avLst/>
            </a:prstGeom>
            <a:noFill/>
            <a:ln w="25400">
              <a:solidFill>
                <a:srgbClr val="9E9E9E"/>
              </a:solidFill>
              <a:round/>
              <a:headEnd/>
              <a:tailEnd/>
            </a:ln>
          </p:spPr>
          <p:txBody>
            <a:bodyPr>
              <a:prstTxWarp prst="textNoShape">
                <a:avLst/>
              </a:prstTxWarp>
            </a:bodyPr>
            <a:lstStyle/>
            <a:p>
              <a:endParaRPr lang="en-US"/>
            </a:p>
          </p:txBody>
        </p:sp>
        <p:sp>
          <p:nvSpPr>
            <p:cNvPr id="140822" name="Line 534"/>
            <p:cNvSpPr>
              <a:spLocks noChangeShapeType="1"/>
            </p:cNvSpPr>
            <p:nvPr/>
          </p:nvSpPr>
          <p:spPr bwMode="auto">
            <a:xfrm flipV="1">
              <a:off x="2889" y="2838"/>
              <a:ext cx="54" cy="49"/>
            </a:xfrm>
            <a:prstGeom prst="line">
              <a:avLst/>
            </a:prstGeom>
            <a:noFill/>
            <a:ln w="25400">
              <a:solidFill>
                <a:srgbClr val="A1A1A1"/>
              </a:solidFill>
              <a:round/>
              <a:headEnd/>
              <a:tailEnd/>
            </a:ln>
          </p:spPr>
          <p:txBody>
            <a:bodyPr>
              <a:prstTxWarp prst="textNoShape">
                <a:avLst/>
              </a:prstTxWarp>
            </a:bodyPr>
            <a:lstStyle/>
            <a:p>
              <a:endParaRPr lang="en-US"/>
            </a:p>
          </p:txBody>
        </p:sp>
        <p:sp>
          <p:nvSpPr>
            <p:cNvPr id="140823" name="Line 535"/>
            <p:cNvSpPr>
              <a:spLocks noChangeShapeType="1"/>
            </p:cNvSpPr>
            <p:nvPr/>
          </p:nvSpPr>
          <p:spPr bwMode="auto">
            <a:xfrm flipV="1">
              <a:off x="2873" y="2838"/>
              <a:ext cx="54" cy="49"/>
            </a:xfrm>
            <a:prstGeom prst="line">
              <a:avLst/>
            </a:prstGeom>
            <a:noFill/>
            <a:ln w="25400">
              <a:solidFill>
                <a:srgbClr val="A3A3A3"/>
              </a:solidFill>
              <a:round/>
              <a:headEnd/>
              <a:tailEnd/>
            </a:ln>
          </p:spPr>
          <p:txBody>
            <a:bodyPr>
              <a:prstTxWarp prst="textNoShape">
                <a:avLst/>
              </a:prstTxWarp>
            </a:bodyPr>
            <a:lstStyle/>
            <a:p>
              <a:endParaRPr lang="en-US"/>
            </a:p>
          </p:txBody>
        </p:sp>
        <p:sp>
          <p:nvSpPr>
            <p:cNvPr id="140824" name="Line 536"/>
            <p:cNvSpPr>
              <a:spLocks noChangeShapeType="1"/>
            </p:cNvSpPr>
            <p:nvPr/>
          </p:nvSpPr>
          <p:spPr bwMode="auto">
            <a:xfrm flipV="1">
              <a:off x="2865" y="2838"/>
              <a:ext cx="54" cy="49"/>
            </a:xfrm>
            <a:prstGeom prst="line">
              <a:avLst/>
            </a:prstGeom>
            <a:noFill/>
            <a:ln w="25400">
              <a:solidFill>
                <a:srgbClr val="A5A5A5"/>
              </a:solidFill>
              <a:round/>
              <a:headEnd/>
              <a:tailEnd/>
            </a:ln>
          </p:spPr>
          <p:txBody>
            <a:bodyPr>
              <a:prstTxWarp prst="textNoShape">
                <a:avLst/>
              </a:prstTxWarp>
            </a:bodyPr>
            <a:lstStyle/>
            <a:p>
              <a:endParaRPr lang="en-US"/>
            </a:p>
          </p:txBody>
        </p:sp>
        <p:sp>
          <p:nvSpPr>
            <p:cNvPr id="140825" name="Line 537"/>
            <p:cNvSpPr>
              <a:spLocks noChangeShapeType="1"/>
            </p:cNvSpPr>
            <p:nvPr/>
          </p:nvSpPr>
          <p:spPr bwMode="auto">
            <a:xfrm flipV="1">
              <a:off x="2850" y="2838"/>
              <a:ext cx="54" cy="49"/>
            </a:xfrm>
            <a:prstGeom prst="line">
              <a:avLst/>
            </a:prstGeom>
            <a:noFill/>
            <a:ln w="25400">
              <a:solidFill>
                <a:srgbClr val="A7A7A7"/>
              </a:solidFill>
              <a:round/>
              <a:headEnd/>
              <a:tailEnd/>
            </a:ln>
          </p:spPr>
          <p:txBody>
            <a:bodyPr>
              <a:prstTxWarp prst="textNoShape">
                <a:avLst/>
              </a:prstTxWarp>
            </a:bodyPr>
            <a:lstStyle/>
            <a:p>
              <a:endParaRPr lang="en-US"/>
            </a:p>
          </p:txBody>
        </p:sp>
        <p:sp>
          <p:nvSpPr>
            <p:cNvPr id="140826" name="Line 538"/>
            <p:cNvSpPr>
              <a:spLocks noChangeShapeType="1"/>
            </p:cNvSpPr>
            <p:nvPr/>
          </p:nvSpPr>
          <p:spPr bwMode="auto">
            <a:xfrm flipV="1">
              <a:off x="2842" y="2838"/>
              <a:ext cx="54" cy="49"/>
            </a:xfrm>
            <a:prstGeom prst="line">
              <a:avLst/>
            </a:prstGeom>
            <a:noFill/>
            <a:ln w="25400">
              <a:solidFill>
                <a:srgbClr val="A9A9A9"/>
              </a:solidFill>
              <a:round/>
              <a:headEnd/>
              <a:tailEnd/>
            </a:ln>
          </p:spPr>
          <p:txBody>
            <a:bodyPr>
              <a:prstTxWarp prst="textNoShape">
                <a:avLst/>
              </a:prstTxWarp>
            </a:bodyPr>
            <a:lstStyle/>
            <a:p>
              <a:endParaRPr lang="en-US"/>
            </a:p>
          </p:txBody>
        </p:sp>
        <p:sp>
          <p:nvSpPr>
            <p:cNvPr id="140827" name="Line 539"/>
            <p:cNvSpPr>
              <a:spLocks noChangeShapeType="1"/>
            </p:cNvSpPr>
            <p:nvPr/>
          </p:nvSpPr>
          <p:spPr bwMode="auto">
            <a:xfrm flipV="1">
              <a:off x="2826" y="2838"/>
              <a:ext cx="54" cy="49"/>
            </a:xfrm>
            <a:prstGeom prst="line">
              <a:avLst/>
            </a:prstGeom>
            <a:noFill/>
            <a:ln w="25400">
              <a:solidFill>
                <a:srgbClr val="ABABAB"/>
              </a:solidFill>
              <a:round/>
              <a:headEnd/>
              <a:tailEnd/>
            </a:ln>
          </p:spPr>
          <p:txBody>
            <a:bodyPr>
              <a:prstTxWarp prst="textNoShape">
                <a:avLst/>
              </a:prstTxWarp>
            </a:bodyPr>
            <a:lstStyle/>
            <a:p>
              <a:endParaRPr lang="en-US"/>
            </a:p>
          </p:txBody>
        </p:sp>
        <p:sp>
          <p:nvSpPr>
            <p:cNvPr id="140828" name="Line 540"/>
            <p:cNvSpPr>
              <a:spLocks noChangeShapeType="1"/>
            </p:cNvSpPr>
            <p:nvPr/>
          </p:nvSpPr>
          <p:spPr bwMode="auto">
            <a:xfrm flipV="1">
              <a:off x="2818" y="2838"/>
              <a:ext cx="54" cy="49"/>
            </a:xfrm>
            <a:prstGeom prst="line">
              <a:avLst/>
            </a:prstGeom>
            <a:noFill/>
            <a:ln w="25400">
              <a:solidFill>
                <a:srgbClr val="ADADAD"/>
              </a:solidFill>
              <a:round/>
              <a:headEnd/>
              <a:tailEnd/>
            </a:ln>
          </p:spPr>
          <p:txBody>
            <a:bodyPr>
              <a:prstTxWarp prst="textNoShape">
                <a:avLst/>
              </a:prstTxWarp>
            </a:bodyPr>
            <a:lstStyle/>
            <a:p>
              <a:endParaRPr lang="en-US"/>
            </a:p>
          </p:txBody>
        </p:sp>
        <p:sp>
          <p:nvSpPr>
            <p:cNvPr id="140829" name="Line 541"/>
            <p:cNvSpPr>
              <a:spLocks noChangeShapeType="1"/>
            </p:cNvSpPr>
            <p:nvPr/>
          </p:nvSpPr>
          <p:spPr bwMode="auto">
            <a:xfrm flipV="1">
              <a:off x="2811" y="2838"/>
              <a:ext cx="54" cy="49"/>
            </a:xfrm>
            <a:prstGeom prst="line">
              <a:avLst/>
            </a:prstGeom>
            <a:noFill/>
            <a:ln w="25400">
              <a:solidFill>
                <a:srgbClr val="AFAFAF"/>
              </a:solidFill>
              <a:round/>
              <a:headEnd/>
              <a:tailEnd/>
            </a:ln>
          </p:spPr>
          <p:txBody>
            <a:bodyPr>
              <a:prstTxWarp prst="textNoShape">
                <a:avLst/>
              </a:prstTxWarp>
            </a:bodyPr>
            <a:lstStyle/>
            <a:p>
              <a:endParaRPr lang="en-US"/>
            </a:p>
          </p:txBody>
        </p:sp>
        <p:sp>
          <p:nvSpPr>
            <p:cNvPr id="140830" name="Line 542"/>
            <p:cNvSpPr>
              <a:spLocks noChangeShapeType="1"/>
            </p:cNvSpPr>
            <p:nvPr/>
          </p:nvSpPr>
          <p:spPr bwMode="auto">
            <a:xfrm flipV="1">
              <a:off x="2795" y="2838"/>
              <a:ext cx="54" cy="49"/>
            </a:xfrm>
            <a:prstGeom prst="line">
              <a:avLst/>
            </a:prstGeom>
            <a:noFill/>
            <a:ln w="25400">
              <a:solidFill>
                <a:srgbClr val="B1B1B1"/>
              </a:solidFill>
              <a:round/>
              <a:headEnd/>
              <a:tailEnd/>
            </a:ln>
          </p:spPr>
          <p:txBody>
            <a:bodyPr>
              <a:prstTxWarp prst="textNoShape">
                <a:avLst/>
              </a:prstTxWarp>
            </a:bodyPr>
            <a:lstStyle/>
            <a:p>
              <a:endParaRPr lang="en-US"/>
            </a:p>
          </p:txBody>
        </p:sp>
        <p:sp>
          <p:nvSpPr>
            <p:cNvPr id="140831" name="Line 543"/>
            <p:cNvSpPr>
              <a:spLocks noChangeShapeType="1"/>
            </p:cNvSpPr>
            <p:nvPr/>
          </p:nvSpPr>
          <p:spPr bwMode="auto">
            <a:xfrm flipV="1">
              <a:off x="2788" y="2838"/>
              <a:ext cx="54" cy="49"/>
            </a:xfrm>
            <a:prstGeom prst="line">
              <a:avLst/>
            </a:prstGeom>
            <a:noFill/>
            <a:ln w="25400">
              <a:solidFill>
                <a:srgbClr val="B3B3B3"/>
              </a:solidFill>
              <a:round/>
              <a:headEnd/>
              <a:tailEnd/>
            </a:ln>
          </p:spPr>
          <p:txBody>
            <a:bodyPr>
              <a:prstTxWarp prst="textNoShape">
                <a:avLst/>
              </a:prstTxWarp>
            </a:bodyPr>
            <a:lstStyle/>
            <a:p>
              <a:endParaRPr lang="en-US"/>
            </a:p>
          </p:txBody>
        </p:sp>
        <p:sp>
          <p:nvSpPr>
            <p:cNvPr id="140832" name="Line 544"/>
            <p:cNvSpPr>
              <a:spLocks noChangeShapeType="1"/>
            </p:cNvSpPr>
            <p:nvPr/>
          </p:nvSpPr>
          <p:spPr bwMode="auto">
            <a:xfrm flipV="1">
              <a:off x="2780" y="2838"/>
              <a:ext cx="54" cy="49"/>
            </a:xfrm>
            <a:prstGeom prst="line">
              <a:avLst/>
            </a:prstGeom>
            <a:noFill/>
            <a:ln w="25400">
              <a:solidFill>
                <a:srgbClr val="B5B5B5"/>
              </a:solidFill>
              <a:round/>
              <a:headEnd/>
              <a:tailEnd/>
            </a:ln>
          </p:spPr>
          <p:txBody>
            <a:bodyPr>
              <a:prstTxWarp prst="textNoShape">
                <a:avLst/>
              </a:prstTxWarp>
            </a:bodyPr>
            <a:lstStyle/>
            <a:p>
              <a:endParaRPr lang="en-US"/>
            </a:p>
          </p:txBody>
        </p:sp>
        <p:sp>
          <p:nvSpPr>
            <p:cNvPr id="140833" name="Line 545"/>
            <p:cNvSpPr>
              <a:spLocks noChangeShapeType="1"/>
            </p:cNvSpPr>
            <p:nvPr/>
          </p:nvSpPr>
          <p:spPr bwMode="auto">
            <a:xfrm flipV="1">
              <a:off x="2764" y="2838"/>
              <a:ext cx="54" cy="49"/>
            </a:xfrm>
            <a:prstGeom prst="line">
              <a:avLst/>
            </a:prstGeom>
            <a:noFill/>
            <a:ln w="25400">
              <a:solidFill>
                <a:srgbClr val="B7B7B7"/>
              </a:solidFill>
              <a:round/>
              <a:headEnd/>
              <a:tailEnd/>
            </a:ln>
          </p:spPr>
          <p:txBody>
            <a:bodyPr>
              <a:prstTxWarp prst="textNoShape">
                <a:avLst/>
              </a:prstTxWarp>
            </a:bodyPr>
            <a:lstStyle/>
            <a:p>
              <a:endParaRPr lang="en-US"/>
            </a:p>
          </p:txBody>
        </p:sp>
        <p:sp>
          <p:nvSpPr>
            <p:cNvPr id="140834" name="Line 546"/>
            <p:cNvSpPr>
              <a:spLocks noChangeShapeType="1"/>
            </p:cNvSpPr>
            <p:nvPr/>
          </p:nvSpPr>
          <p:spPr bwMode="auto">
            <a:xfrm flipV="1">
              <a:off x="2747" y="2838"/>
              <a:ext cx="54" cy="49"/>
            </a:xfrm>
            <a:prstGeom prst="line">
              <a:avLst/>
            </a:prstGeom>
            <a:noFill/>
            <a:ln w="25400">
              <a:solidFill>
                <a:srgbClr val="B9B9B9"/>
              </a:solidFill>
              <a:round/>
              <a:headEnd/>
              <a:tailEnd/>
            </a:ln>
          </p:spPr>
          <p:txBody>
            <a:bodyPr>
              <a:prstTxWarp prst="textNoShape">
                <a:avLst/>
              </a:prstTxWarp>
            </a:bodyPr>
            <a:lstStyle/>
            <a:p>
              <a:endParaRPr lang="en-US"/>
            </a:p>
          </p:txBody>
        </p:sp>
        <p:sp>
          <p:nvSpPr>
            <p:cNvPr id="140835" name="Line 547"/>
            <p:cNvSpPr>
              <a:spLocks noChangeShapeType="1"/>
            </p:cNvSpPr>
            <p:nvPr/>
          </p:nvSpPr>
          <p:spPr bwMode="auto">
            <a:xfrm flipV="1">
              <a:off x="2739" y="2838"/>
              <a:ext cx="54" cy="49"/>
            </a:xfrm>
            <a:prstGeom prst="line">
              <a:avLst/>
            </a:prstGeom>
            <a:noFill/>
            <a:ln w="25400">
              <a:solidFill>
                <a:srgbClr val="BBBBBB"/>
              </a:solidFill>
              <a:round/>
              <a:headEnd/>
              <a:tailEnd/>
            </a:ln>
          </p:spPr>
          <p:txBody>
            <a:bodyPr>
              <a:prstTxWarp prst="textNoShape">
                <a:avLst/>
              </a:prstTxWarp>
            </a:bodyPr>
            <a:lstStyle/>
            <a:p>
              <a:endParaRPr lang="en-US"/>
            </a:p>
          </p:txBody>
        </p:sp>
        <p:sp>
          <p:nvSpPr>
            <p:cNvPr id="140836" name="Line 548"/>
            <p:cNvSpPr>
              <a:spLocks noChangeShapeType="1"/>
            </p:cNvSpPr>
            <p:nvPr/>
          </p:nvSpPr>
          <p:spPr bwMode="auto">
            <a:xfrm flipV="1">
              <a:off x="2732" y="2838"/>
              <a:ext cx="54" cy="49"/>
            </a:xfrm>
            <a:prstGeom prst="line">
              <a:avLst/>
            </a:prstGeom>
            <a:noFill/>
            <a:ln w="25400">
              <a:solidFill>
                <a:srgbClr val="BDBDBD"/>
              </a:solidFill>
              <a:round/>
              <a:headEnd/>
              <a:tailEnd/>
            </a:ln>
          </p:spPr>
          <p:txBody>
            <a:bodyPr>
              <a:prstTxWarp prst="textNoShape">
                <a:avLst/>
              </a:prstTxWarp>
            </a:bodyPr>
            <a:lstStyle/>
            <a:p>
              <a:endParaRPr lang="en-US"/>
            </a:p>
          </p:txBody>
        </p:sp>
        <p:sp>
          <p:nvSpPr>
            <p:cNvPr id="140837" name="Line 549"/>
            <p:cNvSpPr>
              <a:spLocks noChangeShapeType="1"/>
            </p:cNvSpPr>
            <p:nvPr/>
          </p:nvSpPr>
          <p:spPr bwMode="auto">
            <a:xfrm flipV="1">
              <a:off x="2716" y="2838"/>
              <a:ext cx="54" cy="49"/>
            </a:xfrm>
            <a:prstGeom prst="line">
              <a:avLst/>
            </a:prstGeom>
            <a:noFill/>
            <a:ln w="25400">
              <a:solidFill>
                <a:srgbClr val="BFBFBF"/>
              </a:solidFill>
              <a:round/>
              <a:headEnd/>
              <a:tailEnd/>
            </a:ln>
          </p:spPr>
          <p:txBody>
            <a:bodyPr>
              <a:prstTxWarp prst="textNoShape">
                <a:avLst/>
              </a:prstTxWarp>
            </a:bodyPr>
            <a:lstStyle/>
            <a:p>
              <a:endParaRPr lang="en-US"/>
            </a:p>
          </p:txBody>
        </p:sp>
        <p:sp>
          <p:nvSpPr>
            <p:cNvPr id="140838" name="Line 550"/>
            <p:cNvSpPr>
              <a:spLocks noChangeShapeType="1"/>
            </p:cNvSpPr>
            <p:nvPr/>
          </p:nvSpPr>
          <p:spPr bwMode="auto">
            <a:xfrm flipV="1">
              <a:off x="2709" y="2838"/>
              <a:ext cx="54" cy="49"/>
            </a:xfrm>
            <a:prstGeom prst="line">
              <a:avLst/>
            </a:prstGeom>
            <a:noFill/>
            <a:ln w="25400">
              <a:solidFill>
                <a:srgbClr val="C2C2C2"/>
              </a:solidFill>
              <a:round/>
              <a:headEnd/>
              <a:tailEnd/>
            </a:ln>
          </p:spPr>
          <p:txBody>
            <a:bodyPr>
              <a:prstTxWarp prst="textNoShape">
                <a:avLst/>
              </a:prstTxWarp>
            </a:bodyPr>
            <a:lstStyle/>
            <a:p>
              <a:endParaRPr lang="en-US"/>
            </a:p>
          </p:txBody>
        </p:sp>
        <p:sp>
          <p:nvSpPr>
            <p:cNvPr id="140839" name="Line 551"/>
            <p:cNvSpPr>
              <a:spLocks noChangeShapeType="1"/>
            </p:cNvSpPr>
            <p:nvPr/>
          </p:nvSpPr>
          <p:spPr bwMode="auto">
            <a:xfrm flipV="1">
              <a:off x="2701" y="2838"/>
              <a:ext cx="54" cy="49"/>
            </a:xfrm>
            <a:prstGeom prst="line">
              <a:avLst/>
            </a:prstGeom>
            <a:noFill/>
            <a:ln w="25400">
              <a:solidFill>
                <a:srgbClr val="C4C4C4"/>
              </a:solidFill>
              <a:round/>
              <a:headEnd/>
              <a:tailEnd/>
            </a:ln>
          </p:spPr>
          <p:txBody>
            <a:bodyPr>
              <a:prstTxWarp prst="textNoShape">
                <a:avLst/>
              </a:prstTxWarp>
            </a:bodyPr>
            <a:lstStyle/>
            <a:p>
              <a:endParaRPr lang="en-US"/>
            </a:p>
          </p:txBody>
        </p:sp>
        <p:sp>
          <p:nvSpPr>
            <p:cNvPr id="140840" name="Line 552"/>
            <p:cNvSpPr>
              <a:spLocks noChangeShapeType="1"/>
            </p:cNvSpPr>
            <p:nvPr/>
          </p:nvSpPr>
          <p:spPr bwMode="auto">
            <a:xfrm flipV="1">
              <a:off x="2685" y="2838"/>
              <a:ext cx="54" cy="49"/>
            </a:xfrm>
            <a:prstGeom prst="line">
              <a:avLst/>
            </a:prstGeom>
            <a:noFill/>
            <a:ln w="25400">
              <a:solidFill>
                <a:srgbClr val="C6C6C6"/>
              </a:solidFill>
              <a:round/>
              <a:headEnd/>
              <a:tailEnd/>
            </a:ln>
          </p:spPr>
          <p:txBody>
            <a:bodyPr>
              <a:prstTxWarp prst="textNoShape">
                <a:avLst/>
              </a:prstTxWarp>
            </a:bodyPr>
            <a:lstStyle/>
            <a:p>
              <a:endParaRPr lang="en-US"/>
            </a:p>
          </p:txBody>
        </p:sp>
        <p:sp>
          <p:nvSpPr>
            <p:cNvPr id="140841" name="Line 553"/>
            <p:cNvSpPr>
              <a:spLocks noChangeShapeType="1"/>
            </p:cNvSpPr>
            <p:nvPr/>
          </p:nvSpPr>
          <p:spPr bwMode="auto">
            <a:xfrm flipV="1">
              <a:off x="2669" y="2838"/>
              <a:ext cx="54" cy="49"/>
            </a:xfrm>
            <a:prstGeom prst="line">
              <a:avLst/>
            </a:prstGeom>
            <a:noFill/>
            <a:ln w="25400">
              <a:solidFill>
                <a:srgbClr val="C8C8C8"/>
              </a:solidFill>
              <a:round/>
              <a:headEnd/>
              <a:tailEnd/>
            </a:ln>
          </p:spPr>
          <p:txBody>
            <a:bodyPr>
              <a:prstTxWarp prst="textNoShape">
                <a:avLst/>
              </a:prstTxWarp>
            </a:bodyPr>
            <a:lstStyle/>
            <a:p>
              <a:endParaRPr lang="en-US"/>
            </a:p>
          </p:txBody>
        </p:sp>
        <p:sp>
          <p:nvSpPr>
            <p:cNvPr id="140842" name="Line 554"/>
            <p:cNvSpPr>
              <a:spLocks noChangeShapeType="1"/>
            </p:cNvSpPr>
            <p:nvPr/>
          </p:nvSpPr>
          <p:spPr bwMode="auto">
            <a:xfrm flipV="1">
              <a:off x="2669" y="2838"/>
              <a:ext cx="54" cy="49"/>
            </a:xfrm>
            <a:prstGeom prst="line">
              <a:avLst/>
            </a:prstGeom>
            <a:noFill/>
            <a:ln w="25400">
              <a:solidFill>
                <a:srgbClr val="CACACA"/>
              </a:solidFill>
              <a:round/>
              <a:headEnd/>
              <a:tailEnd/>
            </a:ln>
          </p:spPr>
          <p:txBody>
            <a:bodyPr>
              <a:prstTxWarp prst="textNoShape">
                <a:avLst/>
              </a:prstTxWarp>
            </a:bodyPr>
            <a:lstStyle/>
            <a:p>
              <a:endParaRPr lang="en-US"/>
            </a:p>
          </p:txBody>
        </p:sp>
        <p:sp>
          <p:nvSpPr>
            <p:cNvPr id="140843" name="Line 555"/>
            <p:cNvSpPr>
              <a:spLocks noChangeShapeType="1"/>
            </p:cNvSpPr>
            <p:nvPr/>
          </p:nvSpPr>
          <p:spPr bwMode="auto">
            <a:xfrm flipV="1">
              <a:off x="2653" y="2838"/>
              <a:ext cx="54" cy="49"/>
            </a:xfrm>
            <a:prstGeom prst="line">
              <a:avLst/>
            </a:prstGeom>
            <a:noFill/>
            <a:ln w="25400">
              <a:solidFill>
                <a:srgbClr val="CCCCCC"/>
              </a:solidFill>
              <a:round/>
              <a:headEnd/>
              <a:tailEnd/>
            </a:ln>
          </p:spPr>
          <p:txBody>
            <a:bodyPr>
              <a:prstTxWarp prst="textNoShape">
                <a:avLst/>
              </a:prstTxWarp>
            </a:bodyPr>
            <a:lstStyle/>
            <a:p>
              <a:endParaRPr lang="en-US"/>
            </a:p>
          </p:txBody>
        </p:sp>
        <p:sp>
          <p:nvSpPr>
            <p:cNvPr id="140844" name="Line 556"/>
            <p:cNvSpPr>
              <a:spLocks noChangeShapeType="1"/>
            </p:cNvSpPr>
            <p:nvPr/>
          </p:nvSpPr>
          <p:spPr bwMode="auto">
            <a:xfrm flipV="1">
              <a:off x="2639" y="2838"/>
              <a:ext cx="54" cy="49"/>
            </a:xfrm>
            <a:prstGeom prst="line">
              <a:avLst/>
            </a:prstGeom>
            <a:noFill/>
            <a:ln w="25400">
              <a:solidFill>
                <a:srgbClr val="CECECE"/>
              </a:solidFill>
              <a:round/>
              <a:headEnd/>
              <a:tailEnd/>
            </a:ln>
          </p:spPr>
          <p:txBody>
            <a:bodyPr>
              <a:prstTxWarp prst="textNoShape">
                <a:avLst/>
              </a:prstTxWarp>
            </a:bodyPr>
            <a:lstStyle/>
            <a:p>
              <a:endParaRPr lang="en-US"/>
            </a:p>
          </p:txBody>
        </p:sp>
        <p:sp>
          <p:nvSpPr>
            <p:cNvPr id="140845" name="Line 557"/>
            <p:cNvSpPr>
              <a:spLocks noChangeShapeType="1"/>
            </p:cNvSpPr>
            <p:nvPr/>
          </p:nvSpPr>
          <p:spPr bwMode="auto">
            <a:xfrm flipV="1">
              <a:off x="2631" y="2838"/>
              <a:ext cx="54" cy="49"/>
            </a:xfrm>
            <a:prstGeom prst="line">
              <a:avLst/>
            </a:prstGeom>
            <a:noFill/>
            <a:ln w="25400">
              <a:solidFill>
                <a:srgbClr val="D0D0D0"/>
              </a:solidFill>
              <a:round/>
              <a:headEnd/>
              <a:tailEnd/>
            </a:ln>
          </p:spPr>
          <p:txBody>
            <a:bodyPr>
              <a:prstTxWarp prst="textNoShape">
                <a:avLst/>
              </a:prstTxWarp>
            </a:bodyPr>
            <a:lstStyle/>
            <a:p>
              <a:endParaRPr lang="en-US"/>
            </a:p>
          </p:txBody>
        </p:sp>
        <p:sp>
          <p:nvSpPr>
            <p:cNvPr id="140846" name="Line 558"/>
            <p:cNvSpPr>
              <a:spLocks noChangeShapeType="1"/>
            </p:cNvSpPr>
            <p:nvPr/>
          </p:nvSpPr>
          <p:spPr bwMode="auto">
            <a:xfrm flipV="1">
              <a:off x="2623" y="2838"/>
              <a:ext cx="54" cy="49"/>
            </a:xfrm>
            <a:prstGeom prst="line">
              <a:avLst/>
            </a:prstGeom>
            <a:noFill/>
            <a:ln w="25400">
              <a:solidFill>
                <a:srgbClr val="D2D2D2"/>
              </a:solidFill>
              <a:round/>
              <a:headEnd/>
              <a:tailEnd/>
            </a:ln>
          </p:spPr>
          <p:txBody>
            <a:bodyPr>
              <a:prstTxWarp prst="textNoShape">
                <a:avLst/>
              </a:prstTxWarp>
            </a:bodyPr>
            <a:lstStyle/>
            <a:p>
              <a:endParaRPr lang="en-US"/>
            </a:p>
          </p:txBody>
        </p:sp>
        <p:sp>
          <p:nvSpPr>
            <p:cNvPr id="140847" name="Line 559"/>
            <p:cNvSpPr>
              <a:spLocks noChangeShapeType="1"/>
            </p:cNvSpPr>
            <p:nvPr/>
          </p:nvSpPr>
          <p:spPr bwMode="auto">
            <a:xfrm flipV="1">
              <a:off x="2607" y="2838"/>
              <a:ext cx="54" cy="49"/>
            </a:xfrm>
            <a:prstGeom prst="line">
              <a:avLst/>
            </a:prstGeom>
            <a:noFill/>
            <a:ln w="25400">
              <a:solidFill>
                <a:srgbClr val="D4D4D4"/>
              </a:solidFill>
              <a:round/>
              <a:headEnd/>
              <a:tailEnd/>
            </a:ln>
          </p:spPr>
          <p:txBody>
            <a:bodyPr>
              <a:prstTxWarp prst="textNoShape">
                <a:avLst/>
              </a:prstTxWarp>
            </a:bodyPr>
            <a:lstStyle/>
            <a:p>
              <a:endParaRPr lang="en-US"/>
            </a:p>
          </p:txBody>
        </p:sp>
        <p:sp>
          <p:nvSpPr>
            <p:cNvPr id="140848" name="Line 560"/>
            <p:cNvSpPr>
              <a:spLocks noChangeShapeType="1"/>
            </p:cNvSpPr>
            <p:nvPr/>
          </p:nvSpPr>
          <p:spPr bwMode="auto">
            <a:xfrm flipV="1">
              <a:off x="2591" y="2838"/>
              <a:ext cx="54" cy="49"/>
            </a:xfrm>
            <a:prstGeom prst="line">
              <a:avLst/>
            </a:prstGeom>
            <a:noFill/>
            <a:ln w="25400">
              <a:solidFill>
                <a:srgbClr val="D6D6D6"/>
              </a:solidFill>
              <a:round/>
              <a:headEnd/>
              <a:tailEnd/>
            </a:ln>
          </p:spPr>
          <p:txBody>
            <a:bodyPr>
              <a:prstTxWarp prst="textNoShape">
                <a:avLst/>
              </a:prstTxWarp>
            </a:bodyPr>
            <a:lstStyle/>
            <a:p>
              <a:endParaRPr lang="en-US"/>
            </a:p>
          </p:txBody>
        </p:sp>
        <p:sp>
          <p:nvSpPr>
            <p:cNvPr id="140849" name="Line 561"/>
            <p:cNvSpPr>
              <a:spLocks noChangeShapeType="1"/>
            </p:cNvSpPr>
            <p:nvPr/>
          </p:nvSpPr>
          <p:spPr bwMode="auto">
            <a:xfrm flipV="1">
              <a:off x="2591" y="2838"/>
              <a:ext cx="54" cy="49"/>
            </a:xfrm>
            <a:prstGeom prst="line">
              <a:avLst/>
            </a:prstGeom>
            <a:noFill/>
            <a:ln w="25400">
              <a:solidFill>
                <a:srgbClr val="D8D8D8"/>
              </a:solidFill>
              <a:round/>
              <a:headEnd/>
              <a:tailEnd/>
            </a:ln>
          </p:spPr>
          <p:txBody>
            <a:bodyPr>
              <a:prstTxWarp prst="textNoShape">
                <a:avLst/>
              </a:prstTxWarp>
            </a:bodyPr>
            <a:lstStyle/>
            <a:p>
              <a:endParaRPr lang="en-US"/>
            </a:p>
          </p:txBody>
        </p:sp>
        <p:sp>
          <p:nvSpPr>
            <p:cNvPr id="140850" name="Line 562"/>
            <p:cNvSpPr>
              <a:spLocks noChangeShapeType="1"/>
            </p:cNvSpPr>
            <p:nvPr/>
          </p:nvSpPr>
          <p:spPr bwMode="auto">
            <a:xfrm flipV="1">
              <a:off x="2576" y="2838"/>
              <a:ext cx="54" cy="49"/>
            </a:xfrm>
            <a:prstGeom prst="line">
              <a:avLst/>
            </a:prstGeom>
            <a:noFill/>
            <a:ln w="25400">
              <a:solidFill>
                <a:srgbClr val="DADADA"/>
              </a:solidFill>
              <a:round/>
              <a:headEnd/>
              <a:tailEnd/>
            </a:ln>
          </p:spPr>
          <p:txBody>
            <a:bodyPr>
              <a:prstTxWarp prst="textNoShape">
                <a:avLst/>
              </a:prstTxWarp>
            </a:bodyPr>
            <a:lstStyle/>
            <a:p>
              <a:endParaRPr lang="en-US"/>
            </a:p>
          </p:txBody>
        </p:sp>
        <p:sp>
          <p:nvSpPr>
            <p:cNvPr id="140851" name="Line 563"/>
            <p:cNvSpPr>
              <a:spLocks noChangeShapeType="1"/>
            </p:cNvSpPr>
            <p:nvPr/>
          </p:nvSpPr>
          <p:spPr bwMode="auto">
            <a:xfrm flipV="1">
              <a:off x="2560" y="2838"/>
              <a:ext cx="54" cy="49"/>
            </a:xfrm>
            <a:prstGeom prst="line">
              <a:avLst/>
            </a:prstGeom>
            <a:noFill/>
            <a:ln w="25400">
              <a:solidFill>
                <a:srgbClr val="DCDCDC"/>
              </a:solidFill>
              <a:round/>
              <a:headEnd/>
              <a:tailEnd/>
            </a:ln>
          </p:spPr>
          <p:txBody>
            <a:bodyPr>
              <a:prstTxWarp prst="textNoShape">
                <a:avLst/>
              </a:prstTxWarp>
            </a:bodyPr>
            <a:lstStyle/>
            <a:p>
              <a:endParaRPr lang="en-US"/>
            </a:p>
          </p:txBody>
        </p:sp>
        <p:sp>
          <p:nvSpPr>
            <p:cNvPr id="140852" name="Line 564"/>
            <p:cNvSpPr>
              <a:spLocks noChangeShapeType="1"/>
            </p:cNvSpPr>
            <p:nvPr/>
          </p:nvSpPr>
          <p:spPr bwMode="auto">
            <a:xfrm flipV="1">
              <a:off x="2552" y="2838"/>
              <a:ext cx="54" cy="49"/>
            </a:xfrm>
            <a:prstGeom prst="line">
              <a:avLst/>
            </a:prstGeom>
            <a:noFill/>
            <a:ln w="25400">
              <a:solidFill>
                <a:srgbClr val="DEDEDE"/>
              </a:solidFill>
              <a:round/>
              <a:headEnd/>
              <a:tailEnd/>
            </a:ln>
          </p:spPr>
          <p:txBody>
            <a:bodyPr>
              <a:prstTxWarp prst="textNoShape">
                <a:avLst/>
              </a:prstTxWarp>
            </a:bodyPr>
            <a:lstStyle/>
            <a:p>
              <a:endParaRPr lang="en-US"/>
            </a:p>
          </p:txBody>
        </p:sp>
        <p:sp>
          <p:nvSpPr>
            <p:cNvPr id="140853" name="Line 565"/>
            <p:cNvSpPr>
              <a:spLocks noChangeShapeType="1"/>
            </p:cNvSpPr>
            <p:nvPr/>
          </p:nvSpPr>
          <p:spPr bwMode="auto">
            <a:xfrm flipV="1">
              <a:off x="2545" y="2838"/>
              <a:ext cx="54" cy="49"/>
            </a:xfrm>
            <a:prstGeom prst="line">
              <a:avLst/>
            </a:prstGeom>
            <a:noFill/>
            <a:ln w="25400">
              <a:solidFill>
                <a:srgbClr val="E1E1E1"/>
              </a:solidFill>
              <a:round/>
              <a:headEnd/>
              <a:tailEnd/>
            </a:ln>
          </p:spPr>
          <p:txBody>
            <a:bodyPr>
              <a:prstTxWarp prst="textNoShape">
                <a:avLst/>
              </a:prstTxWarp>
            </a:bodyPr>
            <a:lstStyle/>
            <a:p>
              <a:endParaRPr lang="en-US"/>
            </a:p>
          </p:txBody>
        </p:sp>
        <p:sp>
          <p:nvSpPr>
            <p:cNvPr id="140854" name="Line 566"/>
            <p:cNvSpPr>
              <a:spLocks noChangeShapeType="1"/>
            </p:cNvSpPr>
            <p:nvPr/>
          </p:nvSpPr>
          <p:spPr bwMode="auto">
            <a:xfrm flipV="1">
              <a:off x="2529" y="2838"/>
              <a:ext cx="54" cy="49"/>
            </a:xfrm>
            <a:prstGeom prst="line">
              <a:avLst/>
            </a:prstGeom>
            <a:noFill/>
            <a:ln w="25400">
              <a:solidFill>
                <a:srgbClr val="E3E3E3"/>
              </a:solidFill>
              <a:round/>
              <a:headEnd/>
              <a:tailEnd/>
            </a:ln>
          </p:spPr>
          <p:txBody>
            <a:bodyPr>
              <a:prstTxWarp prst="textNoShape">
                <a:avLst/>
              </a:prstTxWarp>
            </a:bodyPr>
            <a:lstStyle/>
            <a:p>
              <a:endParaRPr lang="en-US"/>
            </a:p>
          </p:txBody>
        </p:sp>
        <p:sp>
          <p:nvSpPr>
            <p:cNvPr id="140855" name="Line 567"/>
            <p:cNvSpPr>
              <a:spLocks noChangeShapeType="1"/>
            </p:cNvSpPr>
            <p:nvPr/>
          </p:nvSpPr>
          <p:spPr bwMode="auto">
            <a:xfrm flipV="1">
              <a:off x="2514" y="2838"/>
              <a:ext cx="54" cy="49"/>
            </a:xfrm>
            <a:prstGeom prst="line">
              <a:avLst/>
            </a:prstGeom>
            <a:noFill/>
            <a:ln w="25400">
              <a:solidFill>
                <a:srgbClr val="E5E5E5"/>
              </a:solidFill>
              <a:round/>
              <a:headEnd/>
              <a:tailEnd/>
            </a:ln>
          </p:spPr>
          <p:txBody>
            <a:bodyPr>
              <a:prstTxWarp prst="textNoShape">
                <a:avLst/>
              </a:prstTxWarp>
            </a:bodyPr>
            <a:lstStyle/>
            <a:p>
              <a:endParaRPr lang="en-US"/>
            </a:p>
          </p:txBody>
        </p:sp>
        <p:sp>
          <p:nvSpPr>
            <p:cNvPr id="140856" name="Line 568"/>
            <p:cNvSpPr>
              <a:spLocks noChangeShapeType="1"/>
            </p:cNvSpPr>
            <p:nvPr/>
          </p:nvSpPr>
          <p:spPr bwMode="auto">
            <a:xfrm flipV="1">
              <a:off x="2514" y="2838"/>
              <a:ext cx="54" cy="49"/>
            </a:xfrm>
            <a:prstGeom prst="line">
              <a:avLst/>
            </a:prstGeom>
            <a:noFill/>
            <a:ln w="25400">
              <a:solidFill>
                <a:srgbClr val="E7E7E7"/>
              </a:solidFill>
              <a:round/>
              <a:headEnd/>
              <a:tailEnd/>
            </a:ln>
          </p:spPr>
          <p:txBody>
            <a:bodyPr>
              <a:prstTxWarp prst="textNoShape">
                <a:avLst/>
              </a:prstTxWarp>
            </a:bodyPr>
            <a:lstStyle/>
            <a:p>
              <a:endParaRPr lang="en-US"/>
            </a:p>
          </p:txBody>
        </p:sp>
        <p:sp>
          <p:nvSpPr>
            <p:cNvPr id="140857" name="Line 569"/>
            <p:cNvSpPr>
              <a:spLocks noChangeShapeType="1"/>
            </p:cNvSpPr>
            <p:nvPr/>
          </p:nvSpPr>
          <p:spPr bwMode="auto">
            <a:xfrm flipV="1">
              <a:off x="2513" y="2838"/>
              <a:ext cx="38" cy="35"/>
            </a:xfrm>
            <a:prstGeom prst="line">
              <a:avLst/>
            </a:prstGeom>
            <a:noFill/>
            <a:ln w="25400">
              <a:solidFill>
                <a:srgbClr val="E9E9E9"/>
              </a:solidFill>
              <a:round/>
              <a:headEnd/>
              <a:tailEnd/>
            </a:ln>
          </p:spPr>
          <p:txBody>
            <a:bodyPr>
              <a:prstTxWarp prst="textNoShape">
                <a:avLst/>
              </a:prstTxWarp>
            </a:bodyPr>
            <a:lstStyle/>
            <a:p>
              <a:endParaRPr lang="en-US"/>
            </a:p>
          </p:txBody>
        </p:sp>
        <p:sp>
          <p:nvSpPr>
            <p:cNvPr id="140858" name="Line 570"/>
            <p:cNvSpPr>
              <a:spLocks noChangeShapeType="1"/>
            </p:cNvSpPr>
            <p:nvPr/>
          </p:nvSpPr>
          <p:spPr bwMode="auto">
            <a:xfrm flipV="1">
              <a:off x="2513" y="2838"/>
              <a:ext cx="24" cy="22"/>
            </a:xfrm>
            <a:prstGeom prst="line">
              <a:avLst/>
            </a:prstGeom>
            <a:noFill/>
            <a:ln w="25400">
              <a:solidFill>
                <a:srgbClr val="EBEBEB"/>
              </a:solidFill>
              <a:round/>
              <a:headEnd/>
              <a:tailEnd/>
            </a:ln>
          </p:spPr>
          <p:txBody>
            <a:bodyPr>
              <a:prstTxWarp prst="textNoShape">
                <a:avLst/>
              </a:prstTxWarp>
            </a:bodyPr>
            <a:lstStyle/>
            <a:p>
              <a:endParaRPr lang="en-US"/>
            </a:p>
          </p:txBody>
        </p:sp>
        <p:sp>
          <p:nvSpPr>
            <p:cNvPr id="140859" name="Line 571"/>
            <p:cNvSpPr>
              <a:spLocks noChangeShapeType="1"/>
            </p:cNvSpPr>
            <p:nvPr/>
          </p:nvSpPr>
          <p:spPr bwMode="auto">
            <a:xfrm flipV="1">
              <a:off x="2513" y="2838"/>
              <a:ext cx="24" cy="22"/>
            </a:xfrm>
            <a:prstGeom prst="line">
              <a:avLst/>
            </a:prstGeom>
            <a:noFill/>
            <a:ln w="25400">
              <a:solidFill>
                <a:srgbClr val="EDEDED"/>
              </a:solidFill>
              <a:round/>
              <a:headEnd/>
              <a:tailEnd/>
            </a:ln>
          </p:spPr>
          <p:txBody>
            <a:bodyPr>
              <a:prstTxWarp prst="textNoShape">
                <a:avLst/>
              </a:prstTxWarp>
            </a:bodyPr>
            <a:lstStyle/>
            <a:p>
              <a:endParaRPr lang="en-US"/>
            </a:p>
          </p:txBody>
        </p:sp>
        <p:sp>
          <p:nvSpPr>
            <p:cNvPr id="140860" name="Line 572"/>
            <p:cNvSpPr>
              <a:spLocks noChangeShapeType="1"/>
            </p:cNvSpPr>
            <p:nvPr/>
          </p:nvSpPr>
          <p:spPr bwMode="auto">
            <a:xfrm flipV="1">
              <a:off x="2513" y="2838"/>
              <a:ext cx="8" cy="8"/>
            </a:xfrm>
            <a:prstGeom prst="line">
              <a:avLst/>
            </a:prstGeom>
            <a:noFill/>
            <a:ln w="25400">
              <a:solidFill>
                <a:srgbClr val="EFEFEF"/>
              </a:solidFill>
              <a:round/>
              <a:headEnd/>
              <a:tailEnd/>
            </a:ln>
          </p:spPr>
          <p:txBody>
            <a:bodyPr>
              <a:prstTxWarp prst="textNoShape">
                <a:avLst/>
              </a:prstTxWarp>
            </a:bodyPr>
            <a:lstStyle/>
            <a:p>
              <a:endParaRPr lang="en-US"/>
            </a:p>
          </p:txBody>
        </p:sp>
        <p:sp>
          <p:nvSpPr>
            <p:cNvPr id="140861" name="Freeform 573"/>
            <p:cNvSpPr>
              <a:spLocks/>
            </p:cNvSpPr>
            <p:nvPr/>
          </p:nvSpPr>
          <p:spPr bwMode="auto">
            <a:xfrm>
              <a:off x="2490" y="2838"/>
              <a:ext cx="1257" cy="49"/>
            </a:xfrm>
            <a:custGeom>
              <a:avLst/>
              <a:gdLst/>
              <a:ahLst/>
              <a:cxnLst>
                <a:cxn ang="0">
                  <a:pos x="0" y="49"/>
                </a:cxn>
                <a:cxn ang="0">
                  <a:pos x="1109" y="49"/>
                </a:cxn>
                <a:cxn ang="0">
                  <a:pos x="1257" y="0"/>
                </a:cxn>
                <a:cxn ang="0">
                  <a:pos x="180" y="0"/>
                </a:cxn>
                <a:cxn ang="0">
                  <a:pos x="0" y="49"/>
                </a:cxn>
              </a:cxnLst>
              <a:rect l="0" t="0" r="r" b="b"/>
              <a:pathLst>
                <a:path w="1257" h="49">
                  <a:moveTo>
                    <a:pt x="0" y="49"/>
                  </a:moveTo>
                  <a:lnTo>
                    <a:pt x="1109" y="49"/>
                  </a:lnTo>
                  <a:lnTo>
                    <a:pt x="1257" y="0"/>
                  </a:lnTo>
                  <a:lnTo>
                    <a:pt x="180" y="0"/>
                  </a:lnTo>
                  <a:lnTo>
                    <a:pt x="0" y="49"/>
                  </a:lnTo>
                  <a:close/>
                </a:path>
              </a:pathLst>
            </a:custGeom>
            <a:noFill/>
            <a:ln w="12700">
              <a:solidFill>
                <a:srgbClr val="FFFFFF"/>
              </a:solidFill>
              <a:prstDash val="solid"/>
              <a:round/>
              <a:headEnd/>
              <a:tailEnd/>
            </a:ln>
          </p:spPr>
          <p:txBody>
            <a:bodyPr>
              <a:prstTxWarp prst="textNoShape">
                <a:avLst/>
              </a:prstTxWarp>
            </a:bodyPr>
            <a:lstStyle/>
            <a:p>
              <a:endParaRPr lang="en-US"/>
            </a:p>
          </p:txBody>
        </p:sp>
        <p:sp>
          <p:nvSpPr>
            <p:cNvPr id="140862" name="Line 574"/>
            <p:cNvSpPr>
              <a:spLocks noChangeShapeType="1"/>
            </p:cNvSpPr>
            <p:nvPr/>
          </p:nvSpPr>
          <p:spPr bwMode="auto">
            <a:xfrm>
              <a:off x="2896" y="2725"/>
              <a:ext cx="1" cy="141"/>
            </a:xfrm>
            <a:prstGeom prst="line">
              <a:avLst/>
            </a:prstGeom>
            <a:noFill/>
            <a:ln w="36513">
              <a:solidFill>
                <a:srgbClr val="000000"/>
              </a:solidFill>
              <a:round/>
              <a:headEnd/>
              <a:tailEnd/>
            </a:ln>
          </p:spPr>
          <p:txBody>
            <a:bodyPr>
              <a:prstTxWarp prst="textNoShape">
                <a:avLst/>
              </a:prstTxWarp>
            </a:bodyPr>
            <a:lstStyle/>
            <a:p>
              <a:endParaRPr lang="en-US"/>
            </a:p>
          </p:txBody>
        </p:sp>
        <p:sp>
          <p:nvSpPr>
            <p:cNvPr id="140863" name="Line 575"/>
            <p:cNvSpPr>
              <a:spLocks noChangeShapeType="1"/>
            </p:cNvSpPr>
            <p:nvPr/>
          </p:nvSpPr>
          <p:spPr bwMode="auto">
            <a:xfrm>
              <a:off x="2904" y="2725"/>
              <a:ext cx="1" cy="141"/>
            </a:xfrm>
            <a:prstGeom prst="line">
              <a:avLst/>
            </a:prstGeom>
            <a:noFill/>
            <a:ln w="36513">
              <a:solidFill>
                <a:srgbClr val="0B0B0B"/>
              </a:solidFill>
              <a:round/>
              <a:headEnd/>
              <a:tailEnd/>
            </a:ln>
          </p:spPr>
          <p:txBody>
            <a:bodyPr>
              <a:prstTxWarp prst="textNoShape">
                <a:avLst/>
              </a:prstTxWarp>
            </a:bodyPr>
            <a:lstStyle/>
            <a:p>
              <a:endParaRPr lang="en-US"/>
            </a:p>
          </p:txBody>
        </p:sp>
        <p:sp>
          <p:nvSpPr>
            <p:cNvPr id="140864" name="Line 576"/>
            <p:cNvSpPr>
              <a:spLocks noChangeShapeType="1"/>
            </p:cNvSpPr>
            <p:nvPr/>
          </p:nvSpPr>
          <p:spPr bwMode="auto">
            <a:xfrm>
              <a:off x="2912" y="2725"/>
              <a:ext cx="1" cy="141"/>
            </a:xfrm>
            <a:prstGeom prst="line">
              <a:avLst/>
            </a:prstGeom>
            <a:noFill/>
            <a:ln w="36513">
              <a:solidFill>
                <a:srgbClr val="171717"/>
              </a:solidFill>
              <a:round/>
              <a:headEnd/>
              <a:tailEnd/>
            </a:ln>
          </p:spPr>
          <p:txBody>
            <a:bodyPr>
              <a:prstTxWarp prst="textNoShape">
                <a:avLst/>
              </a:prstTxWarp>
            </a:bodyPr>
            <a:lstStyle/>
            <a:p>
              <a:endParaRPr lang="en-US"/>
            </a:p>
          </p:txBody>
        </p:sp>
        <p:sp>
          <p:nvSpPr>
            <p:cNvPr id="140865" name="Line 577"/>
            <p:cNvSpPr>
              <a:spLocks noChangeShapeType="1"/>
            </p:cNvSpPr>
            <p:nvPr/>
          </p:nvSpPr>
          <p:spPr bwMode="auto">
            <a:xfrm>
              <a:off x="2919" y="2725"/>
              <a:ext cx="1" cy="141"/>
            </a:xfrm>
            <a:prstGeom prst="line">
              <a:avLst/>
            </a:prstGeom>
            <a:noFill/>
            <a:ln w="36513">
              <a:solidFill>
                <a:srgbClr val="222222"/>
              </a:solidFill>
              <a:round/>
              <a:headEnd/>
              <a:tailEnd/>
            </a:ln>
          </p:spPr>
          <p:txBody>
            <a:bodyPr>
              <a:prstTxWarp prst="textNoShape">
                <a:avLst/>
              </a:prstTxWarp>
            </a:bodyPr>
            <a:lstStyle/>
            <a:p>
              <a:endParaRPr lang="en-US"/>
            </a:p>
          </p:txBody>
        </p:sp>
        <p:sp>
          <p:nvSpPr>
            <p:cNvPr id="140866" name="Line 578"/>
            <p:cNvSpPr>
              <a:spLocks noChangeShapeType="1"/>
            </p:cNvSpPr>
            <p:nvPr/>
          </p:nvSpPr>
          <p:spPr bwMode="auto">
            <a:xfrm>
              <a:off x="2927" y="2725"/>
              <a:ext cx="1" cy="141"/>
            </a:xfrm>
            <a:prstGeom prst="line">
              <a:avLst/>
            </a:prstGeom>
            <a:noFill/>
            <a:ln w="36513">
              <a:solidFill>
                <a:srgbClr val="2E2E2E"/>
              </a:solidFill>
              <a:round/>
              <a:headEnd/>
              <a:tailEnd/>
            </a:ln>
          </p:spPr>
          <p:txBody>
            <a:bodyPr>
              <a:prstTxWarp prst="textNoShape">
                <a:avLst/>
              </a:prstTxWarp>
            </a:bodyPr>
            <a:lstStyle/>
            <a:p>
              <a:endParaRPr lang="en-US"/>
            </a:p>
          </p:txBody>
        </p:sp>
        <p:sp>
          <p:nvSpPr>
            <p:cNvPr id="140867" name="Line 579"/>
            <p:cNvSpPr>
              <a:spLocks noChangeShapeType="1"/>
            </p:cNvSpPr>
            <p:nvPr/>
          </p:nvSpPr>
          <p:spPr bwMode="auto">
            <a:xfrm>
              <a:off x="2935" y="2725"/>
              <a:ext cx="1" cy="141"/>
            </a:xfrm>
            <a:prstGeom prst="line">
              <a:avLst/>
            </a:prstGeom>
            <a:noFill/>
            <a:ln w="36513">
              <a:solidFill>
                <a:srgbClr val="3A3A3A"/>
              </a:solidFill>
              <a:round/>
              <a:headEnd/>
              <a:tailEnd/>
            </a:ln>
          </p:spPr>
          <p:txBody>
            <a:bodyPr>
              <a:prstTxWarp prst="textNoShape">
                <a:avLst/>
              </a:prstTxWarp>
            </a:bodyPr>
            <a:lstStyle/>
            <a:p>
              <a:endParaRPr lang="en-US"/>
            </a:p>
          </p:txBody>
        </p:sp>
        <p:sp>
          <p:nvSpPr>
            <p:cNvPr id="140868" name="Line 580"/>
            <p:cNvSpPr>
              <a:spLocks noChangeShapeType="1"/>
            </p:cNvSpPr>
            <p:nvPr/>
          </p:nvSpPr>
          <p:spPr bwMode="auto">
            <a:xfrm>
              <a:off x="2943" y="2725"/>
              <a:ext cx="1" cy="141"/>
            </a:xfrm>
            <a:prstGeom prst="line">
              <a:avLst/>
            </a:prstGeom>
            <a:noFill/>
            <a:ln w="36513">
              <a:solidFill>
                <a:srgbClr val="454545"/>
              </a:solidFill>
              <a:round/>
              <a:headEnd/>
              <a:tailEnd/>
            </a:ln>
          </p:spPr>
          <p:txBody>
            <a:bodyPr>
              <a:prstTxWarp prst="textNoShape">
                <a:avLst/>
              </a:prstTxWarp>
            </a:bodyPr>
            <a:lstStyle/>
            <a:p>
              <a:endParaRPr lang="en-US"/>
            </a:p>
          </p:txBody>
        </p:sp>
        <p:sp>
          <p:nvSpPr>
            <p:cNvPr id="140869" name="Line 581"/>
            <p:cNvSpPr>
              <a:spLocks noChangeShapeType="1"/>
            </p:cNvSpPr>
            <p:nvPr/>
          </p:nvSpPr>
          <p:spPr bwMode="auto">
            <a:xfrm>
              <a:off x="2951" y="2725"/>
              <a:ext cx="1" cy="141"/>
            </a:xfrm>
            <a:prstGeom prst="line">
              <a:avLst/>
            </a:prstGeom>
            <a:noFill/>
            <a:ln w="36513">
              <a:solidFill>
                <a:srgbClr val="515151"/>
              </a:solidFill>
              <a:round/>
              <a:headEnd/>
              <a:tailEnd/>
            </a:ln>
          </p:spPr>
          <p:txBody>
            <a:bodyPr>
              <a:prstTxWarp prst="textNoShape">
                <a:avLst/>
              </a:prstTxWarp>
            </a:bodyPr>
            <a:lstStyle/>
            <a:p>
              <a:endParaRPr lang="en-US"/>
            </a:p>
          </p:txBody>
        </p:sp>
        <p:sp>
          <p:nvSpPr>
            <p:cNvPr id="140870" name="Line 582"/>
            <p:cNvSpPr>
              <a:spLocks noChangeShapeType="1"/>
            </p:cNvSpPr>
            <p:nvPr/>
          </p:nvSpPr>
          <p:spPr bwMode="auto">
            <a:xfrm>
              <a:off x="2958" y="2725"/>
              <a:ext cx="1" cy="141"/>
            </a:xfrm>
            <a:prstGeom prst="line">
              <a:avLst/>
            </a:prstGeom>
            <a:noFill/>
            <a:ln w="36513">
              <a:solidFill>
                <a:srgbClr val="5D5D5D"/>
              </a:solidFill>
              <a:round/>
              <a:headEnd/>
              <a:tailEnd/>
            </a:ln>
          </p:spPr>
          <p:txBody>
            <a:bodyPr>
              <a:prstTxWarp prst="textNoShape">
                <a:avLst/>
              </a:prstTxWarp>
            </a:bodyPr>
            <a:lstStyle/>
            <a:p>
              <a:endParaRPr lang="en-US"/>
            </a:p>
          </p:txBody>
        </p:sp>
        <p:sp>
          <p:nvSpPr>
            <p:cNvPr id="140871" name="Line 583"/>
            <p:cNvSpPr>
              <a:spLocks noChangeShapeType="1"/>
            </p:cNvSpPr>
            <p:nvPr/>
          </p:nvSpPr>
          <p:spPr bwMode="auto">
            <a:xfrm>
              <a:off x="2966" y="2725"/>
              <a:ext cx="1" cy="141"/>
            </a:xfrm>
            <a:prstGeom prst="line">
              <a:avLst/>
            </a:prstGeom>
            <a:noFill/>
            <a:ln w="36513">
              <a:solidFill>
                <a:srgbClr val="686868"/>
              </a:solidFill>
              <a:round/>
              <a:headEnd/>
              <a:tailEnd/>
            </a:ln>
          </p:spPr>
          <p:txBody>
            <a:bodyPr>
              <a:prstTxWarp prst="textNoShape">
                <a:avLst/>
              </a:prstTxWarp>
            </a:bodyPr>
            <a:lstStyle/>
            <a:p>
              <a:endParaRPr lang="en-US"/>
            </a:p>
          </p:txBody>
        </p:sp>
        <p:sp>
          <p:nvSpPr>
            <p:cNvPr id="140872" name="Line 584"/>
            <p:cNvSpPr>
              <a:spLocks noChangeShapeType="1"/>
            </p:cNvSpPr>
            <p:nvPr/>
          </p:nvSpPr>
          <p:spPr bwMode="auto">
            <a:xfrm>
              <a:off x="2974" y="2725"/>
              <a:ext cx="1" cy="141"/>
            </a:xfrm>
            <a:prstGeom prst="line">
              <a:avLst/>
            </a:prstGeom>
            <a:noFill/>
            <a:ln w="36513">
              <a:solidFill>
                <a:srgbClr val="747474"/>
              </a:solidFill>
              <a:round/>
              <a:headEnd/>
              <a:tailEnd/>
            </a:ln>
          </p:spPr>
          <p:txBody>
            <a:bodyPr>
              <a:prstTxWarp prst="textNoShape">
                <a:avLst/>
              </a:prstTxWarp>
            </a:bodyPr>
            <a:lstStyle/>
            <a:p>
              <a:endParaRPr lang="en-US"/>
            </a:p>
          </p:txBody>
        </p:sp>
        <p:sp>
          <p:nvSpPr>
            <p:cNvPr id="140873" name="Line 585"/>
            <p:cNvSpPr>
              <a:spLocks noChangeShapeType="1"/>
            </p:cNvSpPr>
            <p:nvPr/>
          </p:nvSpPr>
          <p:spPr bwMode="auto">
            <a:xfrm>
              <a:off x="2982" y="2725"/>
              <a:ext cx="1" cy="141"/>
            </a:xfrm>
            <a:prstGeom prst="line">
              <a:avLst/>
            </a:prstGeom>
            <a:noFill/>
            <a:ln w="36513">
              <a:solidFill>
                <a:srgbClr val="7F7F7F"/>
              </a:solidFill>
              <a:round/>
              <a:headEnd/>
              <a:tailEnd/>
            </a:ln>
          </p:spPr>
          <p:txBody>
            <a:bodyPr>
              <a:prstTxWarp prst="textNoShape">
                <a:avLst/>
              </a:prstTxWarp>
            </a:bodyPr>
            <a:lstStyle/>
            <a:p>
              <a:endParaRPr lang="en-US"/>
            </a:p>
          </p:txBody>
        </p:sp>
        <p:sp>
          <p:nvSpPr>
            <p:cNvPr id="140874" name="Line 586"/>
            <p:cNvSpPr>
              <a:spLocks noChangeShapeType="1"/>
            </p:cNvSpPr>
            <p:nvPr/>
          </p:nvSpPr>
          <p:spPr bwMode="auto">
            <a:xfrm>
              <a:off x="2990" y="2725"/>
              <a:ext cx="1" cy="141"/>
            </a:xfrm>
            <a:prstGeom prst="line">
              <a:avLst/>
            </a:prstGeom>
            <a:noFill/>
            <a:ln w="36513">
              <a:solidFill>
                <a:srgbClr val="8B8B8B"/>
              </a:solidFill>
              <a:round/>
              <a:headEnd/>
              <a:tailEnd/>
            </a:ln>
          </p:spPr>
          <p:txBody>
            <a:bodyPr>
              <a:prstTxWarp prst="textNoShape">
                <a:avLst/>
              </a:prstTxWarp>
            </a:bodyPr>
            <a:lstStyle/>
            <a:p>
              <a:endParaRPr lang="en-US"/>
            </a:p>
          </p:txBody>
        </p:sp>
        <p:sp>
          <p:nvSpPr>
            <p:cNvPr id="140875" name="Line 587"/>
            <p:cNvSpPr>
              <a:spLocks noChangeShapeType="1"/>
            </p:cNvSpPr>
            <p:nvPr/>
          </p:nvSpPr>
          <p:spPr bwMode="auto">
            <a:xfrm>
              <a:off x="2997" y="2725"/>
              <a:ext cx="1" cy="141"/>
            </a:xfrm>
            <a:prstGeom prst="line">
              <a:avLst/>
            </a:prstGeom>
            <a:noFill/>
            <a:ln w="36513">
              <a:solidFill>
                <a:srgbClr val="979797"/>
              </a:solidFill>
              <a:round/>
              <a:headEnd/>
              <a:tailEnd/>
            </a:ln>
          </p:spPr>
          <p:txBody>
            <a:bodyPr>
              <a:prstTxWarp prst="textNoShape">
                <a:avLst/>
              </a:prstTxWarp>
            </a:bodyPr>
            <a:lstStyle/>
            <a:p>
              <a:endParaRPr lang="en-US"/>
            </a:p>
          </p:txBody>
        </p:sp>
        <p:sp>
          <p:nvSpPr>
            <p:cNvPr id="140876" name="Line 588"/>
            <p:cNvSpPr>
              <a:spLocks noChangeShapeType="1"/>
            </p:cNvSpPr>
            <p:nvPr/>
          </p:nvSpPr>
          <p:spPr bwMode="auto">
            <a:xfrm>
              <a:off x="3005" y="2725"/>
              <a:ext cx="1" cy="141"/>
            </a:xfrm>
            <a:prstGeom prst="line">
              <a:avLst/>
            </a:prstGeom>
            <a:noFill/>
            <a:ln w="36513">
              <a:solidFill>
                <a:srgbClr val="A2A2A2"/>
              </a:solidFill>
              <a:round/>
              <a:headEnd/>
              <a:tailEnd/>
            </a:ln>
          </p:spPr>
          <p:txBody>
            <a:bodyPr>
              <a:prstTxWarp prst="textNoShape">
                <a:avLst/>
              </a:prstTxWarp>
            </a:bodyPr>
            <a:lstStyle/>
            <a:p>
              <a:endParaRPr lang="en-US"/>
            </a:p>
          </p:txBody>
        </p:sp>
        <p:sp>
          <p:nvSpPr>
            <p:cNvPr id="140877" name="Line 589"/>
            <p:cNvSpPr>
              <a:spLocks noChangeShapeType="1"/>
            </p:cNvSpPr>
            <p:nvPr/>
          </p:nvSpPr>
          <p:spPr bwMode="auto">
            <a:xfrm>
              <a:off x="3013" y="2725"/>
              <a:ext cx="1" cy="141"/>
            </a:xfrm>
            <a:prstGeom prst="line">
              <a:avLst/>
            </a:prstGeom>
            <a:noFill/>
            <a:ln w="36513">
              <a:solidFill>
                <a:srgbClr val="AEAEAE"/>
              </a:solidFill>
              <a:round/>
              <a:headEnd/>
              <a:tailEnd/>
            </a:ln>
          </p:spPr>
          <p:txBody>
            <a:bodyPr>
              <a:prstTxWarp prst="textNoShape">
                <a:avLst/>
              </a:prstTxWarp>
            </a:bodyPr>
            <a:lstStyle/>
            <a:p>
              <a:endParaRPr lang="en-US"/>
            </a:p>
          </p:txBody>
        </p:sp>
        <p:sp>
          <p:nvSpPr>
            <p:cNvPr id="140878" name="Line 590"/>
            <p:cNvSpPr>
              <a:spLocks noChangeShapeType="1"/>
            </p:cNvSpPr>
            <p:nvPr/>
          </p:nvSpPr>
          <p:spPr bwMode="auto">
            <a:xfrm>
              <a:off x="3021" y="2725"/>
              <a:ext cx="1" cy="141"/>
            </a:xfrm>
            <a:prstGeom prst="line">
              <a:avLst/>
            </a:prstGeom>
            <a:noFill/>
            <a:ln w="36513">
              <a:solidFill>
                <a:srgbClr val="BABABA"/>
              </a:solidFill>
              <a:round/>
              <a:headEnd/>
              <a:tailEnd/>
            </a:ln>
          </p:spPr>
          <p:txBody>
            <a:bodyPr>
              <a:prstTxWarp prst="textNoShape">
                <a:avLst/>
              </a:prstTxWarp>
            </a:bodyPr>
            <a:lstStyle/>
            <a:p>
              <a:endParaRPr lang="en-US"/>
            </a:p>
          </p:txBody>
        </p:sp>
        <p:sp>
          <p:nvSpPr>
            <p:cNvPr id="140879" name="Line 591"/>
            <p:cNvSpPr>
              <a:spLocks noChangeShapeType="1"/>
            </p:cNvSpPr>
            <p:nvPr/>
          </p:nvSpPr>
          <p:spPr bwMode="auto">
            <a:xfrm>
              <a:off x="3029" y="2725"/>
              <a:ext cx="1" cy="141"/>
            </a:xfrm>
            <a:prstGeom prst="line">
              <a:avLst/>
            </a:prstGeom>
            <a:noFill/>
            <a:ln w="36513">
              <a:solidFill>
                <a:srgbClr val="C5C5C5"/>
              </a:solidFill>
              <a:round/>
              <a:headEnd/>
              <a:tailEnd/>
            </a:ln>
          </p:spPr>
          <p:txBody>
            <a:bodyPr>
              <a:prstTxWarp prst="textNoShape">
                <a:avLst/>
              </a:prstTxWarp>
            </a:bodyPr>
            <a:lstStyle/>
            <a:p>
              <a:endParaRPr lang="en-US"/>
            </a:p>
          </p:txBody>
        </p:sp>
        <p:sp>
          <p:nvSpPr>
            <p:cNvPr id="140880" name="Line 592"/>
            <p:cNvSpPr>
              <a:spLocks noChangeShapeType="1"/>
            </p:cNvSpPr>
            <p:nvPr/>
          </p:nvSpPr>
          <p:spPr bwMode="auto">
            <a:xfrm>
              <a:off x="3037" y="2725"/>
              <a:ext cx="1" cy="141"/>
            </a:xfrm>
            <a:prstGeom prst="line">
              <a:avLst/>
            </a:prstGeom>
            <a:noFill/>
            <a:ln w="36513">
              <a:solidFill>
                <a:srgbClr val="D1D1D1"/>
              </a:solidFill>
              <a:round/>
              <a:headEnd/>
              <a:tailEnd/>
            </a:ln>
          </p:spPr>
          <p:txBody>
            <a:bodyPr>
              <a:prstTxWarp prst="textNoShape">
                <a:avLst/>
              </a:prstTxWarp>
            </a:bodyPr>
            <a:lstStyle/>
            <a:p>
              <a:endParaRPr lang="en-US"/>
            </a:p>
          </p:txBody>
        </p:sp>
        <p:sp>
          <p:nvSpPr>
            <p:cNvPr id="140881" name="Line 593"/>
            <p:cNvSpPr>
              <a:spLocks noChangeShapeType="1"/>
            </p:cNvSpPr>
            <p:nvPr/>
          </p:nvSpPr>
          <p:spPr bwMode="auto">
            <a:xfrm>
              <a:off x="3044" y="2725"/>
              <a:ext cx="1" cy="141"/>
            </a:xfrm>
            <a:prstGeom prst="line">
              <a:avLst/>
            </a:prstGeom>
            <a:noFill/>
            <a:ln w="36513">
              <a:solidFill>
                <a:srgbClr val="DDDDDD"/>
              </a:solidFill>
              <a:round/>
              <a:headEnd/>
              <a:tailEnd/>
            </a:ln>
          </p:spPr>
          <p:txBody>
            <a:bodyPr>
              <a:prstTxWarp prst="textNoShape">
                <a:avLst/>
              </a:prstTxWarp>
            </a:bodyPr>
            <a:lstStyle/>
            <a:p>
              <a:endParaRPr lang="en-US"/>
            </a:p>
          </p:txBody>
        </p:sp>
        <p:sp>
          <p:nvSpPr>
            <p:cNvPr id="140882" name="Line 594"/>
            <p:cNvSpPr>
              <a:spLocks noChangeShapeType="1"/>
            </p:cNvSpPr>
            <p:nvPr/>
          </p:nvSpPr>
          <p:spPr bwMode="auto">
            <a:xfrm>
              <a:off x="3052" y="2725"/>
              <a:ext cx="1" cy="141"/>
            </a:xfrm>
            <a:prstGeom prst="line">
              <a:avLst/>
            </a:prstGeom>
            <a:noFill/>
            <a:ln w="36513">
              <a:solidFill>
                <a:srgbClr val="E8E8E8"/>
              </a:solidFill>
              <a:round/>
              <a:headEnd/>
              <a:tailEnd/>
            </a:ln>
          </p:spPr>
          <p:txBody>
            <a:bodyPr>
              <a:prstTxWarp prst="textNoShape">
                <a:avLst/>
              </a:prstTxWarp>
            </a:bodyPr>
            <a:lstStyle/>
            <a:p>
              <a:endParaRPr lang="en-US"/>
            </a:p>
          </p:txBody>
        </p:sp>
        <p:sp>
          <p:nvSpPr>
            <p:cNvPr id="140883" name="Line 595"/>
            <p:cNvSpPr>
              <a:spLocks noChangeShapeType="1"/>
            </p:cNvSpPr>
            <p:nvPr/>
          </p:nvSpPr>
          <p:spPr bwMode="auto">
            <a:xfrm>
              <a:off x="3060" y="2725"/>
              <a:ext cx="1" cy="141"/>
            </a:xfrm>
            <a:prstGeom prst="line">
              <a:avLst/>
            </a:prstGeom>
            <a:noFill/>
            <a:ln w="36513">
              <a:solidFill>
                <a:srgbClr val="F4F4F4"/>
              </a:solidFill>
              <a:round/>
              <a:headEnd/>
              <a:tailEnd/>
            </a:ln>
          </p:spPr>
          <p:txBody>
            <a:bodyPr>
              <a:prstTxWarp prst="textNoShape">
                <a:avLst/>
              </a:prstTxWarp>
            </a:bodyPr>
            <a:lstStyle/>
            <a:p>
              <a:endParaRPr lang="en-US"/>
            </a:p>
          </p:txBody>
        </p:sp>
        <p:sp>
          <p:nvSpPr>
            <p:cNvPr id="140884" name="Line 596"/>
            <p:cNvSpPr>
              <a:spLocks noChangeShapeType="1"/>
            </p:cNvSpPr>
            <p:nvPr/>
          </p:nvSpPr>
          <p:spPr bwMode="auto">
            <a:xfrm>
              <a:off x="3068" y="2725"/>
              <a:ext cx="1" cy="141"/>
            </a:xfrm>
            <a:prstGeom prst="line">
              <a:avLst/>
            </a:prstGeom>
            <a:noFill/>
            <a:ln w="36513">
              <a:solidFill>
                <a:srgbClr val="FFFFFF"/>
              </a:solidFill>
              <a:round/>
              <a:headEnd/>
              <a:tailEnd/>
            </a:ln>
          </p:spPr>
          <p:txBody>
            <a:bodyPr>
              <a:prstTxWarp prst="textNoShape">
                <a:avLst/>
              </a:prstTxWarp>
            </a:bodyPr>
            <a:lstStyle/>
            <a:p>
              <a:endParaRPr lang="en-US"/>
            </a:p>
          </p:txBody>
        </p:sp>
        <p:sp>
          <p:nvSpPr>
            <p:cNvPr id="140885" name="Arc 597"/>
            <p:cNvSpPr>
              <a:spLocks/>
            </p:cNvSpPr>
            <p:nvPr/>
          </p:nvSpPr>
          <p:spPr bwMode="auto">
            <a:xfrm>
              <a:off x="2892" y="2729"/>
              <a:ext cx="176" cy="141"/>
            </a:xfrm>
            <a:custGeom>
              <a:avLst/>
              <a:gdLst>
                <a:gd name="G0" fmla="+- 21600 0 0"/>
                <a:gd name="G1" fmla="+- 21600 0 0"/>
                <a:gd name="G2" fmla="+- 21600 0 0"/>
                <a:gd name="T0" fmla="*/ 0 w 21600"/>
                <a:gd name="T1" fmla="*/ 2146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460"/>
                  </a:moveTo>
                  <a:cubicBezTo>
                    <a:pt x="77" y="9585"/>
                    <a:pt x="9725" y="-1"/>
                    <a:pt x="21600" y="-1"/>
                  </a:cubicBezTo>
                </a:path>
                <a:path w="21600" h="21600" stroke="0" extrusionOk="0">
                  <a:moveTo>
                    <a:pt x="0" y="21460"/>
                  </a:moveTo>
                  <a:cubicBezTo>
                    <a:pt x="77" y="9585"/>
                    <a:pt x="9725" y="-1"/>
                    <a:pt x="21600" y="-1"/>
                  </a:cubicBezTo>
                  <a:lnTo>
                    <a:pt x="21600" y="21600"/>
                  </a:lnTo>
                  <a:close/>
                </a:path>
              </a:pathLst>
            </a:custGeom>
            <a:solidFill>
              <a:srgbClr val="FFFFFF"/>
            </a:solidFill>
            <a:ln w="12700">
              <a:solidFill>
                <a:srgbClr val="000000"/>
              </a:solidFill>
              <a:round/>
              <a:headEnd/>
              <a:tailEnd/>
            </a:ln>
          </p:spPr>
          <p:txBody>
            <a:bodyPr>
              <a:prstTxWarp prst="textNoShape">
                <a:avLst/>
              </a:prstTxWarp>
            </a:bodyPr>
            <a:lstStyle/>
            <a:p>
              <a:endParaRPr lang="en-US"/>
            </a:p>
          </p:txBody>
        </p:sp>
        <p:sp>
          <p:nvSpPr>
            <p:cNvPr id="140886" name="Line 598"/>
            <p:cNvSpPr>
              <a:spLocks noChangeShapeType="1"/>
            </p:cNvSpPr>
            <p:nvPr/>
          </p:nvSpPr>
          <p:spPr bwMode="auto">
            <a:xfrm>
              <a:off x="3068" y="2732"/>
              <a:ext cx="1" cy="134"/>
            </a:xfrm>
            <a:prstGeom prst="line">
              <a:avLst/>
            </a:prstGeom>
            <a:noFill/>
            <a:ln w="36513">
              <a:solidFill>
                <a:srgbClr val="FFFFFF"/>
              </a:solidFill>
              <a:round/>
              <a:headEnd/>
              <a:tailEnd/>
            </a:ln>
          </p:spPr>
          <p:txBody>
            <a:bodyPr>
              <a:prstTxWarp prst="textNoShape">
                <a:avLst/>
              </a:prstTxWarp>
            </a:bodyPr>
            <a:lstStyle/>
            <a:p>
              <a:endParaRPr lang="en-US"/>
            </a:p>
          </p:txBody>
        </p:sp>
        <p:sp>
          <p:nvSpPr>
            <p:cNvPr id="140887" name="Line 599"/>
            <p:cNvSpPr>
              <a:spLocks noChangeShapeType="1"/>
            </p:cNvSpPr>
            <p:nvPr/>
          </p:nvSpPr>
          <p:spPr bwMode="auto">
            <a:xfrm>
              <a:off x="3076" y="2732"/>
              <a:ext cx="1" cy="134"/>
            </a:xfrm>
            <a:prstGeom prst="line">
              <a:avLst/>
            </a:prstGeom>
            <a:noFill/>
            <a:ln w="36513">
              <a:solidFill>
                <a:srgbClr val="F3F3F3"/>
              </a:solidFill>
              <a:round/>
              <a:headEnd/>
              <a:tailEnd/>
            </a:ln>
          </p:spPr>
          <p:txBody>
            <a:bodyPr>
              <a:prstTxWarp prst="textNoShape">
                <a:avLst/>
              </a:prstTxWarp>
            </a:bodyPr>
            <a:lstStyle/>
            <a:p>
              <a:endParaRPr lang="en-US"/>
            </a:p>
          </p:txBody>
        </p:sp>
        <p:sp>
          <p:nvSpPr>
            <p:cNvPr id="140888" name="Line 600"/>
            <p:cNvSpPr>
              <a:spLocks noChangeShapeType="1"/>
            </p:cNvSpPr>
            <p:nvPr/>
          </p:nvSpPr>
          <p:spPr bwMode="auto">
            <a:xfrm>
              <a:off x="3083" y="2732"/>
              <a:ext cx="1" cy="134"/>
            </a:xfrm>
            <a:prstGeom prst="line">
              <a:avLst/>
            </a:prstGeom>
            <a:noFill/>
            <a:ln w="36513">
              <a:solidFill>
                <a:srgbClr val="E7E7E7"/>
              </a:solidFill>
              <a:round/>
              <a:headEnd/>
              <a:tailEnd/>
            </a:ln>
          </p:spPr>
          <p:txBody>
            <a:bodyPr>
              <a:prstTxWarp prst="textNoShape">
                <a:avLst/>
              </a:prstTxWarp>
            </a:bodyPr>
            <a:lstStyle/>
            <a:p>
              <a:endParaRPr lang="en-US"/>
            </a:p>
          </p:txBody>
        </p:sp>
        <p:sp>
          <p:nvSpPr>
            <p:cNvPr id="140889" name="Line 601"/>
            <p:cNvSpPr>
              <a:spLocks noChangeShapeType="1"/>
            </p:cNvSpPr>
            <p:nvPr/>
          </p:nvSpPr>
          <p:spPr bwMode="auto">
            <a:xfrm>
              <a:off x="3091" y="2732"/>
              <a:ext cx="1" cy="134"/>
            </a:xfrm>
            <a:prstGeom prst="line">
              <a:avLst/>
            </a:prstGeom>
            <a:noFill/>
            <a:ln w="36513">
              <a:solidFill>
                <a:srgbClr val="DBDBDB"/>
              </a:solidFill>
              <a:round/>
              <a:headEnd/>
              <a:tailEnd/>
            </a:ln>
          </p:spPr>
          <p:txBody>
            <a:bodyPr>
              <a:prstTxWarp prst="textNoShape">
                <a:avLst/>
              </a:prstTxWarp>
            </a:bodyPr>
            <a:lstStyle/>
            <a:p>
              <a:endParaRPr lang="en-US"/>
            </a:p>
          </p:txBody>
        </p:sp>
        <p:sp>
          <p:nvSpPr>
            <p:cNvPr id="140890" name="Line 602"/>
            <p:cNvSpPr>
              <a:spLocks noChangeShapeType="1"/>
            </p:cNvSpPr>
            <p:nvPr/>
          </p:nvSpPr>
          <p:spPr bwMode="auto">
            <a:xfrm>
              <a:off x="3099" y="2732"/>
              <a:ext cx="1" cy="134"/>
            </a:xfrm>
            <a:prstGeom prst="line">
              <a:avLst/>
            </a:prstGeom>
            <a:noFill/>
            <a:ln w="36513">
              <a:solidFill>
                <a:srgbClr val="CFCFCF"/>
              </a:solidFill>
              <a:round/>
              <a:headEnd/>
              <a:tailEnd/>
            </a:ln>
          </p:spPr>
          <p:txBody>
            <a:bodyPr>
              <a:prstTxWarp prst="textNoShape">
                <a:avLst/>
              </a:prstTxWarp>
            </a:bodyPr>
            <a:lstStyle/>
            <a:p>
              <a:endParaRPr lang="en-US"/>
            </a:p>
          </p:txBody>
        </p:sp>
        <p:sp>
          <p:nvSpPr>
            <p:cNvPr id="140891" name="Line 603"/>
            <p:cNvSpPr>
              <a:spLocks noChangeShapeType="1"/>
            </p:cNvSpPr>
            <p:nvPr/>
          </p:nvSpPr>
          <p:spPr bwMode="auto">
            <a:xfrm>
              <a:off x="3107" y="2732"/>
              <a:ext cx="1" cy="134"/>
            </a:xfrm>
            <a:prstGeom prst="line">
              <a:avLst/>
            </a:prstGeom>
            <a:noFill/>
            <a:ln w="36513">
              <a:solidFill>
                <a:srgbClr val="C3C3C3"/>
              </a:solidFill>
              <a:round/>
              <a:headEnd/>
              <a:tailEnd/>
            </a:ln>
          </p:spPr>
          <p:txBody>
            <a:bodyPr>
              <a:prstTxWarp prst="textNoShape">
                <a:avLst/>
              </a:prstTxWarp>
            </a:bodyPr>
            <a:lstStyle/>
            <a:p>
              <a:endParaRPr lang="en-US"/>
            </a:p>
          </p:txBody>
        </p:sp>
        <p:sp>
          <p:nvSpPr>
            <p:cNvPr id="140892" name="Line 604"/>
            <p:cNvSpPr>
              <a:spLocks noChangeShapeType="1"/>
            </p:cNvSpPr>
            <p:nvPr/>
          </p:nvSpPr>
          <p:spPr bwMode="auto">
            <a:xfrm>
              <a:off x="3115" y="2732"/>
              <a:ext cx="1" cy="134"/>
            </a:xfrm>
            <a:prstGeom prst="line">
              <a:avLst/>
            </a:prstGeom>
            <a:noFill/>
            <a:ln w="36513">
              <a:solidFill>
                <a:srgbClr val="B6B6B6"/>
              </a:solidFill>
              <a:round/>
              <a:headEnd/>
              <a:tailEnd/>
            </a:ln>
          </p:spPr>
          <p:txBody>
            <a:bodyPr>
              <a:prstTxWarp prst="textNoShape">
                <a:avLst/>
              </a:prstTxWarp>
            </a:bodyPr>
            <a:lstStyle/>
            <a:p>
              <a:endParaRPr lang="en-US"/>
            </a:p>
          </p:txBody>
        </p:sp>
        <p:sp>
          <p:nvSpPr>
            <p:cNvPr id="140893" name="Line 605"/>
            <p:cNvSpPr>
              <a:spLocks noChangeShapeType="1"/>
            </p:cNvSpPr>
            <p:nvPr/>
          </p:nvSpPr>
          <p:spPr bwMode="auto">
            <a:xfrm>
              <a:off x="3122" y="2732"/>
              <a:ext cx="1" cy="134"/>
            </a:xfrm>
            <a:prstGeom prst="line">
              <a:avLst/>
            </a:prstGeom>
            <a:noFill/>
            <a:ln w="36513">
              <a:solidFill>
                <a:srgbClr val="AAAAAA"/>
              </a:solidFill>
              <a:round/>
              <a:headEnd/>
              <a:tailEnd/>
            </a:ln>
          </p:spPr>
          <p:txBody>
            <a:bodyPr>
              <a:prstTxWarp prst="textNoShape">
                <a:avLst/>
              </a:prstTxWarp>
            </a:bodyPr>
            <a:lstStyle/>
            <a:p>
              <a:endParaRPr lang="en-US"/>
            </a:p>
          </p:txBody>
        </p:sp>
        <p:sp>
          <p:nvSpPr>
            <p:cNvPr id="140894" name="Line 606"/>
            <p:cNvSpPr>
              <a:spLocks noChangeShapeType="1"/>
            </p:cNvSpPr>
            <p:nvPr/>
          </p:nvSpPr>
          <p:spPr bwMode="auto">
            <a:xfrm>
              <a:off x="3130" y="2732"/>
              <a:ext cx="1" cy="134"/>
            </a:xfrm>
            <a:prstGeom prst="line">
              <a:avLst/>
            </a:prstGeom>
            <a:noFill/>
            <a:ln w="36513">
              <a:solidFill>
                <a:srgbClr val="9E9E9E"/>
              </a:solidFill>
              <a:round/>
              <a:headEnd/>
              <a:tailEnd/>
            </a:ln>
          </p:spPr>
          <p:txBody>
            <a:bodyPr>
              <a:prstTxWarp prst="textNoShape">
                <a:avLst/>
              </a:prstTxWarp>
            </a:bodyPr>
            <a:lstStyle/>
            <a:p>
              <a:endParaRPr lang="en-US"/>
            </a:p>
          </p:txBody>
        </p:sp>
        <p:sp>
          <p:nvSpPr>
            <p:cNvPr id="140895" name="Line 607"/>
            <p:cNvSpPr>
              <a:spLocks noChangeShapeType="1"/>
            </p:cNvSpPr>
            <p:nvPr/>
          </p:nvSpPr>
          <p:spPr bwMode="auto">
            <a:xfrm>
              <a:off x="3138" y="2732"/>
              <a:ext cx="1" cy="134"/>
            </a:xfrm>
            <a:prstGeom prst="line">
              <a:avLst/>
            </a:prstGeom>
            <a:noFill/>
            <a:ln w="36513">
              <a:solidFill>
                <a:srgbClr val="929292"/>
              </a:solidFill>
              <a:round/>
              <a:headEnd/>
              <a:tailEnd/>
            </a:ln>
          </p:spPr>
          <p:txBody>
            <a:bodyPr>
              <a:prstTxWarp prst="textNoShape">
                <a:avLst/>
              </a:prstTxWarp>
            </a:bodyPr>
            <a:lstStyle/>
            <a:p>
              <a:endParaRPr lang="en-US"/>
            </a:p>
          </p:txBody>
        </p:sp>
        <p:sp>
          <p:nvSpPr>
            <p:cNvPr id="140896" name="Line 608"/>
            <p:cNvSpPr>
              <a:spLocks noChangeShapeType="1"/>
            </p:cNvSpPr>
            <p:nvPr/>
          </p:nvSpPr>
          <p:spPr bwMode="auto">
            <a:xfrm>
              <a:off x="3146" y="2732"/>
              <a:ext cx="1" cy="134"/>
            </a:xfrm>
            <a:prstGeom prst="line">
              <a:avLst/>
            </a:prstGeom>
            <a:noFill/>
            <a:ln w="36513">
              <a:solidFill>
                <a:srgbClr val="868686"/>
              </a:solidFill>
              <a:round/>
              <a:headEnd/>
              <a:tailEnd/>
            </a:ln>
          </p:spPr>
          <p:txBody>
            <a:bodyPr>
              <a:prstTxWarp prst="textNoShape">
                <a:avLst/>
              </a:prstTxWarp>
            </a:bodyPr>
            <a:lstStyle/>
            <a:p>
              <a:endParaRPr lang="en-US"/>
            </a:p>
          </p:txBody>
        </p:sp>
        <p:sp>
          <p:nvSpPr>
            <p:cNvPr id="140897" name="Line 609"/>
            <p:cNvSpPr>
              <a:spLocks noChangeShapeType="1"/>
            </p:cNvSpPr>
            <p:nvPr/>
          </p:nvSpPr>
          <p:spPr bwMode="auto">
            <a:xfrm>
              <a:off x="3154" y="2732"/>
              <a:ext cx="1" cy="134"/>
            </a:xfrm>
            <a:prstGeom prst="line">
              <a:avLst/>
            </a:prstGeom>
            <a:noFill/>
            <a:ln w="36513">
              <a:solidFill>
                <a:srgbClr val="797979"/>
              </a:solidFill>
              <a:round/>
              <a:headEnd/>
              <a:tailEnd/>
            </a:ln>
          </p:spPr>
          <p:txBody>
            <a:bodyPr>
              <a:prstTxWarp prst="textNoShape">
                <a:avLst/>
              </a:prstTxWarp>
            </a:bodyPr>
            <a:lstStyle/>
            <a:p>
              <a:endParaRPr lang="en-US"/>
            </a:p>
          </p:txBody>
        </p:sp>
        <p:sp>
          <p:nvSpPr>
            <p:cNvPr id="140898" name="Line 610"/>
            <p:cNvSpPr>
              <a:spLocks noChangeShapeType="1"/>
            </p:cNvSpPr>
            <p:nvPr/>
          </p:nvSpPr>
          <p:spPr bwMode="auto">
            <a:xfrm>
              <a:off x="3161" y="2732"/>
              <a:ext cx="1" cy="134"/>
            </a:xfrm>
            <a:prstGeom prst="line">
              <a:avLst/>
            </a:prstGeom>
            <a:noFill/>
            <a:ln w="36513">
              <a:solidFill>
                <a:srgbClr val="6D6D6D"/>
              </a:solidFill>
              <a:round/>
              <a:headEnd/>
              <a:tailEnd/>
            </a:ln>
          </p:spPr>
          <p:txBody>
            <a:bodyPr>
              <a:prstTxWarp prst="textNoShape">
                <a:avLst/>
              </a:prstTxWarp>
            </a:bodyPr>
            <a:lstStyle/>
            <a:p>
              <a:endParaRPr lang="en-US"/>
            </a:p>
          </p:txBody>
        </p:sp>
        <p:sp>
          <p:nvSpPr>
            <p:cNvPr id="140899" name="Line 611"/>
            <p:cNvSpPr>
              <a:spLocks noChangeShapeType="1"/>
            </p:cNvSpPr>
            <p:nvPr/>
          </p:nvSpPr>
          <p:spPr bwMode="auto">
            <a:xfrm>
              <a:off x="3169" y="2732"/>
              <a:ext cx="1" cy="134"/>
            </a:xfrm>
            <a:prstGeom prst="line">
              <a:avLst/>
            </a:prstGeom>
            <a:noFill/>
            <a:ln w="36513">
              <a:solidFill>
                <a:srgbClr val="616161"/>
              </a:solidFill>
              <a:round/>
              <a:headEnd/>
              <a:tailEnd/>
            </a:ln>
          </p:spPr>
          <p:txBody>
            <a:bodyPr>
              <a:prstTxWarp prst="textNoShape">
                <a:avLst/>
              </a:prstTxWarp>
            </a:bodyPr>
            <a:lstStyle/>
            <a:p>
              <a:endParaRPr lang="en-US"/>
            </a:p>
          </p:txBody>
        </p:sp>
        <p:sp>
          <p:nvSpPr>
            <p:cNvPr id="140900" name="Line 612"/>
            <p:cNvSpPr>
              <a:spLocks noChangeShapeType="1"/>
            </p:cNvSpPr>
            <p:nvPr/>
          </p:nvSpPr>
          <p:spPr bwMode="auto">
            <a:xfrm>
              <a:off x="3177" y="2732"/>
              <a:ext cx="1" cy="134"/>
            </a:xfrm>
            <a:prstGeom prst="line">
              <a:avLst/>
            </a:prstGeom>
            <a:noFill/>
            <a:ln w="36513">
              <a:solidFill>
                <a:srgbClr val="555555"/>
              </a:solidFill>
              <a:round/>
              <a:headEnd/>
              <a:tailEnd/>
            </a:ln>
          </p:spPr>
          <p:txBody>
            <a:bodyPr>
              <a:prstTxWarp prst="textNoShape">
                <a:avLst/>
              </a:prstTxWarp>
            </a:bodyPr>
            <a:lstStyle/>
            <a:p>
              <a:endParaRPr lang="en-US"/>
            </a:p>
          </p:txBody>
        </p:sp>
        <p:sp>
          <p:nvSpPr>
            <p:cNvPr id="140901" name="Line 613"/>
            <p:cNvSpPr>
              <a:spLocks noChangeShapeType="1"/>
            </p:cNvSpPr>
            <p:nvPr/>
          </p:nvSpPr>
          <p:spPr bwMode="auto">
            <a:xfrm>
              <a:off x="3185" y="2732"/>
              <a:ext cx="1" cy="134"/>
            </a:xfrm>
            <a:prstGeom prst="line">
              <a:avLst/>
            </a:prstGeom>
            <a:noFill/>
            <a:ln w="36513">
              <a:solidFill>
                <a:srgbClr val="494949"/>
              </a:solidFill>
              <a:round/>
              <a:headEnd/>
              <a:tailEnd/>
            </a:ln>
          </p:spPr>
          <p:txBody>
            <a:bodyPr>
              <a:prstTxWarp prst="textNoShape">
                <a:avLst/>
              </a:prstTxWarp>
            </a:bodyPr>
            <a:lstStyle/>
            <a:p>
              <a:endParaRPr lang="en-US"/>
            </a:p>
          </p:txBody>
        </p:sp>
        <p:sp>
          <p:nvSpPr>
            <p:cNvPr id="140902" name="Line 614"/>
            <p:cNvSpPr>
              <a:spLocks noChangeShapeType="1"/>
            </p:cNvSpPr>
            <p:nvPr/>
          </p:nvSpPr>
          <p:spPr bwMode="auto">
            <a:xfrm>
              <a:off x="3193" y="2732"/>
              <a:ext cx="1" cy="134"/>
            </a:xfrm>
            <a:prstGeom prst="line">
              <a:avLst/>
            </a:prstGeom>
            <a:noFill/>
            <a:ln w="36513">
              <a:solidFill>
                <a:srgbClr val="3C3C3C"/>
              </a:solidFill>
              <a:round/>
              <a:headEnd/>
              <a:tailEnd/>
            </a:ln>
          </p:spPr>
          <p:txBody>
            <a:bodyPr>
              <a:prstTxWarp prst="textNoShape">
                <a:avLst/>
              </a:prstTxWarp>
            </a:bodyPr>
            <a:lstStyle/>
            <a:p>
              <a:endParaRPr lang="en-US"/>
            </a:p>
          </p:txBody>
        </p:sp>
        <p:sp>
          <p:nvSpPr>
            <p:cNvPr id="140903" name="Line 615"/>
            <p:cNvSpPr>
              <a:spLocks noChangeShapeType="1"/>
            </p:cNvSpPr>
            <p:nvPr/>
          </p:nvSpPr>
          <p:spPr bwMode="auto">
            <a:xfrm>
              <a:off x="3200" y="2732"/>
              <a:ext cx="1" cy="134"/>
            </a:xfrm>
            <a:prstGeom prst="line">
              <a:avLst/>
            </a:prstGeom>
            <a:noFill/>
            <a:ln w="36513">
              <a:solidFill>
                <a:srgbClr val="303030"/>
              </a:solidFill>
              <a:round/>
              <a:headEnd/>
              <a:tailEnd/>
            </a:ln>
          </p:spPr>
          <p:txBody>
            <a:bodyPr>
              <a:prstTxWarp prst="textNoShape">
                <a:avLst/>
              </a:prstTxWarp>
            </a:bodyPr>
            <a:lstStyle/>
            <a:p>
              <a:endParaRPr lang="en-US"/>
            </a:p>
          </p:txBody>
        </p:sp>
        <p:sp>
          <p:nvSpPr>
            <p:cNvPr id="140904" name="Line 616"/>
            <p:cNvSpPr>
              <a:spLocks noChangeShapeType="1"/>
            </p:cNvSpPr>
            <p:nvPr/>
          </p:nvSpPr>
          <p:spPr bwMode="auto">
            <a:xfrm>
              <a:off x="3208" y="2732"/>
              <a:ext cx="1" cy="134"/>
            </a:xfrm>
            <a:prstGeom prst="line">
              <a:avLst/>
            </a:prstGeom>
            <a:noFill/>
            <a:ln w="36513">
              <a:solidFill>
                <a:srgbClr val="242424"/>
              </a:solidFill>
              <a:round/>
              <a:headEnd/>
              <a:tailEnd/>
            </a:ln>
          </p:spPr>
          <p:txBody>
            <a:bodyPr>
              <a:prstTxWarp prst="textNoShape">
                <a:avLst/>
              </a:prstTxWarp>
            </a:bodyPr>
            <a:lstStyle/>
            <a:p>
              <a:endParaRPr lang="en-US"/>
            </a:p>
          </p:txBody>
        </p:sp>
        <p:sp>
          <p:nvSpPr>
            <p:cNvPr id="140905" name="Line 617"/>
            <p:cNvSpPr>
              <a:spLocks noChangeShapeType="1"/>
            </p:cNvSpPr>
            <p:nvPr/>
          </p:nvSpPr>
          <p:spPr bwMode="auto">
            <a:xfrm>
              <a:off x="3216" y="2732"/>
              <a:ext cx="1" cy="134"/>
            </a:xfrm>
            <a:prstGeom prst="line">
              <a:avLst/>
            </a:prstGeom>
            <a:noFill/>
            <a:ln w="36513">
              <a:solidFill>
                <a:srgbClr val="181818"/>
              </a:solidFill>
              <a:round/>
              <a:headEnd/>
              <a:tailEnd/>
            </a:ln>
          </p:spPr>
          <p:txBody>
            <a:bodyPr>
              <a:prstTxWarp prst="textNoShape">
                <a:avLst/>
              </a:prstTxWarp>
            </a:bodyPr>
            <a:lstStyle/>
            <a:p>
              <a:endParaRPr lang="en-US"/>
            </a:p>
          </p:txBody>
        </p:sp>
        <p:sp>
          <p:nvSpPr>
            <p:cNvPr id="140906" name="Line 618"/>
            <p:cNvSpPr>
              <a:spLocks noChangeShapeType="1"/>
            </p:cNvSpPr>
            <p:nvPr/>
          </p:nvSpPr>
          <p:spPr bwMode="auto">
            <a:xfrm>
              <a:off x="3224" y="2732"/>
              <a:ext cx="1" cy="134"/>
            </a:xfrm>
            <a:prstGeom prst="line">
              <a:avLst/>
            </a:prstGeom>
            <a:noFill/>
            <a:ln w="36513">
              <a:solidFill>
                <a:srgbClr val="0C0C0C"/>
              </a:solidFill>
              <a:round/>
              <a:headEnd/>
              <a:tailEnd/>
            </a:ln>
          </p:spPr>
          <p:txBody>
            <a:bodyPr>
              <a:prstTxWarp prst="textNoShape">
                <a:avLst/>
              </a:prstTxWarp>
            </a:bodyPr>
            <a:lstStyle/>
            <a:p>
              <a:endParaRPr lang="en-US"/>
            </a:p>
          </p:txBody>
        </p:sp>
        <p:sp>
          <p:nvSpPr>
            <p:cNvPr id="140907" name="Line 619"/>
            <p:cNvSpPr>
              <a:spLocks noChangeShapeType="1"/>
            </p:cNvSpPr>
            <p:nvPr/>
          </p:nvSpPr>
          <p:spPr bwMode="auto">
            <a:xfrm>
              <a:off x="3232" y="2732"/>
              <a:ext cx="1" cy="134"/>
            </a:xfrm>
            <a:prstGeom prst="line">
              <a:avLst/>
            </a:prstGeom>
            <a:noFill/>
            <a:ln w="36513">
              <a:solidFill>
                <a:srgbClr val="000000"/>
              </a:solidFill>
              <a:round/>
              <a:headEnd/>
              <a:tailEnd/>
            </a:ln>
          </p:spPr>
          <p:txBody>
            <a:bodyPr>
              <a:prstTxWarp prst="textNoShape">
                <a:avLst/>
              </a:prstTxWarp>
            </a:bodyPr>
            <a:lstStyle/>
            <a:p>
              <a:endParaRPr lang="en-US"/>
            </a:p>
          </p:txBody>
        </p:sp>
        <p:sp>
          <p:nvSpPr>
            <p:cNvPr id="140908" name="Arc 620"/>
            <p:cNvSpPr>
              <a:spLocks/>
            </p:cNvSpPr>
            <p:nvPr/>
          </p:nvSpPr>
          <p:spPr bwMode="auto">
            <a:xfrm>
              <a:off x="3060" y="2736"/>
              <a:ext cx="176" cy="1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FFFFFF"/>
            </a:solidFill>
            <a:ln w="12700">
              <a:solidFill>
                <a:srgbClr val="000000"/>
              </a:solidFill>
              <a:round/>
              <a:headEnd/>
              <a:tailEnd/>
            </a:ln>
          </p:spPr>
          <p:txBody>
            <a:bodyPr>
              <a:prstTxWarp prst="textNoShape">
                <a:avLst/>
              </a:prstTxWarp>
            </a:bodyPr>
            <a:lstStyle/>
            <a:p>
              <a:endParaRPr lang="en-US"/>
            </a:p>
          </p:txBody>
        </p:sp>
        <p:sp>
          <p:nvSpPr>
            <p:cNvPr id="140909" name="Line 621"/>
            <p:cNvSpPr>
              <a:spLocks noChangeShapeType="1"/>
            </p:cNvSpPr>
            <p:nvPr/>
          </p:nvSpPr>
          <p:spPr bwMode="auto">
            <a:xfrm flipH="1">
              <a:off x="2545" y="2268"/>
              <a:ext cx="5" cy="4"/>
            </a:xfrm>
            <a:prstGeom prst="line">
              <a:avLst/>
            </a:prstGeom>
            <a:noFill/>
            <a:ln w="25400">
              <a:solidFill>
                <a:srgbClr val="161616"/>
              </a:solidFill>
              <a:round/>
              <a:headEnd/>
              <a:tailEnd/>
            </a:ln>
          </p:spPr>
          <p:txBody>
            <a:bodyPr>
              <a:prstTxWarp prst="textNoShape">
                <a:avLst/>
              </a:prstTxWarp>
            </a:bodyPr>
            <a:lstStyle/>
            <a:p>
              <a:endParaRPr lang="en-US"/>
            </a:p>
          </p:txBody>
        </p:sp>
        <p:sp>
          <p:nvSpPr>
            <p:cNvPr id="140910" name="Line 622"/>
            <p:cNvSpPr>
              <a:spLocks noChangeShapeType="1"/>
            </p:cNvSpPr>
            <p:nvPr/>
          </p:nvSpPr>
          <p:spPr bwMode="auto">
            <a:xfrm flipH="1">
              <a:off x="2545" y="2268"/>
              <a:ext cx="20" cy="18"/>
            </a:xfrm>
            <a:prstGeom prst="line">
              <a:avLst/>
            </a:prstGeom>
            <a:noFill/>
            <a:ln w="25400">
              <a:solidFill>
                <a:srgbClr val="1A1A1A"/>
              </a:solidFill>
              <a:round/>
              <a:headEnd/>
              <a:tailEnd/>
            </a:ln>
          </p:spPr>
          <p:txBody>
            <a:bodyPr>
              <a:prstTxWarp prst="textNoShape">
                <a:avLst/>
              </a:prstTxWarp>
            </a:bodyPr>
            <a:lstStyle/>
            <a:p>
              <a:endParaRPr lang="en-US"/>
            </a:p>
          </p:txBody>
        </p:sp>
        <p:sp>
          <p:nvSpPr>
            <p:cNvPr id="140911" name="Line 623"/>
            <p:cNvSpPr>
              <a:spLocks noChangeShapeType="1"/>
            </p:cNvSpPr>
            <p:nvPr/>
          </p:nvSpPr>
          <p:spPr bwMode="auto">
            <a:xfrm flipH="1">
              <a:off x="2545" y="2268"/>
              <a:ext cx="20" cy="18"/>
            </a:xfrm>
            <a:prstGeom prst="line">
              <a:avLst/>
            </a:prstGeom>
            <a:noFill/>
            <a:ln w="25400">
              <a:solidFill>
                <a:srgbClr val="1E1E1E"/>
              </a:solidFill>
              <a:round/>
              <a:headEnd/>
              <a:tailEnd/>
            </a:ln>
          </p:spPr>
          <p:txBody>
            <a:bodyPr>
              <a:prstTxWarp prst="textNoShape">
                <a:avLst/>
              </a:prstTxWarp>
            </a:bodyPr>
            <a:lstStyle/>
            <a:p>
              <a:endParaRPr lang="en-US"/>
            </a:p>
          </p:txBody>
        </p:sp>
        <p:sp>
          <p:nvSpPr>
            <p:cNvPr id="140912" name="Line 624"/>
            <p:cNvSpPr>
              <a:spLocks noChangeShapeType="1"/>
            </p:cNvSpPr>
            <p:nvPr/>
          </p:nvSpPr>
          <p:spPr bwMode="auto">
            <a:xfrm flipH="1">
              <a:off x="2545" y="2268"/>
              <a:ext cx="36" cy="33"/>
            </a:xfrm>
            <a:prstGeom prst="line">
              <a:avLst/>
            </a:prstGeom>
            <a:noFill/>
            <a:ln w="25400">
              <a:solidFill>
                <a:srgbClr val="232323"/>
              </a:solidFill>
              <a:round/>
              <a:headEnd/>
              <a:tailEnd/>
            </a:ln>
          </p:spPr>
          <p:txBody>
            <a:bodyPr>
              <a:prstTxWarp prst="textNoShape">
                <a:avLst/>
              </a:prstTxWarp>
            </a:bodyPr>
            <a:lstStyle/>
            <a:p>
              <a:endParaRPr lang="en-US"/>
            </a:p>
          </p:txBody>
        </p:sp>
        <p:sp>
          <p:nvSpPr>
            <p:cNvPr id="140913" name="Line 625"/>
            <p:cNvSpPr>
              <a:spLocks noChangeShapeType="1"/>
            </p:cNvSpPr>
            <p:nvPr/>
          </p:nvSpPr>
          <p:spPr bwMode="auto">
            <a:xfrm flipH="1">
              <a:off x="2545" y="2268"/>
              <a:ext cx="51" cy="47"/>
            </a:xfrm>
            <a:prstGeom prst="line">
              <a:avLst/>
            </a:prstGeom>
            <a:noFill/>
            <a:ln w="25400">
              <a:solidFill>
                <a:srgbClr val="272727"/>
              </a:solidFill>
              <a:round/>
              <a:headEnd/>
              <a:tailEnd/>
            </a:ln>
          </p:spPr>
          <p:txBody>
            <a:bodyPr>
              <a:prstTxWarp prst="textNoShape">
                <a:avLst/>
              </a:prstTxWarp>
            </a:bodyPr>
            <a:lstStyle/>
            <a:p>
              <a:endParaRPr lang="en-US"/>
            </a:p>
          </p:txBody>
        </p:sp>
        <p:sp>
          <p:nvSpPr>
            <p:cNvPr id="140914" name="Line 626"/>
            <p:cNvSpPr>
              <a:spLocks noChangeShapeType="1"/>
            </p:cNvSpPr>
            <p:nvPr/>
          </p:nvSpPr>
          <p:spPr bwMode="auto">
            <a:xfrm flipH="1">
              <a:off x="2545" y="2268"/>
              <a:ext cx="67" cy="61"/>
            </a:xfrm>
            <a:prstGeom prst="line">
              <a:avLst/>
            </a:prstGeom>
            <a:noFill/>
            <a:ln w="25400">
              <a:solidFill>
                <a:srgbClr val="2C2C2C"/>
              </a:solidFill>
              <a:round/>
              <a:headEnd/>
              <a:tailEnd/>
            </a:ln>
          </p:spPr>
          <p:txBody>
            <a:bodyPr>
              <a:prstTxWarp prst="textNoShape">
                <a:avLst/>
              </a:prstTxWarp>
            </a:bodyPr>
            <a:lstStyle/>
            <a:p>
              <a:endParaRPr lang="en-US"/>
            </a:p>
          </p:txBody>
        </p:sp>
        <p:sp>
          <p:nvSpPr>
            <p:cNvPr id="140915" name="Line 627"/>
            <p:cNvSpPr>
              <a:spLocks noChangeShapeType="1"/>
            </p:cNvSpPr>
            <p:nvPr/>
          </p:nvSpPr>
          <p:spPr bwMode="auto">
            <a:xfrm flipH="1">
              <a:off x="2545" y="2268"/>
              <a:ext cx="67" cy="61"/>
            </a:xfrm>
            <a:prstGeom prst="line">
              <a:avLst/>
            </a:prstGeom>
            <a:noFill/>
            <a:ln w="25400">
              <a:solidFill>
                <a:srgbClr val="303030"/>
              </a:solidFill>
              <a:round/>
              <a:headEnd/>
              <a:tailEnd/>
            </a:ln>
          </p:spPr>
          <p:txBody>
            <a:bodyPr>
              <a:prstTxWarp prst="textNoShape">
                <a:avLst/>
              </a:prstTxWarp>
            </a:bodyPr>
            <a:lstStyle/>
            <a:p>
              <a:endParaRPr lang="en-US"/>
            </a:p>
          </p:txBody>
        </p:sp>
        <p:sp>
          <p:nvSpPr>
            <p:cNvPr id="140916" name="Line 628"/>
            <p:cNvSpPr>
              <a:spLocks noChangeShapeType="1"/>
            </p:cNvSpPr>
            <p:nvPr/>
          </p:nvSpPr>
          <p:spPr bwMode="auto">
            <a:xfrm flipH="1">
              <a:off x="2545" y="2268"/>
              <a:ext cx="81" cy="74"/>
            </a:xfrm>
            <a:prstGeom prst="line">
              <a:avLst/>
            </a:prstGeom>
            <a:noFill/>
            <a:ln w="25400">
              <a:solidFill>
                <a:srgbClr val="343434"/>
              </a:solidFill>
              <a:round/>
              <a:headEnd/>
              <a:tailEnd/>
            </a:ln>
          </p:spPr>
          <p:txBody>
            <a:bodyPr>
              <a:prstTxWarp prst="textNoShape">
                <a:avLst/>
              </a:prstTxWarp>
            </a:bodyPr>
            <a:lstStyle/>
            <a:p>
              <a:endParaRPr lang="en-US"/>
            </a:p>
          </p:txBody>
        </p:sp>
        <p:sp>
          <p:nvSpPr>
            <p:cNvPr id="140917" name="Line 629"/>
            <p:cNvSpPr>
              <a:spLocks noChangeShapeType="1"/>
            </p:cNvSpPr>
            <p:nvPr/>
          </p:nvSpPr>
          <p:spPr bwMode="auto">
            <a:xfrm flipH="1">
              <a:off x="2545" y="2268"/>
              <a:ext cx="97" cy="89"/>
            </a:xfrm>
            <a:prstGeom prst="line">
              <a:avLst/>
            </a:prstGeom>
            <a:noFill/>
            <a:ln w="25400">
              <a:solidFill>
                <a:srgbClr val="393939"/>
              </a:solidFill>
              <a:round/>
              <a:headEnd/>
              <a:tailEnd/>
            </a:ln>
          </p:spPr>
          <p:txBody>
            <a:bodyPr>
              <a:prstTxWarp prst="textNoShape">
                <a:avLst/>
              </a:prstTxWarp>
            </a:bodyPr>
            <a:lstStyle/>
            <a:p>
              <a:endParaRPr lang="en-US"/>
            </a:p>
          </p:txBody>
        </p:sp>
        <p:sp>
          <p:nvSpPr>
            <p:cNvPr id="140918" name="Line 630"/>
            <p:cNvSpPr>
              <a:spLocks noChangeShapeType="1"/>
            </p:cNvSpPr>
            <p:nvPr/>
          </p:nvSpPr>
          <p:spPr bwMode="auto">
            <a:xfrm flipH="1">
              <a:off x="2545" y="2268"/>
              <a:ext cx="97" cy="89"/>
            </a:xfrm>
            <a:prstGeom prst="line">
              <a:avLst/>
            </a:prstGeom>
            <a:noFill/>
            <a:ln w="25400">
              <a:solidFill>
                <a:srgbClr val="3D3D3D"/>
              </a:solidFill>
              <a:round/>
              <a:headEnd/>
              <a:tailEnd/>
            </a:ln>
          </p:spPr>
          <p:txBody>
            <a:bodyPr>
              <a:prstTxWarp prst="textNoShape">
                <a:avLst/>
              </a:prstTxWarp>
            </a:bodyPr>
            <a:lstStyle/>
            <a:p>
              <a:endParaRPr lang="en-US"/>
            </a:p>
          </p:txBody>
        </p:sp>
        <p:sp>
          <p:nvSpPr>
            <p:cNvPr id="140919" name="Line 631"/>
            <p:cNvSpPr>
              <a:spLocks noChangeShapeType="1"/>
            </p:cNvSpPr>
            <p:nvPr/>
          </p:nvSpPr>
          <p:spPr bwMode="auto">
            <a:xfrm flipH="1">
              <a:off x="2545" y="2268"/>
              <a:ext cx="112" cy="103"/>
            </a:xfrm>
            <a:prstGeom prst="line">
              <a:avLst/>
            </a:prstGeom>
            <a:noFill/>
            <a:ln w="25400">
              <a:solidFill>
                <a:srgbClr val="424242"/>
              </a:solidFill>
              <a:round/>
              <a:headEnd/>
              <a:tailEnd/>
            </a:ln>
          </p:spPr>
          <p:txBody>
            <a:bodyPr>
              <a:prstTxWarp prst="textNoShape">
                <a:avLst/>
              </a:prstTxWarp>
            </a:bodyPr>
            <a:lstStyle/>
            <a:p>
              <a:endParaRPr lang="en-US"/>
            </a:p>
          </p:txBody>
        </p:sp>
        <p:sp>
          <p:nvSpPr>
            <p:cNvPr id="140920" name="Line 632"/>
            <p:cNvSpPr>
              <a:spLocks noChangeShapeType="1"/>
            </p:cNvSpPr>
            <p:nvPr/>
          </p:nvSpPr>
          <p:spPr bwMode="auto">
            <a:xfrm flipH="1">
              <a:off x="2545" y="2268"/>
              <a:ext cx="128" cy="118"/>
            </a:xfrm>
            <a:prstGeom prst="line">
              <a:avLst/>
            </a:prstGeom>
            <a:noFill/>
            <a:ln w="25400">
              <a:solidFill>
                <a:srgbClr val="464646"/>
              </a:solidFill>
              <a:round/>
              <a:headEnd/>
              <a:tailEnd/>
            </a:ln>
          </p:spPr>
          <p:txBody>
            <a:bodyPr>
              <a:prstTxWarp prst="textNoShape">
                <a:avLst/>
              </a:prstTxWarp>
            </a:bodyPr>
            <a:lstStyle/>
            <a:p>
              <a:endParaRPr lang="en-US"/>
            </a:p>
          </p:txBody>
        </p:sp>
        <p:sp>
          <p:nvSpPr>
            <p:cNvPr id="140921" name="Line 633"/>
            <p:cNvSpPr>
              <a:spLocks noChangeShapeType="1"/>
            </p:cNvSpPr>
            <p:nvPr/>
          </p:nvSpPr>
          <p:spPr bwMode="auto">
            <a:xfrm flipH="1">
              <a:off x="2545" y="2268"/>
              <a:ext cx="144" cy="132"/>
            </a:xfrm>
            <a:prstGeom prst="line">
              <a:avLst/>
            </a:prstGeom>
            <a:noFill/>
            <a:ln w="25400">
              <a:solidFill>
                <a:srgbClr val="4B4B4B"/>
              </a:solidFill>
              <a:round/>
              <a:headEnd/>
              <a:tailEnd/>
            </a:ln>
          </p:spPr>
          <p:txBody>
            <a:bodyPr>
              <a:prstTxWarp prst="textNoShape">
                <a:avLst/>
              </a:prstTxWarp>
            </a:bodyPr>
            <a:lstStyle/>
            <a:p>
              <a:endParaRPr lang="en-US"/>
            </a:p>
          </p:txBody>
        </p:sp>
        <p:sp>
          <p:nvSpPr>
            <p:cNvPr id="140922" name="Line 634"/>
            <p:cNvSpPr>
              <a:spLocks noChangeShapeType="1"/>
            </p:cNvSpPr>
            <p:nvPr/>
          </p:nvSpPr>
          <p:spPr bwMode="auto">
            <a:xfrm flipH="1">
              <a:off x="2545" y="2268"/>
              <a:ext cx="144" cy="132"/>
            </a:xfrm>
            <a:prstGeom prst="line">
              <a:avLst/>
            </a:prstGeom>
            <a:noFill/>
            <a:ln w="25400">
              <a:solidFill>
                <a:srgbClr val="4F4F4F"/>
              </a:solidFill>
              <a:round/>
              <a:headEnd/>
              <a:tailEnd/>
            </a:ln>
          </p:spPr>
          <p:txBody>
            <a:bodyPr>
              <a:prstTxWarp prst="textNoShape">
                <a:avLst/>
              </a:prstTxWarp>
            </a:bodyPr>
            <a:lstStyle/>
            <a:p>
              <a:endParaRPr lang="en-US"/>
            </a:p>
          </p:txBody>
        </p:sp>
        <p:sp>
          <p:nvSpPr>
            <p:cNvPr id="140923" name="Line 635"/>
            <p:cNvSpPr>
              <a:spLocks noChangeShapeType="1"/>
            </p:cNvSpPr>
            <p:nvPr/>
          </p:nvSpPr>
          <p:spPr bwMode="auto">
            <a:xfrm flipH="1">
              <a:off x="2545" y="2268"/>
              <a:ext cx="158" cy="145"/>
            </a:xfrm>
            <a:prstGeom prst="line">
              <a:avLst/>
            </a:prstGeom>
            <a:noFill/>
            <a:ln w="25400">
              <a:solidFill>
                <a:srgbClr val="535353"/>
              </a:solidFill>
              <a:round/>
              <a:headEnd/>
              <a:tailEnd/>
            </a:ln>
          </p:spPr>
          <p:txBody>
            <a:bodyPr>
              <a:prstTxWarp prst="textNoShape">
                <a:avLst/>
              </a:prstTxWarp>
            </a:bodyPr>
            <a:lstStyle/>
            <a:p>
              <a:endParaRPr lang="en-US"/>
            </a:p>
          </p:txBody>
        </p:sp>
        <p:sp>
          <p:nvSpPr>
            <p:cNvPr id="140924" name="Line 636"/>
            <p:cNvSpPr>
              <a:spLocks noChangeShapeType="1"/>
            </p:cNvSpPr>
            <p:nvPr/>
          </p:nvSpPr>
          <p:spPr bwMode="auto">
            <a:xfrm flipH="1">
              <a:off x="2545" y="2268"/>
              <a:ext cx="174" cy="160"/>
            </a:xfrm>
            <a:prstGeom prst="line">
              <a:avLst/>
            </a:prstGeom>
            <a:noFill/>
            <a:ln w="25400">
              <a:solidFill>
                <a:srgbClr val="585858"/>
              </a:solidFill>
              <a:round/>
              <a:headEnd/>
              <a:tailEnd/>
            </a:ln>
          </p:spPr>
          <p:txBody>
            <a:bodyPr>
              <a:prstTxWarp prst="textNoShape">
                <a:avLst/>
              </a:prstTxWarp>
            </a:bodyPr>
            <a:lstStyle/>
            <a:p>
              <a:endParaRPr lang="en-US"/>
            </a:p>
          </p:txBody>
        </p:sp>
        <p:sp>
          <p:nvSpPr>
            <p:cNvPr id="140925" name="Line 637"/>
            <p:cNvSpPr>
              <a:spLocks noChangeShapeType="1"/>
            </p:cNvSpPr>
            <p:nvPr/>
          </p:nvSpPr>
          <p:spPr bwMode="auto">
            <a:xfrm flipH="1">
              <a:off x="2545" y="2268"/>
              <a:ext cx="174" cy="160"/>
            </a:xfrm>
            <a:prstGeom prst="line">
              <a:avLst/>
            </a:prstGeom>
            <a:noFill/>
            <a:ln w="25400">
              <a:solidFill>
                <a:srgbClr val="5C5C5C"/>
              </a:solidFill>
              <a:round/>
              <a:headEnd/>
              <a:tailEnd/>
            </a:ln>
          </p:spPr>
          <p:txBody>
            <a:bodyPr>
              <a:prstTxWarp prst="textNoShape">
                <a:avLst/>
              </a:prstTxWarp>
            </a:bodyPr>
            <a:lstStyle/>
            <a:p>
              <a:endParaRPr lang="en-US"/>
            </a:p>
          </p:txBody>
        </p:sp>
        <p:sp>
          <p:nvSpPr>
            <p:cNvPr id="140926" name="Line 638"/>
            <p:cNvSpPr>
              <a:spLocks noChangeShapeType="1"/>
            </p:cNvSpPr>
            <p:nvPr/>
          </p:nvSpPr>
          <p:spPr bwMode="auto">
            <a:xfrm flipH="1">
              <a:off x="2559" y="2268"/>
              <a:ext cx="175" cy="162"/>
            </a:xfrm>
            <a:prstGeom prst="line">
              <a:avLst/>
            </a:prstGeom>
            <a:noFill/>
            <a:ln w="25400">
              <a:solidFill>
                <a:srgbClr val="616161"/>
              </a:solidFill>
              <a:round/>
              <a:headEnd/>
              <a:tailEnd/>
            </a:ln>
          </p:spPr>
          <p:txBody>
            <a:bodyPr>
              <a:prstTxWarp prst="textNoShape">
                <a:avLst/>
              </a:prstTxWarp>
            </a:bodyPr>
            <a:lstStyle/>
            <a:p>
              <a:endParaRPr lang="en-US"/>
            </a:p>
          </p:txBody>
        </p:sp>
        <p:sp>
          <p:nvSpPr>
            <p:cNvPr id="140927" name="Line 639"/>
            <p:cNvSpPr>
              <a:spLocks noChangeShapeType="1"/>
            </p:cNvSpPr>
            <p:nvPr/>
          </p:nvSpPr>
          <p:spPr bwMode="auto">
            <a:xfrm flipH="1">
              <a:off x="2575" y="2268"/>
              <a:ext cx="175" cy="162"/>
            </a:xfrm>
            <a:prstGeom prst="line">
              <a:avLst/>
            </a:prstGeom>
            <a:noFill/>
            <a:ln w="25400">
              <a:solidFill>
                <a:srgbClr val="656565"/>
              </a:solidFill>
              <a:round/>
              <a:headEnd/>
              <a:tailEnd/>
            </a:ln>
          </p:spPr>
          <p:txBody>
            <a:bodyPr>
              <a:prstTxWarp prst="textNoShape">
                <a:avLst/>
              </a:prstTxWarp>
            </a:bodyPr>
            <a:lstStyle/>
            <a:p>
              <a:endParaRPr lang="en-US"/>
            </a:p>
          </p:txBody>
        </p:sp>
        <p:sp>
          <p:nvSpPr>
            <p:cNvPr id="140928" name="Line 640"/>
            <p:cNvSpPr>
              <a:spLocks noChangeShapeType="1"/>
            </p:cNvSpPr>
            <p:nvPr/>
          </p:nvSpPr>
          <p:spPr bwMode="auto">
            <a:xfrm flipH="1">
              <a:off x="2591" y="2268"/>
              <a:ext cx="175" cy="162"/>
            </a:xfrm>
            <a:prstGeom prst="line">
              <a:avLst/>
            </a:prstGeom>
            <a:noFill/>
            <a:ln w="25400">
              <a:solidFill>
                <a:srgbClr val="696969"/>
              </a:solidFill>
              <a:round/>
              <a:headEnd/>
              <a:tailEnd/>
            </a:ln>
          </p:spPr>
          <p:txBody>
            <a:bodyPr>
              <a:prstTxWarp prst="textNoShape">
                <a:avLst/>
              </a:prstTxWarp>
            </a:bodyPr>
            <a:lstStyle/>
            <a:p>
              <a:endParaRPr lang="en-US"/>
            </a:p>
          </p:txBody>
        </p:sp>
        <p:sp>
          <p:nvSpPr>
            <p:cNvPr id="140929" name="Line 641"/>
            <p:cNvSpPr>
              <a:spLocks noChangeShapeType="1"/>
            </p:cNvSpPr>
            <p:nvPr/>
          </p:nvSpPr>
          <p:spPr bwMode="auto">
            <a:xfrm flipH="1">
              <a:off x="2591" y="2268"/>
              <a:ext cx="175" cy="162"/>
            </a:xfrm>
            <a:prstGeom prst="line">
              <a:avLst/>
            </a:prstGeom>
            <a:noFill/>
            <a:ln w="25400">
              <a:solidFill>
                <a:srgbClr val="6E6E6E"/>
              </a:solidFill>
              <a:round/>
              <a:headEnd/>
              <a:tailEnd/>
            </a:ln>
          </p:spPr>
          <p:txBody>
            <a:bodyPr>
              <a:prstTxWarp prst="textNoShape">
                <a:avLst/>
              </a:prstTxWarp>
            </a:bodyPr>
            <a:lstStyle/>
            <a:p>
              <a:endParaRPr lang="en-US"/>
            </a:p>
          </p:txBody>
        </p:sp>
        <p:sp>
          <p:nvSpPr>
            <p:cNvPr id="140930" name="Line 642"/>
            <p:cNvSpPr>
              <a:spLocks noChangeShapeType="1"/>
            </p:cNvSpPr>
            <p:nvPr/>
          </p:nvSpPr>
          <p:spPr bwMode="auto">
            <a:xfrm flipH="1">
              <a:off x="2605" y="2268"/>
              <a:ext cx="175" cy="162"/>
            </a:xfrm>
            <a:prstGeom prst="line">
              <a:avLst/>
            </a:prstGeom>
            <a:noFill/>
            <a:ln w="25400">
              <a:solidFill>
                <a:srgbClr val="727272"/>
              </a:solidFill>
              <a:round/>
              <a:headEnd/>
              <a:tailEnd/>
            </a:ln>
          </p:spPr>
          <p:txBody>
            <a:bodyPr>
              <a:prstTxWarp prst="textNoShape">
                <a:avLst/>
              </a:prstTxWarp>
            </a:bodyPr>
            <a:lstStyle/>
            <a:p>
              <a:endParaRPr lang="en-US"/>
            </a:p>
          </p:txBody>
        </p:sp>
        <p:sp>
          <p:nvSpPr>
            <p:cNvPr id="140931" name="Line 643"/>
            <p:cNvSpPr>
              <a:spLocks noChangeShapeType="1"/>
            </p:cNvSpPr>
            <p:nvPr/>
          </p:nvSpPr>
          <p:spPr bwMode="auto">
            <a:xfrm flipH="1">
              <a:off x="2621" y="2268"/>
              <a:ext cx="175" cy="162"/>
            </a:xfrm>
            <a:prstGeom prst="line">
              <a:avLst/>
            </a:prstGeom>
            <a:noFill/>
            <a:ln w="25400">
              <a:solidFill>
                <a:srgbClr val="777777"/>
              </a:solidFill>
              <a:round/>
              <a:headEnd/>
              <a:tailEnd/>
            </a:ln>
          </p:spPr>
          <p:txBody>
            <a:bodyPr>
              <a:prstTxWarp prst="textNoShape">
                <a:avLst/>
              </a:prstTxWarp>
            </a:bodyPr>
            <a:lstStyle/>
            <a:p>
              <a:endParaRPr lang="en-US"/>
            </a:p>
          </p:txBody>
        </p:sp>
        <p:sp>
          <p:nvSpPr>
            <p:cNvPr id="140932" name="Line 644"/>
            <p:cNvSpPr>
              <a:spLocks noChangeShapeType="1"/>
            </p:cNvSpPr>
            <p:nvPr/>
          </p:nvSpPr>
          <p:spPr bwMode="auto">
            <a:xfrm flipH="1">
              <a:off x="2621" y="2268"/>
              <a:ext cx="175" cy="162"/>
            </a:xfrm>
            <a:prstGeom prst="line">
              <a:avLst/>
            </a:prstGeom>
            <a:noFill/>
            <a:ln w="25400">
              <a:solidFill>
                <a:srgbClr val="7B7B7B"/>
              </a:solidFill>
              <a:round/>
              <a:headEnd/>
              <a:tailEnd/>
            </a:ln>
          </p:spPr>
          <p:txBody>
            <a:bodyPr>
              <a:prstTxWarp prst="textNoShape">
                <a:avLst/>
              </a:prstTxWarp>
            </a:bodyPr>
            <a:lstStyle/>
            <a:p>
              <a:endParaRPr lang="en-US"/>
            </a:p>
          </p:txBody>
        </p:sp>
        <p:sp>
          <p:nvSpPr>
            <p:cNvPr id="140933" name="Line 645"/>
            <p:cNvSpPr>
              <a:spLocks noChangeShapeType="1"/>
            </p:cNvSpPr>
            <p:nvPr/>
          </p:nvSpPr>
          <p:spPr bwMode="auto">
            <a:xfrm flipH="1">
              <a:off x="2636" y="2268"/>
              <a:ext cx="175" cy="162"/>
            </a:xfrm>
            <a:prstGeom prst="line">
              <a:avLst/>
            </a:prstGeom>
            <a:noFill/>
            <a:ln w="25400">
              <a:solidFill>
                <a:srgbClr val="7F7F7F"/>
              </a:solidFill>
              <a:round/>
              <a:headEnd/>
              <a:tailEnd/>
            </a:ln>
          </p:spPr>
          <p:txBody>
            <a:bodyPr>
              <a:prstTxWarp prst="textNoShape">
                <a:avLst/>
              </a:prstTxWarp>
            </a:bodyPr>
            <a:lstStyle/>
            <a:p>
              <a:endParaRPr lang="en-US"/>
            </a:p>
          </p:txBody>
        </p:sp>
        <p:sp>
          <p:nvSpPr>
            <p:cNvPr id="140934" name="Line 646"/>
            <p:cNvSpPr>
              <a:spLocks noChangeShapeType="1"/>
            </p:cNvSpPr>
            <p:nvPr/>
          </p:nvSpPr>
          <p:spPr bwMode="auto">
            <a:xfrm flipH="1">
              <a:off x="2652" y="2268"/>
              <a:ext cx="175" cy="162"/>
            </a:xfrm>
            <a:prstGeom prst="line">
              <a:avLst/>
            </a:prstGeom>
            <a:noFill/>
            <a:ln w="25400">
              <a:solidFill>
                <a:srgbClr val="848484"/>
              </a:solidFill>
              <a:round/>
              <a:headEnd/>
              <a:tailEnd/>
            </a:ln>
          </p:spPr>
          <p:txBody>
            <a:bodyPr>
              <a:prstTxWarp prst="textNoShape">
                <a:avLst/>
              </a:prstTxWarp>
            </a:bodyPr>
            <a:lstStyle/>
            <a:p>
              <a:endParaRPr lang="en-US"/>
            </a:p>
          </p:txBody>
        </p:sp>
        <p:sp>
          <p:nvSpPr>
            <p:cNvPr id="140935" name="Line 647"/>
            <p:cNvSpPr>
              <a:spLocks noChangeShapeType="1"/>
            </p:cNvSpPr>
            <p:nvPr/>
          </p:nvSpPr>
          <p:spPr bwMode="auto">
            <a:xfrm flipH="1">
              <a:off x="2667" y="2268"/>
              <a:ext cx="175" cy="162"/>
            </a:xfrm>
            <a:prstGeom prst="line">
              <a:avLst/>
            </a:prstGeom>
            <a:noFill/>
            <a:ln w="25400">
              <a:solidFill>
                <a:srgbClr val="888888"/>
              </a:solidFill>
              <a:round/>
              <a:headEnd/>
              <a:tailEnd/>
            </a:ln>
          </p:spPr>
          <p:txBody>
            <a:bodyPr>
              <a:prstTxWarp prst="textNoShape">
                <a:avLst/>
              </a:prstTxWarp>
            </a:bodyPr>
            <a:lstStyle/>
            <a:p>
              <a:endParaRPr lang="en-US"/>
            </a:p>
          </p:txBody>
        </p:sp>
        <p:sp>
          <p:nvSpPr>
            <p:cNvPr id="140936" name="Line 648"/>
            <p:cNvSpPr>
              <a:spLocks noChangeShapeType="1"/>
            </p:cNvSpPr>
            <p:nvPr/>
          </p:nvSpPr>
          <p:spPr bwMode="auto">
            <a:xfrm flipH="1">
              <a:off x="2667" y="2268"/>
              <a:ext cx="175" cy="162"/>
            </a:xfrm>
            <a:prstGeom prst="line">
              <a:avLst/>
            </a:prstGeom>
            <a:noFill/>
            <a:ln w="25400">
              <a:solidFill>
                <a:srgbClr val="8D8D8D"/>
              </a:solidFill>
              <a:round/>
              <a:headEnd/>
              <a:tailEnd/>
            </a:ln>
          </p:spPr>
          <p:txBody>
            <a:bodyPr>
              <a:prstTxWarp prst="textNoShape">
                <a:avLst/>
              </a:prstTxWarp>
            </a:bodyPr>
            <a:lstStyle/>
            <a:p>
              <a:endParaRPr lang="en-US"/>
            </a:p>
          </p:txBody>
        </p:sp>
        <p:sp>
          <p:nvSpPr>
            <p:cNvPr id="140937" name="Line 649"/>
            <p:cNvSpPr>
              <a:spLocks noChangeShapeType="1"/>
            </p:cNvSpPr>
            <p:nvPr/>
          </p:nvSpPr>
          <p:spPr bwMode="auto">
            <a:xfrm flipH="1">
              <a:off x="2683" y="2268"/>
              <a:ext cx="175" cy="162"/>
            </a:xfrm>
            <a:prstGeom prst="line">
              <a:avLst/>
            </a:prstGeom>
            <a:noFill/>
            <a:ln w="25400">
              <a:solidFill>
                <a:srgbClr val="919191"/>
              </a:solidFill>
              <a:round/>
              <a:headEnd/>
              <a:tailEnd/>
            </a:ln>
          </p:spPr>
          <p:txBody>
            <a:bodyPr>
              <a:prstTxWarp prst="textNoShape">
                <a:avLst/>
              </a:prstTxWarp>
            </a:bodyPr>
            <a:lstStyle/>
            <a:p>
              <a:endParaRPr lang="en-US"/>
            </a:p>
          </p:txBody>
        </p:sp>
        <p:sp>
          <p:nvSpPr>
            <p:cNvPr id="140938" name="Line 650"/>
            <p:cNvSpPr>
              <a:spLocks noChangeShapeType="1"/>
            </p:cNvSpPr>
            <p:nvPr/>
          </p:nvSpPr>
          <p:spPr bwMode="auto">
            <a:xfrm flipH="1">
              <a:off x="2699" y="2268"/>
              <a:ext cx="175" cy="162"/>
            </a:xfrm>
            <a:prstGeom prst="line">
              <a:avLst/>
            </a:prstGeom>
            <a:noFill/>
            <a:ln w="25400">
              <a:solidFill>
                <a:srgbClr val="969696"/>
              </a:solidFill>
              <a:round/>
              <a:headEnd/>
              <a:tailEnd/>
            </a:ln>
          </p:spPr>
          <p:txBody>
            <a:bodyPr>
              <a:prstTxWarp prst="textNoShape">
                <a:avLst/>
              </a:prstTxWarp>
            </a:bodyPr>
            <a:lstStyle/>
            <a:p>
              <a:endParaRPr lang="en-US"/>
            </a:p>
          </p:txBody>
        </p:sp>
        <p:sp>
          <p:nvSpPr>
            <p:cNvPr id="140939" name="Line 651"/>
            <p:cNvSpPr>
              <a:spLocks noChangeShapeType="1"/>
            </p:cNvSpPr>
            <p:nvPr/>
          </p:nvSpPr>
          <p:spPr bwMode="auto">
            <a:xfrm flipH="1">
              <a:off x="2699" y="2268"/>
              <a:ext cx="175" cy="162"/>
            </a:xfrm>
            <a:prstGeom prst="line">
              <a:avLst/>
            </a:prstGeom>
            <a:noFill/>
            <a:ln w="25400">
              <a:solidFill>
                <a:srgbClr val="9A9A9A"/>
              </a:solidFill>
              <a:round/>
              <a:headEnd/>
              <a:tailEnd/>
            </a:ln>
          </p:spPr>
          <p:txBody>
            <a:bodyPr>
              <a:prstTxWarp prst="textNoShape">
                <a:avLst/>
              </a:prstTxWarp>
            </a:bodyPr>
            <a:lstStyle/>
            <a:p>
              <a:endParaRPr lang="en-US"/>
            </a:p>
          </p:txBody>
        </p:sp>
        <p:sp>
          <p:nvSpPr>
            <p:cNvPr id="140940" name="Line 652"/>
            <p:cNvSpPr>
              <a:spLocks noChangeShapeType="1"/>
            </p:cNvSpPr>
            <p:nvPr/>
          </p:nvSpPr>
          <p:spPr bwMode="auto">
            <a:xfrm flipH="1">
              <a:off x="2714" y="2268"/>
              <a:ext cx="175" cy="162"/>
            </a:xfrm>
            <a:prstGeom prst="line">
              <a:avLst/>
            </a:prstGeom>
            <a:noFill/>
            <a:ln w="25400">
              <a:solidFill>
                <a:srgbClr val="9E9E9E"/>
              </a:solidFill>
              <a:round/>
              <a:headEnd/>
              <a:tailEnd/>
            </a:ln>
          </p:spPr>
          <p:txBody>
            <a:bodyPr>
              <a:prstTxWarp prst="textNoShape">
                <a:avLst/>
              </a:prstTxWarp>
            </a:bodyPr>
            <a:lstStyle/>
            <a:p>
              <a:endParaRPr lang="en-US"/>
            </a:p>
          </p:txBody>
        </p:sp>
        <p:sp>
          <p:nvSpPr>
            <p:cNvPr id="140941" name="Line 653"/>
            <p:cNvSpPr>
              <a:spLocks noChangeShapeType="1"/>
            </p:cNvSpPr>
            <p:nvPr/>
          </p:nvSpPr>
          <p:spPr bwMode="auto">
            <a:xfrm flipH="1">
              <a:off x="2730" y="2268"/>
              <a:ext cx="175" cy="162"/>
            </a:xfrm>
            <a:prstGeom prst="line">
              <a:avLst/>
            </a:prstGeom>
            <a:noFill/>
            <a:ln w="25400">
              <a:solidFill>
                <a:srgbClr val="A3A3A3"/>
              </a:solidFill>
              <a:round/>
              <a:headEnd/>
              <a:tailEnd/>
            </a:ln>
          </p:spPr>
          <p:txBody>
            <a:bodyPr>
              <a:prstTxWarp prst="textNoShape">
                <a:avLst/>
              </a:prstTxWarp>
            </a:bodyPr>
            <a:lstStyle/>
            <a:p>
              <a:endParaRPr lang="en-US"/>
            </a:p>
          </p:txBody>
        </p:sp>
        <p:sp>
          <p:nvSpPr>
            <p:cNvPr id="140942" name="Line 654"/>
            <p:cNvSpPr>
              <a:spLocks noChangeShapeType="1"/>
            </p:cNvSpPr>
            <p:nvPr/>
          </p:nvSpPr>
          <p:spPr bwMode="auto">
            <a:xfrm flipH="1">
              <a:off x="2745" y="2268"/>
              <a:ext cx="175" cy="162"/>
            </a:xfrm>
            <a:prstGeom prst="line">
              <a:avLst/>
            </a:prstGeom>
            <a:noFill/>
            <a:ln w="25400">
              <a:solidFill>
                <a:srgbClr val="A7A7A7"/>
              </a:solidFill>
              <a:round/>
              <a:headEnd/>
              <a:tailEnd/>
            </a:ln>
          </p:spPr>
          <p:txBody>
            <a:bodyPr>
              <a:prstTxWarp prst="textNoShape">
                <a:avLst/>
              </a:prstTxWarp>
            </a:bodyPr>
            <a:lstStyle/>
            <a:p>
              <a:endParaRPr lang="en-US"/>
            </a:p>
          </p:txBody>
        </p:sp>
        <p:sp>
          <p:nvSpPr>
            <p:cNvPr id="140943" name="Line 655"/>
            <p:cNvSpPr>
              <a:spLocks noChangeShapeType="1"/>
            </p:cNvSpPr>
            <p:nvPr/>
          </p:nvSpPr>
          <p:spPr bwMode="auto">
            <a:xfrm flipH="1">
              <a:off x="2745" y="2268"/>
              <a:ext cx="175" cy="162"/>
            </a:xfrm>
            <a:prstGeom prst="line">
              <a:avLst/>
            </a:prstGeom>
            <a:noFill/>
            <a:ln w="25400">
              <a:solidFill>
                <a:srgbClr val="ACACAC"/>
              </a:solidFill>
              <a:round/>
              <a:headEnd/>
              <a:tailEnd/>
            </a:ln>
          </p:spPr>
          <p:txBody>
            <a:bodyPr>
              <a:prstTxWarp prst="textNoShape">
                <a:avLst/>
              </a:prstTxWarp>
            </a:bodyPr>
            <a:lstStyle/>
            <a:p>
              <a:endParaRPr lang="en-US"/>
            </a:p>
          </p:txBody>
        </p:sp>
        <p:sp>
          <p:nvSpPr>
            <p:cNvPr id="140944" name="Line 656"/>
            <p:cNvSpPr>
              <a:spLocks noChangeShapeType="1"/>
            </p:cNvSpPr>
            <p:nvPr/>
          </p:nvSpPr>
          <p:spPr bwMode="auto">
            <a:xfrm flipH="1">
              <a:off x="2760" y="2268"/>
              <a:ext cx="175" cy="162"/>
            </a:xfrm>
            <a:prstGeom prst="line">
              <a:avLst/>
            </a:prstGeom>
            <a:noFill/>
            <a:ln w="25400">
              <a:solidFill>
                <a:srgbClr val="B0B0B0"/>
              </a:solidFill>
              <a:round/>
              <a:headEnd/>
              <a:tailEnd/>
            </a:ln>
          </p:spPr>
          <p:txBody>
            <a:bodyPr>
              <a:prstTxWarp prst="textNoShape">
                <a:avLst/>
              </a:prstTxWarp>
            </a:bodyPr>
            <a:lstStyle/>
            <a:p>
              <a:endParaRPr lang="en-US"/>
            </a:p>
          </p:txBody>
        </p:sp>
        <p:sp>
          <p:nvSpPr>
            <p:cNvPr id="140945" name="Line 657"/>
            <p:cNvSpPr>
              <a:spLocks noChangeShapeType="1"/>
            </p:cNvSpPr>
            <p:nvPr/>
          </p:nvSpPr>
          <p:spPr bwMode="auto">
            <a:xfrm flipH="1">
              <a:off x="2775" y="2268"/>
              <a:ext cx="175" cy="162"/>
            </a:xfrm>
            <a:prstGeom prst="line">
              <a:avLst/>
            </a:prstGeom>
            <a:noFill/>
            <a:ln w="25400">
              <a:solidFill>
                <a:srgbClr val="B4B4B4"/>
              </a:solidFill>
              <a:round/>
              <a:headEnd/>
              <a:tailEnd/>
            </a:ln>
          </p:spPr>
          <p:txBody>
            <a:bodyPr>
              <a:prstTxWarp prst="textNoShape">
                <a:avLst/>
              </a:prstTxWarp>
            </a:bodyPr>
            <a:lstStyle/>
            <a:p>
              <a:endParaRPr lang="en-US"/>
            </a:p>
          </p:txBody>
        </p:sp>
        <p:sp>
          <p:nvSpPr>
            <p:cNvPr id="140946" name="Line 658"/>
            <p:cNvSpPr>
              <a:spLocks noChangeShapeType="1"/>
            </p:cNvSpPr>
            <p:nvPr/>
          </p:nvSpPr>
          <p:spPr bwMode="auto">
            <a:xfrm flipH="1">
              <a:off x="2775" y="2268"/>
              <a:ext cx="175" cy="162"/>
            </a:xfrm>
            <a:prstGeom prst="line">
              <a:avLst/>
            </a:prstGeom>
            <a:noFill/>
            <a:ln w="25400">
              <a:solidFill>
                <a:srgbClr val="B9B9B9"/>
              </a:solidFill>
              <a:round/>
              <a:headEnd/>
              <a:tailEnd/>
            </a:ln>
          </p:spPr>
          <p:txBody>
            <a:bodyPr>
              <a:prstTxWarp prst="textNoShape">
                <a:avLst/>
              </a:prstTxWarp>
            </a:bodyPr>
            <a:lstStyle/>
            <a:p>
              <a:endParaRPr lang="en-US"/>
            </a:p>
          </p:txBody>
        </p:sp>
        <p:sp>
          <p:nvSpPr>
            <p:cNvPr id="140947" name="Line 659"/>
            <p:cNvSpPr>
              <a:spLocks noChangeShapeType="1"/>
            </p:cNvSpPr>
            <p:nvPr/>
          </p:nvSpPr>
          <p:spPr bwMode="auto">
            <a:xfrm flipH="1">
              <a:off x="2790" y="2281"/>
              <a:ext cx="161" cy="149"/>
            </a:xfrm>
            <a:prstGeom prst="line">
              <a:avLst/>
            </a:prstGeom>
            <a:noFill/>
            <a:ln w="25400">
              <a:solidFill>
                <a:srgbClr val="BDBDBD"/>
              </a:solidFill>
              <a:round/>
              <a:headEnd/>
              <a:tailEnd/>
            </a:ln>
          </p:spPr>
          <p:txBody>
            <a:bodyPr>
              <a:prstTxWarp prst="textNoShape">
                <a:avLst/>
              </a:prstTxWarp>
            </a:bodyPr>
            <a:lstStyle/>
            <a:p>
              <a:endParaRPr lang="en-US"/>
            </a:p>
          </p:txBody>
        </p:sp>
        <p:sp>
          <p:nvSpPr>
            <p:cNvPr id="140948" name="Line 660"/>
            <p:cNvSpPr>
              <a:spLocks noChangeShapeType="1"/>
            </p:cNvSpPr>
            <p:nvPr/>
          </p:nvSpPr>
          <p:spPr bwMode="auto">
            <a:xfrm flipH="1">
              <a:off x="2806" y="2296"/>
              <a:ext cx="145" cy="134"/>
            </a:xfrm>
            <a:prstGeom prst="line">
              <a:avLst/>
            </a:prstGeom>
            <a:noFill/>
            <a:ln w="25400">
              <a:solidFill>
                <a:srgbClr val="C2C2C2"/>
              </a:solidFill>
              <a:round/>
              <a:headEnd/>
              <a:tailEnd/>
            </a:ln>
          </p:spPr>
          <p:txBody>
            <a:bodyPr>
              <a:prstTxWarp prst="textNoShape">
                <a:avLst/>
              </a:prstTxWarp>
            </a:bodyPr>
            <a:lstStyle/>
            <a:p>
              <a:endParaRPr lang="en-US"/>
            </a:p>
          </p:txBody>
        </p:sp>
        <p:sp>
          <p:nvSpPr>
            <p:cNvPr id="140949" name="Line 661"/>
            <p:cNvSpPr>
              <a:spLocks noChangeShapeType="1"/>
            </p:cNvSpPr>
            <p:nvPr/>
          </p:nvSpPr>
          <p:spPr bwMode="auto">
            <a:xfrm flipH="1">
              <a:off x="2821" y="2310"/>
              <a:ext cx="130" cy="120"/>
            </a:xfrm>
            <a:prstGeom prst="line">
              <a:avLst/>
            </a:prstGeom>
            <a:noFill/>
            <a:ln w="25400">
              <a:solidFill>
                <a:srgbClr val="C6C6C6"/>
              </a:solidFill>
              <a:round/>
              <a:headEnd/>
              <a:tailEnd/>
            </a:ln>
          </p:spPr>
          <p:txBody>
            <a:bodyPr>
              <a:prstTxWarp prst="textNoShape">
                <a:avLst/>
              </a:prstTxWarp>
            </a:bodyPr>
            <a:lstStyle/>
            <a:p>
              <a:endParaRPr lang="en-US"/>
            </a:p>
          </p:txBody>
        </p:sp>
        <p:sp>
          <p:nvSpPr>
            <p:cNvPr id="140950" name="Line 662"/>
            <p:cNvSpPr>
              <a:spLocks noChangeShapeType="1"/>
            </p:cNvSpPr>
            <p:nvPr/>
          </p:nvSpPr>
          <p:spPr bwMode="auto">
            <a:xfrm flipH="1">
              <a:off x="2821" y="2310"/>
              <a:ext cx="130" cy="120"/>
            </a:xfrm>
            <a:prstGeom prst="line">
              <a:avLst/>
            </a:prstGeom>
            <a:noFill/>
            <a:ln w="25400">
              <a:solidFill>
                <a:srgbClr val="CBCBCB"/>
              </a:solidFill>
              <a:round/>
              <a:headEnd/>
              <a:tailEnd/>
            </a:ln>
          </p:spPr>
          <p:txBody>
            <a:bodyPr>
              <a:prstTxWarp prst="textNoShape">
                <a:avLst/>
              </a:prstTxWarp>
            </a:bodyPr>
            <a:lstStyle/>
            <a:p>
              <a:endParaRPr lang="en-US"/>
            </a:p>
          </p:txBody>
        </p:sp>
        <p:sp>
          <p:nvSpPr>
            <p:cNvPr id="140951" name="Line 663"/>
            <p:cNvSpPr>
              <a:spLocks noChangeShapeType="1"/>
            </p:cNvSpPr>
            <p:nvPr/>
          </p:nvSpPr>
          <p:spPr bwMode="auto">
            <a:xfrm flipH="1">
              <a:off x="2837" y="2324"/>
              <a:ext cx="114" cy="106"/>
            </a:xfrm>
            <a:prstGeom prst="line">
              <a:avLst/>
            </a:prstGeom>
            <a:noFill/>
            <a:ln w="25400">
              <a:solidFill>
                <a:srgbClr val="CFCFCF"/>
              </a:solidFill>
              <a:round/>
              <a:headEnd/>
              <a:tailEnd/>
            </a:ln>
          </p:spPr>
          <p:txBody>
            <a:bodyPr>
              <a:prstTxWarp prst="textNoShape">
                <a:avLst/>
              </a:prstTxWarp>
            </a:bodyPr>
            <a:lstStyle/>
            <a:p>
              <a:endParaRPr lang="en-US"/>
            </a:p>
          </p:txBody>
        </p:sp>
        <p:sp>
          <p:nvSpPr>
            <p:cNvPr id="140952" name="Line 664"/>
            <p:cNvSpPr>
              <a:spLocks noChangeShapeType="1"/>
            </p:cNvSpPr>
            <p:nvPr/>
          </p:nvSpPr>
          <p:spPr bwMode="auto">
            <a:xfrm flipH="1">
              <a:off x="2853" y="2339"/>
              <a:ext cx="98" cy="91"/>
            </a:xfrm>
            <a:prstGeom prst="line">
              <a:avLst/>
            </a:prstGeom>
            <a:noFill/>
            <a:ln w="25400">
              <a:solidFill>
                <a:srgbClr val="D3D3D3"/>
              </a:solidFill>
              <a:round/>
              <a:headEnd/>
              <a:tailEnd/>
            </a:ln>
          </p:spPr>
          <p:txBody>
            <a:bodyPr>
              <a:prstTxWarp prst="textNoShape">
                <a:avLst/>
              </a:prstTxWarp>
            </a:bodyPr>
            <a:lstStyle/>
            <a:p>
              <a:endParaRPr lang="en-US"/>
            </a:p>
          </p:txBody>
        </p:sp>
        <p:sp>
          <p:nvSpPr>
            <p:cNvPr id="140953" name="Line 665"/>
            <p:cNvSpPr>
              <a:spLocks noChangeShapeType="1"/>
            </p:cNvSpPr>
            <p:nvPr/>
          </p:nvSpPr>
          <p:spPr bwMode="auto">
            <a:xfrm flipH="1">
              <a:off x="2853" y="2339"/>
              <a:ext cx="98" cy="91"/>
            </a:xfrm>
            <a:prstGeom prst="line">
              <a:avLst/>
            </a:prstGeom>
            <a:noFill/>
            <a:ln w="25400">
              <a:solidFill>
                <a:srgbClr val="D8D8D8"/>
              </a:solidFill>
              <a:round/>
              <a:headEnd/>
              <a:tailEnd/>
            </a:ln>
          </p:spPr>
          <p:txBody>
            <a:bodyPr>
              <a:prstTxWarp prst="textNoShape">
                <a:avLst/>
              </a:prstTxWarp>
            </a:bodyPr>
            <a:lstStyle/>
            <a:p>
              <a:endParaRPr lang="en-US"/>
            </a:p>
          </p:txBody>
        </p:sp>
        <p:sp>
          <p:nvSpPr>
            <p:cNvPr id="140954" name="Line 666"/>
            <p:cNvSpPr>
              <a:spLocks noChangeShapeType="1"/>
            </p:cNvSpPr>
            <p:nvPr/>
          </p:nvSpPr>
          <p:spPr bwMode="auto">
            <a:xfrm flipH="1">
              <a:off x="2868" y="2353"/>
              <a:ext cx="83" cy="77"/>
            </a:xfrm>
            <a:prstGeom prst="line">
              <a:avLst/>
            </a:prstGeom>
            <a:noFill/>
            <a:ln w="25400">
              <a:solidFill>
                <a:srgbClr val="DCDCDC"/>
              </a:solidFill>
              <a:round/>
              <a:headEnd/>
              <a:tailEnd/>
            </a:ln>
          </p:spPr>
          <p:txBody>
            <a:bodyPr>
              <a:prstTxWarp prst="textNoShape">
                <a:avLst/>
              </a:prstTxWarp>
            </a:bodyPr>
            <a:lstStyle/>
            <a:p>
              <a:endParaRPr lang="en-US"/>
            </a:p>
          </p:txBody>
        </p:sp>
        <p:sp>
          <p:nvSpPr>
            <p:cNvPr id="140955" name="Line 667"/>
            <p:cNvSpPr>
              <a:spLocks noChangeShapeType="1"/>
            </p:cNvSpPr>
            <p:nvPr/>
          </p:nvSpPr>
          <p:spPr bwMode="auto">
            <a:xfrm flipH="1">
              <a:off x="2883" y="2367"/>
              <a:ext cx="68" cy="63"/>
            </a:xfrm>
            <a:prstGeom prst="line">
              <a:avLst/>
            </a:prstGeom>
            <a:noFill/>
            <a:ln w="25400">
              <a:solidFill>
                <a:srgbClr val="E1E1E1"/>
              </a:solidFill>
              <a:round/>
              <a:headEnd/>
              <a:tailEnd/>
            </a:ln>
          </p:spPr>
          <p:txBody>
            <a:bodyPr>
              <a:prstTxWarp prst="textNoShape">
                <a:avLst/>
              </a:prstTxWarp>
            </a:bodyPr>
            <a:lstStyle/>
            <a:p>
              <a:endParaRPr lang="en-US"/>
            </a:p>
          </p:txBody>
        </p:sp>
        <p:sp>
          <p:nvSpPr>
            <p:cNvPr id="140956" name="Line 668"/>
            <p:cNvSpPr>
              <a:spLocks noChangeShapeType="1"/>
            </p:cNvSpPr>
            <p:nvPr/>
          </p:nvSpPr>
          <p:spPr bwMode="auto">
            <a:xfrm flipH="1">
              <a:off x="2899" y="2382"/>
              <a:ext cx="52" cy="48"/>
            </a:xfrm>
            <a:prstGeom prst="line">
              <a:avLst/>
            </a:prstGeom>
            <a:noFill/>
            <a:ln w="25400">
              <a:solidFill>
                <a:srgbClr val="E5E5E5"/>
              </a:solidFill>
              <a:round/>
              <a:headEnd/>
              <a:tailEnd/>
            </a:ln>
          </p:spPr>
          <p:txBody>
            <a:bodyPr>
              <a:prstTxWarp prst="textNoShape">
                <a:avLst/>
              </a:prstTxWarp>
            </a:bodyPr>
            <a:lstStyle/>
            <a:p>
              <a:endParaRPr lang="en-US"/>
            </a:p>
          </p:txBody>
        </p:sp>
        <p:sp>
          <p:nvSpPr>
            <p:cNvPr id="140957" name="Line 669"/>
            <p:cNvSpPr>
              <a:spLocks noChangeShapeType="1"/>
            </p:cNvSpPr>
            <p:nvPr/>
          </p:nvSpPr>
          <p:spPr bwMode="auto">
            <a:xfrm flipH="1">
              <a:off x="2899" y="2382"/>
              <a:ext cx="52" cy="48"/>
            </a:xfrm>
            <a:prstGeom prst="line">
              <a:avLst/>
            </a:prstGeom>
            <a:noFill/>
            <a:ln w="25400">
              <a:solidFill>
                <a:srgbClr val="E9E9E9"/>
              </a:solidFill>
              <a:round/>
              <a:headEnd/>
              <a:tailEnd/>
            </a:ln>
          </p:spPr>
          <p:txBody>
            <a:bodyPr>
              <a:prstTxWarp prst="textNoShape">
                <a:avLst/>
              </a:prstTxWarp>
            </a:bodyPr>
            <a:lstStyle/>
            <a:p>
              <a:endParaRPr lang="en-US"/>
            </a:p>
          </p:txBody>
        </p:sp>
        <p:sp>
          <p:nvSpPr>
            <p:cNvPr id="140958" name="Line 670"/>
            <p:cNvSpPr>
              <a:spLocks noChangeShapeType="1"/>
            </p:cNvSpPr>
            <p:nvPr/>
          </p:nvSpPr>
          <p:spPr bwMode="auto">
            <a:xfrm flipH="1">
              <a:off x="2915" y="2396"/>
              <a:ext cx="36" cy="34"/>
            </a:xfrm>
            <a:prstGeom prst="line">
              <a:avLst/>
            </a:prstGeom>
            <a:noFill/>
            <a:ln w="25400">
              <a:solidFill>
                <a:srgbClr val="EEEEEE"/>
              </a:solidFill>
              <a:round/>
              <a:headEnd/>
              <a:tailEnd/>
            </a:ln>
          </p:spPr>
          <p:txBody>
            <a:bodyPr>
              <a:prstTxWarp prst="textNoShape">
                <a:avLst/>
              </a:prstTxWarp>
            </a:bodyPr>
            <a:lstStyle/>
            <a:p>
              <a:endParaRPr lang="en-US"/>
            </a:p>
          </p:txBody>
        </p:sp>
        <p:sp>
          <p:nvSpPr>
            <p:cNvPr id="140959" name="Line 671"/>
            <p:cNvSpPr>
              <a:spLocks noChangeShapeType="1"/>
            </p:cNvSpPr>
            <p:nvPr/>
          </p:nvSpPr>
          <p:spPr bwMode="auto">
            <a:xfrm flipH="1">
              <a:off x="2930" y="2410"/>
              <a:ext cx="21" cy="20"/>
            </a:xfrm>
            <a:prstGeom prst="line">
              <a:avLst/>
            </a:prstGeom>
            <a:noFill/>
            <a:ln w="25400">
              <a:solidFill>
                <a:srgbClr val="F2F2F2"/>
              </a:solidFill>
              <a:round/>
              <a:headEnd/>
              <a:tailEnd/>
            </a:ln>
          </p:spPr>
          <p:txBody>
            <a:bodyPr>
              <a:prstTxWarp prst="textNoShape">
                <a:avLst/>
              </a:prstTxWarp>
            </a:bodyPr>
            <a:lstStyle/>
            <a:p>
              <a:endParaRPr lang="en-US"/>
            </a:p>
          </p:txBody>
        </p:sp>
        <p:sp>
          <p:nvSpPr>
            <p:cNvPr id="140960" name="Line 672"/>
            <p:cNvSpPr>
              <a:spLocks noChangeShapeType="1"/>
            </p:cNvSpPr>
            <p:nvPr/>
          </p:nvSpPr>
          <p:spPr bwMode="auto">
            <a:xfrm flipH="1">
              <a:off x="2930" y="2410"/>
              <a:ext cx="21" cy="20"/>
            </a:xfrm>
            <a:prstGeom prst="line">
              <a:avLst/>
            </a:prstGeom>
            <a:noFill/>
            <a:ln w="25400">
              <a:solidFill>
                <a:srgbClr val="F7F7F7"/>
              </a:solidFill>
              <a:round/>
              <a:headEnd/>
              <a:tailEnd/>
            </a:ln>
          </p:spPr>
          <p:txBody>
            <a:bodyPr>
              <a:prstTxWarp prst="textNoShape">
                <a:avLst/>
              </a:prstTxWarp>
            </a:bodyPr>
            <a:lstStyle/>
            <a:p>
              <a:endParaRPr lang="en-US"/>
            </a:p>
          </p:txBody>
        </p:sp>
        <p:sp>
          <p:nvSpPr>
            <p:cNvPr id="140961" name="Line 673"/>
            <p:cNvSpPr>
              <a:spLocks noChangeShapeType="1"/>
            </p:cNvSpPr>
            <p:nvPr/>
          </p:nvSpPr>
          <p:spPr bwMode="auto">
            <a:xfrm flipH="1">
              <a:off x="2945" y="2424"/>
              <a:ext cx="6" cy="6"/>
            </a:xfrm>
            <a:prstGeom prst="line">
              <a:avLst/>
            </a:prstGeom>
            <a:noFill/>
            <a:ln w="25400">
              <a:solidFill>
                <a:srgbClr val="FBFBFB"/>
              </a:solidFill>
              <a:round/>
              <a:headEnd/>
              <a:tailEnd/>
            </a:ln>
          </p:spPr>
          <p:txBody>
            <a:bodyPr>
              <a:prstTxWarp prst="textNoShape">
                <a:avLst/>
              </a:prstTxWarp>
            </a:bodyPr>
            <a:lstStyle/>
            <a:p>
              <a:endParaRPr lang="en-US"/>
            </a:p>
          </p:txBody>
        </p:sp>
        <p:sp>
          <p:nvSpPr>
            <p:cNvPr id="140962" name="Freeform 674"/>
            <p:cNvSpPr>
              <a:spLocks/>
            </p:cNvSpPr>
            <p:nvPr/>
          </p:nvSpPr>
          <p:spPr bwMode="auto">
            <a:xfrm>
              <a:off x="2545" y="2268"/>
              <a:ext cx="406" cy="162"/>
            </a:xfrm>
            <a:custGeom>
              <a:avLst/>
              <a:gdLst/>
              <a:ahLst/>
              <a:cxnLst>
                <a:cxn ang="0">
                  <a:pos x="0" y="14"/>
                </a:cxn>
                <a:cxn ang="0">
                  <a:pos x="31" y="0"/>
                </a:cxn>
                <a:cxn ang="0">
                  <a:pos x="54" y="7"/>
                </a:cxn>
                <a:cxn ang="0">
                  <a:pos x="70" y="28"/>
                </a:cxn>
                <a:cxn ang="0">
                  <a:pos x="93" y="56"/>
                </a:cxn>
                <a:cxn ang="0">
                  <a:pos x="117" y="63"/>
                </a:cxn>
                <a:cxn ang="0">
                  <a:pos x="148" y="77"/>
                </a:cxn>
                <a:cxn ang="0">
                  <a:pos x="218" y="63"/>
                </a:cxn>
                <a:cxn ang="0">
                  <a:pos x="296" y="49"/>
                </a:cxn>
                <a:cxn ang="0">
                  <a:pos x="320" y="42"/>
                </a:cxn>
                <a:cxn ang="0">
                  <a:pos x="351" y="49"/>
                </a:cxn>
                <a:cxn ang="0">
                  <a:pos x="406" y="77"/>
                </a:cxn>
                <a:cxn ang="0">
                  <a:pos x="406" y="84"/>
                </a:cxn>
                <a:cxn ang="0">
                  <a:pos x="406" y="98"/>
                </a:cxn>
                <a:cxn ang="0">
                  <a:pos x="398" y="105"/>
                </a:cxn>
                <a:cxn ang="0">
                  <a:pos x="398" y="119"/>
                </a:cxn>
                <a:cxn ang="0">
                  <a:pos x="367" y="126"/>
                </a:cxn>
                <a:cxn ang="0">
                  <a:pos x="343" y="134"/>
                </a:cxn>
                <a:cxn ang="0">
                  <a:pos x="289" y="134"/>
                </a:cxn>
                <a:cxn ang="0">
                  <a:pos x="250" y="141"/>
                </a:cxn>
                <a:cxn ang="0">
                  <a:pos x="148" y="155"/>
                </a:cxn>
                <a:cxn ang="0">
                  <a:pos x="101" y="162"/>
                </a:cxn>
                <a:cxn ang="0">
                  <a:pos x="62" y="148"/>
                </a:cxn>
                <a:cxn ang="0">
                  <a:pos x="54" y="134"/>
                </a:cxn>
                <a:cxn ang="0">
                  <a:pos x="31" y="91"/>
                </a:cxn>
                <a:cxn ang="0">
                  <a:pos x="15" y="49"/>
                </a:cxn>
                <a:cxn ang="0">
                  <a:pos x="7" y="35"/>
                </a:cxn>
                <a:cxn ang="0">
                  <a:pos x="0" y="21"/>
                </a:cxn>
                <a:cxn ang="0">
                  <a:pos x="0" y="14"/>
                </a:cxn>
              </a:cxnLst>
              <a:rect l="0" t="0" r="r" b="b"/>
              <a:pathLst>
                <a:path w="406" h="162">
                  <a:moveTo>
                    <a:pt x="0" y="14"/>
                  </a:moveTo>
                  <a:lnTo>
                    <a:pt x="31" y="0"/>
                  </a:lnTo>
                  <a:lnTo>
                    <a:pt x="54" y="7"/>
                  </a:lnTo>
                  <a:lnTo>
                    <a:pt x="70" y="28"/>
                  </a:lnTo>
                  <a:lnTo>
                    <a:pt x="93" y="56"/>
                  </a:lnTo>
                  <a:lnTo>
                    <a:pt x="117" y="63"/>
                  </a:lnTo>
                  <a:lnTo>
                    <a:pt x="148" y="77"/>
                  </a:lnTo>
                  <a:lnTo>
                    <a:pt x="218" y="63"/>
                  </a:lnTo>
                  <a:lnTo>
                    <a:pt x="296" y="49"/>
                  </a:lnTo>
                  <a:lnTo>
                    <a:pt x="320" y="42"/>
                  </a:lnTo>
                  <a:lnTo>
                    <a:pt x="351" y="49"/>
                  </a:lnTo>
                  <a:lnTo>
                    <a:pt x="406" y="77"/>
                  </a:lnTo>
                  <a:lnTo>
                    <a:pt x="406" y="84"/>
                  </a:lnTo>
                  <a:lnTo>
                    <a:pt x="406" y="98"/>
                  </a:lnTo>
                  <a:lnTo>
                    <a:pt x="398" y="105"/>
                  </a:lnTo>
                  <a:lnTo>
                    <a:pt x="398" y="119"/>
                  </a:lnTo>
                  <a:lnTo>
                    <a:pt x="367" y="126"/>
                  </a:lnTo>
                  <a:lnTo>
                    <a:pt x="343" y="134"/>
                  </a:lnTo>
                  <a:lnTo>
                    <a:pt x="289" y="134"/>
                  </a:lnTo>
                  <a:lnTo>
                    <a:pt x="250" y="141"/>
                  </a:lnTo>
                  <a:lnTo>
                    <a:pt x="148" y="155"/>
                  </a:lnTo>
                  <a:lnTo>
                    <a:pt x="101" y="162"/>
                  </a:lnTo>
                  <a:lnTo>
                    <a:pt x="62" y="148"/>
                  </a:lnTo>
                  <a:lnTo>
                    <a:pt x="54" y="134"/>
                  </a:lnTo>
                  <a:lnTo>
                    <a:pt x="31" y="91"/>
                  </a:lnTo>
                  <a:lnTo>
                    <a:pt x="15" y="49"/>
                  </a:lnTo>
                  <a:lnTo>
                    <a:pt x="7" y="35"/>
                  </a:lnTo>
                  <a:lnTo>
                    <a:pt x="0" y="21"/>
                  </a:lnTo>
                  <a:lnTo>
                    <a:pt x="0" y="14"/>
                  </a:lnTo>
                  <a:close/>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140963" name="Line 675"/>
            <p:cNvSpPr>
              <a:spLocks noChangeShapeType="1"/>
            </p:cNvSpPr>
            <p:nvPr/>
          </p:nvSpPr>
          <p:spPr bwMode="auto">
            <a:xfrm flipH="1">
              <a:off x="2607" y="2380"/>
              <a:ext cx="8" cy="7"/>
            </a:xfrm>
            <a:prstGeom prst="line">
              <a:avLst/>
            </a:prstGeom>
            <a:noFill/>
            <a:ln w="25400">
              <a:solidFill>
                <a:srgbClr val="272727"/>
              </a:solidFill>
              <a:round/>
              <a:headEnd/>
              <a:tailEnd/>
            </a:ln>
          </p:spPr>
          <p:txBody>
            <a:bodyPr>
              <a:prstTxWarp prst="textNoShape">
                <a:avLst/>
              </a:prstTxWarp>
            </a:bodyPr>
            <a:lstStyle/>
            <a:p>
              <a:endParaRPr lang="en-US"/>
            </a:p>
          </p:txBody>
        </p:sp>
        <p:sp>
          <p:nvSpPr>
            <p:cNvPr id="140964" name="Line 676"/>
            <p:cNvSpPr>
              <a:spLocks noChangeShapeType="1"/>
            </p:cNvSpPr>
            <p:nvPr/>
          </p:nvSpPr>
          <p:spPr bwMode="auto">
            <a:xfrm flipH="1">
              <a:off x="2607" y="2380"/>
              <a:ext cx="24" cy="21"/>
            </a:xfrm>
            <a:prstGeom prst="line">
              <a:avLst/>
            </a:prstGeom>
            <a:noFill/>
            <a:ln w="25400">
              <a:solidFill>
                <a:srgbClr val="2F2F2F"/>
              </a:solidFill>
              <a:round/>
              <a:headEnd/>
              <a:tailEnd/>
            </a:ln>
          </p:spPr>
          <p:txBody>
            <a:bodyPr>
              <a:prstTxWarp prst="textNoShape">
                <a:avLst/>
              </a:prstTxWarp>
            </a:bodyPr>
            <a:lstStyle/>
            <a:p>
              <a:endParaRPr lang="en-US"/>
            </a:p>
          </p:txBody>
        </p:sp>
        <p:sp>
          <p:nvSpPr>
            <p:cNvPr id="140965" name="Line 677"/>
            <p:cNvSpPr>
              <a:spLocks noChangeShapeType="1"/>
            </p:cNvSpPr>
            <p:nvPr/>
          </p:nvSpPr>
          <p:spPr bwMode="auto">
            <a:xfrm flipH="1">
              <a:off x="2607" y="2380"/>
              <a:ext cx="32" cy="28"/>
            </a:xfrm>
            <a:prstGeom prst="line">
              <a:avLst/>
            </a:prstGeom>
            <a:noFill/>
            <a:ln w="25400">
              <a:solidFill>
                <a:srgbClr val="373737"/>
              </a:solidFill>
              <a:round/>
              <a:headEnd/>
              <a:tailEnd/>
            </a:ln>
          </p:spPr>
          <p:txBody>
            <a:bodyPr>
              <a:prstTxWarp prst="textNoShape">
                <a:avLst/>
              </a:prstTxWarp>
            </a:bodyPr>
            <a:lstStyle/>
            <a:p>
              <a:endParaRPr lang="en-US"/>
            </a:p>
          </p:txBody>
        </p:sp>
        <p:sp>
          <p:nvSpPr>
            <p:cNvPr id="140966" name="Line 678"/>
            <p:cNvSpPr>
              <a:spLocks noChangeShapeType="1"/>
            </p:cNvSpPr>
            <p:nvPr/>
          </p:nvSpPr>
          <p:spPr bwMode="auto">
            <a:xfrm flipH="1">
              <a:off x="2607" y="2380"/>
              <a:ext cx="40" cy="36"/>
            </a:xfrm>
            <a:prstGeom prst="line">
              <a:avLst/>
            </a:prstGeom>
            <a:noFill/>
            <a:ln w="25400">
              <a:solidFill>
                <a:srgbClr val="3F3F3F"/>
              </a:solidFill>
              <a:round/>
              <a:headEnd/>
              <a:tailEnd/>
            </a:ln>
          </p:spPr>
          <p:txBody>
            <a:bodyPr>
              <a:prstTxWarp prst="textNoShape">
                <a:avLst/>
              </a:prstTxWarp>
            </a:bodyPr>
            <a:lstStyle/>
            <a:p>
              <a:endParaRPr lang="en-US"/>
            </a:p>
          </p:txBody>
        </p:sp>
        <p:sp>
          <p:nvSpPr>
            <p:cNvPr id="140967" name="Line 679"/>
            <p:cNvSpPr>
              <a:spLocks noChangeShapeType="1"/>
            </p:cNvSpPr>
            <p:nvPr/>
          </p:nvSpPr>
          <p:spPr bwMode="auto">
            <a:xfrm flipH="1">
              <a:off x="2607" y="2380"/>
              <a:ext cx="56" cy="50"/>
            </a:xfrm>
            <a:prstGeom prst="line">
              <a:avLst/>
            </a:prstGeom>
            <a:noFill/>
            <a:ln w="25400">
              <a:solidFill>
                <a:srgbClr val="474747"/>
              </a:solidFill>
              <a:round/>
              <a:headEnd/>
              <a:tailEnd/>
            </a:ln>
          </p:spPr>
          <p:txBody>
            <a:bodyPr>
              <a:prstTxWarp prst="textNoShape">
                <a:avLst/>
              </a:prstTxWarp>
            </a:bodyPr>
            <a:lstStyle/>
            <a:p>
              <a:endParaRPr lang="en-US"/>
            </a:p>
          </p:txBody>
        </p:sp>
        <p:sp>
          <p:nvSpPr>
            <p:cNvPr id="140968" name="Line 680"/>
            <p:cNvSpPr>
              <a:spLocks noChangeShapeType="1"/>
            </p:cNvSpPr>
            <p:nvPr/>
          </p:nvSpPr>
          <p:spPr bwMode="auto">
            <a:xfrm flipH="1">
              <a:off x="2607" y="2380"/>
              <a:ext cx="64" cy="57"/>
            </a:xfrm>
            <a:prstGeom prst="line">
              <a:avLst/>
            </a:prstGeom>
            <a:noFill/>
            <a:ln w="25400">
              <a:solidFill>
                <a:srgbClr val="4F4F4F"/>
              </a:solidFill>
              <a:round/>
              <a:headEnd/>
              <a:tailEnd/>
            </a:ln>
          </p:spPr>
          <p:txBody>
            <a:bodyPr>
              <a:prstTxWarp prst="textNoShape">
                <a:avLst/>
              </a:prstTxWarp>
            </a:bodyPr>
            <a:lstStyle/>
            <a:p>
              <a:endParaRPr lang="en-US"/>
            </a:p>
          </p:txBody>
        </p:sp>
        <p:sp>
          <p:nvSpPr>
            <p:cNvPr id="140969" name="Line 681"/>
            <p:cNvSpPr>
              <a:spLocks noChangeShapeType="1"/>
            </p:cNvSpPr>
            <p:nvPr/>
          </p:nvSpPr>
          <p:spPr bwMode="auto">
            <a:xfrm flipH="1">
              <a:off x="2607" y="2380"/>
              <a:ext cx="71" cy="64"/>
            </a:xfrm>
            <a:prstGeom prst="line">
              <a:avLst/>
            </a:prstGeom>
            <a:noFill/>
            <a:ln w="25400">
              <a:solidFill>
                <a:srgbClr val="575757"/>
              </a:solidFill>
              <a:round/>
              <a:headEnd/>
              <a:tailEnd/>
            </a:ln>
          </p:spPr>
          <p:txBody>
            <a:bodyPr>
              <a:prstTxWarp prst="textNoShape">
                <a:avLst/>
              </a:prstTxWarp>
            </a:bodyPr>
            <a:lstStyle/>
            <a:p>
              <a:endParaRPr lang="en-US"/>
            </a:p>
          </p:txBody>
        </p:sp>
        <p:sp>
          <p:nvSpPr>
            <p:cNvPr id="140970" name="Line 682"/>
            <p:cNvSpPr>
              <a:spLocks noChangeShapeType="1"/>
            </p:cNvSpPr>
            <p:nvPr/>
          </p:nvSpPr>
          <p:spPr bwMode="auto">
            <a:xfrm flipH="1">
              <a:off x="2616" y="2380"/>
              <a:ext cx="78" cy="71"/>
            </a:xfrm>
            <a:prstGeom prst="line">
              <a:avLst/>
            </a:prstGeom>
            <a:noFill/>
            <a:ln w="25400">
              <a:solidFill>
                <a:srgbClr val="5F5F5F"/>
              </a:solidFill>
              <a:round/>
              <a:headEnd/>
              <a:tailEnd/>
            </a:ln>
          </p:spPr>
          <p:txBody>
            <a:bodyPr>
              <a:prstTxWarp prst="textNoShape">
                <a:avLst/>
              </a:prstTxWarp>
            </a:bodyPr>
            <a:lstStyle/>
            <a:p>
              <a:endParaRPr lang="en-US"/>
            </a:p>
          </p:txBody>
        </p:sp>
        <p:sp>
          <p:nvSpPr>
            <p:cNvPr id="140971" name="Line 683"/>
            <p:cNvSpPr>
              <a:spLocks noChangeShapeType="1"/>
            </p:cNvSpPr>
            <p:nvPr/>
          </p:nvSpPr>
          <p:spPr bwMode="auto">
            <a:xfrm flipH="1">
              <a:off x="2631" y="2380"/>
              <a:ext cx="78" cy="71"/>
            </a:xfrm>
            <a:prstGeom prst="line">
              <a:avLst/>
            </a:prstGeom>
            <a:noFill/>
            <a:ln w="25400">
              <a:solidFill>
                <a:srgbClr val="676767"/>
              </a:solidFill>
              <a:round/>
              <a:headEnd/>
              <a:tailEnd/>
            </a:ln>
          </p:spPr>
          <p:txBody>
            <a:bodyPr>
              <a:prstTxWarp prst="textNoShape">
                <a:avLst/>
              </a:prstTxWarp>
            </a:bodyPr>
            <a:lstStyle/>
            <a:p>
              <a:endParaRPr lang="en-US"/>
            </a:p>
          </p:txBody>
        </p:sp>
        <p:sp>
          <p:nvSpPr>
            <p:cNvPr id="140972" name="Line 684"/>
            <p:cNvSpPr>
              <a:spLocks noChangeShapeType="1"/>
            </p:cNvSpPr>
            <p:nvPr/>
          </p:nvSpPr>
          <p:spPr bwMode="auto">
            <a:xfrm flipH="1">
              <a:off x="2639" y="2380"/>
              <a:ext cx="78" cy="71"/>
            </a:xfrm>
            <a:prstGeom prst="line">
              <a:avLst/>
            </a:prstGeom>
            <a:noFill/>
            <a:ln w="25400">
              <a:solidFill>
                <a:srgbClr val="6F6F6F"/>
              </a:solidFill>
              <a:round/>
              <a:headEnd/>
              <a:tailEnd/>
            </a:ln>
          </p:spPr>
          <p:txBody>
            <a:bodyPr>
              <a:prstTxWarp prst="textNoShape">
                <a:avLst/>
              </a:prstTxWarp>
            </a:bodyPr>
            <a:lstStyle/>
            <a:p>
              <a:endParaRPr lang="en-US"/>
            </a:p>
          </p:txBody>
        </p:sp>
        <p:sp>
          <p:nvSpPr>
            <p:cNvPr id="140973" name="Line 685"/>
            <p:cNvSpPr>
              <a:spLocks noChangeShapeType="1"/>
            </p:cNvSpPr>
            <p:nvPr/>
          </p:nvSpPr>
          <p:spPr bwMode="auto">
            <a:xfrm flipH="1">
              <a:off x="2647" y="2380"/>
              <a:ext cx="78" cy="71"/>
            </a:xfrm>
            <a:prstGeom prst="line">
              <a:avLst/>
            </a:prstGeom>
            <a:noFill/>
            <a:ln w="25400">
              <a:solidFill>
                <a:srgbClr val="777777"/>
              </a:solidFill>
              <a:round/>
              <a:headEnd/>
              <a:tailEnd/>
            </a:ln>
          </p:spPr>
          <p:txBody>
            <a:bodyPr>
              <a:prstTxWarp prst="textNoShape">
                <a:avLst/>
              </a:prstTxWarp>
            </a:bodyPr>
            <a:lstStyle/>
            <a:p>
              <a:endParaRPr lang="en-US"/>
            </a:p>
          </p:txBody>
        </p:sp>
        <p:sp>
          <p:nvSpPr>
            <p:cNvPr id="140974" name="Line 686"/>
            <p:cNvSpPr>
              <a:spLocks noChangeShapeType="1"/>
            </p:cNvSpPr>
            <p:nvPr/>
          </p:nvSpPr>
          <p:spPr bwMode="auto">
            <a:xfrm flipH="1">
              <a:off x="2662" y="2380"/>
              <a:ext cx="78" cy="71"/>
            </a:xfrm>
            <a:prstGeom prst="line">
              <a:avLst/>
            </a:prstGeom>
            <a:noFill/>
            <a:ln w="25400">
              <a:solidFill>
                <a:srgbClr val="7F7F7F"/>
              </a:solidFill>
              <a:round/>
              <a:headEnd/>
              <a:tailEnd/>
            </a:ln>
          </p:spPr>
          <p:txBody>
            <a:bodyPr>
              <a:prstTxWarp prst="textNoShape">
                <a:avLst/>
              </a:prstTxWarp>
            </a:bodyPr>
            <a:lstStyle/>
            <a:p>
              <a:endParaRPr lang="en-US"/>
            </a:p>
          </p:txBody>
        </p:sp>
        <p:sp>
          <p:nvSpPr>
            <p:cNvPr id="140975" name="Line 687"/>
            <p:cNvSpPr>
              <a:spLocks noChangeShapeType="1"/>
            </p:cNvSpPr>
            <p:nvPr/>
          </p:nvSpPr>
          <p:spPr bwMode="auto">
            <a:xfrm flipH="1">
              <a:off x="2670" y="2380"/>
              <a:ext cx="78" cy="71"/>
            </a:xfrm>
            <a:prstGeom prst="line">
              <a:avLst/>
            </a:prstGeom>
            <a:noFill/>
            <a:ln w="25400">
              <a:solidFill>
                <a:srgbClr val="878787"/>
              </a:solidFill>
              <a:round/>
              <a:headEnd/>
              <a:tailEnd/>
            </a:ln>
          </p:spPr>
          <p:txBody>
            <a:bodyPr>
              <a:prstTxWarp prst="textNoShape">
                <a:avLst/>
              </a:prstTxWarp>
            </a:bodyPr>
            <a:lstStyle/>
            <a:p>
              <a:endParaRPr lang="en-US"/>
            </a:p>
          </p:txBody>
        </p:sp>
        <p:sp>
          <p:nvSpPr>
            <p:cNvPr id="140976" name="Line 688"/>
            <p:cNvSpPr>
              <a:spLocks noChangeShapeType="1"/>
            </p:cNvSpPr>
            <p:nvPr/>
          </p:nvSpPr>
          <p:spPr bwMode="auto">
            <a:xfrm flipH="1">
              <a:off x="2686" y="2380"/>
              <a:ext cx="78" cy="71"/>
            </a:xfrm>
            <a:prstGeom prst="line">
              <a:avLst/>
            </a:prstGeom>
            <a:noFill/>
            <a:ln w="25400">
              <a:solidFill>
                <a:srgbClr val="8F8F8F"/>
              </a:solidFill>
              <a:round/>
              <a:headEnd/>
              <a:tailEnd/>
            </a:ln>
          </p:spPr>
          <p:txBody>
            <a:bodyPr>
              <a:prstTxWarp prst="textNoShape">
                <a:avLst/>
              </a:prstTxWarp>
            </a:bodyPr>
            <a:lstStyle/>
            <a:p>
              <a:endParaRPr lang="en-US"/>
            </a:p>
          </p:txBody>
        </p:sp>
        <p:sp>
          <p:nvSpPr>
            <p:cNvPr id="140977" name="Line 689"/>
            <p:cNvSpPr>
              <a:spLocks noChangeShapeType="1"/>
            </p:cNvSpPr>
            <p:nvPr/>
          </p:nvSpPr>
          <p:spPr bwMode="auto">
            <a:xfrm flipH="1">
              <a:off x="2694" y="2380"/>
              <a:ext cx="78" cy="71"/>
            </a:xfrm>
            <a:prstGeom prst="line">
              <a:avLst/>
            </a:prstGeom>
            <a:noFill/>
            <a:ln w="25400">
              <a:solidFill>
                <a:srgbClr val="979797"/>
              </a:solidFill>
              <a:round/>
              <a:headEnd/>
              <a:tailEnd/>
            </a:ln>
          </p:spPr>
          <p:txBody>
            <a:bodyPr>
              <a:prstTxWarp prst="textNoShape">
                <a:avLst/>
              </a:prstTxWarp>
            </a:bodyPr>
            <a:lstStyle/>
            <a:p>
              <a:endParaRPr lang="en-US"/>
            </a:p>
          </p:txBody>
        </p:sp>
        <p:sp>
          <p:nvSpPr>
            <p:cNvPr id="140978" name="Line 690"/>
            <p:cNvSpPr>
              <a:spLocks noChangeShapeType="1"/>
            </p:cNvSpPr>
            <p:nvPr/>
          </p:nvSpPr>
          <p:spPr bwMode="auto">
            <a:xfrm flipH="1">
              <a:off x="2701" y="2380"/>
              <a:ext cx="78" cy="71"/>
            </a:xfrm>
            <a:prstGeom prst="line">
              <a:avLst/>
            </a:prstGeom>
            <a:noFill/>
            <a:ln w="25400">
              <a:solidFill>
                <a:srgbClr val="9F9F9F"/>
              </a:solidFill>
              <a:round/>
              <a:headEnd/>
              <a:tailEnd/>
            </a:ln>
          </p:spPr>
          <p:txBody>
            <a:bodyPr>
              <a:prstTxWarp prst="textNoShape">
                <a:avLst/>
              </a:prstTxWarp>
            </a:bodyPr>
            <a:lstStyle/>
            <a:p>
              <a:endParaRPr lang="en-US"/>
            </a:p>
          </p:txBody>
        </p:sp>
        <p:sp>
          <p:nvSpPr>
            <p:cNvPr id="140979" name="Line 691"/>
            <p:cNvSpPr>
              <a:spLocks noChangeShapeType="1"/>
            </p:cNvSpPr>
            <p:nvPr/>
          </p:nvSpPr>
          <p:spPr bwMode="auto">
            <a:xfrm flipH="1">
              <a:off x="2716" y="2380"/>
              <a:ext cx="78" cy="71"/>
            </a:xfrm>
            <a:prstGeom prst="line">
              <a:avLst/>
            </a:prstGeom>
            <a:noFill/>
            <a:ln w="25400">
              <a:solidFill>
                <a:srgbClr val="A7A7A7"/>
              </a:solidFill>
              <a:round/>
              <a:headEnd/>
              <a:tailEnd/>
            </a:ln>
          </p:spPr>
          <p:txBody>
            <a:bodyPr>
              <a:prstTxWarp prst="textNoShape">
                <a:avLst/>
              </a:prstTxWarp>
            </a:bodyPr>
            <a:lstStyle/>
            <a:p>
              <a:endParaRPr lang="en-US"/>
            </a:p>
          </p:txBody>
        </p:sp>
        <p:sp>
          <p:nvSpPr>
            <p:cNvPr id="140980" name="Line 692"/>
            <p:cNvSpPr>
              <a:spLocks noChangeShapeType="1"/>
            </p:cNvSpPr>
            <p:nvPr/>
          </p:nvSpPr>
          <p:spPr bwMode="auto">
            <a:xfrm flipH="1">
              <a:off x="2725" y="2380"/>
              <a:ext cx="78" cy="71"/>
            </a:xfrm>
            <a:prstGeom prst="line">
              <a:avLst/>
            </a:prstGeom>
            <a:noFill/>
            <a:ln w="25400">
              <a:solidFill>
                <a:srgbClr val="AFAFAF"/>
              </a:solidFill>
              <a:round/>
              <a:headEnd/>
              <a:tailEnd/>
            </a:ln>
          </p:spPr>
          <p:txBody>
            <a:bodyPr>
              <a:prstTxWarp prst="textNoShape">
                <a:avLst/>
              </a:prstTxWarp>
            </a:bodyPr>
            <a:lstStyle/>
            <a:p>
              <a:endParaRPr lang="en-US"/>
            </a:p>
          </p:txBody>
        </p:sp>
        <p:sp>
          <p:nvSpPr>
            <p:cNvPr id="140981" name="Line 693"/>
            <p:cNvSpPr>
              <a:spLocks noChangeShapeType="1"/>
            </p:cNvSpPr>
            <p:nvPr/>
          </p:nvSpPr>
          <p:spPr bwMode="auto">
            <a:xfrm flipH="1">
              <a:off x="2741" y="2380"/>
              <a:ext cx="78" cy="71"/>
            </a:xfrm>
            <a:prstGeom prst="line">
              <a:avLst/>
            </a:prstGeom>
            <a:noFill/>
            <a:ln w="25400">
              <a:solidFill>
                <a:srgbClr val="B7B7B7"/>
              </a:solidFill>
              <a:round/>
              <a:headEnd/>
              <a:tailEnd/>
            </a:ln>
          </p:spPr>
          <p:txBody>
            <a:bodyPr>
              <a:prstTxWarp prst="textNoShape">
                <a:avLst/>
              </a:prstTxWarp>
            </a:bodyPr>
            <a:lstStyle/>
            <a:p>
              <a:endParaRPr lang="en-US"/>
            </a:p>
          </p:txBody>
        </p:sp>
        <p:sp>
          <p:nvSpPr>
            <p:cNvPr id="140982" name="Line 694"/>
            <p:cNvSpPr>
              <a:spLocks noChangeShapeType="1"/>
            </p:cNvSpPr>
            <p:nvPr/>
          </p:nvSpPr>
          <p:spPr bwMode="auto">
            <a:xfrm flipH="1">
              <a:off x="2748" y="2380"/>
              <a:ext cx="78" cy="71"/>
            </a:xfrm>
            <a:prstGeom prst="line">
              <a:avLst/>
            </a:prstGeom>
            <a:noFill/>
            <a:ln w="25400">
              <a:solidFill>
                <a:srgbClr val="BFBFBF"/>
              </a:solidFill>
              <a:round/>
              <a:headEnd/>
              <a:tailEnd/>
            </a:ln>
          </p:spPr>
          <p:txBody>
            <a:bodyPr>
              <a:prstTxWarp prst="textNoShape">
                <a:avLst/>
              </a:prstTxWarp>
            </a:bodyPr>
            <a:lstStyle/>
            <a:p>
              <a:endParaRPr lang="en-US"/>
            </a:p>
          </p:txBody>
        </p:sp>
        <p:sp>
          <p:nvSpPr>
            <p:cNvPr id="140983" name="Line 695"/>
            <p:cNvSpPr>
              <a:spLocks noChangeShapeType="1"/>
            </p:cNvSpPr>
            <p:nvPr/>
          </p:nvSpPr>
          <p:spPr bwMode="auto">
            <a:xfrm flipH="1">
              <a:off x="2763" y="2394"/>
              <a:ext cx="63" cy="57"/>
            </a:xfrm>
            <a:prstGeom prst="line">
              <a:avLst/>
            </a:prstGeom>
            <a:noFill/>
            <a:ln w="25400">
              <a:solidFill>
                <a:srgbClr val="C7C7C7"/>
              </a:solidFill>
              <a:round/>
              <a:headEnd/>
              <a:tailEnd/>
            </a:ln>
          </p:spPr>
          <p:txBody>
            <a:bodyPr>
              <a:prstTxWarp prst="textNoShape">
                <a:avLst/>
              </a:prstTxWarp>
            </a:bodyPr>
            <a:lstStyle/>
            <a:p>
              <a:endParaRPr lang="en-US"/>
            </a:p>
          </p:txBody>
        </p:sp>
        <p:sp>
          <p:nvSpPr>
            <p:cNvPr id="140984" name="Line 696"/>
            <p:cNvSpPr>
              <a:spLocks noChangeShapeType="1"/>
            </p:cNvSpPr>
            <p:nvPr/>
          </p:nvSpPr>
          <p:spPr bwMode="auto">
            <a:xfrm flipH="1">
              <a:off x="2771" y="2401"/>
              <a:ext cx="55" cy="50"/>
            </a:xfrm>
            <a:prstGeom prst="line">
              <a:avLst/>
            </a:prstGeom>
            <a:noFill/>
            <a:ln w="25400">
              <a:solidFill>
                <a:srgbClr val="CFCFCF"/>
              </a:solidFill>
              <a:round/>
              <a:headEnd/>
              <a:tailEnd/>
            </a:ln>
          </p:spPr>
          <p:txBody>
            <a:bodyPr>
              <a:prstTxWarp prst="textNoShape">
                <a:avLst/>
              </a:prstTxWarp>
            </a:bodyPr>
            <a:lstStyle/>
            <a:p>
              <a:endParaRPr lang="en-US"/>
            </a:p>
          </p:txBody>
        </p:sp>
        <p:sp>
          <p:nvSpPr>
            <p:cNvPr id="140985" name="Line 697"/>
            <p:cNvSpPr>
              <a:spLocks noChangeShapeType="1"/>
            </p:cNvSpPr>
            <p:nvPr/>
          </p:nvSpPr>
          <p:spPr bwMode="auto">
            <a:xfrm flipH="1">
              <a:off x="2779" y="2408"/>
              <a:ext cx="47" cy="43"/>
            </a:xfrm>
            <a:prstGeom prst="line">
              <a:avLst/>
            </a:prstGeom>
            <a:noFill/>
            <a:ln w="25400">
              <a:solidFill>
                <a:srgbClr val="D7D7D7"/>
              </a:solidFill>
              <a:round/>
              <a:headEnd/>
              <a:tailEnd/>
            </a:ln>
          </p:spPr>
          <p:txBody>
            <a:bodyPr>
              <a:prstTxWarp prst="textNoShape">
                <a:avLst/>
              </a:prstTxWarp>
            </a:bodyPr>
            <a:lstStyle/>
            <a:p>
              <a:endParaRPr lang="en-US"/>
            </a:p>
          </p:txBody>
        </p:sp>
        <p:sp>
          <p:nvSpPr>
            <p:cNvPr id="140986" name="Line 698"/>
            <p:cNvSpPr>
              <a:spLocks noChangeShapeType="1"/>
            </p:cNvSpPr>
            <p:nvPr/>
          </p:nvSpPr>
          <p:spPr bwMode="auto">
            <a:xfrm flipH="1">
              <a:off x="2794" y="2422"/>
              <a:ext cx="32" cy="29"/>
            </a:xfrm>
            <a:prstGeom prst="line">
              <a:avLst/>
            </a:prstGeom>
            <a:noFill/>
            <a:ln w="25400">
              <a:solidFill>
                <a:srgbClr val="DFDFDF"/>
              </a:solidFill>
              <a:round/>
              <a:headEnd/>
              <a:tailEnd/>
            </a:ln>
          </p:spPr>
          <p:txBody>
            <a:bodyPr>
              <a:prstTxWarp prst="textNoShape">
                <a:avLst/>
              </a:prstTxWarp>
            </a:bodyPr>
            <a:lstStyle/>
            <a:p>
              <a:endParaRPr lang="en-US"/>
            </a:p>
          </p:txBody>
        </p:sp>
        <p:sp>
          <p:nvSpPr>
            <p:cNvPr id="140987" name="Line 699"/>
            <p:cNvSpPr>
              <a:spLocks noChangeShapeType="1"/>
            </p:cNvSpPr>
            <p:nvPr/>
          </p:nvSpPr>
          <p:spPr bwMode="auto">
            <a:xfrm flipH="1">
              <a:off x="2810" y="2436"/>
              <a:ext cx="16" cy="15"/>
            </a:xfrm>
            <a:prstGeom prst="line">
              <a:avLst/>
            </a:prstGeom>
            <a:noFill/>
            <a:ln w="25400">
              <a:solidFill>
                <a:srgbClr val="E7E7E7"/>
              </a:solidFill>
              <a:round/>
              <a:headEnd/>
              <a:tailEnd/>
            </a:ln>
          </p:spPr>
          <p:txBody>
            <a:bodyPr>
              <a:prstTxWarp prst="textNoShape">
                <a:avLst/>
              </a:prstTxWarp>
            </a:bodyPr>
            <a:lstStyle/>
            <a:p>
              <a:endParaRPr lang="en-US"/>
            </a:p>
          </p:txBody>
        </p:sp>
        <p:sp>
          <p:nvSpPr>
            <p:cNvPr id="140988" name="Line 700"/>
            <p:cNvSpPr>
              <a:spLocks noChangeShapeType="1"/>
            </p:cNvSpPr>
            <p:nvPr/>
          </p:nvSpPr>
          <p:spPr bwMode="auto">
            <a:xfrm flipH="1">
              <a:off x="2810" y="2436"/>
              <a:ext cx="16" cy="15"/>
            </a:xfrm>
            <a:prstGeom prst="line">
              <a:avLst/>
            </a:prstGeom>
            <a:noFill/>
            <a:ln w="25400">
              <a:solidFill>
                <a:srgbClr val="EFEFEF"/>
              </a:solidFill>
              <a:round/>
              <a:headEnd/>
              <a:tailEnd/>
            </a:ln>
          </p:spPr>
          <p:txBody>
            <a:bodyPr>
              <a:prstTxWarp prst="textNoShape">
                <a:avLst/>
              </a:prstTxWarp>
            </a:bodyPr>
            <a:lstStyle/>
            <a:p>
              <a:endParaRPr lang="en-US"/>
            </a:p>
          </p:txBody>
        </p:sp>
        <p:sp>
          <p:nvSpPr>
            <p:cNvPr id="140989" name="Line 701"/>
            <p:cNvSpPr>
              <a:spLocks noChangeShapeType="1"/>
            </p:cNvSpPr>
            <p:nvPr/>
          </p:nvSpPr>
          <p:spPr bwMode="auto">
            <a:xfrm flipH="1">
              <a:off x="2825" y="2450"/>
              <a:ext cx="1" cy="1"/>
            </a:xfrm>
            <a:prstGeom prst="line">
              <a:avLst/>
            </a:prstGeom>
            <a:noFill/>
            <a:ln w="25400">
              <a:solidFill>
                <a:srgbClr val="F7F7F7"/>
              </a:solidFill>
              <a:round/>
              <a:headEnd/>
              <a:tailEnd/>
            </a:ln>
          </p:spPr>
          <p:txBody>
            <a:bodyPr>
              <a:prstTxWarp prst="textNoShape">
                <a:avLst/>
              </a:prstTxWarp>
            </a:bodyPr>
            <a:lstStyle/>
            <a:p>
              <a:endParaRPr lang="en-US"/>
            </a:p>
          </p:txBody>
        </p:sp>
        <p:sp>
          <p:nvSpPr>
            <p:cNvPr id="140990" name="Freeform 702"/>
            <p:cNvSpPr>
              <a:spLocks/>
            </p:cNvSpPr>
            <p:nvPr/>
          </p:nvSpPr>
          <p:spPr bwMode="auto">
            <a:xfrm>
              <a:off x="2607" y="2380"/>
              <a:ext cx="219" cy="71"/>
            </a:xfrm>
            <a:custGeom>
              <a:avLst/>
              <a:gdLst/>
              <a:ahLst/>
              <a:cxnLst>
                <a:cxn ang="0">
                  <a:pos x="219" y="7"/>
                </a:cxn>
                <a:cxn ang="0">
                  <a:pos x="195" y="0"/>
                </a:cxn>
                <a:cxn ang="0">
                  <a:pos x="55" y="14"/>
                </a:cxn>
                <a:cxn ang="0">
                  <a:pos x="47" y="22"/>
                </a:cxn>
                <a:cxn ang="0">
                  <a:pos x="24" y="29"/>
                </a:cxn>
                <a:cxn ang="0">
                  <a:pos x="0" y="57"/>
                </a:cxn>
                <a:cxn ang="0">
                  <a:pos x="0" y="64"/>
                </a:cxn>
                <a:cxn ang="0">
                  <a:pos x="8" y="71"/>
                </a:cxn>
                <a:cxn ang="0">
                  <a:pos x="31" y="64"/>
                </a:cxn>
                <a:cxn ang="0">
                  <a:pos x="47" y="64"/>
                </a:cxn>
                <a:cxn ang="0">
                  <a:pos x="219" y="7"/>
                </a:cxn>
              </a:cxnLst>
              <a:rect l="0" t="0" r="r" b="b"/>
              <a:pathLst>
                <a:path w="219" h="71">
                  <a:moveTo>
                    <a:pt x="219" y="7"/>
                  </a:moveTo>
                  <a:lnTo>
                    <a:pt x="195" y="0"/>
                  </a:lnTo>
                  <a:lnTo>
                    <a:pt x="55" y="14"/>
                  </a:lnTo>
                  <a:lnTo>
                    <a:pt x="47" y="22"/>
                  </a:lnTo>
                  <a:lnTo>
                    <a:pt x="24" y="29"/>
                  </a:lnTo>
                  <a:lnTo>
                    <a:pt x="0" y="57"/>
                  </a:lnTo>
                  <a:lnTo>
                    <a:pt x="0" y="64"/>
                  </a:lnTo>
                  <a:lnTo>
                    <a:pt x="8" y="71"/>
                  </a:lnTo>
                  <a:lnTo>
                    <a:pt x="31" y="64"/>
                  </a:lnTo>
                  <a:lnTo>
                    <a:pt x="47" y="64"/>
                  </a:lnTo>
                  <a:lnTo>
                    <a:pt x="219" y="7"/>
                  </a:lnTo>
                  <a:close/>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140991" name="Line 703"/>
            <p:cNvSpPr>
              <a:spLocks noChangeShapeType="1"/>
            </p:cNvSpPr>
            <p:nvPr/>
          </p:nvSpPr>
          <p:spPr bwMode="auto">
            <a:xfrm flipH="1">
              <a:off x="2693" y="2331"/>
              <a:ext cx="125" cy="113"/>
            </a:xfrm>
            <a:prstGeom prst="line">
              <a:avLst/>
            </a:prstGeom>
            <a:noFill/>
            <a:ln w="25400">
              <a:solidFill>
                <a:srgbClr val="000000"/>
              </a:solidFill>
              <a:round/>
              <a:headEnd/>
              <a:tailEnd/>
            </a:ln>
          </p:spPr>
          <p:txBody>
            <a:bodyPr>
              <a:prstTxWarp prst="textNoShape">
                <a:avLst/>
              </a:prstTxWarp>
            </a:bodyPr>
            <a:lstStyle/>
            <a:p>
              <a:endParaRPr lang="en-US"/>
            </a:p>
          </p:txBody>
        </p:sp>
        <p:sp>
          <p:nvSpPr>
            <p:cNvPr id="140992" name="Line 704"/>
            <p:cNvSpPr>
              <a:spLocks noChangeShapeType="1"/>
            </p:cNvSpPr>
            <p:nvPr/>
          </p:nvSpPr>
          <p:spPr bwMode="auto">
            <a:xfrm flipH="1">
              <a:off x="2693" y="2331"/>
              <a:ext cx="125" cy="113"/>
            </a:xfrm>
            <a:prstGeom prst="line">
              <a:avLst/>
            </a:prstGeom>
            <a:noFill/>
            <a:ln w="25400">
              <a:solidFill>
                <a:srgbClr val="0E0E0E"/>
              </a:solidFill>
              <a:round/>
              <a:headEnd/>
              <a:tailEnd/>
            </a:ln>
          </p:spPr>
          <p:txBody>
            <a:bodyPr>
              <a:prstTxWarp prst="textNoShape">
                <a:avLst/>
              </a:prstTxWarp>
            </a:bodyPr>
            <a:lstStyle/>
            <a:p>
              <a:endParaRPr lang="en-US"/>
            </a:p>
          </p:txBody>
        </p:sp>
        <p:sp>
          <p:nvSpPr>
            <p:cNvPr id="140993" name="Line 705"/>
            <p:cNvSpPr>
              <a:spLocks noChangeShapeType="1"/>
            </p:cNvSpPr>
            <p:nvPr/>
          </p:nvSpPr>
          <p:spPr bwMode="auto">
            <a:xfrm flipH="1">
              <a:off x="2701" y="2331"/>
              <a:ext cx="133" cy="120"/>
            </a:xfrm>
            <a:prstGeom prst="line">
              <a:avLst/>
            </a:prstGeom>
            <a:noFill/>
            <a:ln w="25400">
              <a:solidFill>
                <a:srgbClr val="1C1C1C"/>
              </a:solidFill>
              <a:round/>
              <a:headEnd/>
              <a:tailEnd/>
            </a:ln>
          </p:spPr>
          <p:txBody>
            <a:bodyPr>
              <a:prstTxWarp prst="textNoShape">
                <a:avLst/>
              </a:prstTxWarp>
            </a:bodyPr>
            <a:lstStyle/>
            <a:p>
              <a:endParaRPr lang="en-US"/>
            </a:p>
          </p:txBody>
        </p:sp>
        <p:sp>
          <p:nvSpPr>
            <p:cNvPr id="140994" name="Line 706"/>
            <p:cNvSpPr>
              <a:spLocks noChangeShapeType="1"/>
            </p:cNvSpPr>
            <p:nvPr/>
          </p:nvSpPr>
          <p:spPr bwMode="auto">
            <a:xfrm flipH="1">
              <a:off x="2709" y="2331"/>
              <a:ext cx="141" cy="127"/>
            </a:xfrm>
            <a:prstGeom prst="line">
              <a:avLst/>
            </a:prstGeom>
            <a:noFill/>
            <a:ln w="25400">
              <a:solidFill>
                <a:srgbClr val="2A2A2A"/>
              </a:solidFill>
              <a:round/>
              <a:headEnd/>
              <a:tailEnd/>
            </a:ln>
          </p:spPr>
          <p:txBody>
            <a:bodyPr>
              <a:prstTxWarp prst="textNoShape">
                <a:avLst/>
              </a:prstTxWarp>
            </a:bodyPr>
            <a:lstStyle/>
            <a:p>
              <a:endParaRPr lang="en-US"/>
            </a:p>
          </p:txBody>
        </p:sp>
        <p:sp>
          <p:nvSpPr>
            <p:cNvPr id="140995" name="Line 707"/>
            <p:cNvSpPr>
              <a:spLocks noChangeShapeType="1"/>
            </p:cNvSpPr>
            <p:nvPr/>
          </p:nvSpPr>
          <p:spPr bwMode="auto">
            <a:xfrm flipH="1">
              <a:off x="2709" y="2331"/>
              <a:ext cx="141" cy="127"/>
            </a:xfrm>
            <a:prstGeom prst="line">
              <a:avLst/>
            </a:prstGeom>
            <a:noFill/>
            <a:ln w="25400">
              <a:solidFill>
                <a:srgbClr val="383838"/>
              </a:solidFill>
              <a:round/>
              <a:headEnd/>
              <a:tailEnd/>
            </a:ln>
          </p:spPr>
          <p:txBody>
            <a:bodyPr>
              <a:prstTxWarp prst="textNoShape">
                <a:avLst/>
              </a:prstTxWarp>
            </a:bodyPr>
            <a:lstStyle/>
            <a:p>
              <a:endParaRPr lang="en-US"/>
            </a:p>
          </p:txBody>
        </p:sp>
        <p:sp>
          <p:nvSpPr>
            <p:cNvPr id="140996" name="Line 708"/>
            <p:cNvSpPr>
              <a:spLocks noChangeShapeType="1"/>
            </p:cNvSpPr>
            <p:nvPr/>
          </p:nvSpPr>
          <p:spPr bwMode="auto">
            <a:xfrm flipH="1">
              <a:off x="2716" y="2331"/>
              <a:ext cx="148" cy="134"/>
            </a:xfrm>
            <a:prstGeom prst="line">
              <a:avLst/>
            </a:prstGeom>
            <a:noFill/>
            <a:ln w="25400">
              <a:solidFill>
                <a:srgbClr val="474747"/>
              </a:solidFill>
              <a:round/>
              <a:headEnd/>
              <a:tailEnd/>
            </a:ln>
          </p:spPr>
          <p:txBody>
            <a:bodyPr>
              <a:prstTxWarp prst="textNoShape">
                <a:avLst/>
              </a:prstTxWarp>
            </a:bodyPr>
            <a:lstStyle/>
            <a:p>
              <a:endParaRPr lang="en-US"/>
            </a:p>
          </p:txBody>
        </p:sp>
        <p:sp>
          <p:nvSpPr>
            <p:cNvPr id="140997" name="Line 709"/>
            <p:cNvSpPr>
              <a:spLocks noChangeShapeType="1"/>
            </p:cNvSpPr>
            <p:nvPr/>
          </p:nvSpPr>
          <p:spPr bwMode="auto">
            <a:xfrm flipH="1">
              <a:off x="2865" y="2331"/>
              <a:ext cx="16" cy="14"/>
            </a:xfrm>
            <a:prstGeom prst="line">
              <a:avLst/>
            </a:prstGeom>
            <a:noFill/>
            <a:ln w="25400">
              <a:solidFill>
                <a:srgbClr val="555555"/>
              </a:solidFill>
              <a:round/>
              <a:headEnd/>
              <a:tailEnd/>
            </a:ln>
          </p:spPr>
          <p:txBody>
            <a:bodyPr>
              <a:prstTxWarp prst="textNoShape">
                <a:avLst/>
              </a:prstTxWarp>
            </a:bodyPr>
            <a:lstStyle/>
            <a:p>
              <a:endParaRPr lang="en-US"/>
            </a:p>
          </p:txBody>
        </p:sp>
        <p:sp>
          <p:nvSpPr>
            <p:cNvPr id="140998" name="Line 710"/>
            <p:cNvSpPr>
              <a:spLocks noChangeShapeType="1"/>
            </p:cNvSpPr>
            <p:nvPr/>
          </p:nvSpPr>
          <p:spPr bwMode="auto">
            <a:xfrm flipH="1">
              <a:off x="2865" y="2331"/>
              <a:ext cx="24" cy="21"/>
            </a:xfrm>
            <a:prstGeom prst="line">
              <a:avLst/>
            </a:prstGeom>
            <a:noFill/>
            <a:ln w="25400">
              <a:solidFill>
                <a:srgbClr val="636363"/>
              </a:solidFill>
              <a:round/>
              <a:headEnd/>
              <a:tailEnd/>
            </a:ln>
          </p:spPr>
          <p:txBody>
            <a:bodyPr>
              <a:prstTxWarp prst="textNoShape">
                <a:avLst/>
              </a:prstTxWarp>
            </a:bodyPr>
            <a:lstStyle/>
            <a:p>
              <a:endParaRPr lang="en-US"/>
            </a:p>
          </p:txBody>
        </p:sp>
        <p:sp>
          <p:nvSpPr>
            <p:cNvPr id="140999" name="Line 711"/>
            <p:cNvSpPr>
              <a:spLocks noChangeShapeType="1"/>
            </p:cNvSpPr>
            <p:nvPr/>
          </p:nvSpPr>
          <p:spPr bwMode="auto">
            <a:xfrm flipH="1">
              <a:off x="2865" y="2331"/>
              <a:ext cx="32" cy="28"/>
            </a:xfrm>
            <a:prstGeom prst="line">
              <a:avLst/>
            </a:prstGeom>
            <a:noFill/>
            <a:ln w="25400">
              <a:solidFill>
                <a:srgbClr val="717171"/>
              </a:solidFill>
              <a:round/>
              <a:headEnd/>
              <a:tailEnd/>
            </a:ln>
          </p:spPr>
          <p:txBody>
            <a:bodyPr>
              <a:prstTxWarp prst="textNoShape">
                <a:avLst/>
              </a:prstTxWarp>
            </a:bodyPr>
            <a:lstStyle/>
            <a:p>
              <a:endParaRPr lang="en-US"/>
            </a:p>
          </p:txBody>
        </p:sp>
        <p:sp>
          <p:nvSpPr>
            <p:cNvPr id="141000" name="Line 712"/>
            <p:cNvSpPr>
              <a:spLocks noChangeShapeType="1"/>
            </p:cNvSpPr>
            <p:nvPr/>
          </p:nvSpPr>
          <p:spPr bwMode="auto">
            <a:xfrm flipH="1">
              <a:off x="2865" y="2331"/>
              <a:ext cx="47" cy="42"/>
            </a:xfrm>
            <a:prstGeom prst="line">
              <a:avLst/>
            </a:prstGeom>
            <a:noFill/>
            <a:ln w="25400">
              <a:solidFill>
                <a:srgbClr val="7F7F7F"/>
              </a:solidFill>
              <a:round/>
              <a:headEnd/>
              <a:tailEnd/>
            </a:ln>
          </p:spPr>
          <p:txBody>
            <a:bodyPr>
              <a:prstTxWarp prst="textNoShape">
                <a:avLst/>
              </a:prstTxWarp>
            </a:bodyPr>
            <a:lstStyle/>
            <a:p>
              <a:endParaRPr lang="en-US"/>
            </a:p>
          </p:txBody>
        </p:sp>
        <p:sp>
          <p:nvSpPr>
            <p:cNvPr id="141001" name="Line 713"/>
            <p:cNvSpPr>
              <a:spLocks noChangeShapeType="1"/>
            </p:cNvSpPr>
            <p:nvPr/>
          </p:nvSpPr>
          <p:spPr bwMode="auto">
            <a:xfrm flipH="1">
              <a:off x="2874" y="2331"/>
              <a:ext cx="46" cy="42"/>
            </a:xfrm>
            <a:prstGeom prst="line">
              <a:avLst/>
            </a:prstGeom>
            <a:noFill/>
            <a:ln w="25400">
              <a:solidFill>
                <a:srgbClr val="8E8E8E"/>
              </a:solidFill>
              <a:round/>
              <a:headEnd/>
              <a:tailEnd/>
            </a:ln>
          </p:spPr>
          <p:txBody>
            <a:bodyPr>
              <a:prstTxWarp prst="textNoShape">
                <a:avLst/>
              </a:prstTxWarp>
            </a:bodyPr>
            <a:lstStyle/>
            <a:p>
              <a:endParaRPr lang="en-US"/>
            </a:p>
          </p:txBody>
        </p:sp>
        <p:sp>
          <p:nvSpPr>
            <p:cNvPr id="141002" name="Line 714"/>
            <p:cNvSpPr>
              <a:spLocks noChangeShapeType="1"/>
            </p:cNvSpPr>
            <p:nvPr/>
          </p:nvSpPr>
          <p:spPr bwMode="auto">
            <a:xfrm flipH="1">
              <a:off x="2889" y="2331"/>
              <a:ext cx="46" cy="42"/>
            </a:xfrm>
            <a:prstGeom prst="line">
              <a:avLst/>
            </a:prstGeom>
            <a:noFill/>
            <a:ln w="25400">
              <a:solidFill>
                <a:srgbClr val="9C9C9C"/>
              </a:solidFill>
              <a:round/>
              <a:headEnd/>
              <a:tailEnd/>
            </a:ln>
          </p:spPr>
          <p:txBody>
            <a:bodyPr>
              <a:prstTxWarp prst="textNoShape">
                <a:avLst/>
              </a:prstTxWarp>
            </a:bodyPr>
            <a:lstStyle/>
            <a:p>
              <a:endParaRPr lang="en-US"/>
            </a:p>
          </p:txBody>
        </p:sp>
        <p:sp>
          <p:nvSpPr>
            <p:cNvPr id="141003" name="Line 715"/>
            <p:cNvSpPr>
              <a:spLocks noChangeShapeType="1"/>
            </p:cNvSpPr>
            <p:nvPr/>
          </p:nvSpPr>
          <p:spPr bwMode="auto">
            <a:xfrm flipH="1">
              <a:off x="2897" y="2331"/>
              <a:ext cx="46" cy="42"/>
            </a:xfrm>
            <a:prstGeom prst="line">
              <a:avLst/>
            </a:prstGeom>
            <a:noFill/>
            <a:ln w="25400">
              <a:solidFill>
                <a:srgbClr val="AAAAAA"/>
              </a:solidFill>
              <a:round/>
              <a:headEnd/>
              <a:tailEnd/>
            </a:ln>
          </p:spPr>
          <p:txBody>
            <a:bodyPr>
              <a:prstTxWarp prst="textNoShape">
                <a:avLst/>
              </a:prstTxWarp>
            </a:bodyPr>
            <a:lstStyle/>
            <a:p>
              <a:endParaRPr lang="en-US"/>
            </a:p>
          </p:txBody>
        </p:sp>
        <p:sp>
          <p:nvSpPr>
            <p:cNvPr id="141004" name="Line 716"/>
            <p:cNvSpPr>
              <a:spLocks noChangeShapeType="1"/>
            </p:cNvSpPr>
            <p:nvPr/>
          </p:nvSpPr>
          <p:spPr bwMode="auto">
            <a:xfrm flipH="1">
              <a:off x="2905" y="2331"/>
              <a:ext cx="46" cy="42"/>
            </a:xfrm>
            <a:prstGeom prst="line">
              <a:avLst/>
            </a:prstGeom>
            <a:noFill/>
            <a:ln w="25400">
              <a:solidFill>
                <a:srgbClr val="B8B8B8"/>
              </a:solidFill>
              <a:round/>
              <a:headEnd/>
              <a:tailEnd/>
            </a:ln>
          </p:spPr>
          <p:txBody>
            <a:bodyPr>
              <a:prstTxWarp prst="textNoShape">
                <a:avLst/>
              </a:prstTxWarp>
            </a:bodyPr>
            <a:lstStyle/>
            <a:p>
              <a:endParaRPr lang="en-US"/>
            </a:p>
          </p:txBody>
        </p:sp>
        <p:sp>
          <p:nvSpPr>
            <p:cNvPr id="141005" name="Line 717"/>
            <p:cNvSpPr>
              <a:spLocks noChangeShapeType="1"/>
            </p:cNvSpPr>
            <p:nvPr/>
          </p:nvSpPr>
          <p:spPr bwMode="auto">
            <a:xfrm flipH="1">
              <a:off x="2920" y="2345"/>
              <a:ext cx="31" cy="28"/>
            </a:xfrm>
            <a:prstGeom prst="line">
              <a:avLst/>
            </a:prstGeom>
            <a:noFill/>
            <a:ln w="25400">
              <a:solidFill>
                <a:srgbClr val="C7C7C7"/>
              </a:solidFill>
              <a:round/>
              <a:headEnd/>
              <a:tailEnd/>
            </a:ln>
          </p:spPr>
          <p:txBody>
            <a:bodyPr>
              <a:prstTxWarp prst="textNoShape">
                <a:avLst/>
              </a:prstTxWarp>
            </a:bodyPr>
            <a:lstStyle/>
            <a:p>
              <a:endParaRPr lang="en-US"/>
            </a:p>
          </p:txBody>
        </p:sp>
        <p:sp>
          <p:nvSpPr>
            <p:cNvPr id="141006" name="Line 718"/>
            <p:cNvSpPr>
              <a:spLocks noChangeShapeType="1"/>
            </p:cNvSpPr>
            <p:nvPr/>
          </p:nvSpPr>
          <p:spPr bwMode="auto">
            <a:xfrm flipH="1">
              <a:off x="2935" y="2358"/>
              <a:ext cx="16" cy="15"/>
            </a:xfrm>
            <a:prstGeom prst="line">
              <a:avLst/>
            </a:prstGeom>
            <a:noFill/>
            <a:ln w="25400">
              <a:solidFill>
                <a:srgbClr val="D5D5D5"/>
              </a:solidFill>
              <a:round/>
              <a:headEnd/>
              <a:tailEnd/>
            </a:ln>
          </p:spPr>
          <p:txBody>
            <a:bodyPr>
              <a:prstTxWarp prst="textNoShape">
                <a:avLst/>
              </a:prstTxWarp>
            </a:bodyPr>
            <a:lstStyle/>
            <a:p>
              <a:endParaRPr lang="en-US"/>
            </a:p>
          </p:txBody>
        </p:sp>
        <p:sp>
          <p:nvSpPr>
            <p:cNvPr id="141007" name="Line 719"/>
            <p:cNvSpPr>
              <a:spLocks noChangeShapeType="1"/>
            </p:cNvSpPr>
            <p:nvPr/>
          </p:nvSpPr>
          <p:spPr bwMode="auto">
            <a:xfrm flipH="1">
              <a:off x="2935" y="2358"/>
              <a:ext cx="16" cy="15"/>
            </a:xfrm>
            <a:prstGeom prst="line">
              <a:avLst/>
            </a:prstGeom>
            <a:noFill/>
            <a:ln w="25400">
              <a:solidFill>
                <a:srgbClr val="E3E3E3"/>
              </a:solidFill>
              <a:round/>
              <a:headEnd/>
              <a:tailEnd/>
            </a:ln>
          </p:spPr>
          <p:txBody>
            <a:bodyPr>
              <a:prstTxWarp prst="textNoShape">
                <a:avLst/>
              </a:prstTxWarp>
            </a:bodyPr>
            <a:lstStyle/>
            <a:p>
              <a:endParaRPr lang="en-US"/>
            </a:p>
          </p:txBody>
        </p:sp>
        <p:sp>
          <p:nvSpPr>
            <p:cNvPr id="141008" name="Line 720"/>
            <p:cNvSpPr>
              <a:spLocks noChangeShapeType="1"/>
            </p:cNvSpPr>
            <p:nvPr/>
          </p:nvSpPr>
          <p:spPr bwMode="auto">
            <a:xfrm flipH="1">
              <a:off x="2951" y="2373"/>
              <a:ext cx="1" cy="1"/>
            </a:xfrm>
            <a:prstGeom prst="line">
              <a:avLst/>
            </a:prstGeom>
            <a:noFill/>
            <a:ln w="25400">
              <a:solidFill>
                <a:srgbClr val="F1F1F1"/>
              </a:solidFill>
              <a:round/>
              <a:headEnd/>
              <a:tailEnd/>
            </a:ln>
          </p:spPr>
          <p:txBody>
            <a:bodyPr>
              <a:prstTxWarp prst="textNoShape">
                <a:avLst/>
              </a:prstTxWarp>
            </a:bodyPr>
            <a:lstStyle/>
            <a:p>
              <a:endParaRPr lang="en-US"/>
            </a:p>
          </p:txBody>
        </p:sp>
        <p:sp>
          <p:nvSpPr>
            <p:cNvPr id="141009" name="Freeform 721"/>
            <p:cNvSpPr>
              <a:spLocks/>
            </p:cNvSpPr>
            <p:nvPr/>
          </p:nvSpPr>
          <p:spPr bwMode="auto">
            <a:xfrm>
              <a:off x="2857" y="2331"/>
              <a:ext cx="94" cy="42"/>
            </a:xfrm>
            <a:custGeom>
              <a:avLst/>
              <a:gdLst/>
              <a:ahLst/>
              <a:cxnLst>
                <a:cxn ang="0">
                  <a:pos x="70" y="0"/>
                </a:cxn>
                <a:cxn ang="0">
                  <a:pos x="0" y="21"/>
                </a:cxn>
                <a:cxn ang="0">
                  <a:pos x="16" y="42"/>
                </a:cxn>
                <a:cxn ang="0">
                  <a:pos x="94" y="21"/>
                </a:cxn>
                <a:cxn ang="0">
                  <a:pos x="70" y="0"/>
                </a:cxn>
              </a:cxnLst>
              <a:rect l="0" t="0" r="r" b="b"/>
              <a:pathLst>
                <a:path w="94" h="42">
                  <a:moveTo>
                    <a:pt x="70" y="0"/>
                  </a:moveTo>
                  <a:lnTo>
                    <a:pt x="0" y="21"/>
                  </a:lnTo>
                  <a:lnTo>
                    <a:pt x="16" y="42"/>
                  </a:lnTo>
                  <a:lnTo>
                    <a:pt x="94" y="21"/>
                  </a:lnTo>
                  <a:lnTo>
                    <a:pt x="70" y="0"/>
                  </a:lnTo>
                  <a:close/>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141010" name="Freeform 722"/>
            <p:cNvSpPr>
              <a:spLocks/>
            </p:cNvSpPr>
            <p:nvPr/>
          </p:nvSpPr>
          <p:spPr bwMode="auto">
            <a:xfrm>
              <a:off x="3138" y="1747"/>
              <a:ext cx="351" cy="436"/>
            </a:xfrm>
            <a:custGeom>
              <a:avLst/>
              <a:gdLst/>
              <a:ahLst/>
              <a:cxnLst>
                <a:cxn ang="0">
                  <a:pos x="312" y="78"/>
                </a:cxn>
                <a:cxn ang="0">
                  <a:pos x="351" y="162"/>
                </a:cxn>
                <a:cxn ang="0">
                  <a:pos x="336" y="261"/>
                </a:cxn>
                <a:cxn ang="0">
                  <a:pos x="297" y="338"/>
                </a:cxn>
                <a:cxn ang="0">
                  <a:pos x="226" y="387"/>
                </a:cxn>
                <a:cxn ang="0">
                  <a:pos x="125" y="422"/>
                </a:cxn>
                <a:cxn ang="0">
                  <a:pos x="0" y="436"/>
                </a:cxn>
                <a:cxn ang="0">
                  <a:pos x="141" y="373"/>
                </a:cxn>
                <a:cxn ang="0">
                  <a:pos x="203" y="331"/>
                </a:cxn>
                <a:cxn ang="0">
                  <a:pos x="242" y="282"/>
                </a:cxn>
                <a:cxn ang="0">
                  <a:pos x="265" y="197"/>
                </a:cxn>
                <a:cxn ang="0">
                  <a:pos x="265" y="106"/>
                </a:cxn>
                <a:cxn ang="0">
                  <a:pos x="195" y="0"/>
                </a:cxn>
                <a:cxn ang="0">
                  <a:pos x="312" y="78"/>
                </a:cxn>
              </a:cxnLst>
              <a:rect l="0" t="0" r="r" b="b"/>
              <a:pathLst>
                <a:path w="351" h="436">
                  <a:moveTo>
                    <a:pt x="312" y="78"/>
                  </a:moveTo>
                  <a:lnTo>
                    <a:pt x="351" y="162"/>
                  </a:lnTo>
                  <a:lnTo>
                    <a:pt x="336" y="261"/>
                  </a:lnTo>
                  <a:lnTo>
                    <a:pt x="297" y="338"/>
                  </a:lnTo>
                  <a:lnTo>
                    <a:pt x="226" y="387"/>
                  </a:lnTo>
                  <a:lnTo>
                    <a:pt x="125" y="422"/>
                  </a:lnTo>
                  <a:lnTo>
                    <a:pt x="0" y="436"/>
                  </a:lnTo>
                  <a:lnTo>
                    <a:pt x="141" y="373"/>
                  </a:lnTo>
                  <a:lnTo>
                    <a:pt x="203" y="331"/>
                  </a:lnTo>
                  <a:lnTo>
                    <a:pt x="242" y="282"/>
                  </a:lnTo>
                  <a:lnTo>
                    <a:pt x="265" y="197"/>
                  </a:lnTo>
                  <a:lnTo>
                    <a:pt x="265" y="106"/>
                  </a:lnTo>
                  <a:lnTo>
                    <a:pt x="195" y="0"/>
                  </a:lnTo>
                  <a:lnTo>
                    <a:pt x="312" y="78"/>
                  </a:lnTo>
                  <a:close/>
                </a:path>
              </a:pathLst>
            </a:custGeom>
            <a:solidFill>
              <a:srgbClr val="FCF305"/>
            </a:solidFill>
            <a:ln w="12700">
              <a:solidFill>
                <a:srgbClr val="FCF305"/>
              </a:solidFill>
              <a:prstDash val="solid"/>
              <a:round/>
              <a:headEnd/>
              <a:tailEnd/>
            </a:ln>
          </p:spPr>
          <p:txBody>
            <a:bodyPr>
              <a:prstTxWarp prst="textNoShape">
                <a:avLst/>
              </a:prstTxWarp>
            </a:bodyPr>
            <a:lstStyle/>
            <a:p>
              <a:endParaRPr lang="en-US"/>
            </a:p>
          </p:txBody>
        </p:sp>
        <p:sp>
          <p:nvSpPr>
            <p:cNvPr id="141011" name="Line 723"/>
            <p:cNvSpPr>
              <a:spLocks noChangeShapeType="1"/>
            </p:cNvSpPr>
            <p:nvPr/>
          </p:nvSpPr>
          <p:spPr bwMode="auto">
            <a:xfrm flipH="1">
              <a:off x="2474" y="1290"/>
              <a:ext cx="1" cy="1"/>
            </a:xfrm>
            <a:prstGeom prst="line">
              <a:avLst/>
            </a:prstGeom>
            <a:noFill/>
            <a:ln w="25400">
              <a:solidFill>
                <a:srgbClr val="151515"/>
              </a:solidFill>
              <a:round/>
              <a:headEnd/>
              <a:tailEnd/>
            </a:ln>
          </p:spPr>
          <p:txBody>
            <a:bodyPr>
              <a:prstTxWarp prst="textNoShape">
                <a:avLst/>
              </a:prstTxWarp>
            </a:bodyPr>
            <a:lstStyle/>
            <a:p>
              <a:endParaRPr lang="en-US"/>
            </a:p>
          </p:txBody>
        </p:sp>
        <p:sp>
          <p:nvSpPr>
            <p:cNvPr id="141012" name="Line 724"/>
            <p:cNvSpPr>
              <a:spLocks noChangeShapeType="1"/>
            </p:cNvSpPr>
            <p:nvPr/>
          </p:nvSpPr>
          <p:spPr bwMode="auto">
            <a:xfrm flipH="1">
              <a:off x="2474" y="1290"/>
              <a:ext cx="17" cy="15"/>
            </a:xfrm>
            <a:prstGeom prst="line">
              <a:avLst/>
            </a:prstGeom>
            <a:noFill/>
            <a:ln w="25400">
              <a:solidFill>
                <a:srgbClr val="1A1A1A"/>
              </a:solidFill>
              <a:round/>
              <a:headEnd/>
              <a:tailEnd/>
            </a:ln>
          </p:spPr>
          <p:txBody>
            <a:bodyPr>
              <a:prstTxWarp prst="textNoShape">
                <a:avLst/>
              </a:prstTxWarp>
            </a:bodyPr>
            <a:lstStyle/>
            <a:p>
              <a:endParaRPr lang="en-US"/>
            </a:p>
          </p:txBody>
        </p:sp>
        <p:sp>
          <p:nvSpPr>
            <p:cNvPr id="141013" name="Line 725"/>
            <p:cNvSpPr>
              <a:spLocks noChangeShapeType="1"/>
            </p:cNvSpPr>
            <p:nvPr/>
          </p:nvSpPr>
          <p:spPr bwMode="auto">
            <a:xfrm flipH="1">
              <a:off x="2474" y="1290"/>
              <a:ext cx="17" cy="15"/>
            </a:xfrm>
            <a:prstGeom prst="line">
              <a:avLst/>
            </a:prstGeom>
            <a:noFill/>
            <a:ln w="25400">
              <a:solidFill>
                <a:srgbClr val="1E1E1E"/>
              </a:solidFill>
              <a:round/>
              <a:headEnd/>
              <a:tailEnd/>
            </a:ln>
          </p:spPr>
          <p:txBody>
            <a:bodyPr>
              <a:prstTxWarp prst="textNoShape">
                <a:avLst/>
              </a:prstTxWarp>
            </a:bodyPr>
            <a:lstStyle/>
            <a:p>
              <a:endParaRPr lang="en-US"/>
            </a:p>
          </p:txBody>
        </p:sp>
        <p:sp>
          <p:nvSpPr>
            <p:cNvPr id="141014" name="Line 726"/>
            <p:cNvSpPr>
              <a:spLocks noChangeShapeType="1"/>
            </p:cNvSpPr>
            <p:nvPr/>
          </p:nvSpPr>
          <p:spPr bwMode="auto">
            <a:xfrm flipH="1">
              <a:off x="2474" y="1290"/>
              <a:ext cx="33" cy="29"/>
            </a:xfrm>
            <a:prstGeom prst="line">
              <a:avLst/>
            </a:prstGeom>
            <a:noFill/>
            <a:ln w="25400">
              <a:solidFill>
                <a:srgbClr val="222222"/>
              </a:solidFill>
              <a:round/>
              <a:headEnd/>
              <a:tailEnd/>
            </a:ln>
          </p:spPr>
          <p:txBody>
            <a:bodyPr>
              <a:prstTxWarp prst="textNoShape">
                <a:avLst/>
              </a:prstTxWarp>
            </a:bodyPr>
            <a:lstStyle/>
            <a:p>
              <a:endParaRPr lang="en-US"/>
            </a:p>
          </p:txBody>
        </p:sp>
        <p:sp>
          <p:nvSpPr>
            <p:cNvPr id="141015" name="Line 727"/>
            <p:cNvSpPr>
              <a:spLocks noChangeShapeType="1"/>
            </p:cNvSpPr>
            <p:nvPr/>
          </p:nvSpPr>
          <p:spPr bwMode="auto">
            <a:xfrm flipH="1">
              <a:off x="2474" y="1290"/>
              <a:ext cx="47" cy="42"/>
            </a:xfrm>
            <a:prstGeom prst="line">
              <a:avLst/>
            </a:prstGeom>
            <a:noFill/>
            <a:ln w="25400">
              <a:solidFill>
                <a:srgbClr val="272727"/>
              </a:solidFill>
              <a:round/>
              <a:headEnd/>
              <a:tailEnd/>
            </a:ln>
          </p:spPr>
          <p:txBody>
            <a:bodyPr>
              <a:prstTxWarp prst="textNoShape">
                <a:avLst/>
              </a:prstTxWarp>
            </a:bodyPr>
            <a:lstStyle/>
            <a:p>
              <a:endParaRPr lang="en-US"/>
            </a:p>
          </p:txBody>
        </p:sp>
        <p:sp>
          <p:nvSpPr>
            <p:cNvPr id="141016" name="Line 728"/>
            <p:cNvSpPr>
              <a:spLocks noChangeShapeType="1"/>
            </p:cNvSpPr>
            <p:nvPr/>
          </p:nvSpPr>
          <p:spPr bwMode="auto">
            <a:xfrm flipH="1">
              <a:off x="2474" y="1290"/>
              <a:ext cx="47" cy="42"/>
            </a:xfrm>
            <a:prstGeom prst="line">
              <a:avLst/>
            </a:prstGeom>
            <a:noFill/>
            <a:ln w="25400">
              <a:solidFill>
                <a:srgbClr val="2B2B2B"/>
              </a:solidFill>
              <a:round/>
              <a:headEnd/>
              <a:tailEnd/>
            </a:ln>
          </p:spPr>
          <p:txBody>
            <a:bodyPr>
              <a:prstTxWarp prst="textNoShape">
                <a:avLst/>
              </a:prstTxWarp>
            </a:bodyPr>
            <a:lstStyle/>
            <a:p>
              <a:endParaRPr lang="en-US"/>
            </a:p>
          </p:txBody>
        </p:sp>
        <p:sp>
          <p:nvSpPr>
            <p:cNvPr id="141017" name="Line 729"/>
            <p:cNvSpPr>
              <a:spLocks noChangeShapeType="1"/>
            </p:cNvSpPr>
            <p:nvPr/>
          </p:nvSpPr>
          <p:spPr bwMode="auto">
            <a:xfrm flipH="1">
              <a:off x="2474" y="1290"/>
              <a:ext cx="63" cy="56"/>
            </a:xfrm>
            <a:prstGeom prst="line">
              <a:avLst/>
            </a:prstGeom>
            <a:noFill/>
            <a:ln w="25400">
              <a:solidFill>
                <a:srgbClr val="2F2F2F"/>
              </a:solidFill>
              <a:round/>
              <a:headEnd/>
              <a:tailEnd/>
            </a:ln>
          </p:spPr>
          <p:txBody>
            <a:bodyPr>
              <a:prstTxWarp prst="textNoShape">
                <a:avLst/>
              </a:prstTxWarp>
            </a:bodyPr>
            <a:lstStyle/>
            <a:p>
              <a:endParaRPr lang="en-US"/>
            </a:p>
          </p:txBody>
        </p:sp>
        <p:sp>
          <p:nvSpPr>
            <p:cNvPr id="141018" name="Line 730"/>
            <p:cNvSpPr>
              <a:spLocks noChangeShapeType="1"/>
            </p:cNvSpPr>
            <p:nvPr/>
          </p:nvSpPr>
          <p:spPr bwMode="auto">
            <a:xfrm flipH="1">
              <a:off x="2474" y="1290"/>
              <a:ext cx="79" cy="71"/>
            </a:xfrm>
            <a:prstGeom prst="line">
              <a:avLst/>
            </a:prstGeom>
            <a:noFill/>
            <a:ln w="25400">
              <a:solidFill>
                <a:srgbClr val="343434"/>
              </a:solidFill>
              <a:round/>
              <a:headEnd/>
              <a:tailEnd/>
            </a:ln>
          </p:spPr>
          <p:txBody>
            <a:bodyPr>
              <a:prstTxWarp prst="textNoShape">
                <a:avLst/>
              </a:prstTxWarp>
            </a:bodyPr>
            <a:lstStyle/>
            <a:p>
              <a:endParaRPr lang="en-US"/>
            </a:p>
          </p:txBody>
        </p:sp>
        <p:sp>
          <p:nvSpPr>
            <p:cNvPr id="141019" name="Line 731"/>
            <p:cNvSpPr>
              <a:spLocks noChangeShapeType="1"/>
            </p:cNvSpPr>
            <p:nvPr/>
          </p:nvSpPr>
          <p:spPr bwMode="auto">
            <a:xfrm flipH="1">
              <a:off x="2474" y="1290"/>
              <a:ext cx="95" cy="85"/>
            </a:xfrm>
            <a:prstGeom prst="line">
              <a:avLst/>
            </a:prstGeom>
            <a:noFill/>
            <a:ln w="25400">
              <a:solidFill>
                <a:srgbClr val="383838"/>
              </a:solidFill>
              <a:round/>
              <a:headEnd/>
              <a:tailEnd/>
            </a:ln>
          </p:spPr>
          <p:txBody>
            <a:bodyPr>
              <a:prstTxWarp prst="textNoShape">
                <a:avLst/>
              </a:prstTxWarp>
            </a:bodyPr>
            <a:lstStyle/>
            <a:p>
              <a:endParaRPr lang="en-US"/>
            </a:p>
          </p:txBody>
        </p:sp>
        <p:sp>
          <p:nvSpPr>
            <p:cNvPr id="141020" name="Line 732"/>
            <p:cNvSpPr>
              <a:spLocks noChangeShapeType="1"/>
            </p:cNvSpPr>
            <p:nvPr/>
          </p:nvSpPr>
          <p:spPr bwMode="auto">
            <a:xfrm flipH="1">
              <a:off x="2474" y="1290"/>
              <a:ext cx="95" cy="85"/>
            </a:xfrm>
            <a:prstGeom prst="line">
              <a:avLst/>
            </a:prstGeom>
            <a:noFill/>
            <a:ln w="25400">
              <a:solidFill>
                <a:srgbClr val="3C3C3C"/>
              </a:solidFill>
              <a:round/>
              <a:headEnd/>
              <a:tailEnd/>
            </a:ln>
          </p:spPr>
          <p:txBody>
            <a:bodyPr>
              <a:prstTxWarp prst="textNoShape">
                <a:avLst/>
              </a:prstTxWarp>
            </a:bodyPr>
            <a:lstStyle/>
            <a:p>
              <a:endParaRPr lang="en-US"/>
            </a:p>
          </p:txBody>
        </p:sp>
        <p:sp>
          <p:nvSpPr>
            <p:cNvPr id="141021" name="Line 733"/>
            <p:cNvSpPr>
              <a:spLocks noChangeShapeType="1"/>
            </p:cNvSpPr>
            <p:nvPr/>
          </p:nvSpPr>
          <p:spPr bwMode="auto">
            <a:xfrm flipH="1">
              <a:off x="2474" y="1290"/>
              <a:ext cx="110" cy="99"/>
            </a:xfrm>
            <a:prstGeom prst="line">
              <a:avLst/>
            </a:prstGeom>
            <a:noFill/>
            <a:ln w="25400">
              <a:solidFill>
                <a:srgbClr val="414141"/>
              </a:solidFill>
              <a:round/>
              <a:headEnd/>
              <a:tailEnd/>
            </a:ln>
          </p:spPr>
          <p:txBody>
            <a:bodyPr>
              <a:prstTxWarp prst="textNoShape">
                <a:avLst/>
              </a:prstTxWarp>
            </a:bodyPr>
            <a:lstStyle/>
            <a:p>
              <a:endParaRPr lang="en-US"/>
            </a:p>
          </p:txBody>
        </p:sp>
        <p:sp>
          <p:nvSpPr>
            <p:cNvPr id="141022" name="Line 734"/>
            <p:cNvSpPr>
              <a:spLocks noChangeShapeType="1"/>
            </p:cNvSpPr>
            <p:nvPr/>
          </p:nvSpPr>
          <p:spPr bwMode="auto">
            <a:xfrm flipH="1">
              <a:off x="2474" y="1290"/>
              <a:ext cx="125" cy="112"/>
            </a:xfrm>
            <a:prstGeom prst="line">
              <a:avLst/>
            </a:prstGeom>
            <a:noFill/>
            <a:ln w="25400">
              <a:solidFill>
                <a:srgbClr val="454545"/>
              </a:solidFill>
              <a:round/>
              <a:headEnd/>
              <a:tailEnd/>
            </a:ln>
          </p:spPr>
          <p:txBody>
            <a:bodyPr>
              <a:prstTxWarp prst="textNoShape">
                <a:avLst/>
              </a:prstTxWarp>
            </a:bodyPr>
            <a:lstStyle/>
            <a:p>
              <a:endParaRPr lang="en-US"/>
            </a:p>
          </p:txBody>
        </p:sp>
        <p:sp>
          <p:nvSpPr>
            <p:cNvPr id="141023" name="Line 735"/>
            <p:cNvSpPr>
              <a:spLocks noChangeShapeType="1"/>
            </p:cNvSpPr>
            <p:nvPr/>
          </p:nvSpPr>
          <p:spPr bwMode="auto">
            <a:xfrm flipH="1">
              <a:off x="2474" y="1290"/>
              <a:ext cx="125" cy="112"/>
            </a:xfrm>
            <a:prstGeom prst="line">
              <a:avLst/>
            </a:prstGeom>
            <a:noFill/>
            <a:ln w="25400">
              <a:solidFill>
                <a:srgbClr val="494949"/>
              </a:solidFill>
              <a:round/>
              <a:headEnd/>
              <a:tailEnd/>
            </a:ln>
          </p:spPr>
          <p:txBody>
            <a:bodyPr>
              <a:prstTxWarp prst="textNoShape">
                <a:avLst/>
              </a:prstTxWarp>
            </a:bodyPr>
            <a:lstStyle/>
            <a:p>
              <a:endParaRPr lang="en-US"/>
            </a:p>
          </p:txBody>
        </p:sp>
        <p:sp>
          <p:nvSpPr>
            <p:cNvPr id="141024" name="Line 736"/>
            <p:cNvSpPr>
              <a:spLocks noChangeShapeType="1"/>
            </p:cNvSpPr>
            <p:nvPr/>
          </p:nvSpPr>
          <p:spPr bwMode="auto">
            <a:xfrm flipH="1">
              <a:off x="2474" y="1290"/>
              <a:ext cx="141" cy="126"/>
            </a:xfrm>
            <a:prstGeom prst="line">
              <a:avLst/>
            </a:prstGeom>
            <a:noFill/>
            <a:ln w="25400">
              <a:solidFill>
                <a:srgbClr val="4E4E4E"/>
              </a:solidFill>
              <a:round/>
              <a:headEnd/>
              <a:tailEnd/>
            </a:ln>
          </p:spPr>
          <p:txBody>
            <a:bodyPr>
              <a:prstTxWarp prst="textNoShape">
                <a:avLst/>
              </a:prstTxWarp>
            </a:bodyPr>
            <a:lstStyle/>
            <a:p>
              <a:endParaRPr lang="en-US"/>
            </a:p>
          </p:txBody>
        </p:sp>
        <p:sp>
          <p:nvSpPr>
            <p:cNvPr id="141025" name="Line 737"/>
            <p:cNvSpPr>
              <a:spLocks noChangeShapeType="1"/>
            </p:cNvSpPr>
            <p:nvPr/>
          </p:nvSpPr>
          <p:spPr bwMode="auto">
            <a:xfrm flipH="1">
              <a:off x="2474" y="1290"/>
              <a:ext cx="157" cy="141"/>
            </a:xfrm>
            <a:prstGeom prst="line">
              <a:avLst/>
            </a:prstGeom>
            <a:noFill/>
            <a:ln w="25400">
              <a:solidFill>
                <a:srgbClr val="525252"/>
              </a:solidFill>
              <a:round/>
              <a:headEnd/>
              <a:tailEnd/>
            </a:ln>
          </p:spPr>
          <p:txBody>
            <a:bodyPr>
              <a:prstTxWarp prst="textNoShape">
                <a:avLst/>
              </a:prstTxWarp>
            </a:bodyPr>
            <a:lstStyle/>
            <a:p>
              <a:endParaRPr lang="en-US"/>
            </a:p>
          </p:txBody>
        </p:sp>
        <p:sp>
          <p:nvSpPr>
            <p:cNvPr id="141026" name="Line 738"/>
            <p:cNvSpPr>
              <a:spLocks noChangeShapeType="1"/>
            </p:cNvSpPr>
            <p:nvPr/>
          </p:nvSpPr>
          <p:spPr bwMode="auto">
            <a:xfrm flipH="1">
              <a:off x="2474" y="1290"/>
              <a:ext cx="157" cy="141"/>
            </a:xfrm>
            <a:prstGeom prst="line">
              <a:avLst/>
            </a:prstGeom>
            <a:noFill/>
            <a:ln w="25400">
              <a:solidFill>
                <a:srgbClr val="565656"/>
              </a:solidFill>
              <a:round/>
              <a:headEnd/>
              <a:tailEnd/>
            </a:ln>
          </p:spPr>
          <p:txBody>
            <a:bodyPr>
              <a:prstTxWarp prst="textNoShape">
                <a:avLst/>
              </a:prstTxWarp>
            </a:bodyPr>
            <a:lstStyle/>
            <a:p>
              <a:endParaRPr lang="en-US"/>
            </a:p>
          </p:txBody>
        </p:sp>
        <p:sp>
          <p:nvSpPr>
            <p:cNvPr id="141027" name="Line 739"/>
            <p:cNvSpPr>
              <a:spLocks noChangeShapeType="1"/>
            </p:cNvSpPr>
            <p:nvPr/>
          </p:nvSpPr>
          <p:spPr bwMode="auto">
            <a:xfrm flipH="1">
              <a:off x="2474" y="1290"/>
              <a:ext cx="172" cy="154"/>
            </a:xfrm>
            <a:prstGeom prst="line">
              <a:avLst/>
            </a:prstGeom>
            <a:noFill/>
            <a:ln w="25400">
              <a:solidFill>
                <a:srgbClr val="5B5B5B"/>
              </a:solidFill>
              <a:round/>
              <a:headEnd/>
              <a:tailEnd/>
            </a:ln>
          </p:spPr>
          <p:txBody>
            <a:bodyPr>
              <a:prstTxWarp prst="textNoShape">
                <a:avLst/>
              </a:prstTxWarp>
            </a:bodyPr>
            <a:lstStyle/>
            <a:p>
              <a:endParaRPr lang="en-US"/>
            </a:p>
          </p:txBody>
        </p:sp>
        <p:sp>
          <p:nvSpPr>
            <p:cNvPr id="141028" name="Line 740"/>
            <p:cNvSpPr>
              <a:spLocks noChangeShapeType="1"/>
            </p:cNvSpPr>
            <p:nvPr/>
          </p:nvSpPr>
          <p:spPr bwMode="auto">
            <a:xfrm flipH="1">
              <a:off x="2483" y="1290"/>
              <a:ext cx="179" cy="162"/>
            </a:xfrm>
            <a:prstGeom prst="line">
              <a:avLst/>
            </a:prstGeom>
            <a:noFill/>
            <a:ln w="25400">
              <a:solidFill>
                <a:srgbClr val="5F5F5F"/>
              </a:solidFill>
              <a:round/>
              <a:headEnd/>
              <a:tailEnd/>
            </a:ln>
          </p:spPr>
          <p:txBody>
            <a:bodyPr>
              <a:prstTxWarp prst="textNoShape">
                <a:avLst/>
              </a:prstTxWarp>
            </a:bodyPr>
            <a:lstStyle/>
            <a:p>
              <a:endParaRPr lang="en-US"/>
            </a:p>
          </p:txBody>
        </p:sp>
        <p:sp>
          <p:nvSpPr>
            <p:cNvPr id="141029" name="Line 741"/>
            <p:cNvSpPr>
              <a:spLocks noChangeShapeType="1"/>
            </p:cNvSpPr>
            <p:nvPr/>
          </p:nvSpPr>
          <p:spPr bwMode="auto">
            <a:xfrm flipH="1">
              <a:off x="2498" y="1290"/>
              <a:ext cx="179" cy="162"/>
            </a:xfrm>
            <a:prstGeom prst="line">
              <a:avLst/>
            </a:prstGeom>
            <a:noFill/>
            <a:ln w="25400">
              <a:solidFill>
                <a:srgbClr val="636363"/>
              </a:solidFill>
              <a:round/>
              <a:headEnd/>
              <a:tailEnd/>
            </a:ln>
          </p:spPr>
          <p:txBody>
            <a:bodyPr>
              <a:prstTxWarp prst="textNoShape">
                <a:avLst/>
              </a:prstTxWarp>
            </a:bodyPr>
            <a:lstStyle/>
            <a:p>
              <a:endParaRPr lang="en-US"/>
            </a:p>
          </p:txBody>
        </p:sp>
        <p:sp>
          <p:nvSpPr>
            <p:cNvPr id="141030" name="Line 742"/>
            <p:cNvSpPr>
              <a:spLocks noChangeShapeType="1"/>
            </p:cNvSpPr>
            <p:nvPr/>
          </p:nvSpPr>
          <p:spPr bwMode="auto">
            <a:xfrm flipH="1">
              <a:off x="2498" y="1290"/>
              <a:ext cx="179" cy="162"/>
            </a:xfrm>
            <a:prstGeom prst="line">
              <a:avLst/>
            </a:prstGeom>
            <a:noFill/>
            <a:ln w="25400">
              <a:solidFill>
                <a:srgbClr val="686868"/>
              </a:solidFill>
              <a:round/>
              <a:headEnd/>
              <a:tailEnd/>
            </a:ln>
          </p:spPr>
          <p:txBody>
            <a:bodyPr>
              <a:prstTxWarp prst="textNoShape">
                <a:avLst/>
              </a:prstTxWarp>
            </a:bodyPr>
            <a:lstStyle/>
            <a:p>
              <a:endParaRPr lang="en-US"/>
            </a:p>
          </p:txBody>
        </p:sp>
        <p:sp>
          <p:nvSpPr>
            <p:cNvPr id="141031" name="Line 743"/>
            <p:cNvSpPr>
              <a:spLocks noChangeShapeType="1"/>
            </p:cNvSpPr>
            <p:nvPr/>
          </p:nvSpPr>
          <p:spPr bwMode="auto">
            <a:xfrm flipH="1">
              <a:off x="2514" y="1290"/>
              <a:ext cx="179" cy="162"/>
            </a:xfrm>
            <a:prstGeom prst="line">
              <a:avLst/>
            </a:prstGeom>
            <a:noFill/>
            <a:ln w="25400">
              <a:solidFill>
                <a:srgbClr val="6C6C6C"/>
              </a:solidFill>
              <a:round/>
              <a:headEnd/>
              <a:tailEnd/>
            </a:ln>
          </p:spPr>
          <p:txBody>
            <a:bodyPr>
              <a:prstTxWarp prst="textNoShape">
                <a:avLst/>
              </a:prstTxWarp>
            </a:bodyPr>
            <a:lstStyle/>
            <a:p>
              <a:endParaRPr lang="en-US"/>
            </a:p>
          </p:txBody>
        </p:sp>
        <p:sp>
          <p:nvSpPr>
            <p:cNvPr id="141032" name="Line 744"/>
            <p:cNvSpPr>
              <a:spLocks noChangeShapeType="1"/>
            </p:cNvSpPr>
            <p:nvPr/>
          </p:nvSpPr>
          <p:spPr bwMode="auto">
            <a:xfrm flipH="1">
              <a:off x="2530" y="1290"/>
              <a:ext cx="179" cy="162"/>
            </a:xfrm>
            <a:prstGeom prst="line">
              <a:avLst/>
            </a:prstGeom>
            <a:noFill/>
            <a:ln w="25400">
              <a:solidFill>
                <a:srgbClr val="707070"/>
              </a:solidFill>
              <a:round/>
              <a:headEnd/>
              <a:tailEnd/>
            </a:ln>
          </p:spPr>
          <p:txBody>
            <a:bodyPr>
              <a:prstTxWarp prst="textNoShape">
                <a:avLst/>
              </a:prstTxWarp>
            </a:bodyPr>
            <a:lstStyle/>
            <a:p>
              <a:endParaRPr lang="en-US"/>
            </a:p>
          </p:txBody>
        </p:sp>
        <p:sp>
          <p:nvSpPr>
            <p:cNvPr id="141033" name="Line 745"/>
            <p:cNvSpPr>
              <a:spLocks noChangeShapeType="1"/>
            </p:cNvSpPr>
            <p:nvPr/>
          </p:nvSpPr>
          <p:spPr bwMode="auto">
            <a:xfrm flipH="1">
              <a:off x="2530" y="1290"/>
              <a:ext cx="179" cy="162"/>
            </a:xfrm>
            <a:prstGeom prst="line">
              <a:avLst/>
            </a:prstGeom>
            <a:noFill/>
            <a:ln w="25400">
              <a:solidFill>
                <a:srgbClr val="757575"/>
              </a:solidFill>
              <a:round/>
              <a:headEnd/>
              <a:tailEnd/>
            </a:ln>
          </p:spPr>
          <p:txBody>
            <a:bodyPr>
              <a:prstTxWarp prst="textNoShape">
                <a:avLst/>
              </a:prstTxWarp>
            </a:bodyPr>
            <a:lstStyle/>
            <a:p>
              <a:endParaRPr lang="en-US"/>
            </a:p>
          </p:txBody>
        </p:sp>
        <p:sp>
          <p:nvSpPr>
            <p:cNvPr id="141034" name="Line 746"/>
            <p:cNvSpPr>
              <a:spLocks noChangeShapeType="1"/>
            </p:cNvSpPr>
            <p:nvPr/>
          </p:nvSpPr>
          <p:spPr bwMode="auto">
            <a:xfrm flipH="1">
              <a:off x="2545" y="1290"/>
              <a:ext cx="179" cy="162"/>
            </a:xfrm>
            <a:prstGeom prst="line">
              <a:avLst/>
            </a:prstGeom>
            <a:noFill/>
            <a:ln w="25400">
              <a:solidFill>
                <a:srgbClr val="797979"/>
              </a:solidFill>
              <a:round/>
              <a:headEnd/>
              <a:tailEnd/>
            </a:ln>
          </p:spPr>
          <p:txBody>
            <a:bodyPr>
              <a:prstTxWarp prst="textNoShape">
                <a:avLst/>
              </a:prstTxWarp>
            </a:bodyPr>
            <a:lstStyle/>
            <a:p>
              <a:endParaRPr lang="en-US"/>
            </a:p>
          </p:txBody>
        </p:sp>
        <p:sp>
          <p:nvSpPr>
            <p:cNvPr id="141035" name="Line 747"/>
            <p:cNvSpPr>
              <a:spLocks noChangeShapeType="1"/>
            </p:cNvSpPr>
            <p:nvPr/>
          </p:nvSpPr>
          <p:spPr bwMode="auto">
            <a:xfrm flipH="1">
              <a:off x="2561" y="1290"/>
              <a:ext cx="179" cy="162"/>
            </a:xfrm>
            <a:prstGeom prst="line">
              <a:avLst/>
            </a:prstGeom>
            <a:noFill/>
            <a:ln w="25400">
              <a:solidFill>
                <a:srgbClr val="7D7D7D"/>
              </a:solidFill>
              <a:round/>
              <a:headEnd/>
              <a:tailEnd/>
            </a:ln>
          </p:spPr>
          <p:txBody>
            <a:bodyPr>
              <a:prstTxWarp prst="textNoShape">
                <a:avLst/>
              </a:prstTxWarp>
            </a:bodyPr>
            <a:lstStyle/>
            <a:p>
              <a:endParaRPr lang="en-US"/>
            </a:p>
          </p:txBody>
        </p:sp>
        <p:sp>
          <p:nvSpPr>
            <p:cNvPr id="141036" name="Line 748"/>
            <p:cNvSpPr>
              <a:spLocks noChangeShapeType="1"/>
            </p:cNvSpPr>
            <p:nvPr/>
          </p:nvSpPr>
          <p:spPr bwMode="auto">
            <a:xfrm flipH="1">
              <a:off x="2561" y="1290"/>
              <a:ext cx="179" cy="162"/>
            </a:xfrm>
            <a:prstGeom prst="line">
              <a:avLst/>
            </a:prstGeom>
            <a:noFill/>
            <a:ln w="25400">
              <a:solidFill>
                <a:srgbClr val="828282"/>
              </a:solidFill>
              <a:round/>
              <a:headEnd/>
              <a:tailEnd/>
            </a:ln>
          </p:spPr>
          <p:txBody>
            <a:bodyPr>
              <a:prstTxWarp prst="textNoShape">
                <a:avLst/>
              </a:prstTxWarp>
            </a:bodyPr>
            <a:lstStyle/>
            <a:p>
              <a:endParaRPr lang="en-US"/>
            </a:p>
          </p:txBody>
        </p:sp>
        <p:sp>
          <p:nvSpPr>
            <p:cNvPr id="141037" name="Line 749"/>
            <p:cNvSpPr>
              <a:spLocks noChangeShapeType="1"/>
            </p:cNvSpPr>
            <p:nvPr/>
          </p:nvSpPr>
          <p:spPr bwMode="auto">
            <a:xfrm flipH="1">
              <a:off x="2576" y="1290"/>
              <a:ext cx="179" cy="162"/>
            </a:xfrm>
            <a:prstGeom prst="line">
              <a:avLst/>
            </a:prstGeom>
            <a:noFill/>
            <a:ln w="25400">
              <a:solidFill>
                <a:srgbClr val="868686"/>
              </a:solidFill>
              <a:round/>
              <a:headEnd/>
              <a:tailEnd/>
            </a:ln>
          </p:spPr>
          <p:txBody>
            <a:bodyPr>
              <a:prstTxWarp prst="textNoShape">
                <a:avLst/>
              </a:prstTxWarp>
            </a:bodyPr>
            <a:lstStyle/>
            <a:p>
              <a:endParaRPr lang="en-US"/>
            </a:p>
          </p:txBody>
        </p:sp>
        <p:sp>
          <p:nvSpPr>
            <p:cNvPr id="141038" name="Line 750"/>
            <p:cNvSpPr>
              <a:spLocks noChangeShapeType="1"/>
            </p:cNvSpPr>
            <p:nvPr/>
          </p:nvSpPr>
          <p:spPr bwMode="auto">
            <a:xfrm flipH="1">
              <a:off x="2592" y="1290"/>
              <a:ext cx="179" cy="162"/>
            </a:xfrm>
            <a:prstGeom prst="line">
              <a:avLst/>
            </a:prstGeom>
            <a:noFill/>
            <a:ln w="25400">
              <a:solidFill>
                <a:srgbClr val="8A8A8A"/>
              </a:solidFill>
              <a:round/>
              <a:headEnd/>
              <a:tailEnd/>
            </a:ln>
          </p:spPr>
          <p:txBody>
            <a:bodyPr>
              <a:prstTxWarp prst="textNoShape">
                <a:avLst/>
              </a:prstTxWarp>
            </a:bodyPr>
            <a:lstStyle/>
            <a:p>
              <a:endParaRPr lang="en-US"/>
            </a:p>
          </p:txBody>
        </p:sp>
        <p:sp>
          <p:nvSpPr>
            <p:cNvPr id="141039" name="Line 751"/>
            <p:cNvSpPr>
              <a:spLocks noChangeShapeType="1"/>
            </p:cNvSpPr>
            <p:nvPr/>
          </p:nvSpPr>
          <p:spPr bwMode="auto">
            <a:xfrm flipH="1">
              <a:off x="2608" y="1290"/>
              <a:ext cx="179" cy="162"/>
            </a:xfrm>
            <a:prstGeom prst="line">
              <a:avLst/>
            </a:prstGeom>
            <a:noFill/>
            <a:ln w="25400">
              <a:solidFill>
                <a:srgbClr val="8F8F8F"/>
              </a:solidFill>
              <a:round/>
              <a:headEnd/>
              <a:tailEnd/>
            </a:ln>
          </p:spPr>
          <p:txBody>
            <a:bodyPr>
              <a:prstTxWarp prst="textNoShape">
                <a:avLst/>
              </a:prstTxWarp>
            </a:bodyPr>
            <a:lstStyle/>
            <a:p>
              <a:endParaRPr lang="en-US"/>
            </a:p>
          </p:txBody>
        </p:sp>
        <p:sp>
          <p:nvSpPr>
            <p:cNvPr id="141040" name="Line 752"/>
            <p:cNvSpPr>
              <a:spLocks noChangeShapeType="1"/>
            </p:cNvSpPr>
            <p:nvPr/>
          </p:nvSpPr>
          <p:spPr bwMode="auto">
            <a:xfrm flipH="1">
              <a:off x="2608" y="1290"/>
              <a:ext cx="179" cy="162"/>
            </a:xfrm>
            <a:prstGeom prst="line">
              <a:avLst/>
            </a:prstGeom>
            <a:noFill/>
            <a:ln w="25400">
              <a:solidFill>
                <a:srgbClr val="939393"/>
              </a:solidFill>
              <a:round/>
              <a:headEnd/>
              <a:tailEnd/>
            </a:ln>
          </p:spPr>
          <p:txBody>
            <a:bodyPr>
              <a:prstTxWarp prst="textNoShape">
                <a:avLst/>
              </a:prstTxWarp>
            </a:bodyPr>
            <a:lstStyle/>
            <a:p>
              <a:endParaRPr lang="en-US"/>
            </a:p>
          </p:txBody>
        </p:sp>
        <p:sp>
          <p:nvSpPr>
            <p:cNvPr id="141041" name="Line 753"/>
            <p:cNvSpPr>
              <a:spLocks noChangeShapeType="1"/>
            </p:cNvSpPr>
            <p:nvPr/>
          </p:nvSpPr>
          <p:spPr bwMode="auto">
            <a:xfrm flipH="1">
              <a:off x="2623" y="1290"/>
              <a:ext cx="179" cy="162"/>
            </a:xfrm>
            <a:prstGeom prst="line">
              <a:avLst/>
            </a:prstGeom>
            <a:noFill/>
            <a:ln w="25400">
              <a:solidFill>
                <a:srgbClr val="979797"/>
              </a:solidFill>
              <a:round/>
              <a:headEnd/>
              <a:tailEnd/>
            </a:ln>
          </p:spPr>
          <p:txBody>
            <a:bodyPr>
              <a:prstTxWarp prst="textNoShape">
                <a:avLst/>
              </a:prstTxWarp>
            </a:bodyPr>
            <a:lstStyle/>
            <a:p>
              <a:endParaRPr lang="en-US"/>
            </a:p>
          </p:txBody>
        </p:sp>
        <p:sp>
          <p:nvSpPr>
            <p:cNvPr id="141042" name="Line 754"/>
            <p:cNvSpPr>
              <a:spLocks noChangeShapeType="1"/>
            </p:cNvSpPr>
            <p:nvPr/>
          </p:nvSpPr>
          <p:spPr bwMode="auto">
            <a:xfrm flipH="1">
              <a:off x="2639" y="1290"/>
              <a:ext cx="179" cy="162"/>
            </a:xfrm>
            <a:prstGeom prst="line">
              <a:avLst/>
            </a:prstGeom>
            <a:noFill/>
            <a:ln w="25400">
              <a:solidFill>
                <a:srgbClr val="9C9C9C"/>
              </a:solidFill>
              <a:round/>
              <a:headEnd/>
              <a:tailEnd/>
            </a:ln>
          </p:spPr>
          <p:txBody>
            <a:bodyPr>
              <a:prstTxWarp prst="textNoShape">
                <a:avLst/>
              </a:prstTxWarp>
            </a:bodyPr>
            <a:lstStyle/>
            <a:p>
              <a:endParaRPr lang="en-US"/>
            </a:p>
          </p:txBody>
        </p:sp>
        <p:sp>
          <p:nvSpPr>
            <p:cNvPr id="141043" name="Line 755"/>
            <p:cNvSpPr>
              <a:spLocks noChangeShapeType="1"/>
            </p:cNvSpPr>
            <p:nvPr/>
          </p:nvSpPr>
          <p:spPr bwMode="auto">
            <a:xfrm flipH="1">
              <a:off x="2639" y="1290"/>
              <a:ext cx="179" cy="162"/>
            </a:xfrm>
            <a:prstGeom prst="line">
              <a:avLst/>
            </a:prstGeom>
            <a:noFill/>
            <a:ln w="25400">
              <a:solidFill>
                <a:srgbClr val="A0A0A0"/>
              </a:solidFill>
              <a:round/>
              <a:headEnd/>
              <a:tailEnd/>
            </a:ln>
          </p:spPr>
          <p:txBody>
            <a:bodyPr>
              <a:prstTxWarp prst="textNoShape">
                <a:avLst/>
              </a:prstTxWarp>
            </a:bodyPr>
            <a:lstStyle/>
            <a:p>
              <a:endParaRPr lang="en-US"/>
            </a:p>
          </p:txBody>
        </p:sp>
        <p:sp>
          <p:nvSpPr>
            <p:cNvPr id="141044" name="Line 756"/>
            <p:cNvSpPr>
              <a:spLocks noChangeShapeType="1"/>
            </p:cNvSpPr>
            <p:nvPr/>
          </p:nvSpPr>
          <p:spPr bwMode="auto">
            <a:xfrm flipH="1">
              <a:off x="2654" y="1290"/>
              <a:ext cx="179" cy="162"/>
            </a:xfrm>
            <a:prstGeom prst="line">
              <a:avLst/>
            </a:prstGeom>
            <a:noFill/>
            <a:ln w="25400">
              <a:solidFill>
                <a:srgbClr val="A4A4A4"/>
              </a:solidFill>
              <a:round/>
              <a:headEnd/>
              <a:tailEnd/>
            </a:ln>
          </p:spPr>
          <p:txBody>
            <a:bodyPr>
              <a:prstTxWarp prst="textNoShape">
                <a:avLst/>
              </a:prstTxWarp>
            </a:bodyPr>
            <a:lstStyle/>
            <a:p>
              <a:endParaRPr lang="en-US"/>
            </a:p>
          </p:txBody>
        </p:sp>
        <p:sp>
          <p:nvSpPr>
            <p:cNvPr id="141045" name="Line 757"/>
            <p:cNvSpPr>
              <a:spLocks noChangeShapeType="1"/>
            </p:cNvSpPr>
            <p:nvPr/>
          </p:nvSpPr>
          <p:spPr bwMode="auto">
            <a:xfrm flipH="1">
              <a:off x="2669" y="1290"/>
              <a:ext cx="179" cy="162"/>
            </a:xfrm>
            <a:prstGeom prst="line">
              <a:avLst/>
            </a:prstGeom>
            <a:noFill/>
            <a:ln w="25400">
              <a:solidFill>
                <a:srgbClr val="A9A9A9"/>
              </a:solidFill>
              <a:round/>
              <a:headEnd/>
              <a:tailEnd/>
            </a:ln>
          </p:spPr>
          <p:txBody>
            <a:bodyPr>
              <a:prstTxWarp prst="textNoShape">
                <a:avLst/>
              </a:prstTxWarp>
            </a:bodyPr>
            <a:lstStyle/>
            <a:p>
              <a:endParaRPr lang="en-US"/>
            </a:p>
          </p:txBody>
        </p:sp>
        <p:sp>
          <p:nvSpPr>
            <p:cNvPr id="141046" name="Line 758"/>
            <p:cNvSpPr>
              <a:spLocks noChangeShapeType="1"/>
            </p:cNvSpPr>
            <p:nvPr/>
          </p:nvSpPr>
          <p:spPr bwMode="auto">
            <a:xfrm flipH="1">
              <a:off x="2669" y="1290"/>
              <a:ext cx="179" cy="162"/>
            </a:xfrm>
            <a:prstGeom prst="line">
              <a:avLst/>
            </a:prstGeom>
            <a:noFill/>
            <a:ln w="25400">
              <a:solidFill>
                <a:srgbClr val="ADADAD"/>
              </a:solidFill>
              <a:round/>
              <a:headEnd/>
              <a:tailEnd/>
            </a:ln>
          </p:spPr>
          <p:txBody>
            <a:bodyPr>
              <a:prstTxWarp prst="textNoShape">
                <a:avLst/>
              </a:prstTxWarp>
            </a:bodyPr>
            <a:lstStyle/>
            <a:p>
              <a:endParaRPr lang="en-US"/>
            </a:p>
          </p:txBody>
        </p:sp>
        <p:sp>
          <p:nvSpPr>
            <p:cNvPr id="141047" name="Line 759"/>
            <p:cNvSpPr>
              <a:spLocks noChangeShapeType="1"/>
            </p:cNvSpPr>
            <p:nvPr/>
          </p:nvSpPr>
          <p:spPr bwMode="auto">
            <a:xfrm flipH="1">
              <a:off x="2686" y="1290"/>
              <a:ext cx="179" cy="162"/>
            </a:xfrm>
            <a:prstGeom prst="line">
              <a:avLst/>
            </a:prstGeom>
            <a:noFill/>
            <a:ln w="25400">
              <a:solidFill>
                <a:srgbClr val="B1B1B1"/>
              </a:solidFill>
              <a:round/>
              <a:headEnd/>
              <a:tailEnd/>
            </a:ln>
          </p:spPr>
          <p:txBody>
            <a:bodyPr>
              <a:prstTxWarp prst="textNoShape">
                <a:avLst/>
              </a:prstTxWarp>
            </a:bodyPr>
            <a:lstStyle/>
            <a:p>
              <a:endParaRPr lang="en-US"/>
            </a:p>
          </p:txBody>
        </p:sp>
        <p:sp>
          <p:nvSpPr>
            <p:cNvPr id="141048" name="Line 760"/>
            <p:cNvSpPr>
              <a:spLocks noChangeShapeType="1"/>
            </p:cNvSpPr>
            <p:nvPr/>
          </p:nvSpPr>
          <p:spPr bwMode="auto">
            <a:xfrm flipH="1">
              <a:off x="2701" y="1290"/>
              <a:ext cx="179" cy="162"/>
            </a:xfrm>
            <a:prstGeom prst="line">
              <a:avLst/>
            </a:prstGeom>
            <a:noFill/>
            <a:ln w="25400">
              <a:solidFill>
                <a:srgbClr val="B6B6B6"/>
              </a:solidFill>
              <a:round/>
              <a:headEnd/>
              <a:tailEnd/>
            </a:ln>
          </p:spPr>
          <p:txBody>
            <a:bodyPr>
              <a:prstTxWarp prst="textNoShape">
                <a:avLst/>
              </a:prstTxWarp>
            </a:bodyPr>
            <a:lstStyle/>
            <a:p>
              <a:endParaRPr lang="en-US"/>
            </a:p>
          </p:txBody>
        </p:sp>
        <p:sp>
          <p:nvSpPr>
            <p:cNvPr id="141049" name="Line 761"/>
            <p:cNvSpPr>
              <a:spLocks noChangeShapeType="1"/>
            </p:cNvSpPr>
            <p:nvPr/>
          </p:nvSpPr>
          <p:spPr bwMode="auto">
            <a:xfrm flipH="1">
              <a:off x="2716" y="1304"/>
              <a:ext cx="164" cy="148"/>
            </a:xfrm>
            <a:prstGeom prst="line">
              <a:avLst/>
            </a:prstGeom>
            <a:noFill/>
            <a:ln w="25400">
              <a:solidFill>
                <a:srgbClr val="BABABA"/>
              </a:solidFill>
              <a:round/>
              <a:headEnd/>
              <a:tailEnd/>
            </a:ln>
          </p:spPr>
          <p:txBody>
            <a:bodyPr>
              <a:prstTxWarp prst="textNoShape">
                <a:avLst/>
              </a:prstTxWarp>
            </a:bodyPr>
            <a:lstStyle/>
            <a:p>
              <a:endParaRPr lang="en-US"/>
            </a:p>
          </p:txBody>
        </p:sp>
        <p:sp>
          <p:nvSpPr>
            <p:cNvPr id="141050" name="Line 762"/>
            <p:cNvSpPr>
              <a:spLocks noChangeShapeType="1"/>
            </p:cNvSpPr>
            <p:nvPr/>
          </p:nvSpPr>
          <p:spPr bwMode="auto">
            <a:xfrm flipH="1">
              <a:off x="2716" y="1304"/>
              <a:ext cx="164" cy="148"/>
            </a:xfrm>
            <a:prstGeom prst="line">
              <a:avLst/>
            </a:prstGeom>
            <a:noFill/>
            <a:ln w="25400">
              <a:solidFill>
                <a:srgbClr val="BEBEBE"/>
              </a:solidFill>
              <a:round/>
              <a:headEnd/>
              <a:tailEnd/>
            </a:ln>
          </p:spPr>
          <p:txBody>
            <a:bodyPr>
              <a:prstTxWarp prst="textNoShape">
                <a:avLst/>
              </a:prstTxWarp>
            </a:bodyPr>
            <a:lstStyle/>
            <a:p>
              <a:endParaRPr lang="en-US"/>
            </a:p>
          </p:txBody>
        </p:sp>
        <p:sp>
          <p:nvSpPr>
            <p:cNvPr id="141051" name="Line 763"/>
            <p:cNvSpPr>
              <a:spLocks noChangeShapeType="1"/>
            </p:cNvSpPr>
            <p:nvPr/>
          </p:nvSpPr>
          <p:spPr bwMode="auto">
            <a:xfrm flipH="1">
              <a:off x="2733" y="1319"/>
              <a:ext cx="147" cy="133"/>
            </a:xfrm>
            <a:prstGeom prst="line">
              <a:avLst/>
            </a:prstGeom>
            <a:noFill/>
            <a:ln w="25400">
              <a:solidFill>
                <a:srgbClr val="C3C3C3"/>
              </a:solidFill>
              <a:round/>
              <a:headEnd/>
              <a:tailEnd/>
            </a:ln>
          </p:spPr>
          <p:txBody>
            <a:bodyPr>
              <a:prstTxWarp prst="textNoShape">
                <a:avLst/>
              </a:prstTxWarp>
            </a:bodyPr>
            <a:lstStyle/>
            <a:p>
              <a:endParaRPr lang="en-US"/>
            </a:p>
          </p:txBody>
        </p:sp>
        <p:sp>
          <p:nvSpPr>
            <p:cNvPr id="141052" name="Line 764"/>
            <p:cNvSpPr>
              <a:spLocks noChangeShapeType="1"/>
            </p:cNvSpPr>
            <p:nvPr/>
          </p:nvSpPr>
          <p:spPr bwMode="auto">
            <a:xfrm flipH="1">
              <a:off x="2747" y="1332"/>
              <a:ext cx="133" cy="120"/>
            </a:xfrm>
            <a:prstGeom prst="line">
              <a:avLst/>
            </a:prstGeom>
            <a:noFill/>
            <a:ln w="25400">
              <a:solidFill>
                <a:srgbClr val="C7C7C7"/>
              </a:solidFill>
              <a:round/>
              <a:headEnd/>
              <a:tailEnd/>
            </a:ln>
          </p:spPr>
          <p:txBody>
            <a:bodyPr>
              <a:prstTxWarp prst="textNoShape">
                <a:avLst/>
              </a:prstTxWarp>
            </a:bodyPr>
            <a:lstStyle/>
            <a:p>
              <a:endParaRPr lang="en-US"/>
            </a:p>
          </p:txBody>
        </p:sp>
        <p:sp>
          <p:nvSpPr>
            <p:cNvPr id="141053" name="Line 765"/>
            <p:cNvSpPr>
              <a:spLocks noChangeShapeType="1"/>
            </p:cNvSpPr>
            <p:nvPr/>
          </p:nvSpPr>
          <p:spPr bwMode="auto">
            <a:xfrm flipH="1">
              <a:off x="2747" y="1332"/>
              <a:ext cx="133" cy="120"/>
            </a:xfrm>
            <a:prstGeom prst="line">
              <a:avLst/>
            </a:prstGeom>
            <a:noFill/>
            <a:ln w="25400">
              <a:solidFill>
                <a:srgbClr val="CBCBCB"/>
              </a:solidFill>
              <a:round/>
              <a:headEnd/>
              <a:tailEnd/>
            </a:ln>
          </p:spPr>
          <p:txBody>
            <a:bodyPr>
              <a:prstTxWarp prst="textNoShape">
                <a:avLst/>
              </a:prstTxWarp>
            </a:bodyPr>
            <a:lstStyle/>
            <a:p>
              <a:endParaRPr lang="en-US"/>
            </a:p>
          </p:txBody>
        </p:sp>
        <p:sp>
          <p:nvSpPr>
            <p:cNvPr id="141054" name="Line 766"/>
            <p:cNvSpPr>
              <a:spLocks noChangeShapeType="1"/>
            </p:cNvSpPr>
            <p:nvPr/>
          </p:nvSpPr>
          <p:spPr bwMode="auto">
            <a:xfrm flipH="1">
              <a:off x="2763" y="1346"/>
              <a:ext cx="117" cy="106"/>
            </a:xfrm>
            <a:prstGeom prst="line">
              <a:avLst/>
            </a:prstGeom>
            <a:noFill/>
            <a:ln w="25400">
              <a:solidFill>
                <a:srgbClr val="D0D0D0"/>
              </a:solidFill>
              <a:round/>
              <a:headEnd/>
              <a:tailEnd/>
            </a:ln>
          </p:spPr>
          <p:txBody>
            <a:bodyPr>
              <a:prstTxWarp prst="textNoShape">
                <a:avLst/>
              </a:prstTxWarp>
            </a:bodyPr>
            <a:lstStyle/>
            <a:p>
              <a:endParaRPr lang="en-US"/>
            </a:p>
          </p:txBody>
        </p:sp>
        <p:sp>
          <p:nvSpPr>
            <p:cNvPr id="141055" name="Line 767"/>
            <p:cNvSpPr>
              <a:spLocks noChangeShapeType="1"/>
            </p:cNvSpPr>
            <p:nvPr/>
          </p:nvSpPr>
          <p:spPr bwMode="auto">
            <a:xfrm flipH="1">
              <a:off x="2778" y="1360"/>
              <a:ext cx="102" cy="92"/>
            </a:xfrm>
            <a:prstGeom prst="line">
              <a:avLst/>
            </a:prstGeom>
            <a:noFill/>
            <a:ln w="25400">
              <a:solidFill>
                <a:srgbClr val="D4D4D4"/>
              </a:solidFill>
              <a:round/>
              <a:headEnd/>
              <a:tailEnd/>
            </a:ln>
          </p:spPr>
          <p:txBody>
            <a:bodyPr>
              <a:prstTxWarp prst="textNoShape">
                <a:avLst/>
              </a:prstTxWarp>
            </a:bodyPr>
            <a:lstStyle/>
            <a:p>
              <a:endParaRPr lang="en-US"/>
            </a:p>
          </p:txBody>
        </p:sp>
        <p:sp>
          <p:nvSpPr>
            <p:cNvPr id="141056" name="Line 768"/>
            <p:cNvSpPr>
              <a:spLocks noChangeShapeType="1"/>
            </p:cNvSpPr>
            <p:nvPr/>
          </p:nvSpPr>
          <p:spPr bwMode="auto">
            <a:xfrm flipH="1">
              <a:off x="2778" y="1360"/>
              <a:ext cx="102" cy="92"/>
            </a:xfrm>
            <a:prstGeom prst="line">
              <a:avLst/>
            </a:prstGeom>
            <a:noFill/>
            <a:ln w="25400">
              <a:solidFill>
                <a:srgbClr val="D8D8D8"/>
              </a:solidFill>
              <a:round/>
              <a:headEnd/>
              <a:tailEnd/>
            </a:ln>
          </p:spPr>
          <p:txBody>
            <a:bodyPr>
              <a:prstTxWarp prst="textNoShape">
                <a:avLst/>
              </a:prstTxWarp>
            </a:bodyPr>
            <a:lstStyle/>
            <a:p>
              <a:endParaRPr lang="en-US"/>
            </a:p>
          </p:txBody>
        </p:sp>
        <p:sp>
          <p:nvSpPr>
            <p:cNvPr id="141057" name="Line 769"/>
            <p:cNvSpPr>
              <a:spLocks noChangeShapeType="1"/>
            </p:cNvSpPr>
            <p:nvPr/>
          </p:nvSpPr>
          <p:spPr bwMode="auto">
            <a:xfrm flipH="1">
              <a:off x="2795" y="1375"/>
              <a:ext cx="85" cy="77"/>
            </a:xfrm>
            <a:prstGeom prst="line">
              <a:avLst/>
            </a:prstGeom>
            <a:noFill/>
            <a:ln w="25400">
              <a:solidFill>
                <a:srgbClr val="DDDDDD"/>
              </a:solidFill>
              <a:round/>
              <a:headEnd/>
              <a:tailEnd/>
            </a:ln>
          </p:spPr>
          <p:txBody>
            <a:bodyPr>
              <a:prstTxWarp prst="textNoShape">
                <a:avLst/>
              </a:prstTxWarp>
            </a:bodyPr>
            <a:lstStyle/>
            <a:p>
              <a:endParaRPr lang="en-US"/>
            </a:p>
          </p:txBody>
        </p:sp>
        <p:sp>
          <p:nvSpPr>
            <p:cNvPr id="141058" name="Line 770"/>
            <p:cNvSpPr>
              <a:spLocks noChangeShapeType="1"/>
            </p:cNvSpPr>
            <p:nvPr/>
          </p:nvSpPr>
          <p:spPr bwMode="auto">
            <a:xfrm flipH="1">
              <a:off x="2811" y="1389"/>
              <a:ext cx="69" cy="63"/>
            </a:xfrm>
            <a:prstGeom prst="line">
              <a:avLst/>
            </a:prstGeom>
            <a:noFill/>
            <a:ln w="25400">
              <a:solidFill>
                <a:srgbClr val="E1E1E1"/>
              </a:solidFill>
              <a:round/>
              <a:headEnd/>
              <a:tailEnd/>
            </a:ln>
          </p:spPr>
          <p:txBody>
            <a:bodyPr>
              <a:prstTxWarp prst="textNoShape">
                <a:avLst/>
              </a:prstTxWarp>
            </a:bodyPr>
            <a:lstStyle/>
            <a:p>
              <a:endParaRPr lang="en-US"/>
            </a:p>
          </p:txBody>
        </p:sp>
        <p:sp>
          <p:nvSpPr>
            <p:cNvPr id="141059" name="Line 771"/>
            <p:cNvSpPr>
              <a:spLocks noChangeShapeType="1"/>
            </p:cNvSpPr>
            <p:nvPr/>
          </p:nvSpPr>
          <p:spPr bwMode="auto">
            <a:xfrm flipH="1">
              <a:off x="2825" y="1402"/>
              <a:ext cx="55" cy="50"/>
            </a:xfrm>
            <a:prstGeom prst="line">
              <a:avLst/>
            </a:prstGeom>
            <a:noFill/>
            <a:ln w="25400">
              <a:solidFill>
                <a:srgbClr val="E5E5E5"/>
              </a:solidFill>
              <a:round/>
              <a:headEnd/>
              <a:tailEnd/>
            </a:ln>
          </p:spPr>
          <p:txBody>
            <a:bodyPr>
              <a:prstTxWarp prst="textNoShape">
                <a:avLst/>
              </a:prstTxWarp>
            </a:bodyPr>
            <a:lstStyle/>
            <a:p>
              <a:endParaRPr lang="en-US"/>
            </a:p>
          </p:txBody>
        </p:sp>
        <p:sp>
          <p:nvSpPr>
            <p:cNvPr id="141060" name="Line 772"/>
            <p:cNvSpPr>
              <a:spLocks noChangeShapeType="1"/>
            </p:cNvSpPr>
            <p:nvPr/>
          </p:nvSpPr>
          <p:spPr bwMode="auto">
            <a:xfrm flipH="1">
              <a:off x="2825" y="1402"/>
              <a:ext cx="55" cy="50"/>
            </a:xfrm>
            <a:prstGeom prst="line">
              <a:avLst/>
            </a:prstGeom>
            <a:noFill/>
            <a:ln w="25400">
              <a:solidFill>
                <a:srgbClr val="EAEAEA"/>
              </a:solidFill>
              <a:round/>
              <a:headEnd/>
              <a:tailEnd/>
            </a:ln>
          </p:spPr>
          <p:txBody>
            <a:bodyPr>
              <a:prstTxWarp prst="textNoShape">
                <a:avLst/>
              </a:prstTxWarp>
            </a:bodyPr>
            <a:lstStyle/>
            <a:p>
              <a:endParaRPr lang="en-US"/>
            </a:p>
          </p:txBody>
        </p:sp>
        <p:sp>
          <p:nvSpPr>
            <p:cNvPr id="141061" name="Line 773"/>
            <p:cNvSpPr>
              <a:spLocks noChangeShapeType="1"/>
            </p:cNvSpPr>
            <p:nvPr/>
          </p:nvSpPr>
          <p:spPr bwMode="auto">
            <a:xfrm flipH="1">
              <a:off x="2841" y="1416"/>
              <a:ext cx="39" cy="36"/>
            </a:xfrm>
            <a:prstGeom prst="line">
              <a:avLst/>
            </a:prstGeom>
            <a:noFill/>
            <a:ln w="25400">
              <a:solidFill>
                <a:srgbClr val="EEEEEE"/>
              </a:solidFill>
              <a:round/>
              <a:headEnd/>
              <a:tailEnd/>
            </a:ln>
          </p:spPr>
          <p:txBody>
            <a:bodyPr>
              <a:prstTxWarp prst="textNoShape">
                <a:avLst/>
              </a:prstTxWarp>
            </a:bodyPr>
            <a:lstStyle/>
            <a:p>
              <a:endParaRPr lang="en-US"/>
            </a:p>
          </p:txBody>
        </p:sp>
        <p:sp>
          <p:nvSpPr>
            <p:cNvPr id="141062" name="Line 774"/>
            <p:cNvSpPr>
              <a:spLocks noChangeShapeType="1"/>
            </p:cNvSpPr>
            <p:nvPr/>
          </p:nvSpPr>
          <p:spPr bwMode="auto">
            <a:xfrm flipH="1">
              <a:off x="2856" y="1430"/>
              <a:ext cx="24" cy="22"/>
            </a:xfrm>
            <a:prstGeom prst="line">
              <a:avLst/>
            </a:prstGeom>
            <a:noFill/>
            <a:ln w="25400">
              <a:solidFill>
                <a:srgbClr val="F2F2F2"/>
              </a:solidFill>
              <a:round/>
              <a:headEnd/>
              <a:tailEnd/>
            </a:ln>
          </p:spPr>
          <p:txBody>
            <a:bodyPr>
              <a:prstTxWarp prst="textNoShape">
                <a:avLst/>
              </a:prstTxWarp>
            </a:bodyPr>
            <a:lstStyle/>
            <a:p>
              <a:endParaRPr lang="en-US"/>
            </a:p>
          </p:txBody>
        </p:sp>
        <p:sp>
          <p:nvSpPr>
            <p:cNvPr id="141063" name="Line 775"/>
            <p:cNvSpPr>
              <a:spLocks noChangeShapeType="1"/>
            </p:cNvSpPr>
            <p:nvPr/>
          </p:nvSpPr>
          <p:spPr bwMode="auto">
            <a:xfrm flipH="1">
              <a:off x="2856" y="1430"/>
              <a:ext cx="24" cy="22"/>
            </a:xfrm>
            <a:prstGeom prst="line">
              <a:avLst/>
            </a:prstGeom>
            <a:noFill/>
            <a:ln w="25400">
              <a:solidFill>
                <a:srgbClr val="F7F7F7"/>
              </a:solidFill>
              <a:round/>
              <a:headEnd/>
              <a:tailEnd/>
            </a:ln>
          </p:spPr>
          <p:txBody>
            <a:bodyPr>
              <a:prstTxWarp prst="textNoShape">
                <a:avLst/>
              </a:prstTxWarp>
            </a:bodyPr>
            <a:lstStyle/>
            <a:p>
              <a:endParaRPr lang="en-US"/>
            </a:p>
          </p:txBody>
        </p:sp>
        <p:sp>
          <p:nvSpPr>
            <p:cNvPr id="141064" name="Line 776"/>
            <p:cNvSpPr>
              <a:spLocks noChangeShapeType="1"/>
            </p:cNvSpPr>
            <p:nvPr/>
          </p:nvSpPr>
          <p:spPr bwMode="auto">
            <a:xfrm flipH="1">
              <a:off x="2873" y="1445"/>
              <a:ext cx="7" cy="7"/>
            </a:xfrm>
            <a:prstGeom prst="line">
              <a:avLst/>
            </a:prstGeom>
            <a:noFill/>
            <a:ln w="25400">
              <a:solidFill>
                <a:srgbClr val="FBFBFB"/>
              </a:solidFill>
              <a:round/>
              <a:headEnd/>
              <a:tailEnd/>
            </a:ln>
          </p:spPr>
          <p:txBody>
            <a:bodyPr>
              <a:prstTxWarp prst="textNoShape">
                <a:avLst/>
              </a:prstTxWarp>
            </a:bodyPr>
            <a:lstStyle/>
            <a:p>
              <a:endParaRPr lang="en-US"/>
            </a:p>
          </p:txBody>
        </p:sp>
        <p:sp>
          <p:nvSpPr>
            <p:cNvPr id="141065" name="Freeform 777"/>
            <p:cNvSpPr>
              <a:spLocks/>
            </p:cNvSpPr>
            <p:nvPr/>
          </p:nvSpPr>
          <p:spPr bwMode="auto">
            <a:xfrm>
              <a:off x="2467" y="1290"/>
              <a:ext cx="413" cy="162"/>
            </a:xfrm>
            <a:custGeom>
              <a:avLst/>
              <a:gdLst/>
              <a:ahLst/>
              <a:cxnLst>
                <a:cxn ang="0">
                  <a:pos x="0" y="21"/>
                </a:cxn>
                <a:cxn ang="0">
                  <a:pos x="15" y="7"/>
                </a:cxn>
                <a:cxn ang="0">
                  <a:pos x="39" y="0"/>
                </a:cxn>
                <a:cxn ang="0">
                  <a:pos x="62" y="7"/>
                </a:cxn>
                <a:cxn ang="0">
                  <a:pos x="78" y="35"/>
                </a:cxn>
                <a:cxn ang="0">
                  <a:pos x="101" y="63"/>
                </a:cxn>
                <a:cxn ang="0">
                  <a:pos x="156" y="77"/>
                </a:cxn>
                <a:cxn ang="0">
                  <a:pos x="226" y="63"/>
                </a:cxn>
                <a:cxn ang="0">
                  <a:pos x="296" y="49"/>
                </a:cxn>
                <a:cxn ang="0">
                  <a:pos x="328" y="42"/>
                </a:cxn>
                <a:cxn ang="0">
                  <a:pos x="359" y="49"/>
                </a:cxn>
                <a:cxn ang="0">
                  <a:pos x="382" y="56"/>
                </a:cxn>
                <a:cxn ang="0">
                  <a:pos x="406" y="84"/>
                </a:cxn>
                <a:cxn ang="0">
                  <a:pos x="406" y="92"/>
                </a:cxn>
                <a:cxn ang="0">
                  <a:pos x="413" y="106"/>
                </a:cxn>
                <a:cxn ang="0">
                  <a:pos x="398" y="120"/>
                </a:cxn>
                <a:cxn ang="0">
                  <a:pos x="367" y="127"/>
                </a:cxn>
                <a:cxn ang="0">
                  <a:pos x="343" y="134"/>
                </a:cxn>
                <a:cxn ang="0">
                  <a:pos x="257" y="141"/>
                </a:cxn>
                <a:cxn ang="0">
                  <a:pos x="156" y="155"/>
                </a:cxn>
                <a:cxn ang="0">
                  <a:pos x="109" y="162"/>
                </a:cxn>
                <a:cxn ang="0">
                  <a:pos x="62" y="155"/>
                </a:cxn>
                <a:cxn ang="0">
                  <a:pos x="54" y="134"/>
                </a:cxn>
                <a:cxn ang="0">
                  <a:pos x="31" y="92"/>
                </a:cxn>
                <a:cxn ang="0">
                  <a:pos x="15" y="49"/>
                </a:cxn>
                <a:cxn ang="0">
                  <a:pos x="7" y="28"/>
                </a:cxn>
                <a:cxn ang="0">
                  <a:pos x="0" y="21"/>
                </a:cxn>
              </a:cxnLst>
              <a:rect l="0" t="0" r="r" b="b"/>
              <a:pathLst>
                <a:path w="413" h="162">
                  <a:moveTo>
                    <a:pt x="0" y="21"/>
                  </a:moveTo>
                  <a:lnTo>
                    <a:pt x="15" y="7"/>
                  </a:lnTo>
                  <a:lnTo>
                    <a:pt x="39" y="0"/>
                  </a:lnTo>
                  <a:lnTo>
                    <a:pt x="62" y="7"/>
                  </a:lnTo>
                  <a:lnTo>
                    <a:pt x="78" y="35"/>
                  </a:lnTo>
                  <a:lnTo>
                    <a:pt x="101" y="63"/>
                  </a:lnTo>
                  <a:lnTo>
                    <a:pt x="156" y="77"/>
                  </a:lnTo>
                  <a:lnTo>
                    <a:pt x="226" y="63"/>
                  </a:lnTo>
                  <a:lnTo>
                    <a:pt x="296" y="49"/>
                  </a:lnTo>
                  <a:lnTo>
                    <a:pt x="328" y="42"/>
                  </a:lnTo>
                  <a:lnTo>
                    <a:pt x="359" y="49"/>
                  </a:lnTo>
                  <a:lnTo>
                    <a:pt x="382" y="56"/>
                  </a:lnTo>
                  <a:lnTo>
                    <a:pt x="406" y="84"/>
                  </a:lnTo>
                  <a:lnTo>
                    <a:pt x="406" y="92"/>
                  </a:lnTo>
                  <a:lnTo>
                    <a:pt x="413" y="106"/>
                  </a:lnTo>
                  <a:lnTo>
                    <a:pt x="398" y="120"/>
                  </a:lnTo>
                  <a:lnTo>
                    <a:pt x="367" y="127"/>
                  </a:lnTo>
                  <a:lnTo>
                    <a:pt x="343" y="134"/>
                  </a:lnTo>
                  <a:lnTo>
                    <a:pt x="257" y="141"/>
                  </a:lnTo>
                  <a:lnTo>
                    <a:pt x="156" y="155"/>
                  </a:lnTo>
                  <a:lnTo>
                    <a:pt x="109" y="162"/>
                  </a:lnTo>
                  <a:lnTo>
                    <a:pt x="62" y="155"/>
                  </a:lnTo>
                  <a:lnTo>
                    <a:pt x="54" y="134"/>
                  </a:lnTo>
                  <a:lnTo>
                    <a:pt x="31" y="92"/>
                  </a:lnTo>
                  <a:lnTo>
                    <a:pt x="15" y="49"/>
                  </a:lnTo>
                  <a:lnTo>
                    <a:pt x="7" y="28"/>
                  </a:lnTo>
                  <a:lnTo>
                    <a:pt x="0" y="21"/>
                  </a:lnTo>
                  <a:close/>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141066" name="Line 778"/>
            <p:cNvSpPr>
              <a:spLocks noChangeShapeType="1"/>
            </p:cNvSpPr>
            <p:nvPr/>
          </p:nvSpPr>
          <p:spPr bwMode="auto">
            <a:xfrm flipH="1">
              <a:off x="2529" y="1410"/>
              <a:ext cx="5" cy="4"/>
            </a:xfrm>
            <a:prstGeom prst="line">
              <a:avLst/>
            </a:prstGeom>
            <a:noFill/>
            <a:ln w="25400">
              <a:solidFill>
                <a:srgbClr val="181818"/>
              </a:solidFill>
              <a:round/>
              <a:headEnd/>
              <a:tailEnd/>
            </a:ln>
          </p:spPr>
          <p:txBody>
            <a:bodyPr>
              <a:prstTxWarp prst="textNoShape">
                <a:avLst/>
              </a:prstTxWarp>
            </a:bodyPr>
            <a:lstStyle/>
            <a:p>
              <a:endParaRPr lang="en-US"/>
            </a:p>
          </p:txBody>
        </p:sp>
        <p:sp>
          <p:nvSpPr>
            <p:cNvPr id="141067" name="Line 779"/>
            <p:cNvSpPr>
              <a:spLocks noChangeShapeType="1"/>
            </p:cNvSpPr>
            <p:nvPr/>
          </p:nvSpPr>
          <p:spPr bwMode="auto">
            <a:xfrm flipH="1">
              <a:off x="2529" y="1410"/>
              <a:ext cx="5" cy="4"/>
            </a:xfrm>
            <a:prstGeom prst="line">
              <a:avLst/>
            </a:prstGeom>
            <a:noFill/>
            <a:ln w="25400">
              <a:solidFill>
                <a:srgbClr val="212121"/>
              </a:solidFill>
              <a:round/>
              <a:headEnd/>
              <a:tailEnd/>
            </a:ln>
          </p:spPr>
          <p:txBody>
            <a:bodyPr>
              <a:prstTxWarp prst="textNoShape">
                <a:avLst/>
              </a:prstTxWarp>
            </a:bodyPr>
            <a:lstStyle/>
            <a:p>
              <a:endParaRPr lang="en-US"/>
            </a:p>
          </p:txBody>
        </p:sp>
        <p:sp>
          <p:nvSpPr>
            <p:cNvPr id="141068" name="Line 780"/>
            <p:cNvSpPr>
              <a:spLocks noChangeShapeType="1"/>
            </p:cNvSpPr>
            <p:nvPr/>
          </p:nvSpPr>
          <p:spPr bwMode="auto">
            <a:xfrm flipH="1">
              <a:off x="2529" y="1410"/>
              <a:ext cx="20" cy="18"/>
            </a:xfrm>
            <a:prstGeom prst="line">
              <a:avLst/>
            </a:prstGeom>
            <a:noFill/>
            <a:ln w="25400">
              <a:solidFill>
                <a:srgbClr val="292929"/>
              </a:solidFill>
              <a:round/>
              <a:headEnd/>
              <a:tailEnd/>
            </a:ln>
          </p:spPr>
          <p:txBody>
            <a:bodyPr>
              <a:prstTxWarp prst="textNoShape">
                <a:avLst/>
              </a:prstTxWarp>
            </a:bodyPr>
            <a:lstStyle/>
            <a:p>
              <a:endParaRPr lang="en-US"/>
            </a:p>
          </p:txBody>
        </p:sp>
        <p:sp>
          <p:nvSpPr>
            <p:cNvPr id="141069" name="Line 781"/>
            <p:cNvSpPr>
              <a:spLocks noChangeShapeType="1"/>
            </p:cNvSpPr>
            <p:nvPr/>
          </p:nvSpPr>
          <p:spPr bwMode="auto">
            <a:xfrm flipH="1">
              <a:off x="2529" y="1410"/>
              <a:ext cx="35" cy="33"/>
            </a:xfrm>
            <a:prstGeom prst="line">
              <a:avLst/>
            </a:prstGeom>
            <a:noFill/>
            <a:ln w="25400">
              <a:solidFill>
                <a:srgbClr val="313131"/>
              </a:solidFill>
              <a:round/>
              <a:headEnd/>
              <a:tailEnd/>
            </a:ln>
          </p:spPr>
          <p:txBody>
            <a:bodyPr>
              <a:prstTxWarp prst="textNoShape">
                <a:avLst/>
              </a:prstTxWarp>
            </a:bodyPr>
            <a:lstStyle/>
            <a:p>
              <a:endParaRPr lang="en-US"/>
            </a:p>
          </p:txBody>
        </p:sp>
        <p:sp>
          <p:nvSpPr>
            <p:cNvPr id="141070" name="Line 782"/>
            <p:cNvSpPr>
              <a:spLocks noChangeShapeType="1"/>
            </p:cNvSpPr>
            <p:nvPr/>
          </p:nvSpPr>
          <p:spPr bwMode="auto">
            <a:xfrm flipH="1">
              <a:off x="2529" y="1410"/>
              <a:ext cx="43" cy="40"/>
            </a:xfrm>
            <a:prstGeom prst="line">
              <a:avLst/>
            </a:prstGeom>
            <a:noFill/>
            <a:ln w="25400">
              <a:solidFill>
                <a:srgbClr val="393939"/>
              </a:solidFill>
              <a:round/>
              <a:headEnd/>
              <a:tailEnd/>
            </a:ln>
          </p:spPr>
          <p:txBody>
            <a:bodyPr>
              <a:prstTxWarp prst="textNoShape">
                <a:avLst/>
              </a:prstTxWarp>
            </a:bodyPr>
            <a:lstStyle/>
            <a:p>
              <a:endParaRPr lang="en-US"/>
            </a:p>
          </p:txBody>
        </p:sp>
        <p:sp>
          <p:nvSpPr>
            <p:cNvPr id="141071" name="Line 783"/>
            <p:cNvSpPr>
              <a:spLocks noChangeShapeType="1"/>
            </p:cNvSpPr>
            <p:nvPr/>
          </p:nvSpPr>
          <p:spPr bwMode="auto">
            <a:xfrm flipH="1">
              <a:off x="2529" y="1410"/>
              <a:ext cx="51" cy="48"/>
            </a:xfrm>
            <a:prstGeom prst="line">
              <a:avLst/>
            </a:prstGeom>
            <a:noFill/>
            <a:ln w="25400">
              <a:solidFill>
                <a:srgbClr val="424242"/>
              </a:solidFill>
              <a:round/>
              <a:headEnd/>
              <a:tailEnd/>
            </a:ln>
          </p:spPr>
          <p:txBody>
            <a:bodyPr>
              <a:prstTxWarp prst="textNoShape">
                <a:avLst/>
              </a:prstTxWarp>
            </a:bodyPr>
            <a:lstStyle/>
            <a:p>
              <a:endParaRPr lang="en-US"/>
            </a:p>
          </p:txBody>
        </p:sp>
        <p:sp>
          <p:nvSpPr>
            <p:cNvPr id="141072" name="Line 784"/>
            <p:cNvSpPr>
              <a:spLocks noChangeShapeType="1"/>
            </p:cNvSpPr>
            <p:nvPr/>
          </p:nvSpPr>
          <p:spPr bwMode="auto">
            <a:xfrm flipH="1">
              <a:off x="2529" y="1410"/>
              <a:ext cx="66" cy="62"/>
            </a:xfrm>
            <a:prstGeom prst="line">
              <a:avLst/>
            </a:prstGeom>
            <a:noFill/>
            <a:ln w="25400">
              <a:solidFill>
                <a:srgbClr val="4A4A4A"/>
              </a:solidFill>
              <a:round/>
              <a:headEnd/>
              <a:tailEnd/>
            </a:ln>
          </p:spPr>
          <p:txBody>
            <a:bodyPr>
              <a:prstTxWarp prst="textNoShape">
                <a:avLst/>
              </a:prstTxWarp>
            </a:bodyPr>
            <a:lstStyle/>
            <a:p>
              <a:endParaRPr lang="en-US"/>
            </a:p>
          </p:txBody>
        </p:sp>
        <p:sp>
          <p:nvSpPr>
            <p:cNvPr id="141073" name="Line 785"/>
            <p:cNvSpPr>
              <a:spLocks noChangeShapeType="1"/>
            </p:cNvSpPr>
            <p:nvPr/>
          </p:nvSpPr>
          <p:spPr bwMode="auto">
            <a:xfrm flipH="1">
              <a:off x="2537" y="1410"/>
              <a:ext cx="66" cy="63"/>
            </a:xfrm>
            <a:prstGeom prst="line">
              <a:avLst/>
            </a:prstGeom>
            <a:noFill/>
            <a:ln w="25400">
              <a:solidFill>
                <a:srgbClr val="525252"/>
              </a:solidFill>
              <a:round/>
              <a:headEnd/>
              <a:tailEnd/>
            </a:ln>
          </p:spPr>
          <p:txBody>
            <a:bodyPr>
              <a:prstTxWarp prst="textNoShape">
                <a:avLst/>
              </a:prstTxWarp>
            </a:bodyPr>
            <a:lstStyle/>
            <a:p>
              <a:endParaRPr lang="en-US"/>
            </a:p>
          </p:txBody>
        </p:sp>
        <p:sp>
          <p:nvSpPr>
            <p:cNvPr id="141074" name="Line 786"/>
            <p:cNvSpPr>
              <a:spLocks noChangeShapeType="1"/>
            </p:cNvSpPr>
            <p:nvPr/>
          </p:nvSpPr>
          <p:spPr bwMode="auto">
            <a:xfrm flipH="1">
              <a:off x="2544" y="1410"/>
              <a:ext cx="66" cy="63"/>
            </a:xfrm>
            <a:prstGeom prst="line">
              <a:avLst/>
            </a:prstGeom>
            <a:noFill/>
            <a:ln w="25400">
              <a:solidFill>
                <a:srgbClr val="5A5A5A"/>
              </a:solidFill>
              <a:round/>
              <a:headEnd/>
              <a:tailEnd/>
            </a:ln>
          </p:spPr>
          <p:txBody>
            <a:bodyPr>
              <a:prstTxWarp prst="textNoShape">
                <a:avLst/>
              </a:prstTxWarp>
            </a:bodyPr>
            <a:lstStyle/>
            <a:p>
              <a:endParaRPr lang="en-US"/>
            </a:p>
          </p:txBody>
        </p:sp>
        <p:sp>
          <p:nvSpPr>
            <p:cNvPr id="141075" name="Line 787"/>
            <p:cNvSpPr>
              <a:spLocks noChangeShapeType="1"/>
            </p:cNvSpPr>
            <p:nvPr/>
          </p:nvSpPr>
          <p:spPr bwMode="auto">
            <a:xfrm flipH="1">
              <a:off x="2560" y="1410"/>
              <a:ext cx="67" cy="63"/>
            </a:xfrm>
            <a:prstGeom prst="line">
              <a:avLst/>
            </a:prstGeom>
            <a:noFill/>
            <a:ln w="25400">
              <a:solidFill>
                <a:srgbClr val="636363"/>
              </a:solidFill>
              <a:round/>
              <a:headEnd/>
              <a:tailEnd/>
            </a:ln>
          </p:spPr>
          <p:txBody>
            <a:bodyPr>
              <a:prstTxWarp prst="textNoShape">
                <a:avLst/>
              </a:prstTxWarp>
            </a:bodyPr>
            <a:lstStyle/>
            <a:p>
              <a:endParaRPr lang="en-US"/>
            </a:p>
          </p:txBody>
        </p:sp>
        <p:sp>
          <p:nvSpPr>
            <p:cNvPr id="141076" name="Line 788"/>
            <p:cNvSpPr>
              <a:spLocks noChangeShapeType="1"/>
            </p:cNvSpPr>
            <p:nvPr/>
          </p:nvSpPr>
          <p:spPr bwMode="auto">
            <a:xfrm flipH="1">
              <a:off x="2568" y="1410"/>
              <a:ext cx="66" cy="63"/>
            </a:xfrm>
            <a:prstGeom prst="line">
              <a:avLst/>
            </a:prstGeom>
            <a:noFill/>
            <a:ln w="25400">
              <a:solidFill>
                <a:srgbClr val="6B6B6B"/>
              </a:solidFill>
              <a:round/>
              <a:headEnd/>
              <a:tailEnd/>
            </a:ln>
          </p:spPr>
          <p:txBody>
            <a:bodyPr>
              <a:prstTxWarp prst="textNoShape">
                <a:avLst/>
              </a:prstTxWarp>
            </a:bodyPr>
            <a:lstStyle/>
            <a:p>
              <a:endParaRPr lang="en-US"/>
            </a:p>
          </p:txBody>
        </p:sp>
        <p:sp>
          <p:nvSpPr>
            <p:cNvPr id="141077" name="Line 789"/>
            <p:cNvSpPr>
              <a:spLocks noChangeShapeType="1"/>
            </p:cNvSpPr>
            <p:nvPr/>
          </p:nvSpPr>
          <p:spPr bwMode="auto">
            <a:xfrm flipH="1">
              <a:off x="2583" y="1410"/>
              <a:ext cx="66" cy="63"/>
            </a:xfrm>
            <a:prstGeom prst="line">
              <a:avLst/>
            </a:prstGeom>
            <a:noFill/>
            <a:ln w="25400">
              <a:solidFill>
                <a:srgbClr val="737373"/>
              </a:solidFill>
              <a:round/>
              <a:headEnd/>
              <a:tailEnd/>
            </a:ln>
          </p:spPr>
          <p:txBody>
            <a:bodyPr>
              <a:prstTxWarp prst="textNoShape">
                <a:avLst/>
              </a:prstTxWarp>
            </a:bodyPr>
            <a:lstStyle/>
            <a:p>
              <a:endParaRPr lang="en-US"/>
            </a:p>
          </p:txBody>
        </p:sp>
        <p:sp>
          <p:nvSpPr>
            <p:cNvPr id="141078" name="Line 790"/>
            <p:cNvSpPr>
              <a:spLocks noChangeShapeType="1"/>
            </p:cNvSpPr>
            <p:nvPr/>
          </p:nvSpPr>
          <p:spPr bwMode="auto">
            <a:xfrm flipH="1">
              <a:off x="2591" y="1410"/>
              <a:ext cx="66" cy="63"/>
            </a:xfrm>
            <a:prstGeom prst="line">
              <a:avLst/>
            </a:prstGeom>
            <a:noFill/>
            <a:ln w="25400">
              <a:solidFill>
                <a:srgbClr val="7B7B7B"/>
              </a:solidFill>
              <a:round/>
              <a:headEnd/>
              <a:tailEnd/>
            </a:ln>
          </p:spPr>
          <p:txBody>
            <a:bodyPr>
              <a:prstTxWarp prst="textNoShape">
                <a:avLst/>
              </a:prstTxWarp>
            </a:bodyPr>
            <a:lstStyle/>
            <a:p>
              <a:endParaRPr lang="en-US"/>
            </a:p>
          </p:txBody>
        </p:sp>
        <p:sp>
          <p:nvSpPr>
            <p:cNvPr id="141079" name="Line 791"/>
            <p:cNvSpPr>
              <a:spLocks noChangeShapeType="1"/>
            </p:cNvSpPr>
            <p:nvPr/>
          </p:nvSpPr>
          <p:spPr bwMode="auto">
            <a:xfrm flipH="1">
              <a:off x="2606" y="1410"/>
              <a:ext cx="66" cy="63"/>
            </a:xfrm>
            <a:prstGeom prst="line">
              <a:avLst/>
            </a:prstGeom>
            <a:noFill/>
            <a:ln w="25400">
              <a:solidFill>
                <a:srgbClr val="848484"/>
              </a:solidFill>
              <a:round/>
              <a:headEnd/>
              <a:tailEnd/>
            </a:ln>
          </p:spPr>
          <p:txBody>
            <a:bodyPr>
              <a:prstTxWarp prst="textNoShape">
                <a:avLst/>
              </a:prstTxWarp>
            </a:bodyPr>
            <a:lstStyle/>
            <a:p>
              <a:endParaRPr lang="en-US"/>
            </a:p>
          </p:txBody>
        </p:sp>
        <p:sp>
          <p:nvSpPr>
            <p:cNvPr id="141080" name="Line 792"/>
            <p:cNvSpPr>
              <a:spLocks noChangeShapeType="1"/>
            </p:cNvSpPr>
            <p:nvPr/>
          </p:nvSpPr>
          <p:spPr bwMode="auto">
            <a:xfrm flipH="1">
              <a:off x="2614" y="1410"/>
              <a:ext cx="66" cy="63"/>
            </a:xfrm>
            <a:prstGeom prst="line">
              <a:avLst/>
            </a:prstGeom>
            <a:noFill/>
            <a:ln w="25400">
              <a:solidFill>
                <a:srgbClr val="8C8C8C"/>
              </a:solidFill>
              <a:round/>
              <a:headEnd/>
              <a:tailEnd/>
            </a:ln>
          </p:spPr>
          <p:txBody>
            <a:bodyPr>
              <a:prstTxWarp prst="textNoShape">
                <a:avLst/>
              </a:prstTxWarp>
            </a:bodyPr>
            <a:lstStyle/>
            <a:p>
              <a:endParaRPr lang="en-US"/>
            </a:p>
          </p:txBody>
        </p:sp>
        <p:sp>
          <p:nvSpPr>
            <p:cNvPr id="141081" name="Line 793"/>
            <p:cNvSpPr>
              <a:spLocks noChangeShapeType="1"/>
            </p:cNvSpPr>
            <p:nvPr/>
          </p:nvSpPr>
          <p:spPr bwMode="auto">
            <a:xfrm flipH="1">
              <a:off x="2621" y="1410"/>
              <a:ext cx="66" cy="63"/>
            </a:xfrm>
            <a:prstGeom prst="line">
              <a:avLst/>
            </a:prstGeom>
            <a:noFill/>
            <a:ln w="25400">
              <a:solidFill>
                <a:srgbClr val="949494"/>
              </a:solidFill>
              <a:round/>
              <a:headEnd/>
              <a:tailEnd/>
            </a:ln>
          </p:spPr>
          <p:txBody>
            <a:bodyPr>
              <a:prstTxWarp prst="textNoShape">
                <a:avLst/>
              </a:prstTxWarp>
            </a:bodyPr>
            <a:lstStyle/>
            <a:p>
              <a:endParaRPr lang="en-US"/>
            </a:p>
          </p:txBody>
        </p:sp>
        <p:sp>
          <p:nvSpPr>
            <p:cNvPr id="141082" name="Line 794"/>
            <p:cNvSpPr>
              <a:spLocks noChangeShapeType="1"/>
            </p:cNvSpPr>
            <p:nvPr/>
          </p:nvSpPr>
          <p:spPr bwMode="auto">
            <a:xfrm flipH="1">
              <a:off x="2636" y="1410"/>
              <a:ext cx="67" cy="63"/>
            </a:xfrm>
            <a:prstGeom prst="line">
              <a:avLst/>
            </a:prstGeom>
            <a:noFill/>
            <a:ln w="25400">
              <a:solidFill>
                <a:srgbClr val="9C9C9C"/>
              </a:solidFill>
              <a:round/>
              <a:headEnd/>
              <a:tailEnd/>
            </a:ln>
          </p:spPr>
          <p:txBody>
            <a:bodyPr>
              <a:prstTxWarp prst="textNoShape">
                <a:avLst/>
              </a:prstTxWarp>
            </a:bodyPr>
            <a:lstStyle/>
            <a:p>
              <a:endParaRPr lang="en-US"/>
            </a:p>
          </p:txBody>
        </p:sp>
        <p:sp>
          <p:nvSpPr>
            <p:cNvPr id="141083" name="Line 795"/>
            <p:cNvSpPr>
              <a:spLocks noChangeShapeType="1"/>
            </p:cNvSpPr>
            <p:nvPr/>
          </p:nvSpPr>
          <p:spPr bwMode="auto">
            <a:xfrm flipH="1">
              <a:off x="2644" y="1410"/>
              <a:ext cx="66" cy="63"/>
            </a:xfrm>
            <a:prstGeom prst="line">
              <a:avLst/>
            </a:prstGeom>
            <a:noFill/>
            <a:ln w="25400">
              <a:solidFill>
                <a:srgbClr val="A5A5A5"/>
              </a:solidFill>
              <a:round/>
              <a:headEnd/>
              <a:tailEnd/>
            </a:ln>
          </p:spPr>
          <p:txBody>
            <a:bodyPr>
              <a:prstTxWarp prst="textNoShape">
                <a:avLst/>
              </a:prstTxWarp>
            </a:bodyPr>
            <a:lstStyle/>
            <a:p>
              <a:endParaRPr lang="en-US"/>
            </a:p>
          </p:txBody>
        </p:sp>
        <p:sp>
          <p:nvSpPr>
            <p:cNvPr id="141084" name="Line 796"/>
            <p:cNvSpPr>
              <a:spLocks noChangeShapeType="1"/>
            </p:cNvSpPr>
            <p:nvPr/>
          </p:nvSpPr>
          <p:spPr bwMode="auto">
            <a:xfrm flipH="1">
              <a:off x="2659" y="1410"/>
              <a:ext cx="66" cy="63"/>
            </a:xfrm>
            <a:prstGeom prst="line">
              <a:avLst/>
            </a:prstGeom>
            <a:noFill/>
            <a:ln w="25400">
              <a:solidFill>
                <a:srgbClr val="ADADAD"/>
              </a:solidFill>
              <a:round/>
              <a:headEnd/>
              <a:tailEnd/>
            </a:ln>
          </p:spPr>
          <p:txBody>
            <a:bodyPr>
              <a:prstTxWarp prst="textNoShape">
                <a:avLst/>
              </a:prstTxWarp>
            </a:bodyPr>
            <a:lstStyle/>
            <a:p>
              <a:endParaRPr lang="en-US"/>
            </a:p>
          </p:txBody>
        </p:sp>
        <p:sp>
          <p:nvSpPr>
            <p:cNvPr id="141085" name="Line 797"/>
            <p:cNvSpPr>
              <a:spLocks noChangeShapeType="1"/>
            </p:cNvSpPr>
            <p:nvPr/>
          </p:nvSpPr>
          <p:spPr bwMode="auto">
            <a:xfrm flipH="1">
              <a:off x="2667" y="1410"/>
              <a:ext cx="66" cy="63"/>
            </a:xfrm>
            <a:prstGeom prst="line">
              <a:avLst/>
            </a:prstGeom>
            <a:noFill/>
            <a:ln w="25400">
              <a:solidFill>
                <a:srgbClr val="B5B5B5"/>
              </a:solidFill>
              <a:round/>
              <a:headEnd/>
              <a:tailEnd/>
            </a:ln>
          </p:spPr>
          <p:txBody>
            <a:bodyPr>
              <a:prstTxWarp prst="textNoShape">
                <a:avLst/>
              </a:prstTxWarp>
            </a:bodyPr>
            <a:lstStyle/>
            <a:p>
              <a:endParaRPr lang="en-US"/>
            </a:p>
          </p:txBody>
        </p:sp>
        <p:sp>
          <p:nvSpPr>
            <p:cNvPr id="141086" name="Line 798"/>
            <p:cNvSpPr>
              <a:spLocks noChangeShapeType="1"/>
            </p:cNvSpPr>
            <p:nvPr/>
          </p:nvSpPr>
          <p:spPr bwMode="auto">
            <a:xfrm flipH="1">
              <a:off x="2675" y="1410"/>
              <a:ext cx="66" cy="63"/>
            </a:xfrm>
            <a:prstGeom prst="line">
              <a:avLst/>
            </a:prstGeom>
            <a:noFill/>
            <a:ln w="25400">
              <a:solidFill>
                <a:srgbClr val="BDBDBD"/>
              </a:solidFill>
              <a:round/>
              <a:headEnd/>
              <a:tailEnd/>
            </a:ln>
          </p:spPr>
          <p:txBody>
            <a:bodyPr>
              <a:prstTxWarp prst="textNoShape">
                <a:avLst/>
              </a:prstTxWarp>
            </a:bodyPr>
            <a:lstStyle/>
            <a:p>
              <a:endParaRPr lang="en-US"/>
            </a:p>
          </p:txBody>
        </p:sp>
        <p:sp>
          <p:nvSpPr>
            <p:cNvPr id="141087" name="Line 799"/>
            <p:cNvSpPr>
              <a:spLocks noChangeShapeType="1"/>
            </p:cNvSpPr>
            <p:nvPr/>
          </p:nvSpPr>
          <p:spPr bwMode="auto">
            <a:xfrm flipH="1">
              <a:off x="2689" y="1417"/>
              <a:ext cx="59" cy="56"/>
            </a:xfrm>
            <a:prstGeom prst="line">
              <a:avLst/>
            </a:prstGeom>
            <a:noFill/>
            <a:ln w="25400">
              <a:solidFill>
                <a:srgbClr val="C6C6C6"/>
              </a:solidFill>
              <a:round/>
              <a:headEnd/>
              <a:tailEnd/>
            </a:ln>
          </p:spPr>
          <p:txBody>
            <a:bodyPr>
              <a:prstTxWarp prst="textNoShape">
                <a:avLst/>
              </a:prstTxWarp>
            </a:bodyPr>
            <a:lstStyle/>
            <a:p>
              <a:endParaRPr lang="en-US"/>
            </a:p>
          </p:txBody>
        </p:sp>
        <p:sp>
          <p:nvSpPr>
            <p:cNvPr id="141088" name="Line 800"/>
            <p:cNvSpPr>
              <a:spLocks noChangeShapeType="1"/>
            </p:cNvSpPr>
            <p:nvPr/>
          </p:nvSpPr>
          <p:spPr bwMode="auto">
            <a:xfrm flipH="1">
              <a:off x="2696" y="1424"/>
              <a:ext cx="52" cy="49"/>
            </a:xfrm>
            <a:prstGeom prst="line">
              <a:avLst/>
            </a:prstGeom>
            <a:noFill/>
            <a:ln w="25400">
              <a:solidFill>
                <a:srgbClr val="CECECE"/>
              </a:solidFill>
              <a:round/>
              <a:headEnd/>
              <a:tailEnd/>
            </a:ln>
          </p:spPr>
          <p:txBody>
            <a:bodyPr>
              <a:prstTxWarp prst="textNoShape">
                <a:avLst/>
              </a:prstTxWarp>
            </a:bodyPr>
            <a:lstStyle/>
            <a:p>
              <a:endParaRPr lang="en-US"/>
            </a:p>
          </p:txBody>
        </p:sp>
        <p:sp>
          <p:nvSpPr>
            <p:cNvPr id="141089" name="Line 801"/>
            <p:cNvSpPr>
              <a:spLocks noChangeShapeType="1"/>
            </p:cNvSpPr>
            <p:nvPr/>
          </p:nvSpPr>
          <p:spPr bwMode="auto">
            <a:xfrm flipH="1">
              <a:off x="2704" y="1431"/>
              <a:ext cx="44" cy="42"/>
            </a:xfrm>
            <a:prstGeom prst="line">
              <a:avLst/>
            </a:prstGeom>
            <a:noFill/>
            <a:ln w="25400">
              <a:solidFill>
                <a:srgbClr val="D6D6D6"/>
              </a:solidFill>
              <a:round/>
              <a:headEnd/>
              <a:tailEnd/>
            </a:ln>
          </p:spPr>
          <p:txBody>
            <a:bodyPr>
              <a:prstTxWarp prst="textNoShape">
                <a:avLst/>
              </a:prstTxWarp>
            </a:bodyPr>
            <a:lstStyle/>
            <a:p>
              <a:endParaRPr lang="en-US"/>
            </a:p>
          </p:txBody>
        </p:sp>
        <p:sp>
          <p:nvSpPr>
            <p:cNvPr id="141090" name="Line 802"/>
            <p:cNvSpPr>
              <a:spLocks noChangeShapeType="1"/>
            </p:cNvSpPr>
            <p:nvPr/>
          </p:nvSpPr>
          <p:spPr bwMode="auto">
            <a:xfrm flipH="1">
              <a:off x="2719" y="1445"/>
              <a:ext cx="29" cy="28"/>
            </a:xfrm>
            <a:prstGeom prst="line">
              <a:avLst/>
            </a:prstGeom>
            <a:noFill/>
            <a:ln w="25400">
              <a:solidFill>
                <a:srgbClr val="DEDEDE"/>
              </a:solidFill>
              <a:round/>
              <a:headEnd/>
              <a:tailEnd/>
            </a:ln>
          </p:spPr>
          <p:txBody>
            <a:bodyPr>
              <a:prstTxWarp prst="textNoShape">
                <a:avLst/>
              </a:prstTxWarp>
            </a:bodyPr>
            <a:lstStyle/>
            <a:p>
              <a:endParaRPr lang="en-US"/>
            </a:p>
          </p:txBody>
        </p:sp>
        <p:sp>
          <p:nvSpPr>
            <p:cNvPr id="141091" name="Line 803"/>
            <p:cNvSpPr>
              <a:spLocks noChangeShapeType="1"/>
            </p:cNvSpPr>
            <p:nvPr/>
          </p:nvSpPr>
          <p:spPr bwMode="auto">
            <a:xfrm flipH="1">
              <a:off x="2735" y="1460"/>
              <a:ext cx="13" cy="13"/>
            </a:xfrm>
            <a:prstGeom prst="line">
              <a:avLst/>
            </a:prstGeom>
            <a:noFill/>
            <a:ln w="25400">
              <a:solidFill>
                <a:srgbClr val="E7E7E7"/>
              </a:solidFill>
              <a:round/>
              <a:headEnd/>
              <a:tailEnd/>
            </a:ln>
          </p:spPr>
          <p:txBody>
            <a:bodyPr>
              <a:prstTxWarp prst="textNoShape">
                <a:avLst/>
              </a:prstTxWarp>
            </a:bodyPr>
            <a:lstStyle/>
            <a:p>
              <a:endParaRPr lang="en-US"/>
            </a:p>
          </p:txBody>
        </p:sp>
        <p:sp>
          <p:nvSpPr>
            <p:cNvPr id="141092" name="Line 804"/>
            <p:cNvSpPr>
              <a:spLocks noChangeShapeType="1"/>
            </p:cNvSpPr>
            <p:nvPr/>
          </p:nvSpPr>
          <p:spPr bwMode="auto">
            <a:xfrm flipH="1">
              <a:off x="2735" y="1460"/>
              <a:ext cx="13" cy="13"/>
            </a:xfrm>
            <a:prstGeom prst="line">
              <a:avLst/>
            </a:prstGeom>
            <a:noFill/>
            <a:ln w="25400">
              <a:solidFill>
                <a:srgbClr val="EFEFEF"/>
              </a:solidFill>
              <a:round/>
              <a:headEnd/>
              <a:tailEnd/>
            </a:ln>
          </p:spPr>
          <p:txBody>
            <a:bodyPr>
              <a:prstTxWarp prst="textNoShape">
                <a:avLst/>
              </a:prstTxWarp>
            </a:bodyPr>
            <a:lstStyle/>
            <a:p>
              <a:endParaRPr lang="en-US"/>
            </a:p>
          </p:txBody>
        </p:sp>
        <p:sp>
          <p:nvSpPr>
            <p:cNvPr id="141093" name="Freeform 805"/>
            <p:cNvSpPr>
              <a:spLocks/>
            </p:cNvSpPr>
            <p:nvPr/>
          </p:nvSpPr>
          <p:spPr bwMode="auto">
            <a:xfrm>
              <a:off x="2529" y="1410"/>
              <a:ext cx="219" cy="63"/>
            </a:xfrm>
            <a:custGeom>
              <a:avLst/>
              <a:gdLst/>
              <a:ahLst/>
              <a:cxnLst>
                <a:cxn ang="0">
                  <a:pos x="219" y="0"/>
                </a:cxn>
                <a:cxn ang="0">
                  <a:pos x="203" y="0"/>
                </a:cxn>
                <a:cxn ang="0">
                  <a:pos x="63" y="14"/>
                </a:cxn>
                <a:cxn ang="0">
                  <a:pos x="47" y="14"/>
                </a:cxn>
                <a:cxn ang="0">
                  <a:pos x="31" y="21"/>
                </a:cxn>
                <a:cxn ang="0">
                  <a:pos x="0" y="49"/>
                </a:cxn>
                <a:cxn ang="0">
                  <a:pos x="0" y="63"/>
                </a:cxn>
                <a:cxn ang="0">
                  <a:pos x="16" y="63"/>
                </a:cxn>
                <a:cxn ang="0">
                  <a:pos x="39" y="63"/>
                </a:cxn>
                <a:cxn ang="0">
                  <a:pos x="55" y="56"/>
                </a:cxn>
                <a:cxn ang="0">
                  <a:pos x="219" y="0"/>
                </a:cxn>
              </a:cxnLst>
              <a:rect l="0" t="0" r="r" b="b"/>
              <a:pathLst>
                <a:path w="219" h="63">
                  <a:moveTo>
                    <a:pt x="219" y="0"/>
                  </a:moveTo>
                  <a:lnTo>
                    <a:pt x="203" y="0"/>
                  </a:lnTo>
                  <a:lnTo>
                    <a:pt x="63" y="14"/>
                  </a:lnTo>
                  <a:lnTo>
                    <a:pt x="47" y="14"/>
                  </a:lnTo>
                  <a:lnTo>
                    <a:pt x="31" y="21"/>
                  </a:lnTo>
                  <a:lnTo>
                    <a:pt x="0" y="49"/>
                  </a:lnTo>
                  <a:lnTo>
                    <a:pt x="0" y="63"/>
                  </a:lnTo>
                  <a:lnTo>
                    <a:pt x="16" y="63"/>
                  </a:lnTo>
                  <a:lnTo>
                    <a:pt x="39" y="63"/>
                  </a:lnTo>
                  <a:lnTo>
                    <a:pt x="55" y="56"/>
                  </a:lnTo>
                  <a:lnTo>
                    <a:pt x="219" y="0"/>
                  </a:lnTo>
                  <a:close/>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141094" name="Line 806"/>
            <p:cNvSpPr>
              <a:spLocks noChangeShapeType="1"/>
            </p:cNvSpPr>
            <p:nvPr/>
          </p:nvSpPr>
          <p:spPr bwMode="auto">
            <a:xfrm flipH="1">
              <a:off x="2787" y="1353"/>
              <a:ext cx="12" cy="11"/>
            </a:xfrm>
            <a:prstGeom prst="line">
              <a:avLst/>
            </a:prstGeom>
            <a:noFill/>
            <a:ln w="25400">
              <a:solidFill>
                <a:srgbClr val="505050"/>
              </a:solidFill>
              <a:round/>
              <a:headEnd/>
              <a:tailEnd/>
            </a:ln>
          </p:spPr>
          <p:txBody>
            <a:bodyPr>
              <a:prstTxWarp prst="textNoShape">
                <a:avLst/>
              </a:prstTxWarp>
            </a:bodyPr>
            <a:lstStyle/>
            <a:p>
              <a:endParaRPr lang="en-US"/>
            </a:p>
          </p:txBody>
        </p:sp>
        <p:sp>
          <p:nvSpPr>
            <p:cNvPr id="141095" name="Line 807"/>
            <p:cNvSpPr>
              <a:spLocks noChangeShapeType="1"/>
            </p:cNvSpPr>
            <p:nvPr/>
          </p:nvSpPr>
          <p:spPr bwMode="auto">
            <a:xfrm flipH="1">
              <a:off x="2787" y="1353"/>
              <a:ext cx="20" cy="19"/>
            </a:xfrm>
            <a:prstGeom prst="line">
              <a:avLst/>
            </a:prstGeom>
            <a:noFill/>
            <a:ln w="25400">
              <a:solidFill>
                <a:srgbClr val="5E5E5E"/>
              </a:solidFill>
              <a:round/>
              <a:headEnd/>
              <a:tailEnd/>
            </a:ln>
          </p:spPr>
          <p:txBody>
            <a:bodyPr>
              <a:prstTxWarp prst="textNoShape">
                <a:avLst/>
              </a:prstTxWarp>
            </a:bodyPr>
            <a:lstStyle/>
            <a:p>
              <a:endParaRPr lang="en-US"/>
            </a:p>
          </p:txBody>
        </p:sp>
        <p:sp>
          <p:nvSpPr>
            <p:cNvPr id="141096" name="Line 808"/>
            <p:cNvSpPr>
              <a:spLocks noChangeShapeType="1"/>
            </p:cNvSpPr>
            <p:nvPr/>
          </p:nvSpPr>
          <p:spPr bwMode="auto">
            <a:xfrm flipH="1">
              <a:off x="2787" y="1353"/>
              <a:ext cx="36" cy="34"/>
            </a:xfrm>
            <a:prstGeom prst="line">
              <a:avLst/>
            </a:prstGeom>
            <a:noFill/>
            <a:ln w="25400">
              <a:solidFill>
                <a:srgbClr val="6B6B6B"/>
              </a:solidFill>
              <a:round/>
              <a:headEnd/>
              <a:tailEnd/>
            </a:ln>
          </p:spPr>
          <p:txBody>
            <a:bodyPr>
              <a:prstTxWarp prst="textNoShape">
                <a:avLst/>
              </a:prstTxWarp>
            </a:bodyPr>
            <a:lstStyle/>
            <a:p>
              <a:endParaRPr lang="en-US"/>
            </a:p>
          </p:txBody>
        </p:sp>
        <p:sp>
          <p:nvSpPr>
            <p:cNvPr id="141097" name="Line 809"/>
            <p:cNvSpPr>
              <a:spLocks noChangeShapeType="1"/>
            </p:cNvSpPr>
            <p:nvPr/>
          </p:nvSpPr>
          <p:spPr bwMode="auto">
            <a:xfrm flipH="1">
              <a:off x="2787" y="1353"/>
              <a:ext cx="43" cy="41"/>
            </a:xfrm>
            <a:prstGeom prst="line">
              <a:avLst/>
            </a:prstGeom>
            <a:noFill/>
            <a:ln w="25400">
              <a:solidFill>
                <a:srgbClr val="797979"/>
              </a:solidFill>
              <a:round/>
              <a:headEnd/>
              <a:tailEnd/>
            </a:ln>
          </p:spPr>
          <p:txBody>
            <a:bodyPr>
              <a:prstTxWarp prst="textNoShape">
                <a:avLst/>
              </a:prstTxWarp>
            </a:bodyPr>
            <a:lstStyle/>
            <a:p>
              <a:endParaRPr lang="en-US"/>
            </a:p>
          </p:txBody>
        </p:sp>
        <p:sp>
          <p:nvSpPr>
            <p:cNvPr id="141098" name="Line 810"/>
            <p:cNvSpPr>
              <a:spLocks noChangeShapeType="1"/>
            </p:cNvSpPr>
            <p:nvPr/>
          </p:nvSpPr>
          <p:spPr bwMode="auto">
            <a:xfrm flipH="1">
              <a:off x="2793" y="1353"/>
              <a:ext cx="44" cy="43"/>
            </a:xfrm>
            <a:prstGeom prst="line">
              <a:avLst/>
            </a:prstGeom>
            <a:noFill/>
            <a:ln w="25400">
              <a:solidFill>
                <a:srgbClr val="868686"/>
              </a:solidFill>
              <a:round/>
              <a:headEnd/>
              <a:tailEnd/>
            </a:ln>
          </p:spPr>
          <p:txBody>
            <a:bodyPr>
              <a:prstTxWarp prst="textNoShape">
                <a:avLst/>
              </a:prstTxWarp>
            </a:bodyPr>
            <a:lstStyle/>
            <a:p>
              <a:endParaRPr lang="en-US"/>
            </a:p>
          </p:txBody>
        </p:sp>
        <p:sp>
          <p:nvSpPr>
            <p:cNvPr id="141099" name="Line 811"/>
            <p:cNvSpPr>
              <a:spLocks noChangeShapeType="1"/>
            </p:cNvSpPr>
            <p:nvPr/>
          </p:nvSpPr>
          <p:spPr bwMode="auto">
            <a:xfrm flipH="1">
              <a:off x="2808" y="1353"/>
              <a:ext cx="44" cy="43"/>
            </a:xfrm>
            <a:prstGeom prst="line">
              <a:avLst/>
            </a:prstGeom>
            <a:noFill/>
            <a:ln w="25400">
              <a:solidFill>
                <a:srgbClr val="949494"/>
              </a:solidFill>
              <a:round/>
              <a:headEnd/>
              <a:tailEnd/>
            </a:ln>
          </p:spPr>
          <p:txBody>
            <a:bodyPr>
              <a:prstTxWarp prst="textNoShape">
                <a:avLst/>
              </a:prstTxWarp>
            </a:bodyPr>
            <a:lstStyle/>
            <a:p>
              <a:endParaRPr lang="en-US"/>
            </a:p>
          </p:txBody>
        </p:sp>
        <p:sp>
          <p:nvSpPr>
            <p:cNvPr id="141100" name="Line 812"/>
            <p:cNvSpPr>
              <a:spLocks noChangeShapeType="1"/>
            </p:cNvSpPr>
            <p:nvPr/>
          </p:nvSpPr>
          <p:spPr bwMode="auto">
            <a:xfrm flipH="1">
              <a:off x="2823" y="1353"/>
              <a:ext cx="44" cy="43"/>
            </a:xfrm>
            <a:prstGeom prst="line">
              <a:avLst/>
            </a:prstGeom>
            <a:noFill/>
            <a:ln w="25400">
              <a:solidFill>
                <a:srgbClr val="A1A1A1"/>
              </a:solidFill>
              <a:round/>
              <a:headEnd/>
              <a:tailEnd/>
            </a:ln>
          </p:spPr>
          <p:txBody>
            <a:bodyPr>
              <a:prstTxWarp prst="textNoShape">
                <a:avLst/>
              </a:prstTxWarp>
            </a:bodyPr>
            <a:lstStyle/>
            <a:p>
              <a:endParaRPr lang="en-US"/>
            </a:p>
          </p:txBody>
        </p:sp>
        <p:sp>
          <p:nvSpPr>
            <p:cNvPr id="141101" name="Line 813"/>
            <p:cNvSpPr>
              <a:spLocks noChangeShapeType="1"/>
            </p:cNvSpPr>
            <p:nvPr/>
          </p:nvSpPr>
          <p:spPr bwMode="auto">
            <a:xfrm flipH="1">
              <a:off x="2830" y="1354"/>
              <a:ext cx="43" cy="42"/>
            </a:xfrm>
            <a:prstGeom prst="line">
              <a:avLst/>
            </a:prstGeom>
            <a:noFill/>
            <a:ln w="25400">
              <a:solidFill>
                <a:srgbClr val="AFAFAF"/>
              </a:solidFill>
              <a:round/>
              <a:headEnd/>
              <a:tailEnd/>
            </a:ln>
          </p:spPr>
          <p:txBody>
            <a:bodyPr>
              <a:prstTxWarp prst="textNoShape">
                <a:avLst/>
              </a:prstTxWarp>
            </a:bodyPr>
            <a:lstStyle/>
            <a:p>
              <a:endParaRPr lang="en-US"/>
            </a:p>
          </p:txBody>
        </p:sp>
        <p:sp>
          <p:nvSpPr>
            <p:cNvPr id="141102" name="Line 814"/>
            <p:cNvSpPr>
              <a:spLocks noChangeShapeType="1"/>
            </p:cNvSpPr>
            <p:nvPr/>
          </p:nvSpPr>
          <p:spPr bwMode="auto">
            <a:xfrm flipH="1">
              <a:off x="2837" y="1361"/>
              <a:ext cx="36" cy="35"/>
            </a:xfrm>
            <a:prstGeom prst="line">
              <a:avLst/>
            </a:prstGeom>
            <a:noFill/>
            <a:ln w="25400">
              <a:solidFill>
                <a:srgbClr val="BCBCBC"/>
              </a:solidFill>
              <a:round/>
              <a:headEnd/>
              <a:tailEnd/>
            </a:ln>
          </p:spPr>
          <p:txBody>
            <a:bodyPr>
              <a:prstTxWarp prst="textNoShape">
                <a:avLst/>
              </a:prstTxWarp>
            </a:bodyPr>
            <a:lstStyle/>
            <a:p>
              <a:endParaRPr lang="en-US"/>
            </a:p>
          </p:txBody>
        </p:sp>
        <p:sp>
          <p:nvSpPr>
            <p:cNvPr id="141103" name="Line 815"/>
            <p:cNvSpPr>
              <a:spLocks noChangeShapeType="1"/>
            </p:cNvSpPr>
            <p:nvPr/>
          </p:nvSpPr>
          <p:spPr bwMode="auto">
            <a:xfrm flipH="1">
              <a:off x="2853" y="1376"/>
              <a:ext cx="20" cy="20"/>
            </a:xfrm>
            <a:prstGeom prst="line">
              <a:avLst/>
            </a:prstGeom>
            <a:noFill/>
            <a:ln w="25400">
              <a:solidFill>
                <a:srgbClr val="CACACA"/>
              </a:solidFill>
              <a:round/>
              <a:headEnd/>
              <a:tailEnd/>
            </a:ln>
          </p:spPr>
          <p:txBody>
            <a:bodyPr>
              <a:prstTxWarp prst="textNoShape">
                <a:avLst/>
              </a:prstTxWarp>
            </a:bodyPr>
            <a:lstStyle/>
            <a:p>
              <a:endParaRPr lang="en-US"/>
            </a:p>
          </p:txBody>
        </p:sp>
        <p:sp>
          <p:nvSpPr>
            <p:cNvPr id="141104" name="Line 816"/>
            <p:cNvSpPr>
              <a:spLocks noChangeShapeType="1"/>
            </p:cNvSpPr>
            <p:nvPr/>
          </p:nvSpPr>
          <p:spPr bwMode="auto">
            <a:xfrm flipH="1">
              <a:off x="2868" y="1391"/>
              <a:ext cx="5" cy="5"/>
            </a:xfrm>
            <a:prstGeom prst="line">
              <a:avLst/>
            </a:prstGeom>
            <a:noFill/>
            <a:ln w="25400">
              <a:solidFill>
                <a:srgbClr val="D7D7D7"/>
              </a:solidFill>
              <a:round/>
              <a:headEnd/>
              <a:tailEnd/>
            </a:ln>
          </p:spPr>
          <p:txBody>
            <a:bodyPr>
              <a:prstTxWarp prst="textNoShape">
                <a:avLst/>
              </a:prstTxWarp>
            </a:bodyPr>
            <a:lstStyle/>
            <a:p>
              <a:endParaRPr lang="en-US"/>
            </a:p>
          </p:txBody>
        </p:sp>
        <p:sp>
          <p:nvSpPr>
            <p:cNvPr id="141105" name="Line 817"/>
            <p:cNvSpPr>
              <a:spLocks noChangeShapeType="1"/>
            </p:cNvSpPr>
            <p:nvPr/>
          </p:nvSpPr>
          <p:spPr bwMode="auto">
            <a:xfrm flipH="1">
              <a:off x="2868" y="1391"/>
              <a:ext cx="5" cy="5"/>
            </a:xfrm>
            <a:prstGeom prst="line">
              <a:avLst/>
            </a:prstGeom>
            <a:noFill/>
            <a:ln w="25400">
              <a:solidFill>
                <a:srgbClr val="E5E5E5"/>
              </a:solidFill>
              <a:round/>
              <a:headEnd/>
              <a:tailEnd/>
            </a:ln>
          </p:spPr>
          <p:txBody>
            <a:bodyPr>
              <a:prstTxWarp prst="textNoShape">
                <a:avLst/>
              </a:prstTxWarp>
            </a:bodyPr>
            <a:lstStyle/>
            <a:p>
              <a:endParaRPr lang="en-US"/>
            </a:p>
          </p:txBody>
        </p:sp>
        <p:sp>
          <p:nvSpPr>
            <p:cNvPr id="141106" name="Freeform 818"/>
            <p:cNvSpPr>
              <a:spLocks/>
            </p:cNvSpPr>
            <p:nvPr/>
          </p:nvSpPr>
          <p:spPr bwMode="auto">
            <a:xfrm>
              <a:off x="2779" y="1353"/>
              <a:ext cx="101" cy="43"/>
            </a:xfrm>
            <a:custGeom>
              <a:avLst/>
              <a:gdLst/>
              <a:ahLst/>
              <a:cxnLst>
                <a:cxn ang="0">
                  <a:pos x="70" y="0"/>
                </a:cxn>
                <a:cxn ang="0">
                  <a:pos x="0" y="29"/>
                </a:cxn>
                <a:cxn ang="0">
                  <a:pos x="23" y="43"/>
                </a:cxn>
                <a:cxn ang="0">
                  <a:pos x="101" y="21"/>
                </a:cxn>
                <a:cxn ang="0">
                  <a:pos x="70" y="0"/>
                </a:cxn>
              </a:cxnLst>
              <a:rect l="0" t="0" r="r" b="b"/>
              <a:pathLst>
                <a:path w="101" h="43">
                  <a:moveTo>
                    <a:pt x="70" y="0"/>
                  </a:moveTo>
                  <a:lnTo>
                    <a:pt x="0" y="29"/>
                  </a:lnTo>
                  <a:lnTo>
                    <a:pt x="23" y="43"/>
                  </a:lnTo>
                  <a:lnTo>
                    <a:pt x="101" y="21"/>
                  </a:lnTo>
                  <a:lnTo>
                    <a:pt x="70" y="0"/>
                  </a:lnTo>
                  <a:close/>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141107" name="Rectangle 819"/>
            <p:cNvSpPr>
              <a:spLocks noChangeArrowheads="1"/>
            </p:cNvSpPr>
            <p:nvPr/>
          </p:nvSpPr>
          <p:spPr bwMode="auto">
            <a:xfrm>
              <a:off x="1545" y="1065"/>
              <a:ext cx="869" cy="184"/>
            </a:xfrm>
            <a:prstGeom prst="rect">
              <a:avLst/>
            </a:prstGeom>
            <a:no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Andromeda</a:t>
              </a:r>
              <a:endParaRPr lang="en-US" sz="1800" b="1">
                <a:solidFill>
                  <a:schemeClr val="tx1"/>
                </a:solidFill>
                <a:latin typeface="Century Gothic" charset="0"/>
              </a:endParaRPr>
            </a:p>
          </p:txBody>
        </p:sp>
        <p:sp>
          <p:nvSpPr>
            <p:cNvPr id="824" name="Rectangle 286"/>
            <p:cNvSpPr>
              <a:spLocks noChangeArrowheads="1"/>
            </p:cNvSpPr>
            <p:nvPr/>
          </p:nvSpPr>
          <p:spPr bwMode="auto">
            <a:xfrm>
              <a:off x="581" y="3892"/>
              <a:ext cx="311" cy="184"/>
            </a:xfrm>
            <a:prstGeom prst="rect">
              <a:avLst/>
            </a:prstGeom>
            <a:noFill/>
            <a:ln w="9525">
              <a:noFill/>
              <a:miter lim="800000"/>
              <a:headEnd/>
              <a:tailEnd/>
            </a:ln>
          </p:spPr>
          <p:txBody>
            <a:bodyPr wrap="square" lIns="0" tIns="0" rIns="0" bIns="0">
              <a:prstTxWarp prst="textNoShape">
                <a:avLst/>
              </a:prstTxWarp>
              <a:spAutoFit/>
            </a:bodyPr>
            <a:lstStyle/>
            <a:p>
              <a:r>
                <a:rPr lang="en-US" sz="2100">
                  <a:latin typeface="Arial" charset="0"/>
                </a:rPr>
                <a:t>(ns)</a:t>
              </a:r>
              <a:endParaRPr lang="en-US" sz="1800" b="1">
                <a:solidFill>
                  <a:schemeClr val="tx1"/>
                </a:solidFill>
                <a:latin typeface="Century Gothic" charset="0"/>
              </a:endParaRPr>
            </a:p>
          </p:txBody>
        </p:sp>
      </p:grpSp>
      <p:pic>
        <p:nvPicPr>
          <p:cNvPr id="2" name="Picture 1"/>
          <p:cNvPicPr>
            <a:picLocks noChangeAspect="1"/>
          </p:cNvPicPr>
          <p:nvPr/>
        </p:nvPicPr>
        <p:blipFill>
          <a:blip r:embed="rId4"/>
          <a:stretch>
            <a:fillRect/>
          </a:stretch>
        </p:blipFill>
        <p:spPr>
          <a:xfrm>
            <a:off x="7652224" y="127000"/>
            <a:ext cx="1364776" cy="2286000"/>
          </a:xfrm>
          <a:prstGeom prst="rect">
            <a:avLst/>
          </a:prstGeom>
        </p:spPr>
      </p:pic>
      <p:sp>
        <p:nvSpPr>
          <p:cNvPr id="823" name="Rectangle 23"/>
          <p:cNvSpPr>
            <a:spLocks noChangeArrowheads="1"/>
          </p:cNvSpPr>
          <p:nvPr/>
        </p:nvSpPr>
        <p:spPr bwMode="auto">
          <a:xfrm>
            <a:off x="7451295" y="2436651"/>
            <a:ext cx="1640556" cy="1200329"/>
          </a:xfrm>
          <a:prstGeom prst="rect">
            <a:avLst/>
          </a:prstGeom>
          <a:noFill/>
          <a:ln w="12700">
            <a:noFill/>
            <a:miter lim="800000"/>
            <a:headEnd/>
            <a:tailEnd/>
          </a:ln>
        </p:spPr>
        <p:txBody>
          <a:bodyPr wrap="none">
            <a:prstTxWarp prst="textNoShape">
              <a:avLst/>
            </a:prstTxWarp>
            <a:spAutoFit/>
          </a:bodyPr>
          <a:lstStyle/>
          <a:p>
            <a:r>
              <a:rPr lang="en-US" sz="1800" b="1" dirty="0" smtClean="0">
                <a:solidFill>
                  <a:srgbClr val="FF0000"/>
                </a:solidFill>
                <a:ea typeface="Helvetica" charset="0"/>
                <a:cs typeface="Helvetica" charset="0"/>
              </a:rPr>
              <a:t>Jim Gray</a:t>
            </a:r>
            <a:r>
              <a:rPr lang="en-US" sz="1800" b="1" dirty="0">
                <a:solidFill>
                  <a:srgbClr val="FF0000"/>
                </a:solidFill>
                <a:ea typeface="Helvetica" charset="0"/>
                <a:cs typeface="Helvetica" charset="0"/>
              </a:rPr>
              <a:t/>
            </a:r>
            <a:br>
              <a:rPr lang="en-US" sz="1800" b="1" dirty="0">
                <a:solidFill>
                  <a:srgbClr val="FF0000"/>
                </a:solidFill>
                <a:ea typeface="Helvetica" charset="0"/>
                <a:cs typeface="Helvetica" charset="0"/>
              </a:rPr>
            </a:br>
            <a:r>
              <a:rPr lang="en-US" sz="1800" b="1" dirty="0" smtClean="0">
                <a:solidFill>
                  <a:srgbClr val="FF0000"/>
                </a:solidFill>
                <a:ea typeface="Helvetica" charset="0"/>
                <a:cs typeface="Helvetica" charset="0"/>
              </a:rPr>
              <a:t>Turing Award</a:t>
            </a:r>
          </a:p>
          <a:p>
            <a:r>
              <a:rPr lang="en-US" sz="1800" b="1" dirty="0" smtClean="0">
                <a:solidFill>
                  <a:srgbClr val="FF0000"/>
                </a:solidFill>
                <a:ea typeface="Helvetica" charset="0"/>
                <a:cs typeface="Helvetica" charset="0"/>
              </a:rPr>
              <a:t>B.S</a:t>
            </a:r>
            <a:r>
              <a:rPr lang="en-US" sz="1800" b="1" dirty="0">
                <a:solidFill>
                  <a:srgbClr val="FF0000"/>
                </a:solidFill>
                <a:ea typeface="Helvetica" charset="0"/>
                <a:cs typeface="Helvetica" charset="0"/>
              </a:rPr>
              <a:t>. Cal </a:t>
            </a:r>
            <a:r>
              <a:rPr lang="en-US" sz="1800" b="1" dirty="0" smtClean="0">
                <a:solidFill>
                  <a:srgbClr val="FF0000"/>
                </a:solidFill>
                <a:ea typeface="Helvetica" charset="0"/>
                <a:cs typeface="Helvetica" charset="0"/>
              </a:rPr>
              <a:t>1966</a:t>
            </a:r>
          </a:p>
          <a:p>
            <a:r>
              <a:rPr lang="en-US" b="1" dirty="0" smtClean="0">
                <a:solidFill>
                  <a:srgbClr val="FF0000"/>
                </a:solidFill>
                <a:ea typeface="Helvetica" charset="0"/>
                <a:cs typeface="Helvetica" charset="0"/>
              </a:rPr>
              <a:t>Ph.D. Cal 1969</a:t>
            </a:r>
            <a:r>
              <a:rPr lang="en-US" sz="1800" b="1" dirty="0" smtClean="0">
                <a:solidFill>
                  <a:srgbClr val="FF0000"/>
                </a:solidFill>
                <a:ea typeface="Helvetica" charset="0"/>
                <a:cs typeface="Helvetica" charset="0"/>
              </a:rPr>
              <a:t>!</a:t>
            </a:r>
            <a:endParaRPr lang="en-US" sz="1800" b="1" dirty="0">
              <a:solidFill>
                <a:srgbClr val="FF0000"/>
              </a:solidFill>
              <a:ea typeface="Helvetica" charset="0"/>
              <a:cs typeface="Helvetica" charset="0"/>
            </a:endParaRPr>
          </a:p>
        </p:txBody>
      </p:sp>
    </p:spTree>
    <p:extLst>
      <p:ext uri="{BB962C8B-B14F-4D97-AF65-F5344CB8AC3E}">
        <p14:creationId xmlns:p14="http://schemas.microsoft.com/office/powerpoint/2010/main" val="35448724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Great Idea #3: Principle of Locality/</a:t>
            </a:r>
            <a:br>
              <a:rPr lang="en-US" dirty="0" smtClean="0"/>
            </a:br>
            <a:r>
              <a:rPr lang="en-US" dirty="0" smtClean="0"/>
              <a:t>Memory Hierarchy</a:t>
            </a:r>
            <a:endParaRPr lang="en-US" dirty="0"/>
          </a:p>
        </p:txBody>
      </p:sp>
      <p:sp>
        <p:nvSpPr>
          <p:cNvPr id="4" name="Date Placeholder 3"/>
          <p:cNvSpPr>
            <a:spLocks noGrp="1"/>
          </p:cNvSpPr>
          <p:nvPr>
            <p:ph type="dt" sz="half" idx="10"/>
          </p:nvPr>
        </p:nvSpPr>
        <p:spPr/>
        <p:txBody>
          <a:bodyPr/>
          <a:lstStyle/>
          <a:p>
            <a:fld id="{62C8935E-4FBE-E649-9C8F-3033F02BC201}" type="datetime1">
              <a:rPr lang="en-US" smtClean="0"/>
              <a:pPr/>
              <a:t>1/21/15</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pic>
        <p:nvPicPr>
          <p:cNvPr id="41987" name="Picture 3"/>
          <p:cNvPicPr>
            <a:picLocks noChangeAspect="1" noChangeArrowheads="1"/>
          </p:cNvPicPr>
          <p:nvPr/>
        </p:nvPicPr>
        <p:blipFill>
          <a:blip r:embed="rId2"/>
          <a:srcRect/>
          <a:stretch>
            <a:fillRect/>
          </a:stretch>
        </p:blipFill>
        <p:spPr bwMode="auto">
          <a:xfrm>
            <a:off x="56622" y="1388529"/>
            <a:ext cx="9053512" cy="53848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a:srcRect/>
          <a:stretch>
            <a:fillRect/>
          </a:stretch>
        </p:blipFill>
        <p:spPr bwMode="auto">
          <a:xfrm>
            <a:off x="377094" y="1286937"/>
            <a:ext cx="8445187" cy="509957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Great Idea #4: Parallelism</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pic>
        <p:nvPicPr>
          <p:cNvPr id="71682" name="Picture 2"/>
          <p:cNvPicPr>
            <a:picLocks noChangeAspect="1" noChangeArrowheads="1"/>
          </p:cNvPicPr>
          <p:nvPr/>
        </p:nvPicPr>
        <p:blipFill>
          <a:blip r:embed="rId3"/>
          <a:srcRect/>
          <a:stretch>
            <a:fillRect/>
          </a:stretch>
        </p:blipFill>
        <p:spPr bwMode="auto">
          <a:xfrm>
            <a:off x="2521505" y="1286958"/>
            <a:ext cx="4192167" cy="5198535"/>
          </a:xfrm>
          <a:prstGeom prst="rect">
            <a:avLst/>
          </a:prstGeom>
          <a:noFill/>
          <a:ln w="9525">
            <a:noFill/>
            <a:miter lim="800000"/>
            <a:headEnd/>
            <a:tailEnd/>
          </a:ln>
          <a:effectLst/>
        </p:spPr>
      </p:pic>
      <p:pic>
        <p:nvPicPr>
          <p:cNvPr id="43010" name="Picture 2"/>
          <p:cNvPicPr>
            <a:picLocks noChangeAspect="1" noChangeArrowheads="1"/>
          </p:cNvPicPr>
          <p:nvPr/>
        </p:nvPicPr>
        <p:blipFill>
          <a:blip r:embed="rId4"/>
          <a:srcRect/>
          <a:stretch>
            <a:fillRect/>
          </a:stretch>
        </p:blipFill>
        <p:spPr bwMode="auto">
          <a:xfrm>
            <a:off x="149235" y="1223577"/>
            <a:ext cx="8808502" cy="524495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0016702.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5774872" cy="6858000"/>
          </a:xfrm>
          <a:prstGeom prst="rect">
            <a:avLst/>
          </a:prstGeom>
        </p:spPr>
      </p:pic>
      <p:sp>
        <p:nvSpPr>
          <p:cNvPr id="2" name="Rectangle 1"/>
          <p:cNvSpPr/>
          <p:nvPr/>
        </p:nvSpPr>
        <p:spPr>
          <a:xfrm rot="2110521">
            <a:off x="864644" y="4145393"/>
            <a:ext cx="2352120" cy="953313"/>
          </a:xfrm>
          <a:prstGeom prst="rect">
            <a:avLst/>
          </a:prstGeom>
          <a:noFill/>
          <a:ln w="635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5867400" y="76200"/>
            <a:ext cx="2971800" cy="1219200"/>
          </a:xfrm>
        </p:spPr>
        <p:txBody>
          <a:bodyPr>
            <a:normAutofit/>
          </a:bodyPr>
          <a:lstStyle/>
          <a:p>
            <a:pPr marL="0" indent="0">
              <a:buNone/>
            </a:pPr>
            <a:r>
              <a:rPr lang="en-US" sz="2000" b="1" dirty="0" smtClean="0"/>
              <a:t>3mm X 6mm Chip </a:t>
            </a:r>
            <a:r>
              <a:rPr lang="en-US" sz="2000" dirty="0" smtClean="0"/>
              <a:t>Fabricated in 45nm SOI 75m+ transistors</a:t>
            </a:r>
            <a:endParaRPr lang="en-US" sz="2000" dirty="0"/>
          </a:p>
        </p:txBody>
      </p:sp>
      <p:sp>
        <p:nvSpPr>
          <p:cNvPr id="7" name="Content Placeholder 2"/>
          <p:cNvSpPr txBox="1">
            <a:spLocks/>
          </p:cNvSpPr>
          <p:nvPr/>
        </p:nvSpPr>
        <p:spPr>
          <a:xfrm>
            <a:off x="5867400" y="1333803"/>
            <a:ext cx="2971800" cy="1143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t>Dual-Core RISC-V Processor </a:t>
            </a:r>
            <a:r>
              <a:rPr lang="en-US" sz="2000" dirty="0" smtClean="0"/>
              <a:t>with Vector Accelerators</a:t>
            </a:r>
            <a:endParaRPr lang="en-US" sz="2000" dirty="0"/>
          </a:p>
        </p:txBody>
      </p:sp>
      <p:sp>
        <p:nvSpPr>
          <p:cNvPr id="8" name="Content Placeholder 2"/>
          <p:cNvSpPr txBox="1">
            <a:spLocks/>
          </p:cNvSpPr>
          <p:nvPr/>
        </p:nvSpPr>
        <p:spPr>
          <a:xfrm>
            <a:off x="5867400" y="2515205"/>
            <a:ext cx="2971800" cy="8504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t>1MB SRAM Memory Structure </a:t>
            </a:r>
            <a:r>
              <a:rPr lang="en-US" sz="2000" dirty="0" smtClean="0"/>
              <a:t>for Testing</a:t>
            </a:r>
            <a:endParaRPr lang="en-US" sz="2000" dirty="0"/>
          </a:p>
        </p:txBody>
      </p:sp>
      <p:sp>
        <p:nvSpPr>
          <p:cNvPr id="9" name="Content Placeholder 2"/>
          <p:cNvSpPr txBox="1">
            <a:spLocks/>
          </p:cNvSpPr>
          <p:nvPr/>
        </p:nvSpPr>
        <p:spPr>
          <a:xfrm>
            <a:off x="5791200" y="3596883"/>
            <a:ext cx="3352800" cy="16251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t>Monolithically-Integrated Silicon Photonic Links</a:t>
            </a:r>
          </a:p>
          <a:p>
            <a:pPr marL="0" indent="0">
              <a:buFont typeface="Arial"/>
              <a:buNone/>
            </a:pPr>
            <a:endParaRPr lang="en-US" sz="2000" dirty="0"/>
          </a:p>
        </p:txBody>
      </p:sp>
      <p:sp>
        <p:nvSpPr>
          <p:cNvPr id="13" name="Rectangle 12"/>
          <p:cNvSpPr/>
          <p:nvPr/>
        </p:nvSpPr>
        <p:spPr>
          <a:xfrm rot="2110521">
            <a:off x="3194762" y="2159553"/>
            <a:ext cx="947189" cy="2703907"/>
          </a:xfrm>
          <a:prstGeom prst="rect">
            <a:avLst/>
          </a:prstGeom>
          <a:noFill/>
          <a:ln w="635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rot="2110521">
            <a:off x="2056217" y="1504953"/>
            <a:ext cx="1363834" cy="2703907"/>
          </a:xfrm>
          <a:prstGeom prst="rect">
            <a:avLst/>
          </a:prstGeom>
          <a:noFill/>
          <a:ln w="635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2286000" y="1524024"/>
            <a:ext cx="3657600" cy="2667001"/>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834288" y="2667000"/>
            <a:ext cx="1109331" cy="7620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733800" y="2667000"/>
            <a:ext cx="2209800" cy="99060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3A0A1115-7890-F14D-AF88-BC8704DD4F65}" type="slidenum">
              <a:rPr lang="en-US" smtClean="0"/>
              <a:pPr/>
              <a:t>2</a:t>
            </a:fld>
            <a:endParaRPr lang="en-US" dirty="0"/>
          </a:p>
        </p:txBody>
      </p:sp>
      <p:grpSp>
        <p:nvGrpSpPr>
          <p:cNvPr id="21" name="Group 20"/>
          <p:cNvGrpSpPr/>
          <p:nvPr/>
        </p:nvGrpSpPr>
        <p:grpSpPr>
          <a:xfrm>
            <a:off x="3429002" y="4950680"/>
            <a:ext cx="5562601" cy="1754945"/>
            <a:chOff x="3429000" y="4950655"/>
            <a:chExt cx="5562601" cy="1754945"/>
          </a:xfrm>
        </p:grpSpPr>
        <p:pic>
          <p:nvPicPr>
            <p:cNvPr id="17" name="Picture 3" descr="fig-1-system"/>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297657" y="4954504"/>
              <a:ext cx="2693944" cy="17428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fig-1-system"/>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429001" y="4950655"/>
              <a:ext cx="2793689" cy="174670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429000" y="4950655"/>
              <a:ext cx="2793689" cy="1754945"/>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Content Placeholder 2"/>
          <p:cNvSpPr txBox="1">
            <a:spLocks/>
          </p:cNvSpPr>
          <p:nvPr/>
        </p:nvSpPr>
        <p:spPr>
          <a:xfrm>
            <a:off x="25" y="-125432"/>
            <a:ext cx="5817233" cy="17130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b="1" smtClean="0">
                <a:effectLst>
                  <a:glow rad="127000">
                    <a:schemeClr val="bg1"/>
                  </a:glow>
                </a:effectLst>
              </a:rPr>
              <a:t>About Us, Our Joint Project:  Integrated Silicon Photonics</a:t>
            </a:r>
            <a:endParaRPr lang="en-US" sz="3600" b="1" dirty="0">
              <a:effectLst>
                <a:glow rad="127000">
                  <a:schemeClr val="bg1"/>
                </a:glow>
              </a:effectLst>
            </a:endParaRPr>
          </a:p>
        </p:txBody>
      </p:sp>
    </p:spTree>
    <p:extLst>
      <p:ext uri="{BB962C8B-B14F-4D97-AF65-F5344CB8AC3E}">
        <p14:creationId xmlns:p14="http://schemas.microsoft.com/office/powerpoint/2010/main" val="3436685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p:bldP spid="8" grpId="0"/>
      <p:bldP spid="9" grpId="0"/>
      <p:bldP spid="13" grpId="0" animBg="1"/>
      <p:bldP spid="13" grpId="1"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1DE22D-3F1D-8249-8690-9EA1F901C5FA}" type="datetime1">
              <a:rPr lang="en-US" smtClean="0"/>
              <a:pPr/>
              <a:t>1/21/15</a:t>
            </a:fld>
            <a:r>
              <a:rPr lang="en-US" dirty="0" smtClean="0"/>
              <a:t>  </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pic>
        <p:nvPicPr>
          <p:cNvPr id="72706" name="Picture 2"/>
          <p:cNvPicPr>
            <a:picLocks noChangeAspect="1" noChangeArrowheads="1"/>
          </p:cNvPicPr>
          <p:nvPr/>
        </p:nvPicPr>
        <p:blipFill>
          <a:blip r:embed="rId2"/>
          <a:srcRect/>
          <a:stretch>
            <a:fillRect/>
          </a:stretch>
        </p:blipFill>
        <p:spPr bwMode="auto">
          <a:xfrm>
            <a:off x="0" y="1066800"/>
            <a:ext cx="7220528" cy="5791200"/>
          </a:xfrm>
          <a:prstGeom prst="rect">
            <a:avLst/>
          </a:prstGeom>
          <a:noFill/>
          <a:ln w="9525">
            <a:noFill/>
            <a:miter lim="800000"/>
            <a:headEnd/>
            <a:tailEnd/>
          </a:ln>
          <a:effectLst/>
        </p:spPr>
      </p:pic>
      <p:sp>
        <p:nvSpPr>
          <p:cNvPr id="7" name="Title 27"/>
          <p:cNvSpPr txBox="1">
            <a:spLocks/>
          </p:cNvSpPr>
          <p:nvPr/>
        </p:nvSpPr>
        <p:spPr>
          <a:xfrm>
            <a:off x="457200" y="54509"/>
            <a:ext cx="7480300" cy="1143000"/>
          </a:xfrm>
          <a:prstGeom prst="rect">
            <a:avLst/>
          </a:prstGeom>
        </p:spPr>
        <p:txBody>
          <a:bodyPr/>
          <a:lstStyle>
            <a:lvl1pPr algn="ctr" defTabSz="457200" rtl="0" eaLnBrk="1" latinLnBrk="0" hangingPunct="1">
              <a:spcBef>
                <a:spcPct val="0"/>
              </a:spcBef>
              <a:buNone/>
              <a:defRPr sz="4400" kern="1200">
                <a:solidFill>
                  <a:srgbClr val="FF0000"/>
                </a:solidFill>
                <a:latin typeface="+mj-lt"/>
                <a:ea typeface="+mj-ea"/>
                <a:cs typeface="+mj-cs"/>
              </a:defRPr>
            </a:lvl1pPr>
          </a:lstStyle>
          <a:p>
            <a:r>
              <a:rPr lang="en-US" dirty="0" smtClean="0"/>
              <a:t>Caveat: Amdahl’s Law</a:t>
            </a:r>
            <a:endParaRPr lang="en-US" dirty="0"/>
          </a:p>
        </p:txBody>
      </p:sp>
      <p:pic>
        <p:nvPicPr>
          <p:cNvPr id="2" name="Picture 1"/>
          <p:cNvPicPr>
            <a:picLocks noChangeAspect="1"/>
          </p:cNvPicPr>
          <p:nvPr/>
        </p:nvPicPr>
        <p:blipFill>
          <a:blip r:embed="rId3"/>
          <a:stretch>
            <a:fillRect/>
          </a:stretch>
        </p:blipFill>
        <p:spPr>
          <a:xfrm>
            <a:off x="7209612" y="1155700"/>
            <a:ext cx="1845488" cy="2387600"/>
          </a:xfrm>
          <a:prstGeom prst="rect">
            <a:avLst/>
          </a:prstGeom>
        </p:spPr>
      </p:pic>
      <p:sp>
        <p:nvSpPr>
          <p:cNvPr id="8" name="Rectangle 23"/>
          <p:cNvSpPr>
            <a:spLocks noChangeArrowheads="1"/>
          </p:cNvSpPr>
          <p:nvPr/>
        </p:nvSpPr>
        <p:spPr bwMode="auto">
          <a:xfrm>
            <a:off x="7172904" y="3554251"/>
            <a:ext cx="1938902" cy="646331"/>
          </a:xfrm>
          <a:prstGeom prst="rect">
            <a:avLst/>
          </a:prstGeom>
          <a:noFill/>
          <a:ln w="12700">
            <a:noFill/>
            <a:miter lim="800000"/>
            <a:headEnd/>
            <a:tailEnd/>
          </a:ln>
        </p:spPr>
        <p:txBody>
          <a:bodyPr wrap="none">
            <a:prstTxWarp prst="textNoShape">
              <a:avLst/>
            </a:prstTxWarp>
            <a:spAutoFit/>
          </a:bodyPr>
          <a:lstStyle/>
          <a:p>
            <a:r>
              <a:rPr lang="en-US" b="1" dirty="0" smtClean="0">
                <a:solidFill>
                  <a:srgbClr val="FF0000"/>
                </a:solidFill>
                <a:ea typeface="Helvetica" charset="0"/>
                <a:cs typeface="Helvetica" charset="0"/>
              </a:rPr>
              <a:t>Gene Amdahl</a:t>
            </a:r>
          </a:p>
          <a:p>
            <a:r>
              <a:rPr lang="en-US" sz="1800" b="1" dirty="0" smtClean="0">
                <a:solidFill>
                  <a:srgbClr val="FF0000"/>
                </a:solidFill>
                <a:ea typeface="Helvetica" charset="0"/>
                <a:cs typeface="Helvetica" charset="0"/>
              </a:rPr>
              <a:t>Computer Pioneer</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Great Idea #5: Performance Measurement and Improvement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Tuning application to underlying hardware to exploit:</a:t>
            </a:r>
          </a:p>
          <a:p>
            <a:pPr lvl="1"/>
            <a:r>
              <a:rPr lang="en-US" dirty="0" smtClean="0"/>
              <a:t>Locality</a:t>
            </a:r>
          </a:p>
          <a:p>
            <a:pPr lvl="1"/>
            <a:r>
              <a:rPr lang="en-US" dirty="0" smtClean="0"/>
              <a:t>Parallelism</a:t>
            </a:r>
          </a:p>
          <a:p>
            <a:pPr lvl="1"/>
            <a:r>
              <a:rPr lang="en-US" dirty="0" smtClean="0"/>
              <a:t>Special hardware features, like specialized instructions (e.g., matrix manipulation)</a:t>
            </a:r>
          </a:p>
          <a:p>
            <a:r>
              <a:rPr lang="en-US" dirty="0" smtClean="0"/>
              <a:t>Latency</a:t>
            </a:r>
          </a:p>
          <a:p>
            <a:pPr lvl="1"/>
            <a:r>
              <a:rPr lang="en-US" dirty="0" smtClean="0"/>
              <a:t>How long to set the problem up</a:t>
            </a:r>
          </a:p>
          <a:p>
            <a:pPr lvl="1"/>
            <a:r>
              <a:rPr lang="en-US" dirty="0" smtClean="0"/>
              <a:t>How much faster does it execute once it gets going</a:t>
            </a:r>
          </a:p>
          <a:p>
            <a:pPr lvl="1"/>
            <a:r>
              <a:rPr lang="en-US" dirty="0" smtClean="0"/>
              <a:t>It is all about </a:t>
            </a:r>
            <a:r>
              <a:rPr lang="en-US" i="1" dirty="0" smtClean="0"/>
              <a:t>time to finish</a:t>
            </a:r>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Failures</a:t>
            </a:r>
            <a:endParaRPr lang="en-US" dirty="0"/>
          </a:p>
        </p:txBody>
      </p:sp>
      <p:sp>
        <p:nvSpPr>
          <p:cNvPr id="3" name="Content Placeholder 2"/>
          <p:cNvSpPr>
            <a:spLocks noGrp="1"/>
          </p:cNvSpPr>
          <p:nvPr>
            <p:ph idx="1"/>
          </p:nvPr>
        </p:nvSpPr>
        <p:spPr/>
        <p:txBody>
          <a:bodyPr>
            <a:normAutofit/>
          </a:bodyPr>
          <a:lstStyle/>
          <a:p>
            <a:r>
              <a:rPr lang="en-US" dirty="0" smtClean="0"/>
              <a:t>4 disks/server, 50,000 servers</a:t>
            </a:r>
          </a:p>
          <a:p>
            <a:r>
              <a:rPr lang="en-US" dirty="0" smtClean="0"/>
              <a:t>Failure rate of disks: 2% to 10% / year</a:t>
            </a:r>
          </a:p>
          <a:p>
            <a:pPr lvl="1"/>
            <a:r>
              <a:rPr lang="en-US" dirty="0" smtClean="0"/>
              <a:t>Assume 4% annual failure rate</a:t>
            </a:r>
          </a:p>
          <a:p>
            <a:r>
              <a:rPr lang="en-US" dirty="0" smtClean="0"/>
              <a:t>On average, how often does a disk fail?</a:t>
            </a:r>
          </a:p>
          <a:p>
            <a:pPr marL="914400" lvl="1" indent="-514350">
              <a:buFont typeface="+mj-lt"/>
              <a:buAutoNum type="alphaLcParenR"/>
            </a:pPr>
            <a:r>
              <a:rPr lang="en-US" dirty="0" smtClean="0"/>
              <a:t>1 / month</a:t>
            </a:r>
          </a:p>
          <a:p>
            <a:pPr marL="914400" lvl="1" indent="-514350">
              <a:buFont typeface="+mj-lt"/>
              <a:buAutoNum type="alphaLcParenR"/>
            </a:pPr>
            <a:r>
              <a:rPr lang="en-US" dirty="0" smtClean="0"/>
              <a:t>1 / week</a:t>
            </a:r>
          </a:p>
          <a:p>
            <a:pPr marL="914400" lvl="1" indent="-514350">
              <a:buFont typeface="+mj-lt"/>
              <a:buAutoNum type="alphaLcParenR"/>
            </a:pPr>
            <a:r>
              <a:rPr lang="en-US" dirty="0" smtClean="0"/>
              <a:t>1 / day</a:t>
            </a:r>
          </a:p>
          <a:p>
            <a:pPr marL="914400" lvl="1" indent="-514350">
              <a:buFont typeface="+mj-lt"/>
              <a:buAutoNum type="alphaLcParenR"/>
            </a:pPr>
            <a:r>
              <a:rPr lang="en-US" dirty="0" smtClean="0"/>
              <a:t>1 / hour</a:t>
            </a:r>
          </a:p>
          <a:p>
            <a:pPr marL="514350" indent="-514350">
              <a:buFont typeface="+mj-lt"/>
              <a:buAutoNum type="alphaLcParenR"/>
            </a:pPr>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Failures</a:t>
            </a:r>
            <a:endParaRPr lang="en-US" dirty="0"/>
          </a:p>
        </p:txBody>
      </p:sp>
      <p:sp>
        <p:nvSpPr>
          <p:cNvPr id="3" name="Content Placeholder 2"/>
          <p:cNvSpPr>
            <a:spLocks noGrp="1"/>
          </p:cNvSpPr>
          <p:nvPr>
            <p:ph idx="1"/>
          </p:nvPr>
        </p:nvSpPr>
        <p:spPr/>
        <p:txBody>
          <a:bodyPr>
            <a:normAutofit/>
          </a:bodyPr>
          <a:lstStyle/>
          <a:p>
            <a:r>
              <a:rPr lang="en-US" dirty="0" smtClean="0"/>
              <a:t>4 disks/server, 50,000 servers</a:t>
            </a:r>
          </a:p>
          <a:p>
            <a:r>
              <a:rPr lang="en-US" dirty="0" smtClean="0"/>
              <a:t>Failure rate of disks: 2% to 10% / year</a:t>
            </a:r>
          </a:p>
          <a:p>
            <a:pPr lvl="1"/>
            <a:r>
              <a:rPr lang="en-US" dirty="0" smtClean="0"/>
              <a:t>Assume 4% annual failure rate</a:t>
            </a:r>
          </a:p>
          <a:p>
            <a:r>
              <a:rPr lang="en-US" dirty="0" smtClean="0"/>
              <a:t>On average, how often does a disk fail?</a:t>
            </a:r>
          </a:p>
          <a:p>
            <a:pPr marL="914400" lvl="1" indent="-514350">
              <a:buFont typeface="+mj-lt"/>
              <a:buAutoNum type="alphaLcParenR"/>
            </a:pPr>
            <a:r>
              <a:rPr lang="en-US" dirty="0" smtClean="0"/>
              <a:t>1 / month</a:t>
            </a:r>
          </a:p>
          <a:p>
            <a:pPr marL="914400" lvl="1" indent="-514350">
              <a:buFont typeface="+mj-lt"/>
              <a:buAutoNum type="alphaLcParenR"/>
            </a:pPr>
            <a:r>
              <a:rPr lang="en-US" dirty="0" smtClean="0"/>
              <a:t>1 / week</a:t>
            </a:r>
          </a:p>
          <a:p>
            <a:pPr marL="914400" lvl="1" indent="-514350">
              <a:buFont typeface="+mj-lt"/>
              <a:buAutoNum type="alphaLcParenR"/>
            </a:pPr>
            <a:r>
              <a:rPr lang="en-US" dirty="0" smtClean="0"/>
              <a:t>1 / day</a:t>
            </a:r>
          </a:p>
          <a:p>
            <a:pPr marL="914400" lvl="1" indent="-514350">
              <a:buFont typeface="+mj-lt"/>
              <a:buAutoNum type="alphaLcParenR"/>
            </a:pPr>
            <a:r>
              <a:rPr lang="en-US" dirty="0" smtClean="0"/>
              <a:t>1 / hour</a:t>
            </a:r>
          </a:p>
          <a:p>
            <a:pPr marL="514350" indent="-514350">
              <a:buFont typeface="+mj-lt"/>
              <a:buAutoNum type="alphaLcParenR"/>
            </a:pPr>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
        <p:nvSpPr>
          <p:cNvPr id="7" name="TextBox 6"/>
          <p:cNvSpPr txBox="1"/>
          <p:nvPr/>
        </p:nvSpPr>
        <p:spPr>
          <a:xfrm>
            <a:off x="3204634" y="4199467"/>
            <a:ext cx="5748890" cy="1569660"/>
          </a:xfrm>
          <a:prstGeom prst="rect">
            <a:avLst/>
          </a:prstGeom>
          <a:noFill/>
        </p:spPr>
        <p:txBody>
          <a:bodyPr wrap="none" rtlCol="0">
            <a:spAutoFit/>
          </a:bodyPr>
          <a:lstStyle/>
          <a:p>
            <a:pPr algn="ctr"/>
            <a:r>
              <a:rPr lang="en-US" sz="3200" dirty="0" smtClean="0"/>
              <a:t>50,000 </a:t>
            </a:r>
            <a:r>
              <a:rPr lang="en-US" sz="3200" dirty="0" err="1" smtClean="0"/>
              <a:t>x</a:t>
            </a:r>
            <a:r>
              <a:rPr lang="en-US" sz="3200" dirty="0" smtClean="0"/>
              <a:t> 4 = 200,000 disks</a:t>
            </a:r>
          </a:p>
          <a:p>
            <a:pPr algn="ctr"/>
            <a:r>
              <a:rPr lang="en-US" sz="3200" dirty="0" smtClean="0"/>
              <a:t>200,000 </a:t>
            </a:r>
            <a:r>
              <a:rPr lang="en-US" sz="3200" dirty="0" err="1" smtClean="0"/>
              <a:t>x</a:t>
            </a:r>
            <a:r>
              <a:rPr lang="en-US" sz="3200" dirty="0" smtClean="0"/>
              <a:t> 4% = 8000 disks fail</a:t>
            </a:r>
          </a:p>
          <a:p>
            <a:pPr algn="ctr"/>
            <a:r>
              <a:rPr lang="en-US" sz="3200" dirty="0" smtClean="0"/>
              <a:t>365 days </a:t>
            </a:r>
            <a:r>
              <a:rPr lang="en-US" sz="3200" dirty="0" err="1" smtClean="0"/>
              <a:t>x</a:t>
            </a:r>
            <a:r>
              <a:rPr lang="en-US" sz="3200" dirty="0" smtClean="0"/>
              <a:t> 24 hours = 8760 hours</a:t>
            </a:r>
            <a:endParaRPr lang="en-US" sz="3200" dirty="0"/>
          </a:p>
        </p:txBody>
      </p:sp>
      <p:sp>
        <p:nvSpPr>
          <p:cNvPr id="8" name="Frame 7"/>
          <p:cNvSpPr/>
          <p:nvPr/>
        </p:nvSpPr>
        <p:spPr>
          <a:xfrm>
            <a:off x="728133" y="5401733"/>
            <a:ext cx="2133600" cy="6096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Fixing Rover’s Flash Memory</a:t>
            </a:r>
            <a:endParaRPr lang="en-US" dirty="0"/>
          </a:p>
        </p:txBody>
      </p:sp>
      <p:sp>
        <p:nvSpPr>
          <p:cNvPr id="3" name="Content Placeholder 2"/>
          <p:cNvSpPr>
            <a:spLocks noGrp="1"/>
          </p:cNvSpPr>
          <p:nvPr>
            <p:ph idx="1"/>
          </p:nvPr>
        </p:nvSpPr>
        <p:spPr>
          <a:xfrm>
            <a:off x="4864664" y="1674105"/>
            <a:ext cx="4039541" cy="4553185"/>
          </a:xfrm>
        </p:spPr>
        <p:txBody>
          <a:bodyPr>
            <a:noAutofit/>
          </a:bodyPr>
          <a:lstStyle/>
          <a:p>
            <a:r>
              <a:rPr lang="en-US" sz="2800" dirty="0" smtClean="0"/>
              <a:t>Opportunity still active on Mars after &gt;10 years</a:t>
            </a:r>
          </a:p>
          <a:p>
            <a:r>
              <a:rPr lang="en-US" sz="2800" dirty="0" smtClean="0"/>
              <a:t>But flash memory worn out</a:t>
            </a:r>
          </a:p>
          <a:p>
            <a:r>
              <a:rPr lang="en-US" sz="2800" dirty="0"/>
              <a:t>N</a:t>
            </a:r>
            <a:r>
              <a:rPr lang="en-US" sz="2800" dirty="0" smtClean="0"/>
              <a:t>ew software update will avoid using worn out memory banks</a:t>
            </a:r>
            <a:endParaRPr lang="en-US" sz="2800"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24</a:t>
            </a:fld>
            <a:endParaRPr lang="en-US"/>
          </a:p>
        </p:txBody>
      </p:sp>
      <p:sp>
        <p:nvSpPr>
          <p:cNvPr id="5" name="Rectangle 4"/>
          <p:cNvSpPr/>
          <p:nvPr/>
        </p:nvSpPr>
        <p:spPr>
          <a:xfrm>
            <a:off x="611508" y="6133916"/>
            <a:ext cx="7714073" cy="369332"/>
          </a:xfrm>
          <a:prstGeom prst="rect">
            <a:avLst/>
          </a:prstGeom>
        </p:spPr>
        <p:txBody>
          <a:bodyPr wrap="square">
            <a:spAutoFit/>
          </a:bodyPr>
          <a:lstStyle/>
          <a:p>
            <a:r>
              <a:rPr lang="en-US" dirty="0"/>
              <a:t>http://</a:t>
            </a:r>
            <a:r>
              <a:rPr lang="en-US" dirty="0" err="1"/>
              <a:t>www.engadget.com</a:t>
            </a:r>
            <a:r>
              <a:rPr lang="en-US" dirty="0"/>
              <a:t>/2014/12/30/</a:t>
            </a:r>
            <a:r>
              <a:rPr lang="en-US" dirty="0" err="1"/>
              <a:t>nasa</a:t>
            </a:r>
            <a:r>
              <a:rPr lang="en-US" dirty="0"/>
              <a:t>-opportunity-rover-flash-fix/</a:t>
            </a:r>
          </a:p>
        </p:txBody>
      </p:sp>
      <p:pic>
        <p:nvPicPr>
          <p:cNvPr id="6" name="Picture 5"/>
          <p:cNvPicPr>
            <a:picLocks noChangeAspect="1"/>
          </p:cNvPicPr>
          <p:nvPr/>
        </p:nvPicPr>
        <p:blipFill>
          <a:blip r:embed="rId2"/>
          <a:stretch>
            <a:fillRect/>
          </a:stretch>
        </p:blipFill>
        <p:spPr>
          <a:xfrm>
            <a:off x="0" y="1440207"/>
            <a:ext cx="5113740" cy="4003100"/>
          </a:xfrm>
          <a:prstGeom prst="rect">
            <a:avLst/>
          </a:prstGeom>
        </p:spPr>
      </p:pic>
    </p:spTree>
    <p:extLst>
      <p:ext uri="{BB962C8B-B14F-4D97-AF65-F5344CB8AC3E}">
        <p14:creationId xmlns:p14="http://schemas.microsoft.com/office/powerpoint/2010/main" val="30340003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Great Idea #6: </a:t>
            </a:r>
            <a:br>
              <a:rPr lang="en-US" dirty="0" smtClean="0"/>
            </a:br>
            <a:r>
              <a:rPr lang="en-US" dirty="0" smtClean="0"/>
              <a:t>Dependability via Redundancy</a:t>
            </a:r>
            <a:endParaRPr lang="en-US" dirty="0"/>
          </a:p>
        </p:txBody>
      </p:sp>
      <p:sp>
        <p:nvSpPr>
          <p:cNvPr id="3" name="Content Placeholder 2"/>
          <p:cNvSpPr>
            <a:spLocks noGrp="1"/>
          </p:cNvSpPr>
          <p:nvPr>
            <p:ph idx="1"/>
          </p:nvPr>
        </p:nvSpPr>
        <p:spPr>
          <a:xfrm>
            <a:off x="457211" y="1498600"/>
            <a:ext cx="8466667" cy="1210733"/>
          </a:xfrm>
        </p:spPr>
        <p:txBody>
          <a:bodyPr>
            <a:normAutofit/>
          </a:bodyPr>
          <a:lstStyle/>
          <a:p>
            <a:r>
              <a:rPr lang="en-US" dirty="0" smtClean="0"/>
              <a:t>Redundancy so that a failing piece doesn’t make the whole system fail</a:t>
            </a:r>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
        <p:nvSpPr>
          <p:cNvPr id="11" name="Cube 10"/>
          <p:cNvSpPr/>
          <p:nvPr/>
        </p:nvSpPr>
        <p:spPr>
          <a:xfrm>
            <a:off x="1371595" y="4572014"/>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sp>
        <p:nvSpPr>
          <p:cNvPr id="12" name="Cube 11"/>
          <p:cNvSpPr/>
          <p:nvPr/>
        </p:nvSpPr>
        <p:spPr>
          <a:xfrm>
            <a:off x="3708395" y="4555081"/>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sp>
        <p:nvSpPr>
          <p:cNvPr id="13" name="Cube 12"/>
          <p:cNvSpPr/>
          <p:nvPr/>
        </p:nvSpPr>
        <p:spPr>
          <a:xfrm>
            <a:off x="6062129" y="4555081"/>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1+1=1</a:t>
            </a:r>
            <a:endParaRPr lang="en-US" sz="2800" b="1" dirty="0"/>
          </a:p>
        </p:txBody>
      </p:sp>
      <p:grpSp>
        <p:nvGrpSpPr>
          <p:cNvPr id="8" name="Group 30"/>
          <p:cNvGrpSpPr/>
          <p:nvPr/>
        </p:nvGrpSpPr>
        <p:grpSpPr>
          <a:xfrm>
            <a:off x="2116668" y="2556923"/>
            <a:ext cx="4818920" cy="2150544"/>
            <a:chOff x="2116667" y="2556923"/>
            <a:chExt cx="4818920" cy="2150544"/>
          </a:xfrm>
        </p:grpSpPr>
        <p:grpSp>
          <p:nvGrpSpPr>
            <p:cNvPr id="9" name="Group 28"/>
            <p:cNvGrpSpPr/>
            <p:nvPr/>
          </p:nvGrpSpPr>
          <p:grpSpPr>
            <a:xfrm>
              <a:off x="2116667" y="2556923"/>
              <a:ext cx="4707467" cy="2150544"/>
              <a:chOff x="2116667" y="2556923"/>
              <a:chExt cx="4707467" cy="2150544"/>
            </a:xfrm>
          </p:grpSpPr>
          <p:sp>
            <p:nvSpPr>
              <p:cNvPr id="18" name="Cube 17"/>
              <p:cNvSpPr/>
              <p:nvPr/>
            </p:nvSpPr>
            <p:spPr>
              <a:xfrm>
                <a:off x="3826928" y="2556923"/>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cxnSp>
            <p:nvCxnSpPr>
              <p:cNvPr id="20" name="Straight Arrow Connector 19"/>
              <p:cNvCxnSpPr>
                <a:endCxn id="18" idx="3"/>
              </p:cNvCxnSpPr>
              <p:nvPr/>
            </p:nvCxnSpPr>
            <p:spPr>
              <a:xfrm flipV="1">
                <a:off x="2116667" y="3877724"/>
                <a:ext cx="2332561" cy="829743"/>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8" idx="3"/>
              </p:cNvCxnSpPr>
              <p:nvPr/>
            </p:nvCxnSpPr>
            <p:spPr>
              <a:xfrm rot="16200000" flipV="1">
                <a:off x="4053410" y="4273543"/>
                <a:ext cx="812809" cy="21172"/>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8" idx="3"/>
              </p:cNvCxnSpPr>
              <p:nvPr/>
            </p:nvCxnSpPr>
            <p:spPr>
              <a:xfrm rot="10800000">
                <a:off x="4449229" y="3877725"/>
                <a:ext cx="2374905" cy="762009"/>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5638800" y="2980266"/>
              <a:ext cx="1296787" cy="369332"/>
            </a:xfrm>
            <a:prstGeom prst="rect">
              <a:avLst/>
            </a:prstGeom>
            <a:noFill/>
          </p:spPr>
          <p:txBody>
            <a:bodyPr wrap="none" rtlCol="0">
              <a:spAutoFit/>
            </a:bodyPr>
            <a:lstStyle/>
            <a:p>
              <a:r>
                <a:rPr lang="en-US" dirty="0" smtClean="0"/>
                <a:t>2 of 3 agree</a:t>
              </a:r>
              <a:endParaRPr lang="en-US" dirty="0"/>
            </a:p>
          </p:txBody>
        </p:sp>
      </p:grpSp>
      <p:grpSp>
        <p:nvGrpSpPr>
          <p:cNvPr id="23" name="Group 22"/>
          <p:cNvGrpSpPr/>
          <p:nvPr/>
        </p:nvGrpSpPr>
        <p:grpSpPr>
          <a:xfrm>
            <a:off x="5909728" y="4368793"/>
            <a:ext cx="2929704" cy="1811867"/>
            <a:chOff x="5909728" y="4368790"/>
            <a:chExt cx="2929704" cy="1811867"/>
          </a:xfrm>
        </p:grpSpPr>
        <p:grpSp>
          <p:nvGrpSpPr>
            <p:cNvPr id="7" name="Group 16"/>
            <p:cNvGrpSpPr/>
            <p:nvPr/>
          </p:nvGrpSpPr>
          <p:grpSpPr>
            <a:xfrm>
              <a:off x="5909728" y="4368790"/>
              <a:ext cx="1811866" cy="1811867"/>
              <a:chOff x="5909728" y="4368790"/>
              <a:chExt cx="1811866" cy="1811867"/>
            </a:xfrm>
          </p:grpSpPr>
          <p:cxnSp>
            <p:nvCxnSpPr>
              <p:cNvPr id="15" name="Straight Connector 14"/>
              <p:cNvCxnSpPr/>
              <p:nvPr/>
            </p:nvCxnSpPr>
            <p:spPr>
              <a:xfrm rot="16200000" flipH="1">
                <a:off x="5909728" y="4402657"/>
                <a:ext cx="1778000" cy="1778000"/>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5943594" y="4368790"/>
                <a:ext cx="1778000" cy="1778000"/>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7907867" y="4978399"/>
              <a:ext cx="931565" cy="523220"/>
            </a:xfrm>
            <a:prstGeom prst="rect">
              <a:avLst/>
            </a:prstGeom>
            <a:noFill/>
          </p:spPr>
          <p:txBody>
            <a:bodyPr wrap="none" rtlCol="0">
              <a:spAutoFit/>
            </a:bodyPr>
            <a:lstStyle/>
            <a:p>
              <a:r>
                <a:rPr lang="en-US" sz="2800" b="1" dirty="0" smtClean="0">
                  <a:solidFill>
                    <a:srgbClr val="FF0000"/>
                  </a:solidFill>
                </a:rPr>
                <a:t>FAIL!</a:t>
              </a:r>
              <a:endParaRPr lang="en-US" sz="2800" b="1" dirty="0">
                <a:solidFill>
                  <a:srgbClr val="FF0000"/>
                </a:solidFill>
              </a:endParaRPr>
            </a:p>
          </p:txBody>
        </p:sp>
      </p:grpSp>
      <p:sp>
        <p:nvSpPr>
          <p:cNvPr id="24" name="TextBox 23"/>
          <p:cNvSpPr txBox="1"/>
          <p:nvPr/>
        </p:nvSpPr>
        <p:spPr>
          <a:xfrm>
            <a:off x="474142" y="6096003"/>
            <a:ext cx="5840060" cy="369332"/>
          </a:xfrm>
          <a:prstGeom prst="rect">
            <a:avLst/>
          </a:prstGeom>
          <a:noFill/>
        </p:spPr>
        <p:txBody>
          <a:bodyPr wrap="none" rtlCol="0">
            <a:spAutoFit/>
          </a:bodyPr>
          <a:lstStyle/>
          <a:p>
            <a:r>
              <a:rPr lang="en-US" dirty="0" smtClean="0"/>
              <a:t>Increasing transistor density reduces the cost of redundancy</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AID.jpg"/>
          <p:cNvPicPr>
            <a:picLocks noChangeAspect="1"/>
          </p:cNvPicPr>
          <p:nvPr/>
        </p:nvPicPr>
        <p:blipFill>
          <a:blip r:embed="rId2"/>
          <a:stretch>
            <a:fillRect/>
          </a:stretch>
        </p:blipFill>
        <p:spPr>
          <a:xfrm>
            <a:off x="3793077" y="4768393"/>
            <a:ext cx="4842927" cy="2089633"/>
          </a:xfrm>
          <a:prstGeom prst="rect">
            <a:avLst/>
          </a:prstGeom>
        </p:spPr>
      </p:pic>
      <p:sp>
        <p:nvSpPr>
          <p:cNvPr id="2" name="Title 1"/>
          <p:cNvSpPr>
            <a:spLocks noGrp="1"/>
          </p:cNvSpPr>
          <p:nvPr>
            <p:ph type="title"/>
          </p:nvPr>
        </p:nvSpPr>
        <p:spPr/>
        <p:txBody>
          <a:bodyPr>
            <a:normAutofit fontScale="90000"/>
          </a:bodyPr>
          <a:lstStyle/>
          <a:p>
            <a:r>
              <a:rPr lang="en-US" dirty="0" smtClean="0"/>
              <a:t>Great Idea #6: </a:t>
            </a:r>
            <a:br>
              <a:rPr lang="en-US" dirty="0" smtClean="0"/>
            </a:br>
            <a:r>
              <a:rPr lang="en-US" dirty="0" smtClean="0"/>
              <a:t>Dependability via Redundancy</a:t>
            </a:r>
            <a:endParaRPr lang="en-US" dirty="0"/>
          </a:p>
        </p:txBody>
      </p:sp>
      <p:sp>
        <p:nvSpPr>
          <p:cNvPr id="3" name="Content Placeholder 2"/>
          <p:cNvSpPr>
            <a:spLocks noGrp="1"/>
          </p:cNvSpPr>
          <p:nvPr>
            <p:ph idx="1"/>
          </p:nvPr>
        </p:nvSpPr>
        <p:spPr>
          <a:xfrm>
            <a:off x="457211" y="1498601"/>
            <a:ext cx="8466667" cy="4732867"/>
          </a:xfrm>
        </p:spPr>
        <p:txBody>
          <a:bodyPr>
            <a:normAutofit/>
          </a:bodyPr>
          <a:lstStyle/>
          <a:p>
            <a:r>
              <a:rPr lang="en-US" sz="2800" dirty="0" smtClean="0"/>
              <a:t>Applies to everything from datacenters to storage to memory to instructors</a:t>
            </a:r>
          </a:p>
          <a:p>
            <a:pPr lvl="1"/>
            <a:r>
              <a:rPr lang="en-US" sz="2400" dirty="0" smtClean="0"/>
              <a:t>Redundant </a:t>
            </a:r>
            <a:r>
              <a:rPr lang="en-US" sz="2400" u="sng" dirty="0" smtClean="0"/>
              <a:t>datacenters</a:t>
            </a:r>
            <a:r>
              <a:rPr lang="en-US" sz="2400" dirty="0" smtClean="0"/>
              <a:t> so that can lose 1 datacenter but Internet service stays online</a:t>
            </a:r>
          </a:p>
          <a:p>
            <a:pPr lvl="1"/>
            <a:r>
              <a:rPr lang="en-US" sz="2400" dirty="0" smtClean="0"/>
              <a:t>Redundant </a:t>
            </a:r>
            <a:r>
              <a:rPr lang="en-US" sz="2400" u="sng" dirty="0" smtClean="0"/>
              <a:t>disks</a:t>
            </a:r>
            <a:r>
              <a:rPr lang="en-US" sz="2400" dirty="0" smtClean="0"/>
              <a:t> so that can lose 1 disk but not lose data (Redundant Arrays of Independent Disks/RAID)</a:t>
            </a:r>
          </a:p>
          <a:p>
            <a:pPr lvl="1"/>
            <a:r>
              <a:rPr lang="en-US" sz="2400" dirty="0" smtClean="0"/>
              <a:t>Redundant </a:t>
            </a:r>
            <a:r>
              <a:rPr lang="en-US" sz="2400" u="sng" dirty="0" smtClean="0"/>
              <a:t>memory bits</a:t>
            </a:r>
            <a:r>
              <a:rPr lang="en-US" sz="2400" dirty="0" smtClean="0"/>
              <a:t> of so that can lose 1 bit but no data (Error Correcting Code/ECC Memory)</a:t>
            </a:r>
          </a:p>
          <a:p>
            <a:pPr lvl="1"/>
            <a:endParaRPr lang="en-US" dirty="0" smtClean="0"/>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pic>
        <p:nvPicPr>
          <p:cNvPr id="8" name="Picture 7" descr="ECCmemory.jpg"/>
          <p:cNvPicPr>
            <a:picLocks noChangeAspect="1"/>
          </p:cNvPicPr>
          <p:nvPr/>
        </p:nvPicPr>
        <p:blipFill>
          <a:blip r:embed="rId3"/>
          <a:stretch>
            <a:fillRect/>
          </a:stretch>
        </p:blipFill>
        <p:spPr>
          <a:xfrm>
            <a:off x="812800" y="5302025"/>
            <a:ext cx="2709334" cy="6360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rgbClr val="94AECF"/>
                </a:solidFill>
              </a:rPr>
              <a:t>Thinking about Machine Structures</a:t>
            </a:r>
          </a:p>
          <a:p>
            <a:r>
              <a:rPr lang="en-US" dirty="0" smtClean="0">
                <a:solidFill>
                  <a:srgbClr val="94AECF"/>
                </a:solidFill>
              </a:rPr>
              <a:t>Great Ideas in Computer Architecture</a:t>
            </a:r>
          </a:p>
          <a:p>
            <a:r>
              <a:rPr lang="en-US" dirty="0"/>
              <a:t>What you need to know about this </a:t>
            </a:r>
            <a:r>
              <a:rPr lang="en-US" dirty="0" smtClean="0"/>
              <a:t>class</a:t>
            </a:r>
          </a:p>
          <a:p>
            <a:r>
              <a:rPr lang="en-US" dirty="0">
                <a:solidFill>
                  <a:srgbClr val="94AECF"/>
                </a:solidFill>
              </a:rPr>
              <a:t>Everything is a Number</a:t>
            </a:r>
          </a:p>
          <a:p>
            <a:pPr marL="0" indent="0">
              <a:buNone/>
            </a:pPr>
            <a:endParaRPr lang="en-US" dirty="0">
              <a:solidFill>
                <a:srgbClr val="A6A6A6"/>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spTree>
    <p:extLst>
      <p:ext uri="{BB962C8B-B14F-4D97-AF65-F5344CB8AC3E}">
        <p14:creationId xmlns:p14="http://schemas.microsoft.com/office/powerpoint/2010/main" val="6036475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latin typeface="Calibri"/>
                <a:ea typeface="ＭＳ Ｐゴシック" charset="0"/>
                <a:cs typeface="Calibri"/>
              </a:rPr>
              <a:t>Yoda says…</a:t>
            </a:r>
          </a:p>
        </p:txBody>
      </p:sp>
      <p:sp>
        <p:nvSpPr>
          <p:cNvPr id="48132" name="AutoShape 8"/>
          <p:cNvSpPr>
            <a:spLocks noChangeArrowheads="1"/>
          </p:cNvSpPr>
          <p:nvPr/>
        </p:nvSpPr>
        <p:spPr bwMode="auto">
          <a:xfrm>
            <a:off x="1219200" y="1066800"/>
            <a:ext cx="2057400" cy="1905000"/>
          </a:xfrm>
          <a:prstGeom prst="wedgeEllipseCallout">
            <a:avLst>
              <a:gd name="adj1" fmla="val 189120"/>
              <a:gd name="adj2" fmla="val 5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8133" name="Rectangle 9"/>
          <p:cNvSpPr>
            <a:spLocks noChangeArrowheads="1"/>
          </p:cNvSpPr>
          <p:nvPr/>
        </p:nvSpPr>
        <p:spPr bwMode="auto">
          <a:xfrm>
            <a:off x="1447800" y="3505200"/>
            <a:ext cx="1219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8134" name="Text Box 10"/>
          <p:cNvSpPr txBox="1">
            <a:spLocks noChangeArrowheads="1"/>
          </p:cNvSpPr>
          <p:nvPr/>
        </p:nvSpPr>
        <p:spPr bwMode="auto">
          <a:xfrm>
            <a:off x="1099916" y="1100655"/>
            <a:ext cx="69411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400">
                <a:solidFill>
                  <a:schemeClr val="accent1"/>
                </a:solidFill>
                <a:latin typeface="Helvetica" charset="0"/>
                <a:ea typeface="ＭＳ Ｐゴシック" charset="0"/>
                <a:cs typeface="ＭＳ Ｐゴシック" charset="0"/>
              </a:defRPr>
            </a:lvl1pPr>
            <a:lvl2pPr marL="37931725" indent="-37474525">
              <a:defRPr sz="1400">
                <a:solidFill>
                  <a:schemeClr val="accent1"/>
                </a:solidFill>
                <a:latin typeface="Helvetica" charset="0"/>
                <a:ea typeface="ＭＳ Ｐゴシック" charset="0"/>
              </a:defRPr>
            </a:lvl2pPr>
            <a:lvl3pPr>
              <a:defRPr sz="1400">
                <a:solidFill>
                  <a:schemeClr val="accent1"/>
                </a:solidFill>
                <a:latin typeface="Helvetica" charset="0"/>
                <a:ea typeface="ＭＳ Ｐゴシック" charset="0"/>
              </a:defRPr>
            </a:lvl3pPr>
            <a:lvl4pPr>
              <a:defRPr sz="1400">
                <a:solidFill>
                  <a:schemeClr val="accent1"/>
                </a:solidFill>
                <a:latin typeface="Helvetica" charset="0"/>
                <a:ea typeface="ＭＳ Ｐゴシック" charset="0"/>
              </a:defRPr>
            </a:lvl4pPr>
            <a:lvl5pPr>
              <a:defRPr sz="1400">
                <a:solidFill>
                  <a:schemeClr val="accent1"/>
                </a:solidFill>
                <a:latin typeface="Helvetica" charset="0"/>
                <a:ea typeface="ＭＳ Ｐゴシック" charset="0"/>
              </a:defRPr>
            </a:lvl5pPr>
            <a:lvl6pPr marL="457200" eaLnBrk="0" fontAlgn="base" hangingPunct="0">
              <a:spcBef>
                <a:spcPct val="0"/>
              </a:spcBef>
              <a:spcAft>
                <a:spcPct val="0"/>
              </a:spcAft>
              <a:defRPr sz="1400">
                <a:solidFill>
                  <a:schemeClr val="accent1"/>
                </a:solidFill>
                <a:latin typeface="Helvetica" charset="0"/>
                <a:ea typeface="ＭＳ Ｐゴシック" charset="0"/>
              </a:defRPr>
            </a:lvl6pPr>
            <a:lvl7pPr marL="914400" eaLnBrk="0" fontAlgn="base" hangingPunct="0">
              <a:spcBef>
                <a:spcPct val="0"/>
              </a:spcBef>
              <a:spcAft>
                <a:spcPct val="0"/>
              </a:spcAft>
              <a:defRPr sz="1400">
                <a:solidFill>
                  <a:schemeClr val="accent1"/>
                </a:solidFill>
                <a:latin typeface="Helvetica" charset="0"/>
                <a:ea typeface="ＭＳ Ｐゴシック" charset="0"/>
              </a:defRPr>
            </a:lvl7pPr>
            <a:lvl8pPr marL="1371600" eaLnBrk="0" fontAlgn="base" hangingPunct="0">
              <a:spcBef>
                <a:spcPct val="0"/>
              </a:spcBef>
              <a:spcAft>
                <a:spcPct val="0"/>
              </a:spcAft>
              <a:defRPr sz="1400">
                <a:solidFill>
                  <a:schemeClr val="accent1"/>
                </a:solidFill>
                <a:latin typeface="Helvetica" charset="0"/>
                <a:ea typeface="ＭＳ Ｐゴシック" charset="0"/>
              </a:defRPr>
            </a:lvl8pPr>
            <a:lvl9pPr marL="1828800" eaLnBrk="0" fontAlgn="base" hangingPunct="0">
              <a:spcBef>
                <a:spcPct val="0"/>
              </a:spcBef>
              <a:spcAft>
                <a:spcPct val="0"/>
              </a:spcAft>
              <a:defRPr sz="1400">
                <a:solidFill>
                  <a:schemeClr val="accent1"/>
                </a:solidFill>
                <a:latin typeface="Helvetica" charset="0"/>
                <a:ea typeface="ＭＳ Ｐゴシック" charset="0"/>
              </a:defRPr>
            </a:lvl9pPr>
          </a:lstStyle>
          <a:p>
            <a:pPr algn="ctr">
              <a:spcBef>
                <a:spcPct val="50000"/>
              </a:spcBef>
            </a:pPr>
            <a:r>
              <a:rPr lang="ja-JP" altLang="en-US" sz="2800" b="1" i="1" dirty="0">
                <a:solidFill>
                  <a:schemeClr val="tx1"/>
                </a:solidFill>
                <a:latin typeface="Calibri"/>
                <a:cs typeface="Calibri"/>
              </a:rPr>
              <a:t>“</a:t>
            </a:r>
            <a:r>
              <a:rPr lang="en-US" sz="2800" b="1" i="1" dirty="0">
                <a:solidFill>
                  <a:schemeClr val="tx1"/>
                </a:solidFill>
                <a:latin typeface="Calibri"/>
                <a:cs typeface="Calibri"/>
              </a:rPr>
              <a:t>Always in motion, the future is…</a:t>
            </a:r>
            <a:r>
              <a:rPr lang="ja-JP" altLang="en-US" sz="2800" b="1" i="1" dirty="0">
                <a:solidFill>
                  <a:schemeClr val="tx1"/>
                </a:solidFill>
                <a:latin typeface="Calibri"/>
                <a:cs typeface="Calibri"/>
              </a:rPr>
              <a:t>”</a:t>
            </a:r>
            <a:endParaRPr lang="en-US" sz="2800" i="1" dirty="0">
              <a:solidFill>
                <a:schemeClr val="tx1"/>
              </a:solidFill>
              <a:latin typeface="Calibri"/>
              <a:cs typeface="Calibri"/>
            </a:endParaRPr>
          </a:p>
        </p:txBody>
      </p:sp>
      <p:sp>
        <p:nvSpPr>
          <p:cNvPr id="48135" name="Text Box 11"/>
          <p:cNvSpPr txBox="1">
            <a:spLocks noChangeArrowheads="1"/>
          </p:cNvSpPr>
          <p:nvPr/>
        </p:nvSpPr>
        <p:spPr bwMode="auto">
          <a:xfrm>
            <a:off x="0" y="615632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a:solidFill>
                  <a:schemeClr val="accent1"/>
                </a:solidFill>
                <a:latin typeface="Helvetica" charset="0"/>
                <a:ea typeface="ＭＳ Ｐゴシック" charset="0"/>
                <a:cs typeface="ＭＳ Ｐゴシック" charset="0"/>
              </a:defRPr>
            </a:lvl1pPr>
            <a:lvl2pPr marL="37931725" indent="-37474525">
              <a:defRPr sz="1400">
                <a:solidFill>
                  <a:schemeClr val="accent1"/>
                </a:solidFill>
                <a:latin typeface="Helvetica" charset="0"/>
                <a:ea typeface="ＭＳ Ｐゴシック" charset="0"/>
              </a:defRPr>
            </a:lvl2pPr>
            <a:lvl3pPr>
              <a:defRPr sz="1400">
                <a:solidFill>
                  <a:schemeClr val="accent1"/>
                </a:solidFill>
                <a:latin typeface="Helvetica" charset="0"/>
                <a:ea typeface="ＭＳ Ｐゴシック" charset="0"/>
              </a:defRPr>
            </a:lvl3pPr>
            <a:lvl4pPr>
              <a:defRPr sz="1400">
                <a:solidFill>
                  <a:schemeClr val="accent1"/>
                </a:solidFill>
                <a:latin typeface="Helvetica" charset="0"/>
                <a:ea typeface="ＭＳ Ｐゴシック" charset="0"/>
              </a:defRPr>
            </a:lvl4pPr>
            <a:lvl5pPr>
              <a:defRPr sz="1400">
                <a:solidFill>
                  <a:schemeClr val="accent1"/>
                </a:solidFill>
                <a:latin typeface="Helvetica" charset="0"/>
                <a:ea typeface="ＭＳ Ｐゴシック" charset="0"/>
              </a:defRPr>
            </a:lvl5pPr>
            <a:lvl6pPr marL="457200" eaLnBrk="0" fontAlgn="base" hangingPunct="0">
              <a:spcBef>
                <a:spcPct val="0"/>
              </a:spcBef>
              <a:spcAft>
                <a:spcPct val="0"/>
              </a:spcAft>
              <a:defRPr sz="1400">
                <a:solidFill>
                  <a:schemeClr val="accent1"/>
                </a:solidFill>
                <a:latin typeface="Helvetica" charset="0"/>
                <a:ea typeface="ＭＳ Ｐゴシック" charset="0"/>
              </a:defRPr>
            </a:lvl6pPr>
            <a:lvl7pPr marL="914400" eaLnBrk="0" fontAlgn="base" hangingPunct="0">
              <a:spcBef>
                <a:spcPct val="0"/>
              </a:spcBef>
              <a:spcAft>
                <a:spcPct val="0"/>
              </a:spcAft>
              <a:defRPr sz="1400">
                <a:solidFill>
                  <a:schemeClr val="accent1"/>
                </a:solidFill>
                <a:latin typeface="Helvetica" charset="0"/>
                <a:ea typeface="ＭＳ Ｐゴシック" charset="0"/>
              </a:defRPr>
            </a:lvl7pPr>
            <a:lvl8pPr marL="1371600" eaLnBrk="0" fontAlgn="base" hangingPunct="0">
              <a:spcBef>
                <a:spcPct val="0"/>
              </a:spcBef>
              <a:spcAft>
                <a:spcPct val="0"/>
              </a:spcAft>
              <a:defRPr sz="1400">
                <a:solidFill>
                  <a:schemeClr val="accent1"/>
                </a:solidFill>
                <a:latin typeface="Helvetica" charset="0"/>
                <a:ea typeface="ＭＳ Ｐゴシック" charset="0"/>
              </a:defRPr>
            </a:lvl8pPr>
            <a:lvl9pPr marL="1828800" eaLnBrk="0" fontAlgn="base" hangingPunct="0">
              <a:spcBef>
                <a:spcPct val="0"/>
              </a:spcBef>
              <a:spcAft>
                <a:spcPct val="0"/>
              </a:spcAft>
              <a:defRPr sz="1400">
                <a:solidFill>
                  <a:schemeClr val="accent1"/>
                </a:solidFill>
                <a:latin typeface="Helvetica" charset="0"/>
                <a:ea typeface="ＭＳ Ｐゴシック" charset="0"/>
              </a:defRPr>
            </a:lvl9pPr>
          </a:lstStyle>
          <a:p>
            <a:pPr algn="ctr">
              <a:spcBef>
                <a:spcPct val="50000"/>
              </a:spcBef>
            </a:pPr>
            <a:r>
              <a:rPr lang="en-US" sz="2000" b="1" dirty="0">
                <a:solidFill>
                  <a:srgbClr val="800080"/>
                </a:solidFill>
                <a:latin typeface="Calibri"/>
                <a:cs typeface="Calibri"/>
              </a:rPr>
              <a:t>Our schedule may change slightly depending on some factors.</a:t>
            </a:r>
            <a:br>
              <a:rPr lang="en-US" sz="2000" b="1" dirty="0">
                <a:solidFill>
                  <a:srgbClr val="800080"/>
                </a:solidFill>
                <a:latin typeface="Calibri"/>
                <a:cs typeface="Calibri"/>
              </a:rPr>
            </a:br>
            <a:r>
              <a:rPr lang="en-US" sz="2000" b="1" dirty="0">
                <a:solidFill>
                  <a:srgbClr val="800080"/>
                </a:solidFill>
                <a:latin typeface="Calibri"/>
                <a:cs typeface="Calibri"/>
              </a:rPr>
              <a:t>This includes lectures, assignments &amp; labs…</a:t>
            </a:r>
          </a:p>
        </p:txBody>
      </p:sp>
      <p:pic>
        <p:nvPicPr>
          <p:cNvPr id="8" name="Picture 7"/>
          <p:cNvPicPr>
            <a:picLocks noChangeAspect="1"/>
          </p:cNvPicPr>
          <p:nvPr/>
        </p:nvPicPr>
        <p:blipFill>
          <a:blip r:embed="rId3"/>
          <a:srcRect l="1302" t="1574" r="1127" b="1573"/>
          <a:stretch>
            <a:fillRect/>
          </a:stretch>
        </p:blipFill>
        <p:spPr>
          <a:xfrm>
            <a:off x="390952" y="1609641"/>
            <a:ext cx="7951989" cy="4472995"/>
          </a:xfrm>
          <a:prstGeom prst="rect">
            <a:avLst/>
          </a:prstGeom>
        </p:spPr>
      </p:pic>
    </p:spTree>
    <p:extLst>
      <p:ext uri="{BB962C8B-B14F-4D97-AF65-F5344CB8AC3E}">
        <p14:creationId xmlns:p14="http://schemas.microsoft.com/office/powerpoint/2010/main" val="23600858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edul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52" y="526813"/>
            <a:ext cx="9078148" cy="6331187"/>
          </a:xfrm>
          <a:prstGeom prst="rect">
            <a:avLst/>
          </a:prstGeom>
        </p:spPr>
      </p:pic>
      <p:sp>
        <p:nvSpPr>
          <p:cNvPr id="4" name="Title 1"/>
          <p:cNvSpPr>
            <a:spLocks noGrp="1"/>
          </p:cNvSpPr>
          <p:nvPr>
            <p:ph type="title"/>
          </p:nvPr>
        </p:nvSpPr>
        <p:spPr>
          <a:xfrm>
            <a:off x="334903" y="-225777"/>
            <a:ext cx="8229600" cy="1143000"/>
          </a:xfrm>
        </p:spPr>
        <p:txBody>
          <a:bodyPr/>
          <a:lstStyle/>
          <a:p>
            <a:r>
              <a:rPr lang="en-US" dirty="0"/>
              <a:t>Weekly Schedule</a:t>
            </a:r>
          </a:p>
        </p:txBody>
      </p:sp>
      <p:sp>
        <p:nvSpPr>
          <p:cNvPr id="5" name="Slide Number Placeholder 4"/>
          <p:cNvSpPr>
            <a:spLocks noGrp="1"/>
          </p:cNvSpPr>
          <p:nvPr>
            <p:ph type="sldNum" sz="quarter" idx="12"/>
          </p:nvPr>
        </p:nvSpPr>
        <p:spPr/>
        <p:txBody>
          <a:bodyPr/>
          <a:lstStyle/>
          <a:p>
            <a:fld id="{3CC63E4C-4642-794D-A2FD-70F6B81535F5}" type="slidenum">
              <a:rPr lang="en-US" smtClean="0"/>
              <a:pPr/>
              <a:t>29</a:t>
            </a:fld>
            <a:endParaRPr lang="en-US"/>
          </a:p>
        </p:txBody>
      </p:sp>
      <p:sp>
        <p:nvSpPr>
          <p:cNvPr id="8" name="Freeform 7"/>
          <p:cNvSpPr/>
          <p:nvPr/>
        </p:nvSpPr>
        <p:spPr>
          <a:xfrm>
            <a:off x="2144889" y="514272"/>
            <a:ext cx="1749778" cy="6346864"/>
          </a:xfrm>
          <a:custGeom>
            <a:avLst/>
            <a:gdLst>
              <a:gd name="connsiteX0" fmla="*/ 37630 w 1749778"/>
              <a:gd name="connsiteY0" fmla="*/ 4760148 h 4760148"/>
              <a:gd name="connsiteX1" fmla="*/ 0 w 1749778"/>
              <a:gd name="connsiteY1" fmla="*/ 3311407 h 4760148"/>
              <a:gd name="connsiteX2" fmla="*/ 1730963 w 1749778"/>
              <a:gd name="connsiteY2" fmla="*/ 3302000 h 4760148"/>
              <a:gd name="connsiteX3" fmla="*/ 1749778 w 1749778"/>
              <a:gd name="connsiteY3" fmla="*/ 0 h 4760148"/>
            </a:gdLst>
            <a:ahLst/>
            <a:cxnLst>
              <a:cxn ang="0">
                <a:pos x="connsiteX0" y="connsiteY0"/>
              </a:cxn>
              <a:cxn ang="0">
                <a:pos x="connsiteX1" y="connsiteY1"/>
              </a:cxn>
              <a:cxn ang="0">
                <a:pos x="connsiteX2" y="connsiteY2"/>
              </a:cxn>
              <a:cxn ang="0">
                <a:pos x="connsiteX3" y="connsiteY3"/>
              </a:cxn>
            </a:cxnLst>
            <a:rect l="l" t="t" r="r" b="b"/>
            <a:pathLst>
              <a:path w="1749778" h="4760148">
                <a:moveTo>
                  <a:pt x="37630" y="4760148"/>
                </a:moveTo>
                <a:lnTo>
                  <a:pt x="0" y="3311407"/>
                </a:lnTo>
                <a:lnTo>
                  <a:pt x="1730963" y="3302000"/>
                </a:lnTo>
                <a:lnTo>
                  <a:pt x="1749778" y="0"/>
                </a:ln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2180587" y="5745904"/>
            <a:ext cx="2201332" cy="1015663"/>
          </a:xfrm>
          <a:prstGeom prst="rect">
            <a:avLst/>
          </a:prstGeom>
          <a:noFill/>
        </p:spPr>
        <p:txBody>
          <a:bodyPr wrap="square" rtlCol="0">
            <a:spAutoFit/>
          </a:bodyPr>
          <a:lstStyle/>
          <a:p>
            <a:r>
              <a:rPr lang="en-US" sz="2000" b="1" dirty="0" smtClean="0">
                <a:solidFill>
                  <a:srgbClr val="FF0000"/>
                </a:solidFill>
              </a:rPr>
              <a:t>Tuesday lecture starts new weekly cycle</a:t>
            </a:r>
            <a:endParaRPr lang="en-US" sz="2000" b="1" dirty="0">
              <a:solidFill>
                <a:srgbClr val="FF0000"/>
              </a:solidFill>
            </a:endParaRPr>
          </a:p>
        </p:txBody>
      </p:sp>
    </p:spTree>
    <p:extLst>
      <p:ext uri="{BB962C8B-B14F-4D97-AF65-F5344CB8AC3E}">
        <p14:creationId xmlns:p14="http://schemas.microsoft.com/office/powerpoint/2010/main" val="29469266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t>Thinking about Machine Structures</a:t>
            </a:r>
          </a:p>
          <a:p>
            <a:r>
              <a:rPr lang="en-US" dirty="0" smtClean="0"/>
              <a:t>Great Ideas in Computer Architecture</a:t>
            </a:r>
          </a:p>
          <a:p>
            <a:r>
              <a:rPr lang="en-US" dirty="0"/>
              <a:t>What you need to know about this </a:t>
            </a:r>
            <a:r>
              <a:rPr lang="en-US" dirty="0" smtClean="0"/>
              <a:t>class</a:t>
            </a:r>
          </a:p>
          <a:p>
            <a:r>
              <a:rPr lang="en-US" dirty="0" smtClean="0"/>
              <a:t>Everything is a Number</a:t>
            </a:r>
            <a:endParaRPr lang="en-US" dirty="0"/>
          </a:p>
          <a:p>
            <a:pPr marL="0" indent="0">
              <a:buNone/>
            </a:pPr>
            <a:endParaRPr lang="en-US" dirty="0">
              <a:solidFill>
                <a:srgbClr val="A6A6A6"/>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Tree>
    <p:extLst>
      <p:ext uri="{BB962C8B-B14F-4D97-AF65-F5344CB8AC3E}">
        <p14:creationId xmlns:p14="http://schemas.microsoft.com/office/powerpoint/2010/main" val="14034018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Information</a:t>
            </a:r>
            <a:endParaRPr lang="en-US" dirty="0"/>
          </a:p>
        </p:txBody>
      </p:sp>
      <p:sp>
        <p:nvSpPr>
          <p:cNvPr id="3" name="Content Placeholder 2"/>
          <p:cNvSpPr>
            <a:spLocks noGrp="1"/>
          </p:cNvSpPr>
          <p:nvPr>
            <p:ph idx="1"/>
          </p:nvPr>
        </p:nvSpPr>
        <p:spPr>
          <a:xfrm>
            <a:off x="184870" y="1193800"/>
            <a:ext cx="8774262" cy="5461000"/>
          </a:xfrm>
        </p:spPr>
        <p:txBody>
          <a:bodyPr>
            <a:normAutofit fontScale="92500" lnSpcReduction="20000"/>
          </a:bodyPr>
          <a:lstStyle/>
          <a:p>
            <a:r>
              <a:rPr lang="en-US" dirty="0" smtClean="0"/>
              <a:t>Course Web: </a:t>
            </a:r>
            <a:r>
              <a:rPr lang="en-US" dirty="0" smtClean="0">
                <a:hlinkClick r:id="rId2"/>
              </a:rPr>
              <a:t>http://inst.eecs.Berkeley.edu/~cs61c/</a:t>
            </a:r>
            <a:endParaRPr lang="en-US" dirty="0" smtClean="0"/>
          </a:p>
          <a:p>
            <a:r>
              <a:rPr lang="en-US" dirty="0" smtClean="0"/>
              <a:t>Instructors: </a:t>
            </a:r>
          </a:p>
          <a:p>
            <a:pPr lvl="1"/>
            <a:r>
              <a:rPr lang="en-US" dirty="0" smtClean="0"/>
              <a:t>Krste Asanovic &amp; Vladimir </a:t>
            </a:r>
            <a:r>
              <a:rPr lang="en-US" dirty="0" err="1" smtClean="0"/>
              <a:t>Stojanovic</a:t>
            </a:r>
            <a:endParaRPr lang="en-US" dirty="0"/>
          </a:p>
          <a:p>
            <a:r>
              <a:rPr lang="en-US" dirty="0" smtClean="0"/>
              <a:t>Teaching Assistants: (see webpage)</a:t>
            </a:r>
          </a:p>
          <a:p>
            <a:r>
              <a:rPr lang="en-US" dirty="0" smtClean="0"/>
              <a:t>Textbooks: Average 15 pages of reading/week (can rent!)</a:t>
            </a:r>
          </a:p>
          <a:p>
            <a:pPr lvl="1"/>
            <a:r>
              <a:rPr lang="en-US" sz="2400" dirty="0" smtClean="0"/>
              <a:t>Patterson &amp; Hennessey, </a:t>
            </a:r>
            <a:r>
              <a:rPr lang="en-US" sz="2400" i="1" dirty="0" smtClean="0"/>
              <a:t>Computer Organization and Design</a:t>
            </a:r>
            <a:r>
              <a:rPr lang="en-US" sz="2400" dirty="0" smtClean="0"/>
              <a:t>, 5/e</a:t>
            </a:r>
            <a:br>
              <a:rPr lang="en-US" sz="2400" dirty="0" smtClean="0"/>
            </a:br>
            <a:r>
              <a:rPr lang="en-US" sz="2400" dirty="0" smtClean="0"/>
              <a:t>(we’ll try to provide 4</a:t>
            </a:r>
            <a:r>
              <a:rPr lang="en-US" sz="2400" baseline="30000" dirty="0" smtClean="0"/>
              <a:t>th</a:t>
            </a:r>
            <a:r>
              <a:rPr lang="en-US" sz="2400" dirty="0" smtClean="0"/>
              <a:t> Ed pages, not Asian version 4</a:t>
            </a:r>
            <a:r>
              <a:rPr lang="en-US" sz="2400" baseline="30000" dirty="0" smtClean="0"/>
              <a:t>th</a:t>
            </a:r>
            <a:r>
              <a:rPr lang="en-US" sz="2400" dirty="0" smtClean="0"/>
              <a:t> edition)</a:t>
            </a:r>
          </a:p>
          <a:p>
            <a:pPr lvl="1"/>
            <a:r>
              <a:rPr lang="en-US" sz="2400" dirty="0" smtClean="0"/>
              <a:t>Kernighan &amp; Ritchie, </a:t>
            </a:r>
            <a:r>
              <a:rPr lang="en-US" sz="2400" i="1" dirty="0" smtClean="0"/>
              <a:t>The C Programming Language</a:t>
            </a:r>
            <a:r>
              <a:rPr lang="en-US" sz="2400" dirty="0" smtClean="0"/>
              <a:t>, 2</a:t>
            </a:r>
            <a:r>
              <a:rPr lang="en-US" sz="2400" baseline="30000" dirty="0" smtClean="0"/>
              <a:t>nd</a:t>
            </a:r>
            <a:r>
              <a:rPr lang="en-US" sz="2400" dirty="0" smtClean="0"/>
              <a:t> Edition</a:t>
            </a:r>
          </a:p>
          <a:p>
            <a:pPr lvl="1"/>
            <a:r>
              <a:rPr lang="en-US" sz="2400" dirty="0" smtClean="0"/>
              <a:t>Barroso &amp; </a:t>
            </a:r>
            <a:r>
              <a:rPr lang="en-US" sz="2400" dirty="0" err="1" smtClean="0"/>
              <a:t>Holzle</a:t>
            </a:r>
            <a:r>
              <a:rPr lang="en-US" sz="2400" dirty="0" smtClean="0"/>
              <a:t>, </a:t>
            </a:r>
            <a:r>
              <a:rPr lang="en-US" sz="2400" i="1" dirty="0" smtClean="0"/>
              <a:t>The Datacenter as a Computer, 2</a:t>
            </a:r>
            <a:r>
              <a:rPr lang="en-US" sz="2400" i="1" baseline="30000" dirty="0" smtClean="0"/>
              <a:t>nd</a:t>
            </a:r>
            <a:r>
              <a:rPr lang="en-US" sz="2400" i="1" dirty="0" smtClean="0"/>
              <a:t> Edition</a:t>
            </a:r>
            <a:endParaRPr lang="en-US" sz="2400" dirty="0" smtClean="0"/>
          </a:p>
          <a:p>
            <a:r>
              <a:rPr lang="en-US" dirty="0" smtClean="0"/>
              <a:t>Piazza: </a:t>
            </a:r>
          </a:p>
          <a:p>
            <a:pPr lvl="1"/>
            <a:r>
              <a:rPr lang="en-US" dirty="0" smtClean="0"/>
              <a:t>Every announcement, discussion, clarification happens there</a:t>
            </a:r>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dirty="0"/>
          </a:p>
        </p:txBody>
      </p:sp>
    </p:spTree>
    <p:extLst>
      <p:ext uri="{BB962C8B-B14F-4D97-AF65-F5344CB8AC3E}">
        <p14:creationId xmlns:p14="http://schemas.microsoft.com/office/powerpoint/2010/main" val="5290647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Grading</a:t>
            </a:r>
            <a:endParaRPr lang="en-US" dirty="0"/>
          </a:p>
        </p:txBody>
      </p:sp>
      <p:sp>
        <p:nvSpPr>
          <p:cNvPr id="3" name="Content Placeholder 2"/>
          <p:cNvSpPr>
            <a:spLocks noGrp="1"/>
          </p:cNvSpPr>
          <p:nvPr>
            <p:ph idx="1"/>
          </p:nvPr>
        </p:nvSpPr>
        <p:spPr>
          <a:xfrm>
            <a:off x="457200" y="1337735"/>
            <a:ext cx="8229600" cy="4927600"/>
          </a:xfrm>
        </p:spPr>
        <p:txBody>
          <a:bodyPr>
            <a:normAutofit fontScale="85000" lnSpcReduction="20000"/>
          </a:bodyPr>
          <a:lstStyle/>
          <a:p>
            <a:r>
              <a:rPr lang="en-US" dirty="0" smtClean="0"/>
              <a:t>EPA: Effort, Participation and Altruism (5%)</a:t>
            </a:r>
          </a:p>
          <a:p>
            <a:r>
              <a:rPr lang="en-US" dirty="0" smtClean="0"/>
              <a:t>Homework (10%)</a:t>
            </a:r>
          </a:p>
          <a:p>
            <a:r>
              <a:rPr lang="en-US" dirty="0" smtClean="0"/>
              <a:t>Labs (5%)</a:t>
            </a:r>
          </a:p>
          <a:p>
            <a:r>
              <a:rPr lang="en-US" dirty="0" smtClean="0"/>
              <a:t>Projects (20%)</a:t>
            </a:r>
          </a:p>
          <a:p>
            <a:pPr marL="971550" lvl="1" indent="-457200">
              <a:buFont typeface="+mj-lt"/>
              <a:buAutoNum type="arabicPeriod"/>
            </a:pPr>
            <a:r>
              <a:rPr lang="en-US" dirty="0" smtClean="0"/>
              <a:t>Non-</a:t>
            </a:r>
            <a:r>
              <a:rPr lang="en-US" dirty="0"/>
              <a:t>P</a:t>
            </a:r>
            <a:r>
              <a:rPr lang="en-US" dirty="0" smtClean="0"/>
              <a:t>arallel Application (</a:t>
            </a:r>
            <a:r>
              <a:rPr lang="en-US" dirty="0"/>
              <a:t>MIPS &amp; C)</a:t>
            </a:r>
          </a:p>
          <a:p>
            <a:pPr marL="971550" lvl="1" indent="-457200">
              <a:buFont typeface="+mj-lt"/>
              <a:buAutoNum type="arabicPeriod"/>
            </a:pPr>
            <a:r>
              <a:rPr lang="en-US" dirty="0"/>
              <a:t>Computer Processor Design (</a:t>
            </a:r>
            <a:r>
              <a:rPr lang="en-US" dirty="0" err="1"/>
              <a:t>Logisim</a:t>
            </a:r>
            <a:r>
              <a:rPr lang="en-US" dirty="0"/>
              <a:t>)</a:t>
            </a:r>
          </a:p>
          <a:p>
            <a:pPr marL="971550" lvl="1" indent="-457200">
              <a:buFont typeface="+mj-lt"/>
              <a:buAutoNum type="arabicPeriod"/>
            </a:pPr>
            <a:r>
              <a:rPr lang="en-US" dirty="0" smtClean="0"/>
              <a:t>Parallelize for Performance, </a:t>
            </a:r>
            <a:r>
              <a:rPr lang="en-US" dirty="0"/>
              <a:t>SIMD, MIMD</a:t>
            </a:r>
          </a:p>
          <a:p>
            <a:pPr marL="971550" lvl="1" indent="-457200">
              <a:buFont typeface="+mj-lt"/>
              <a:buAutoNum type="arabicPeriod"/>
            </a:pPr>
            <a:r>
              <a:rPr lang="en-US" dirty="0" smtClean="0"/>
              <a:t>Massive Data Parallelism (Spark on Amazon EC2)</a:t>
            </a:r>
          </a:p>
          <a:p>
            <a:r>
              <a:rPr lang="en-US" dirty="0" smtClean="0"/>
              <a:t>Two midterms (15% each): 6</a:t>
            </a:r>
            <a:r>
              <a:rPr lang="en-US" baseline="30000" dirty="0" smtClean="0"/>
              <a:t>th</a:t>
            </a:r>
            <a:r>
              <a:rPr lang="en-US" dirty="0" smtClean="0"/>
              <a:t> &amp; 12</a:t>
            </a:r>
            <a:r>
              <a:rPr lang="en-US" baseline="30000" dirty="0" smtClean="0"/>
              <a:t>th</a:t>
            </a:r>
            <a:r>
              <a:rPr lang="en-US" dirty="0" smtClean="0"/>
              <a:t> week in class, can be clobbered!</a:t>
            </a:r>
          </a:p>
          <a:p>
            <a:r>
              <a:rPr lang="en-US" dirty="0" smtClean="0"/>
              <a:t>Final (30%): 2015/5</a:t>
            </a:r>
            <a:r>
              <a:rPr lang="en-US" dirty="0"/>
              <a:t>/</a:t>
            </a:r>
            <a:r>
              <a:rPr lang="en-US" dirty="0" smtClean="0"/>
              <a:t>15 </a:t>
            </a:r>
            <a:r>
              <a:rPr lang="en-US" dirty="0"/>
              <a:t>@ </a:t>
            </a:r>
            <a:r>
              <a:rPr lang="en-US" dirty="0" smtClean="0"/>
              <a:t>7-10pm</a:t>
            </a:r>
          </a:p>
          <a:p>
            <a:r>
              <a:rPr lang="en-US" dirty="0" smtClean="0"/>
              <a:t>Performance Competition for honor (and EPA)</a:t>
            </a:r>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a:p>
        </p:txBody>
      </p:sp>
    </p:spTree>
    <p:extLst>
      <p:ext uri="{BB962C8B-B14F-4D97-AF65-F5344CB8AC3E}">
        <p14:creationId xmlns:p14="http://schemas.microsoft.com/office/powerpoint/2010/main" val="209386516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9835" y="1027392"/>
            <a:ext cx="1273559" cy="217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2"/>
          <p:cNvSpPr>
            <a:spLocks noGrp="1" noChangeArrowheads="1"/>
          </p:cNvSpPr>
          <p:nvPr>
            <p:ph type="title"/>
          </p:nvPr>
        </p:nvSpPr>
        <p:spPr/>
        <p:txBody>
          <a:bodyPr>
            <a:normAutofit/>
          </a:bodyPr>
          <a:lstStyle/>
          <a:p>
            <a:r>
              <a:rPr lang="en-US" sz="3600" dirty="0">
                <a:latin typeface="Calibri"/>
                <a:ea typeface="ＭＳ Ｐゴシック" charset="0"/>
                <a:cs typeface="Calibri"/>
              </a:rPr>
              <a:t>Tried-and-True Technique: Peer Instruction</a:t>
            </a:r>
          </a:p>
        </p:txBody>
      </p:sp>
      <p:sp>
        <p:nvSpPr>
          <p:cNvPr id="54275" name="Rectangle 3"/>
          <p:cNvSpPr>
            <a:spLocks noGrp="1" noChangeArrowheads="1"/>
          </p:cNvSpPr>
          <p:nvPr>
            <p:ph idx="1"/>
          </p:nvPr>
        </p:nvSpPr>
        <p:spPr>
          <a:xfrm>
            <a:off x="457208" y="1600204"/>
            <a:ext cx="7129017" cy="4795685"/>
          </a:xfrm>
        </p:spPr>
        <p:txBody>
          <a:bodyPr>
            <a:normAutofit fontScale="85000" lnSpcReduction="10000"/>
          </a:bodyPr>
          <a:lstStyle/>
          <a:p>
            <a:r>
              <a:rPr lang="en-US" dirty="0">
                <a:latin typeface="Calibri"/>
                <a:ea typeface="ＭＳ Ｐゴシック" charset="0"/>
                <a:cs typeface="Calibri"/>
              </a:rPr>
              <a:t>Increase real-time learning in lecture, </a:t>
            </a:r>
            <a:r>
              <a:rPr lang="en-US" dirty="0" smtClean="0">
                <a:latin typeface="Calibri"/>
                <a:ea typeface="ＭＳ Ｐゴシック" charset="0"/>
                <a:cs typeface="Calibri"/>
              </a:rPr>
              <a:t/>
            </a:r>
            <a:br>
              <a:rPr lang="en-US" dirty="0" smtClean="0">
                <a:latin typeface="Calibri"/>
                <a:ea typeface="ＭＳ Ｐゴシック" charset="0"/>
                <a:cs typeface="Calibri"/>
              </a:rPr>
            </a:br>
            <a:r>
              <a:rPr lang="en-US" dirty="0" smtClean="0">
                <a:latin typeface="Calibri"/>
                <a:ea typeface="ＭＳ Ｐゴシック" charset="0"/>
                <a:cs typeface="Calibri"/>
              </a:rPr>
              <a:t>test </a:t>
            </a:r>
            <a:r>
              <a:rPr lang="en-US" dirty="0">
                <a:latin typeface="Calibri"/>
                <a:ea typeface="ＭＳ Ｐゴシック" charset="0"/>
                <a:cs typeface="Calibri"/>
              </a:rPr>
              <a:t>understanding of concepts vs. details</a:t>
            </a:r>
          </a:p>
          <a:p>
            <a:r>
              <a:rPr lang="en-US" dirty="0">
                <a:latin typeface="Calibri"/>
                <a:ea typeface="ＭＳ Ｐゴシック" charset="0"/>
                <a:cs typeface="Calibri"/>
              </a:rPr>
              <a:t>As complete a </a:t>
            </a:r>
            <a:r>
              <a:rPr lang="ja-JP" altLang="en-US" dirty="0">
                <a:latin typeface="Calibri"/>
                <a:ea typeface="ＭＳ Ｐゴシック" charset="0"/>
                <a:cs typeface="Calibri"/>
              </a:rPr>
              <a:t>“</a:t>
            </a:r>
            <a:r>
              <a:rPr lang="en-US" dirty="0">
                <a:latin typeface="Calibri"/>
                <a:ea typeface="ＭＳ Ｐゴシック" charset="0"/>
                <a:cs typeface="Calibri"/>
              </a:rPr>
              <a:t>segment</a:t>
            </a:r>
            <a:r>
              <a:rPr lang="ja-JP" altLang="en-US" dirty="0">
                <a:latin typeface="Calibri"/>
                <a:ea typeface="ＭＳ Ｐゴシック" charset="0"/>
                <a:cs typeface="Calibri"/>
              </a:rPr>
              <a:t>”</a:t>
            </a:r>
            <a:r>
              <a:rPr lang="en-US" dirty="0">
                <a:latin typeface="Calibri"/>
                <a:ea typeface="ＭＳ Ｐゴシック" charset="0"/>
                <a:cs typeface="Calibri"/>
              </a:rPr>
              <a:t> ask </a:t>
            </a:r>
            <a:r>
              <a:rPr lang="en-US" dirty="0" smtClean="0">
                <a:latin typeface="Calibri"/>
                <a:ea typeface="ＭＳ Ｐゴシック" charset="0"/>
                <a:cs typeface="Calibri"/>
              </a:rPr>
              <a:t>multiple-choice </a:t>
            </a:r>
            <a:r>
              <a:rPr lang="en-US" dirty="0">
                <a:latin typeface="Calibri"/>
                <a:ea typeface="ＭＳ Ｐゴシック" charset="0"/>
                <a:cs typeface="Calibri"/>
              </a:rPr>
              <a:t>question</a:t>
            </a:r>
          </a:p>
          <a:p>
            <a:pPr lvl="1"/>
            <a:r>
              <a:rPr lang="en-US" dirty="0">
                <a:latin typeface="Calibri"/>
                <a:ea typeface="ＭＳ Ｐゴシック" charset="0"/>
                <a:cs typeface="Calibri"/>
              </a:rPr>
              <a:t>1-2 minutes to decide yourself</a:t>
            </a:r>
          </a:p>
          <a:p>
            <a:pPr lvl="1"/>
            <a:r>
              <a:rPr lang="en-US" dirty="0">
                <a:latin typeface="Calibri"/>
                <a:ea typeface="ＭＳ Ｐゴシック" charset="0"/>
                <a:cs typeface="Calibri"/>
              </a:rPr>
              <a:t>2 minutes in pairs/triples to reach consensus. </a:t>
            </a:r>
            <a:endParaRPr lang="en-US" dirty="0" smtClean="0">
              <a:latin typeface="Calibri"/>
              <a:ea typeface="ＭＳ Ｐゴシック" charset="0"/>
              <a:cs typeface="Calibri"/>
            </a:endParaRPr>
          </a:p>
          <a:p>
            <a:pPr lvl="1"/>
            <a:r>
              <a:rPr lang="en-US" dirty="0" smtClean="0">
                <a:latin typeface="Calibri"/>
                <a:ea typeface="ＭＳ Ｐゴシック" charset="0"/>
                <a:cs typeface="Calibri"/>
              </a:rPr>
              <a:t>Teach </a:t>
            </a:r>
            <a:r>
              <a:rPr lang="en-US" dirty="0">
                <a:latin typeface="Calibri"/>
                <a:ea typeface="ＭＳ Ｐゴシック" charset="0"/>
                <a:cs typeface="Calibri"/>
              </a:rPr>
              <a:t>others!</a:t>
            </a:r>
          </a:p>
          <a:p>
            <a:pPr lvl="1"/>
            <a:r>
              <a:rPr lang="en-US" dirty="0">
                <a:latin typeface="Calibri"/>
                <a:ea typeface="ＭＳ Ｐゴシック" charset="0"/>
                <a:cs typeface="Calibri"/>
              </a:rPr>
              <a:t>2 minute discussion of answers, questions, clarifications</a:t>
            </a:r>
          </a:p>
          <a:p>
            <a:r>
              <a:rPr lang="en-US" sz="2800" dirty="0" smtClean="0">
                <a:latin typeface="Calibri"/>
                <a:ea typeface="ＭＳ Ｐゴシック" charset="0"/>
                <a:cs typeface="Calibri"/>
              </a:rPr>
              <a:t>You can </a:t>
            </a:r>
            <a:r>
              <a:rPr lang="en-US" sz="2800" dirty="0">
                <a:latin typeface="Calibri"/>
                <a:ea typeface="ＭＳ Ｐゴシック" charset="0"/>
                <a:cs typeface="Calibri"/>
              </a:rPr>
              <a:t>get transmitters </a:t>
            </a:r>
            <a:r>
              <a:rPr lang="en-US" sz="2800" dirty="0" smtClean="0">
                <a:latin typeface="Calibri"/>
                <a:ea typeface="ＭＳ Ｐゴシック" charset="0"/>
                <a:cs typeface="Calibri"/>
              </a:rPr>
              <a:t>from the ASUC bookstore</a:t>
            </a:r>
          </a:p>
          <a:p>
            <a:pPr lvl="1"/>
            <a:r>
              <a:rPr lang="en-US" sz="2300" dirty="0" smtClean="0">
                <a:solidFill>
                  <a:srgbClr val="FF0000"/>
                </a:solidFill>
                <a:latin typeface="Calibri"/>
                <a:ea typeface="ＭＳ Ｐゴシック" charset="0"/>
                <a:cs typeface="Calibri"/>
              </a:rPr>
              <a:t>We’ll start this next week</a:t>
            </a:r>
          </a:p>
          <a:p>
            <a:pPr lvl="1"/>
            <a:r>
              <a:rPr lang="en-US" sz="2300" dirty="0" smtClean="0">
                <a:solidFill>
                  <a:srgbClr val="FF0000"/>
                </a:solidFill>
                <a:latin typeface="Calibri"/>
                <a:ea typeface="ＭＳ Ｐゴシック" charset="0"/>
                <a:cs typeface="Calibri"/>
              </a:rPr>
              <a:t>No web-based clickers, sorry!</a:t>
            </a:r>
          </a:p>
        </p:txBody>
      </p:sp>
      <p:pic>
        <p:nvPicPr>
          <p:cNvPr id="542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0633" y="3133720"/>
            <a:ext cx="2223377" cy="18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1787" y="4533699"/>
            <a:ext cx="1202229" cy="232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3CC63E4C-4642-794D-A2FD-70F6B81535F5}" type="slidenum">
              <a:rPr lang="en-US" smtClean="0"/>
              <a:pPr/>
              <a:t>32</a:t>
            </a:fld>
            <a:endParaRPr lang="en-US"/>
          </a:p>
        </p:txBody>
      </p:sp>
    </p:spTree>
    <p:extLst>
      <p:ext uri="{BB962C8B-B14F-4D97-AF65-F5344CB8AC3E}">
        <p14:creationId xmlns:p14="http://schemas.microsoft.com/office/powerpoint/2010/main" val="2302772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EECS Grading Policy</a:t>
            </a:r>
            <a:endParaRPr lang="en-US" dirty="0"/>
          </a:p>
        </p:txBody>
      </p:sp>
      <p:sp>
        <p:nvSpPr>
          <p:cNvPr id="3" name="Content Placeholder 2"/>
          <p:cNvSpPr>
            <a:spLocks noGrp="1"/>
          </p:cNvSpPr>
          <p:nvPr>
            <p:ph idx="1"/>
          </p:nvPr>
        </p:nvSpPr>
        <p:spPr>
          <a:xfrm>
            <a:off x="457200" y="1600200"/>
            <a:ext cx="8229600" cy="4859867"/>
          </a:xfrm>
        </p:spPr>
        <p:txBody>
          <a:bodyPr>
            <a:normAutofit/>
          </a:bodyPr>
          <a:lstStyle/>
          <a:p>
            <a:r>
              <a:rPr lang="en-US" sz="2400" dirty="0" smtClean="0">
                <a:hlinkClick r:id="rId2"/>
              </a:rPr>
              <a:t>http://www.eecs.berkeley.edu/Policies/ugrad.grading.shtml</a:t>
            </a:r>
            <a:endParaRPr lang="en-US" sz="2400" dirty="0" smtClean="0"/>
          </a:p>
          <a:p>
            <a:pPr>
              <a:buNone/>
            </a:pPr>
            <a:r>
              <a:rPr lang="en-US" sz="2400" dirty="0" smtClean="0"/>
              <a:t>	“A typical GPA for courses in the lower division is 2.7. This GPA would result, for example, from 17% A's, 50% B's, 20% C's, 10% D's, and 3% F's. A class whose GPA falls outside the range 2.5 - 2.9 should be considered atypical.”</a:t>
            </a:r>
          </a:p>
          <a:p>
            <a:r>
              <a:rPr lang="en-US" sz="2400" dirty="0" smtClean="0"/>
              <a:t>Fall 2010: GPA 2.81 </a:t>
            </a:r>
            <a:br>
              <a:rPr lang="en-US" sz="2400" dirty="0" smtClean="0"/>
            </a:br>
            <a:r>
              <a:rPr lang="en-US" sz="2400" dirty="0" smtClean="0"/>
              <a:t>26% A's, 47% B's, 17% C's, </a:t>
            </a:r>
            <a:br>
              <a:rPr lang="en-US" sz="2400" dirty="0" smtClean="0"/>
            </a:br>
            <a:r>
              <a:rPr lang="en-US" sz="2400" dirty="0" smtClean="0"/>
              <a:t>3% D's, 6% F's</a:t>
            </a:r>
          </a:p>
          <a:p>
            <a:r>
              <a:rPr lang="en-US" sz="2400" dirty="0" smtClean="0"/>
              <a:t>Job/Intern Interviews: They grill</a:t>
            </a:r>
            <a:br>
              <a:rPr lang="en-US" sz="2400" dirty="0" smtClean="0"/>
            </a:br>
            <a:r>
              <a:rPr lang="en-US" sz="2400" dirty="0" smtClean="0"/>
              <a:t>you with technical questions, so</a:t>
            </a:r>
            <a:br>
              <a:rPr lang="en-US" sz="2400" dirty="0" smtClean="0"/>
            </a:br>
            <a:r>
              <a:rPr lang="en-US" sz="2400" dirty="0" smtClean="0"/>
              <a:t>it’s what you say, not your GPA</a:t>
            </a:r>
          </a:p>
          <a:p>
            <a:pPr>
              <a:buNone/>
            </a:pPr>
            <a:r>
              <a:rPr lang="en-US" sz="2400" dirty="0" smtClean="0"/>
              <a:t>	(New 61C gives good stuff to say)</a:t>
            </a:r>
          </a:p>
          <a:p>
            <a:endParaRPr lang="en-US" sz="24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340154446"/>
              </p:ext>
            </p:extLst>
          </p:nvPr>
        </p:nvGraphicFramePr>
        <p:xfrm>
          <a:off x="5227051" y="3733803"/>
          <a:ext cx="3688794" cy="2286000"/>
        </p:xfrm>
        <a:graphic>
          <a:graphicData uri="http://schemas.openxmlformats.org/drawingml/2006/table">
            <a:tbl>
              <a:tblPr firstRow="1" bandRow="1">
                <a:tableStyleId>{5C22544A-7EE6-4342-B048-85BDC9FD1C3A}</a:tableStyleId>
              </a:tblPr>
              <a:tblGrid>
                <a:gridCol w="1089870"/>
                <a:gridCol w="1173708"/>
                <a:gridCol w="1425216"/>
              </a:tblGrid>
              <a:tr h="457200">
                <a:tc>
                  <a:txBody>
                    <a:bodyPr/>
                    <a:lstStyle/>
                    <a:p>
                      <a:endParaRPr lang="en-US" sz="2400" dirty="0"/>
                    </a:p>
                  </a:txBody>
                  <a:tcPr/>
                </a:tc>
                <a:tc>
                  <a:txBody>
                    <a:bodyPr/>
                    <a:lstStyle/>
                    <a:p>
                      <a:pPr algn="ctr"/>
                      <a:r>
                        <a:rPr lang="en-US" sz="2400" dirty="0" smtClean="0"/>
                        <a:t>Fall</a:t>
                      </a:r>
                      <a:endParaRPr lang="en-US" sz="2400" dirty="0"/>
                    </a:p>
                  </a:txBody>
                  <a:tcPr/>
                </a:tc>
                <a:tc>
                  <a:txBody>
                    <a:bodyPr/>
                    <a:lstStyle/>
                    <a:p>
                      <a:pPr algn="ctr"/>
                      <a:r>
                        <a:rPr lang="en-US" sz="2400" dirty="0" smtClean="0"/>
                        <a:t>Spring</a:t>
                      </a:r>
                      <a:endParaRPr lang="en-US" sz="2400" dirty="0"/>
                    </a:p>
                  </a:txBody>
                  <a:tcPr/>
                </a:tc>
              </a:tr>
              <a:tr h="457200">
                <a:tc>
                  <a:txBody>
                    <a:bodyPr/>
                    <a:lstStyle/>
                    <a:p>
                      <a:r>
                        <a:rPr lang="en-US" sz="2400" dirty="0" smtClean="0"/>
                        <a:t>2010</a:t>
                      </a:r>
                      <a:endParaRPr lang="en-US" sz="2400" dirty="0"/>
                    </a:p>
                  </a:txBody>
                  <a:tcPr/>
                </a:tc>
                <a:tc>
                  <a:txBody>
                    <a:bodyPr/>
                    <a:lstStyle/>
                    <a:p>
                      <a:pPr algn="ctr"/>
                      <a:r>
                        <a:rPr lang="en-US" sz="2400" dirty="0" smtClean="0"/>
                        <a:t>2.81</a:t>
                      </a:r>
                      <a:endParaRPr lang="en-US" sz="2400" dirty="0"/>
                    </a:p>
                  </a:txBody>
                  <a:tcPr/>
                </a:tc>
                <a:tc>
                  <a:txBody>
                    <a:bodyPr/>
                    <a:lstStyle/>
                    <a:p>
                      <a:pPr algn="ctr"/>
                      <a:r>
                        <a:rPr lang="en-US" sz="2400" dirty="0" smtClean="0"/>
                        <a:t>2.81</a:t>
                      </a:r>
                      <a:endParaRPr lang="en-US" sz="2400" dirty="0"/>
                    </a:p>
                  </a:txBody>
                  <a:tcPr/>
                </a:tc>
              </a:tr>
              <a:tr h="457200">
                <a:tc>
                  <a:txBody>
                    <a:bodyPr/>
                    <a:lstStyle/>
                    <a:p>
                      <a:r>
                        <a:rPr lang="en-US" sz="2400" dirty="0" smtClean="0"/>
                        <a:t>2009</a:t>
                      </a:r>
                      <a:endParaRPr lang="en-US" sz="2400" dirty="0"/>
                    </a:p>
                  </a:txBody>
                  <a:tcPr/>
                </a:tc>
                <a:tc>
                  <a:txBody>
                    <a:bodyPr/>
                    <a:lstStyle/>
                    <a:p>
                      <a:pPr algn="ctr"/>
                      <a:r>
                        <a:rPr lang="en-US" sz="2400" dirty="0" smtClean="0"/>
                        <a:t>2.71</a:t>
                      </a:r>
                      <a:endParaRPr lang="en-US" sz="2400" dirty="0"/>
                    </a:p>
                  </a:txBody>
                  <a:tcPr/>
                </a:tc>
                <a:tc>
                  <a:txBody>
                    <a:bodyPr/>
                    <a:lstStyle/>
                    <a:p>
                      <a:pPr algn="ctr"/>
                      <a:r>
                        <a:rPr lang="en-US" sz="2400" dirty="0" smtClean="0"/>
                        <a:t>2.81</a:t>
                      </a:r>
                      <a:endParaRPr lang="en-US" sz="2400" dirty="0"/>
                    </a:p>
                  </a:txBody>
                  <a:tcPr/>
                </a:tc>
              </a:tr>
              <a:tr h="457200">
                <a:tc>
                  <a:txBody>
                    <a:bodyPr/>
                    <a:lstStyle/>
                    <a:p>
                      <a:r>
                        <a:rPr lang="en-US" sz="2400" dirty="0" smtClean="0"/>
                        <a:t>2008</a:t>
                      </a:r>
                      <a:endParaRPr lang="en-US" sz="2400" dirty="0"/>
                    </a:p>
                  </a:txBody>
                  <a:tcPr/>
                </a:tc>
                <a:tc>
                  <a:txBody>
                    <a:bodyPr/>
                    <a:lstStyle/>
                    <a:p>
                      <a:pPr algn="ctr"/>
                      <a:r>
                        <a:rPr lang="en-US" sz="2400" dirty="0" smtClean="0"/>
                        <a:t>2.95</a:t>
                      </a:r>
                      <a:endParaRPr lang="en-US" sz="2400" dirty="0"/>
                    </a:p>
                  </a:txBody>
                  <a:tcPr/>
                </a:tc>
                <a:tc>
                  <a:txBody>
                    <a:bodyPr/>
                    <a:lstStyle/>
                    <a:p>
                      <a:pPr algn="ctr"/>
                      <a:r>
                        <a:rPr lang="en-US" sz="2400" dirty="0" smtClean="0"/>
                        <a:t>2.74</a:t>
                      </a:r>
                      <a:endParaRPr lang="en-US" sz="2400" dirty="0"/>
                    </a:p>
                  </a:txBody>
                  <a:tcPr/>
                </a:tc>
              </a:tr>
              <a:tr h="457200">
                <a:tc>
                  <a:txBody>
                    <a:bodyPr/>
                    <a:lstStyle/>
                    <a:p>
                      <a:r>
                        <a:rPr lang="en-US" sz="2400" dirty="0" smtClean="0"/>
                        <a:t>2007</a:t>
                      </a:r>
                      <a:endParaRPr lang="en-US" sz="2400" dirty="0"/>
                    </a:p>
                  </a:txBody>
                  <a:tcPr/>
                </a:tc>
                <a:tc>
                  <a:txBody>
                    <a:bodyPr/>
                    <a:lstStyle/>
                    <a:p>
                      <a:pPr algn="ctr"/>
                      <a:r>
                        <a:rPr lang="en-US" sz="2400" dirty="0" smtClean="0"/>
                        <a:t>2.67</a:t>
                      </a:r>
                      <a:endParaRPr lang="en-US" sz="2400" dirty="0"/>
                    </a:p>
                  </a:txBody>
                  <a:tcPr/>
                </a:tc>
                <a:tc>
                  <a:txBody>
                    <a:bodyPr/>
                    <a:lstStyle/>
                    <a:p>
                      <a:pPr algn="ctr"/>
                      <a:r>
                        <a:rPr lang="en-US" sz="2400" dirty="0" smtClean="0"/>
                        <a:t>2.76</a:t>
                      </a:r>
                      <a:endParaRPr lang="en-US" sz="2400" dirty="0"/>
                    </a:p>
                  </a:txBody>
                  <a:tcPr/>
                </a:tc>
              </a:tr>
            </a:tbl>
          </a:graphicData>
        </a:graphic>
      </p:graphicFrame>
    </p:spTree>
    <p:extLst>
      <p:ext uri="{BB962C8B-B14F-4D97-AF65-F5344CB8AC3E}">
        <p14:creationId xmlns:p14="http://schemas.microsoft.com/office/powerpoint/2010/main" val="165002730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4351" y="491073"/>
            <a:ext cx="6600809" cy="474663"/>
          </a:xfrm>
        </p:spPr>
        <p:txBody>
          <a:bodyPr>
            <a:normAutofit fontScale="90000"/>
          </a:bodyPr>
          <a:lstStyle/>
          <a:p>
            <a:r>
              <a:rPr lang="en-US" dirty="0" smtClean="0">
                <a:ea typeface="ＭＳ Ｐゴシック" pitchFamily="-106" charset="-128"/>
                <a:cs typeface="ＭＳ Ｐゴシック" pitchFamily="-106" charset="-128"/>
              </a:rPr>
              <a:t>Our goal </a:t>
            </a:r>
            <a:r>
              <a:rPr lang="en-US" dirty="0">
                <a:ea typeface="ＭＳ Ｐゴシック" pitchFamily="-106" charset="-128"/>
                <a:cs typeface="ＭＳ Ｐゴシック" pitchFamily="-106" charset="-128"/>
              </a:rPr>
              <a:t>as </a:t>
            </a:r>
            <a:r>
              <a:rPr lang="en-US" dirty="0" smtClean="0">
                <a:ea typeface="ＭＳ Ｐゴシック" pitchFamily="-106" charset="-128"/>
                <a:cs typeface="ＭＳ Ｐゴシック" pitchFamily="-106" charset="-128"/>
              </a:rPr>
              <a:t>instructors</a:t>
            </a:r>
            <a:endParaRPr lang="en-US" dirty="0">
              <a:ea typeface="ＭＳ Ｐゴシック" pitchFamily="-106" charset="-128"/>
              <a:cs typeface="ＭＳ Ｐゴシック" pitchFamily="-106" charset="-128"/>
            </a:endParaRPr>
          </a:p>
        </p:txBody>
      </p:sp>
      <p:sp>
        <p:nvSpPr>
          <p:cNvPr id="58371" name="Rectangle 3"/>
          <p:cNvSpPr>
            <a:spLocks noGrp="1" noChangeArrowheads="1"/>
          </p:cNvSpPr>
          <p:nvPr>
            <p:ph type="body" sz="half" idx="1"/>
          </p:nvPr>
        </p:nvSpPr>
        <p:spPr>
          <a:xfrm>
            <a:off x="325868" y="1136269"/>
            <a:ext cx="6819739" cy="5324872"/>
          </a:xfrm>
        </p:spPr>
        <p:txBody>
          <a:bodyPr>
            <a:noAutofit/>
          </a:bodyPr>
          <a:lstStyle/>
          <a:p>
            <a:pPr>
              <a:lnSpc>
                <a:spcPct val="90000"/>
              </a:lnSpc>
            </a:pPr>
            <a:r>
              <a:rPr lang="en-US" sz="2800" dirty="0">
                <a:ea typeface="ＭＳ Ｐゴシック" pitchFamily="-106" charset="-128"/>
                <a:cs typeface="ＭＳ Ｐゴシック" pitchFamily="-106" charset="-128"/>
              </a:rPr>
              <a:t>To make your experience in CS61C as enjoyable &amp; informative as possible</a:t>
            </a:r>
          </a:p>
          <a:p>
            <a:pPr lvl="1">
              <a:lnSpc>
                <a:spcPct val="90000"/>
              </a:lnSpc>
            </a:pPr>
            <a:r>
              <a:rPr lang="en-US" sz="2400" dirty="0"/>
              <a:t>Humor, </a:t>
            </a:r>
            <a:r>
              <a:rPr lang="en-US" sz="2400" dirty="0" smtClean="0"/>
              <a:t>enthusiasm</a:t>
            </a:r>
            <a:r>
              <a:rPr lang="en-US" sz="2400" dirty="0"/>
              <a:t> </a:t>
            </a:r>
            <a:r>
              <a:rPr lang="en-US" sz="2400" dirty="0" smtClean="0"/>
              <a:t>&amp; </a:t>
            </a:r>
            <a:r>
              <a:rPr lang="en-US" sz="2400" dirty="0"/>
              <a:t>technology-in-the-news in lecture</a:t>
            </a:r>
          </a:p>
          <a:p>
            <a:pPr lvl="1">
              <a:lnSpc>
                <a:spcPct val="90000"/>
              </a:lnSpc>
            </a:pPr>
            <a:r>
              <a:rPr lang="en-US" sz="2400" dirty="0"/>
              <a:t>Fun, challenging projects &amp; HW</a:t>
            </a:r>
          </a:p>
          <a:p>
            <a:pPr lvl="1">
              <a:lnSpc>
                <a:spcPct val="90000"/>
              </a:lnSpc>
            </a:pPr>
            <a:r>
              <a:rPr lang="en-US" sz="2400" dirty="0"/>
              <a:t>Pro-student policies (exam clobbering)</a:t>
            </a:r>
          </a:p>
          <a:p>
            <a:pPr>
              <a:lnSpc>
                <a:spcPct val="90000"/>
              </a:lnSpc>
            </a:pPr>
            <a:r>
              <a:rPr lang="en-US" sz="2800" dirty="0">
                <a:ea typeface="ＭＳ Ｐゴシック" pitchFamily="-106" charset="-128"/>
                <a:cs typeface="ＭＳ Ｐゴシック" pitchFamily="-106" charset="-128"/>
              </a:rPr>
              <a:t>To maintain Cal &amp; EECS </a:t>
            </a:r>
            <a:r>
              <a:rPr lang="en-US" sz="2800" dirty="0" smtClean="0">
                <a:ea typeface="ＭＳ Ｐゴシック" pitchFamily="-106" charset="-128"/>
                <a:cs typeface="ＭＳ Ｐゴシック" pitchFamily="-106" charset="-128"/>
              </a:rPr>
              <a:t>standards </a:t>
            </a:r>
            <a:r>
              <a:rPr lang="en-US" sz="2800" dirty="0">
                <a:ea typeface="ＭＳ Ｐゴシック" pitchFamily="-106" charset="-128"/>
                <a:cs typeface="ＭＳ Ｐゴシック" pitchFamily="-106" charset="-128"/>
              </a:rPr>
              <a:t>of excellence</a:t>
            </a:r>
          </a:p>
          <a:p>
            <a:pPr lvl="1">
              <a:lnSpc>
                <a:spcPct val="90000"/>
              </a:lnSpc>
            </a:pPr>
            <a:r>
              <a:rPr lang="en-US" sz="2400" dirty="0" smtClean="0"/>
              <a:t>Projects </a:t>
            </a:r>
            <a:r>
              <a:rPr lang="en-US" sz="2400" dirty="0"/>
              <a:t>&amp; exams will be </a:t>
            </a:r>
            <a:r>
              <a:rPr lang="en-US" sz="2400" dirty="0" smtClean="0"/>
              <a:t>as </a:t>
            </a:r>
            <a:r>
              <a:rPr lang="en-US" sz="2400" dirty="0"/>
              <a:t>rigorous as every year.</a:t>
            </a:r>
            <a:endParaRPr lang="en-US" sz="2400" dirty="0">
              <a:solidFill>
                <a:srgbClr val="0000FF"/>
              </a:solidFill>
            </a:endParaRPr>
          </a:p>
          <a:p>
            <a:pPr>
              <a:lnSpc>
                <a:spcPct val="90000"/>
              </a:lnSpc>
            </a:pPr>
            <a:r>
              <a:rPr lang="en-US" sz="2800" dirty="0" smtClean="0">
                <a:ea typeface="ＭＳ Ｐゴシック" pitchFamily="-106" charset="-128"/>
                <a:cs typeface="ＭＳ Ｐゴシック" pitchFamily="-106" charset="-128"/>
              </a:rPr>
              <a:t>Score 7.0 on HKN:</a:t>
            </a:r>
            <a:endParaRPr lang="en-US" sz="2400" dirty="0"/>
          </a:p>
          <a:p>
            <a:pPr lvl="1">
              <a:lnSpc>
                <a:spcPct val="90000"/>
              </a:lnSpc>
            </a:pPr>
            <a:r>
              <a:rPr lang="en-US" sz="2400" dirty="0"/>
              <a:t>Please give </a:t>
            </a:r>
            <a:r>
              <a:rPr lang="en-US" sz="2400" dirty="0" smtClean="0"/>
              <a:t>feedback </a:t>
            </a:r>
            <a:r>
              <a:rPr lang="en-US" sz="2400" dirty="0"/>
              <a:t>so </a:t>
            </a:r>
            <a:r>
              <a:rPr lang="en-US" sz="2400" dirty="0" smtClean="0"/>
              <a:t>we can </a:t>
            </a:r>
            <a:r>
              <a:rPr lang="en-US" sz="2400" dirty="0"/>
              <a:t>improve! </a:t>
            </a:r>
            <a:r>
              <a:rPr lang="en-US" sz="2400" dirty="0" smtClean="0"/>
              <a:t/>
            </a:r>
            <a:br>
              <a:rPr lang="en-US" sz="2400" dirty="0" smtClean="0"/>
            </a:br>
            <a:r>
              <a:rPr lang="en-US" sz="2400" dirty="0" smtClean="0"/>
              <a:t>Why are we </a:t>
            </a:r>
            <a:r>
              <a:rPr lang="en-US" sz="2400" dirty="0"/>
              <a:t>not 7.0 for you? </a:t>
            </a:r>
            <a:r>
              <a:rPr lang="en-US" sz="2400" dirty="0" smtClean="0"/>
              <a:t>We </a:t>
            </a:r>
            <a:r>
              <a:rPr lang="en-US" sz="2400" dirty="0"/>
              <a:t>will listen!!</a:t>
            </a:r>
          </a:p>
        </p:txBody>
      </p:sp>
      <p:pic>
        <p:nvPicPr>
          <p:cNvPr id="6" name="Picture 5" desc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9427" y="1319125"/>
            <a:ext cx="1523275" cy="2005127"/>
          </a:xfrm>
          <a:prstGeom prst="rect">
            <a:avLst/>
          </a:prstGeom>
        </p:spPr>
      </p:pic>
      <p:pic>
        <p:nvPicPr>
          <p:cNvPr id="7" name="Picture 6"/>
          <p:cNvPicPr>
            <a:picLocks noChangeAspect="1"/>
          </p:cNvPicPr>
          <p:nvPr/>
        </p:nvPicPr>
        <p:blipFill>
          <a:blip r:embed="rId3"/>
          <a:stretch>
            <a:fillRect/>
          </a:stretch>
        </p:blipFill>
        <p:spPr>
          <a:xfrm>
            <a:off x="7336707" y="3527145"/>
            <a:ext cx="1514491" cy="2120287"/>
          </a:xfrm>
          <a:prstGeom prst="rect">
            <a:avLst/>
          </a:prstGeom>
        </p:spPr>
      </p:pic>
    </p:spTree>
    <p:extLst>
      <p:ext uri="{BB962C8B-B14F-4D97-AF65-F5344CB8AC3E}">
        <p14:creationId xmlns:p14="http://schemas.microsoft.com/office/powerpoint/2010/main" val="24711412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r>
              <a:rPr lang="en-US" dirty="0" smtClean="0">
                <a:latin typeface="Calibri"/>
                <a:ea typeface="ＭＳ Ｐゴシック" charset="0"/>
                <a:cs typeface="Calibri"/>
              </a:rPr>
              <a:t>EPA</a:t>
            </a:r>
            <a:r>
              <a:rPr lang="en-US" dirty="0">
                <a:latin typeface="Calibri"/>
                <a:ea typeface="ＭＳ Ｐゴシック" charset="0"/>
                <a:cs typeface="Calibri"/>
              </a:rPr>
              <a:t>!</a:t>
            </a:r>
          </a:p>
        </p:txBody>
      </p:sp>
      <p:sp>
        <p:nvSpPr>
          <p:cNvPr id="56323" name="Rectangle 3"/>
          <p:cNvSpPr>
            <a:spLocks noGrp="1" noChangeArrowheads="1"/>
          </p:cNvSpPr>
          <p:nvPr>
            <p:ph idx="1"/>
          </p:nvPr>
        </p:nvSpPr>
        <p:spPr/>
        <p:txBody>
          <a:bodyPr/>
          <a:lstStyle/>
          <a:p>
            <a:pPr marL="285750" indent="-285750">
              <a:lnSpc>
                <a:spcPct val="80000"/>
              </a:lnSpc>
            </a:pPr>
            <a:r>
              <a:rPr lang="en-US" sz="2800" dirty="0">
                <a:solidFill>
                  <a:srgbClr val="0000FF"/>
                </a:solidFill>
                <a:latin typeface="Calibri"/>
                <a:ea typeface="ＭＳ Ｐゴシック" charset="0"/>
                <a:cs typeface="Calibri"/>
              </a:rPr>
              <a:t>E</a:t>
            </a:r>
            <a:r>
              <a:rPr lang="en-US" sz="2800" dirty="0">
                <a:latin typeface="Calibri"/>
                <a:ea typeface="ＭＳ Ｐゴシック" charset="0"/>
                <a:cs typeface="Calibri"/>
              </a:rPr>
              <a:t>ffort</a:t>
            </a:r>
          </a:p>
          <a:p>
            <a:pPr lvl="1" indent="-228600">
              <a:lnSpc>
                <a:spcPct val="80000"/>
              </a:lnSpc>
            </a:pPr>
            <a:r>
              <a:rPr lang="en-US" sz="2400" dirty="0">
                <a:latin typeface="Calibri"/>
                <a:ea typeface="ＭＳ Ｐゴシック" charset="0"/>
                <a:cs typeface="Calibri"/>
              </a:rPr>
              <a:t>Attending </a:t>
            </a:r>
            <a:r>
              <a:rPr lang="en-US" sz="2400" dirty="0" smtClean="0">
                <a:latin typeface="Calibri"/>
                <a:ea typeface="ＭＳ Ｐゴシック" charset="0"/>
                <a:cs typeface="Calibri"/>
              </a:rPr>
              <a:t>prof and TA </a:t>
            </a:r>
            <a:r>
              <a:rPr lang="en-US" sz="2400" dirty="0">
                <a:latin typeface="Calibri"/>
                <a:ea typeface="ＭＳ Ｐゴシック" charset="0"/>
                <a:cs typeface="Calibri"/>
              </a:rPr>
              <a:t>office hours, completing all assignments, turning in HW0, doing reading quizzes</a:t>
            </a:r>
          </a:p>
          <a:p>
            <a:pPr marL="285750" indent="-285750">
              <a:lnSpc>
                <a:spcPct val="80000"/>
              </a:lnSpc>
            </a:pPr>
            <a:r>
              <a:rPr lang="en-US" sz="2800" dirty="0">
                <a:solidFill>
                  <a:srgbClr val="0000FF"/>
                </a:solidFill>
                <a:latin typeface="Calibri"/>
                <a:ea typeface="ＭＳ Ｐゴシック" charset="0"/>
                <a:cs typeface="Calibri"/>
              </a:rPr>
              <a:t>P</a:t>
            </a:r>
            <a:r>
              <a:rPr lang="en-US" sz="2800" dirty="0">
                <a:latin typeface="Calibri"/>
                <a:ea typeface="ＭＳ Ｐゴシック" charset="0"/>
                <a:cs typeface="Calibri"/>
              </a:rPr>
              <a:t>articipation</a:t>
            </a:r>
          </a:p>
          <a:p>
            <a:pPr lvl="1" indent="-228600">
              <a:lnSpc>
                <a:spcPct val="80000"/>
              </a:lnSpc>
            </a:pPr>
            <a:r>
              <a:rPr lang="en-US" sz="2400" dirty="0">
                <a:latin typeface="Calibri"/>
                <a:ea typeface="ＭＳ Ｐゴシック" charset="0"/>
                <a:cs typeface="Calibri"/>
              </a:rPr>
              <a:t>Attending lecture and voting using the </a:t>
            </a:r>
            <a:r>
              <a:rPr lang="en-US" sz="2400" dirty="0" smtClean="0">
                <a:latin typeface="Calibri"/>
                <a:ea typeface="ＭＳ Ｐゴシック" charset="0"/>
                <a:cs typeface="Calibri"/>
              </a:rPr>
              <a:t>clickers</a:t>
            </a:r>
          </a:p>
          <a:p>
            <a:pPr lvl="1" indent="-228600">
              <a:lnSpc>
                <a:spcPct val="80000"/>
              </a:lnSpc>
            </a:pPr>
            <a:r>
              <a:rPr lang="en-US" sz="2400" dirty="0" smtClean="0">
                <a:latin typeface="Calibri"/>
                <a:ea typeface="ＭＳ Ｐゴシック" charset="0"/>
                <a:cs typeface="Calibri"/>
              </a:rPr>
              <a:t>Asking </a:t>
            </a:r>
            <a:r>
              <a:rPr lang="en-US" sz="2400" dirty="0">
                <a:latin typeface="Calibri"/>
                <a:ea typeface="ＭＳ Ｐゴシック" charset="0"/>
                <a:cs typeface="Calibri"/>
              </a:rPr>
              <a:t>great questions in discussion and lecture and making it more interactive</a:t>
            </a:r>
          </a:p>
          <a:p>
            <a:pPr marL="285750" indent="-285750">
              <a:lnSpc>
                <a:spcPct val="80000"/>
              </a:lnSpc>
            </a:pPr>
            <a:r>
              <a:rPr lang="en-US" sz="2800" dirty="0">
                <a:solidFill>
                  <a:srgbClr val="0000FF"/>
                </a:solidFill>
                <a:latin typeface="Calibri"/>
                <a:ea typeface="ＭＳ Ｐゴシック" charset="0"/>
                <a:cs typeface="Calibri"/>
              </a:rPr>
              <a:t>A</a:t>
            </a:r>
            <a:r>
              <a:rPr lang="en-US" sz="2800" dirty="0">
                <a:latin typeface="Calibri"/>
                <a:ea typeface="ＭＳ Ｐゴシック" charset="0"/>
                <a:cs typeface="Calibri"/>
              </a:rPr>
              <a:t>ltruism</a:t>
            </a:r>
          </a:p>
          <a:p>
            <a:pPr lvl="1" indent="-228600">
              <a:lnSpc>
                <a:spcPct val="80000"/>
              </a:lnSpc>
            </a:pPr>
            <a:r>
              <a:rPr lang="en-US" sz="2400" dirty="0">
                <a:latin typeface="Calibri"/>
                <a:ea typeface="ＭＳ Ｐゴシック" charset="0"/>
                <a:cs typeface="Calibri"/>
              </a:rPr>
              <a:t>Helping others in lab or on </a:t>
            </a:r>
            <a:r>
              <a:rPr lang="en-US" sz="2400" dirty="0" smtClean="0">
                <a:latin typeface="Calibri"/>
                <a:ea typeface="ＭＳ Ｐゴシック" charset="0"/>
                <a:cs typeface="Calibri"/>
              </a:rPr>
              <a:t>Piazza</a:t>
            </a:r>
            <a:endParaRPr lang="en-US" sz="2400" dirty="0">
              <a:latin typeface="Calibri"/>
              <a:ea typeface="ＭＳ Ｐゴシック" charset="0"/>
              <a:cs typeface="Calibri"/>
            </a:endParaRPr>
          </a:p>
          <a:p>
            <a:pPr marL="285750" indent="-285750">
              <a:lnSpc>
                <a:spcPct val="80000"/>
              </a:lnSpc>
            </a:pPr>
            <a:r>
              <a:rPr lang="en-US" sz="2800" dirty="0">
                <a:solidFill>
                  <a:srgbClr val="800080"/>
                </a:solidFill>
                <a:latin typeface="Calibri"/>
                <a:ea typeface="ＭＳ Ｐゴシック" charset="0"/>
                <a:cs typeface="Calibri"/>
              </a:rPr>
              <a:t>EPA! </a:t>
            </a:r>
            <a:r>
              <a:rPr lang="en-US" sz="2800" dirty="0" smtClean="0">
                <a:solidFill>
                  <a:srgbClr val="800080"/>
                </a:solidFill>
                <a:latin typeface="Calibri"/>
                <a:ea typeface="ＭＳ Ｐゴシック" charset="0"/>
                <a:cs typeface="Calibri"/>
              </a:rPr>
              <a:t>points </a:t>
            </a:r>
            <a:r>
              <a:rPr lang="en-US" sz="2800" dirty="0">
                <a:solidFill>
                  <a:srgbClr val="800080"/>
                </a:solidFill>
                <a:latin typeface="Calibri"/>
                <a:ea typeface="ＭＳ Ｐゴシック" charset="0"/>
                <a:cs typeface="Calibri"/>
              </a:rPr>
              <a:t>have the potential to bump students up to the next grade level! </a:t>
            </a:r>
            <a:r>
              <a:rPr lang="en-US" sz="2800" dirty="0">
                <a:latin typeface="Calibri"/>
                <a:ea typeface="ＭＳ Ｐゴシック" charset="0"/>
                <a:cs typeface="Calibri"/>
              </a:rPr>
              <a:t>(but actual EPA! scores are internal)</a:t>
            </a:r>
          </a:p>
        </p:txBody>
      </p:sp>
    </p:spTree>
    <p:extLst>
      <p:ext uri="{BB962C8B-B14F-4D97-AF65-F5344CB8AC3E}">
        <p14:creationId xmlns:p14="http://schemas.microsoft.com/office/powerpoint/2010/main" val="29376009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Policy … Slip Days!</a:t>
            </a:r>
            <a:endParaRPr lang="en-US" dirty="0"/>
          </a:p>
        </p:txBody>
      </p:sp>
      <p:sp>
        <p:nvSpPr>
          <p:cNvPr id="3" name="Content Placeholder 2"/>
          <p:cNvSpPr>
            <a:spLocks noGrp="1"/>
          </p:cNvSpPr>
          <p:nvPr>
            <p:ph idx="1"/>
          </p:nvPr>
        </p:nvSpPr>
        <p:spPr>
          <a:xfrm>
            <a:off x="474133" y="1413933"/>
            <a:ext cx="8229600" cy="4936067"/>
          </a:xfrm>
        </p:spPr>
        <p:txBody>
          <a:bodyPr>
            <a:normAutofit/>
          </a:bodyPr>
          <a:lstStyle/>
          <a:p>
            <a:r>
              <a:rPr lang="en-US" dirty="0" smtClean="0"/>
              <a:t>Assignments due at 11:59:59 PM</a:t>
            </a:r>
          </a:p>
          <a:p>
            <a:r>
              <a:rPr lang="en-US" dirty="0" smtClean="0"/>
              <a:t>You have </a:t>
            </a:r>
            <a:r>
              <a:rPr lang="en-US" u="sng" dirty="0" smtClean="0"/>
              <a:t>3</a:t>
            </a:r>
            <a:r>
              <a:rPr lang="en-US" dirty="0" smtClean="0"/>
              <a:t> slip day tokens (NOT hour or min)</a:t>
            </a:r>
          </a:p>
          <a:p>
            <a:r>
              <a:rPr lang="en-US" dirty="0" smtClean="0"/>
              <a:t>Every day your project or </a:t>
            </a:r>
            <a:r>
              <a:rPr lang="en-US" dirty="0" err="1" smtClean="0"/>
              <a:t>homework is late (even by a minute) we deduct a token</a:t>
            </a:r>
            <a:endParaRPr lang="en-US" dirty="0" smtClean="0"/>
          </a:p>
          <a:p>
            <a:r>
              <a:rPr lang="en-US" dirty="0" smtClean="0"/>
              <a:t>After you’ve used up all tokens, it’s 33% deducted per day.</a:t>
            </a:r>
          </a:p>
          <a:p>
            <a:pPr lvl="1"/>
            <a:r>
              <a:rPr lang="en-US" dirty="0" smtClean="0"/>
              <a:t>No credit if more than 3 days late</a:t>
            </a:r>
          </a:p>
          <a:p>
            <a:pPr lvl="1"/>
            <a:r>
              <a:rPr lang="en-US" dirty="0" smtClean="0"/>
              <a:t>Save your tokens for projects, worth more!!</a:t>
            </a:r>
          </a:p>
          <a:p>
            <a:r>
              <a:rPr lang="en-US" dirty="0" smtClean="0"/>
              <a:t>No need for sob stories, just use a slip day!</a:t>
            </a:r>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a:p>
        </p:txBody>
      </p:sp>
    </p:spTree>
    <p:extLst>
      <p:ext uri="{BB962C8B-B14F-4D97-AF65-F5344CB8AC3E}">
        <p14:creationId xmlns:p14="http://schemas.microsoft.com/office/powerpoint/2010/main" val="3756703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Policy on Assignments and Independent Work</a:t>
            </a:r>
            <a:endParaRPr lang="en-US" dirty="0"/>
          </a:p>
        </p:txBody>
      </p:sp>
      <p:sp>
        <p:nvSpPr>
          <p:cNvPr id="3" name="Content Placeholder 2"/>
          <p:cNvSpPr>
            <a:spLocks noGrp="1"/>
          </p:cNvSpPr>
          <p:nvPr>
            <p:ph idx="1"/>
          </p:nvPr>
        </p:nvSpPr>
        <p:spPr>
          <a:xfrm>
            <a:off x="457199" y="1600201"/>
            <a:ext cx="8415868" cy="4783667"/>
          </a:xfrm>
        </p:spPr>
        <p:txBody>
          <a:bodyPr>
            <a:normAutofit fontScale="55000" lnSpcReduction="20000"/>
          </a:bodyPr>
          <a:lstStyle/>
          <a:p>
            <a:r>
              <a:rPr lang="en-US" b="1" dirty="0" smtClean="0"/>
              <a:t>ALL PROJECTS WILL BE DONE WITH A PARTNER</a:t>
            </a:r>
          </a:p>
          <a:p>
            <a:r>
              <a:rPr lang="en-US" dirty="0" smtClean="0"/>
              <a:t>With the exception of laboratories and assignments that explicitly permit you to work in groups, all homework and projects are to be YOUR work and your work ALONE.</a:t>
            </a:r>
          </a:p>
          <a:p>
            <a:r>
              <a:rPr lang="en-US" dirty="0" smtClean="0"/>
              <a:t>PARTNER TEAMS MAY NOT WORK WITH OTHER PARTNER TEAMS</a:t>
            </a:r>
          </a:p>
          <a:p>
            <a:r>
              <a:rPr lang="en-US" dirty="0" smtClean="0"/>
              <a:t>You are encouraged to discuss your assignments with other students, and extra credit will be assigned to students who help others, particularly by answering questions on Piazza, but we expect that what you hand in is yours.</a:t>
            </a:r>
          </a:p>
          <a:p>
            <a:r>
              <a:rPr lang="en-US" dirty="0" smtClean="0"/>
              <a:t>It is NOT acceptable to copy solutions from other students.</a:t>
            </a:r>
          </a:p>
          <a:p>
            <a:r>
              <a:rPr lang="en-US" dirty="0" smtClean="0"/>
              <a:t>It is NOT acceptable to copy (or start your) solutions from the Web. </a:t>
            </a:r>
          </a:p>
          <a:p>
            <a:r>
              <a:rPr lang="en-US" dirty="0" smtClean="0">
                <a:solidFill>
                  <a:srgbClr val="FF0000"/>
                </a:solidFill>
              </a:rPr>
              <a:t>It is NOT acceptable to use PUBLIC </a:t>
            </a:r>
            <a:r>
              <a:rPr lang="en-US" dirty="0" err="1" smtClean="0">
                <a:solidFill>
                  <a:srgbClr val="FF0000"/>
                </a:solidFill>
              </a:rPr>
              <a:t>github</a:t>
            </a:r>
            <a:r>
              <a:rPr lang="en-US" dirty="0" smtClean="0">
                <a:solidFill>
                  <a:srgbClr val="FF0000"/>
                </a:solidFill>
              </a:rPr>
              <a:t> archives (giving your answers away)</a:t>
            </a:r>
          </a:p>
          <a:p>
            <a:r>
              <a:rPr lang="en-US" dirty="0" smtClean="0"/>
              <a:t>We have tools and methods, developed over many years, for detecting this. You WILL be caught, and the penalties WILL be severe. </a:t>
            </a:r>
          </a:p>
          <a:p>
            <a:r>
              <a:rPr lang="en-US" b="1" dirty="0" smtClean="0"/>
              <a:t>At the minimum F in the course</a:t>
            </a:r>
            <a:r>
              <a:rPr lang="en-US" dirty="0" smtClean="0"/>
              <a:t>, and a letter to your university record documenting the incidence of cheating.</a:t>
            </a:r>
          </a:p>
          <a:p>
            <a:r>
              <a:rPr lang="en-US" dirty="0" smtClean="0"/>
              <a:t>(We’ve caught people in recent semesters!)</a:t>
            </a:r>
          </a:p>
          <a:p>
            <a:r>
              <a:rPr lang="en-US" b="1" dirty="0" smtClean="0"/>
              <a:t>Both Giver and Receiver are equally culpable and suffer equal penalties</a:t>
            </a:r>
            <a:endParaRPr lang="en-US" b="1"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37</a:t>
            </a:fld>
            <a:endParaRPr lang="en-US"/>
          </a:p>
        </p:txBody>
      </p:sp>
    </p:spTree>
    <p:extLst>
      <p:ext uri="{BB962C8B-B14F-4D97-AF65-F5344CB8AC3E}">
        <p14:creationId xmlns:p14="http://schemas.microsoft.com/office/powerpoint/2010/main" val="99755932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a typical Lecture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a:p>
        </p:txBody>
      </p:sp>
      <p:sp>
        <p:nvSpPr>
          <p:cNvPr id="8" name="TextBox 7"/>
          <p:cNvSpPr txBox="1"/>
          <p:nvPr/>
        </p:nvSpPr>
        <p:spPr>
          <a:xfrm>
            <a:off x="150534" y="3149600"/>
            <a:ext cx="1762822" cy="584776"/>
          </a:xfrm>
          <a:prstGeom prst="rect">
            <a:avLst/>
          </a:prstGeom>
          <a:noFill/>
        </p:spPr>
        <p:txBody>
          <a:bodyPr wrap="none" rtlCol="0">
            <a:spAutoFit/>
          </a:bodyPr>
          <a:lstStyle/>
          <a:p>
            <a:r>
              <a:rPr lang="en-US" sz="3200" dirty="0" smtClean="0"/>
              <a:t>Attention</a:t>
            </a:r>
            <a:endParaRPr lang="en-US" sz="3200" dirty="0"/>
          </a:p>
        </p:txBody>
      </p:sp>
      <p:sp>
        <p:nvSpPr>
          <p:cNvPr id="9" name="TextBox 8"/>
          <p:cNvSpPr txBox="1"/>
          <p:nvPr/>
        </p:nvSpPr>
        <p:spPr>
          <a:xfrm>
            <a:off x="3353899" y="5244943"/>
            <a:ext cx="2707793" cy="584776"/>
          </a:xfrm>
          <a:prstGeom prst="rect">
            <a:avLst/>
          </a:prstGeom>
          <a:noFill/>
        </p:spPr>
        <p:txBody>
          <a:bodyPr wrap="none" rtlCol="0">
            <a:spAutoFit/>
          </a:bodyPr>
          <a:lstStyle/>
          <a:p>
            <a:r>
              <a:rPr lang="en-US" sz="3200" dirty="0" smtClean="0"/>
              <a:t>Time (minutes)</a:t>
            </a:r>
            <a:endParaRPr lang="en-US" sz="3200" dirty="0"/>
          </a:p>
        </p:txBody>
      </p:sp>
      <p:cxnSp>
        <p:nvCxnSpPr>
          <p:cNvPr id="11" name="Straight Arrow Connector 10"/>
          <p:cNvCxnSpPr/>
          <p:nvPr/>
        </p:nvCxnSpPr>
        <p:spPr>
          <a:xfrm rot="5400000" flipH="1" flipV="1">
            <a:off x="497668" y="3124201"/>
            <a:ext cx="303106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014646" y="4632889"/>
            <a:ext cx="5858933" cy="169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692205" y="4605871"/>
            <a:ext cx="600645" cy="584776"/>
          </a:xfrm>
          <a:prstGeom prst="rect">
            <a:avLst/>
          </a:prstGeom>
          <a:noFill/>
        </p:spPr>
        <p:txBody>
          <a:bodyPr wrap="none" rtlCol="0">
            <a:spAutoFit/>
          </a:bodyPr>
          <a:lstStyle/>
          <a:p>
            <a:r>
              <a:rPr lang="en-US" sz="3200" dirty="0"/>
              <a:t>1</a:t>
            </a:r>
            <a:r>
              <a:rPr lang="en-US" sz="3200" dirty="0" smtClean="0"/>
              <a:t>0</a:t>
            </a:r>
            <a:endParaRPr lang="en-US" sz="3200" dirty="0"/>
          </a:p>
        </p:txBody>
      </p:sp>
      <p:sp>
        <p:nvSpPr>
          <p:cNvPr id="15" name="TextBox 14"/>
          <p:cNvSpPr txBox="1"/>
          <p:nvPr/>
        </p:nvSpPr>
        <p:spPr>
          <a:xfrm>
            <a:off x="4107618" y="4605871"/>
            <a:ext cx="600645" cy="584776"/>
          </a:xfrm>
          <a:prstGeom prst="rect">
            <a:avLst/>
          </a:prstGeom>
          <a:noFill/>
        </p:spPr>
        <p:txBody>
          <a:bodyPr wrap="none" rtlCol="0">
            <a:spAutoFit/>
          </a:bodyPr>
          <a:lstStyle/>
          <a:p>
            <a:r>
              <a:rPr lang="en-US" sz="3200" dirty="0" smtClean="0"/>
              <a:t>35</a:t>
            </a:r>
            <a:endParaRPr lang="en-US" sz="3200" dirty="0"/>
          </a:p>
        </p:txBody>
      </p:sp>
      <p:sp>
        <p:nvSpPr>
          <p:cNvPr id="16" name="TextBox 15"/>
          <p:cNvSpPr txBox="1"/>
          <p:nvPr/>
        </p:nvSpPr>
        <p:spPr>
          <a:xfrm>
            <a:off x="5684298" y="4580787"/>
            <a:ext cx="600645" cy="584776"/>
          </a:xfrm>
          <a:prstGeom prst="rect">
            <a:avLst/>
          </a:prstGeom>
          <a:noFill/>
        </p:spPr>
        <p:txBody>
          <a:bodyPr wrap="none" rtlCol="0">
            <a:spAutoFit/>
          </a:bodyPr>
          <a:lstStyle/>
          <a:p>
            <a:r>
              <a:rPr lang="en-US" sz="3200" dirty="0" smtClean="0"/>
              <a:t>60</a:t>
            </a:r>
            <a:endParaRPr lang="en-US" sz="3200" dirty="0"/>
          </a:p>
        </p:txBody>
      </p:sp>
      <p:sp>
        <p:nvSpPr>
          <p:cNvPr id="19" name="TextBox 18"/>
          <p:cNvSpPr txBox="1"/>
          <p:nvPr/>
        </p:nvSpPr>
        <p:spPr>
          <a:xfrm>
            <a:off x="6805335" y="4605871"/>
            <a:ext cx="600645" cy="584776"/>
          </a:xfrm>
          <a:prstGeom prst="rect">
            <a:avLst/>
          </a:prstGeom>
          <a:noFill/>
        </p:spPr>
        <p:txBody>
          <a:bodyPr wrap="none" rtlCol="0">
            <a:spAutoFit/>
          </a:bodyPr>
          <a:lstStyle/>
          <a:p>
            <a:r>
              <a:rPr lang="en-US" sz="3200" dirty="0"/>
              <a:t>7</a:t>
            </a:r>
            <a:r>
              <a:rPr lang="en-US" sz="3200" dirty="0" smtClean="0"/>
              <a:t>8</a:t>
            </a:r>
            <a:endParaRPr lang="en-US" sz="3200" dirty="0"/>
          </a:p>
        </p:txBody>
      </p:sp>
      <p:sp>
        <p:nvSpPr>
          <p:cNvPr id="20" name="TextBox 19"/>
          <p:cNvSpPr txBox="1"/>
          <p:nvPr/>
        </p:nvSpPr>
        <p:spPr>
          <a:xfrm>
            <a:off x="7414937" y="4605871"/>
            <a:ext cx="600645" cy="584776"/>
          </a:xfrm>
          <a:prstGeom prst="rect">
            <a:avLst/>
          </a:prstGeom>
          <a:noFill/>
        </p:spPr>
        <p:txBody>
          <a:bodyPr wrap="none" rtlCol="0">
            <a:spAutoFit/>
          </a:bodyPr>
          <a:lstStyle/>
          <a:p>
            <a:r>
              <a:rPr lang="en-US" sz="3200" dirty="0"/>
              <a:t>9</a:t>
            </a:r>
            <a:r>
              <a:rPr lang="en-US" sz="3200" dirty="0" smtClean="0"/>
              <a:t>0</a:t>
            </a:r>
            <a:endParaRPr lang="en-US" sz="3200" dirty="0"/>
          </a:p>
        </p:txBody>
      </p:sp>
      <p:sp>
        <p:nvSpPr>
          <p:cNvPr id="27" name="Freeform 26"/>
          <p:cNvSpPr/>
          <p:nvPr/>
        </p:nvSpPr>
        <p:spPr>
          <a:xfrm>
            <a:off x="2047069" y="2181580"/>
            <a:ext cx="2280348"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6048972" y="2354049"/>
            <a:ext cx="1271890"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6" name="Straight Connector 35"/>
          <p:cNvCxnSpPr/>
          <p:nvPr/>
        </p:nvCxnSpPr>
        <p:spPr>
          <a:xfrm>
            <a:off x="7324776" y="2263128"/>
            <a:ext cx="579336"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2425923" y="2878099"/>
            <a:ext cx="2380780" cy="1734676"/>
            <a:chOff x="1741778" y="3382430"/>
            <a:chExt cx="2380780" cy="1734676"/>
          </a:xfrm>
        </p:grpSpPr>
        <p:sp>
          <p:nvSpPr>
            <p:cNvPr id="37" name="TextBox 36"/>
            <p:cNvSpPr txBox="1"/>
            <p:nvPr/>
          </p:nvSpPr>
          <p:spPr>
            <a:xfrm>
              <a:off x="1741778" y="3382430"/>
              <a:ext cx="2380780" cy="1077218"/>
            </a:xfrm>
            <a:prstGeom prst="rect">
              <a:avLst/>
            </a:prstGeom>
            <a:noFill/>
          </p:spPr>
          <p:txBody>
            <a:bodyPr wrap="none" rtlCol="0">
              <a:spAutoFit/>
            </a:bodyPr>
            <a:lstStyle/>
            <a:p>
              <a:pPr algn="ctr"/>
              <a:r>
                <a:rPr lang="en-US" sz="3200" dirty="0" smtClean="0"/>
                <a:t>Clickers</a:t>
              </a:r>
              <a:br>
                <a:rPr lang="en-US" sz="3200" dirty="0" smtClean="0"/>
              </a:br>
              <a:r>
                <a:rPr lang="en-US" sz="3200" dirty="0" err="1" smtClean="0"/>
                <a:t>Administrivia</a:t>
              </a:r>
              <a:endParaRPr lang="en-US" sz="3200" dirty="0"/>
            </a:p>
          </p:txBody>
        </p:sp>
        <p:cxnSp>
          <p:nvCxnSpPr>
            <p:cNvPr id="39" name="Straight Arrow Connector 38"/>
            <p:cNvCxnSpPr/>
            <p:nvPr/>
          </p:nvCxnSpPr>
          <p:spPr>
            <a:xfrm>
              <a:off x="3750914" y="4653064"/>
              <a:ext cx="8286" cy="4640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6654810" y="2726589"/>
            <a:ext cx="2415245" cy="1897009"/>
            <a:chOff x="6654807" y="2726586"/>
            <a:chExt cx="2415245" cy="1897009"/>
          </a:xfrm>
        </p:grpSpPr>
        <p:sp>
          <p:nvSpPr>
            <p:cNvPr id="31" name="TextBox 30"/>
            <p:cNvSpPr txBox="1"/>
            <p:nvPr/>
          </p:nvSpPr>
          <p:spPr>
            <a:xfrm>
              <a:off x="6654807" y="2726586"/>
              <a:ext cx="2415245" cy="1077218"/>
            </a:xfrm>
            <a:prstGeom prst="rect">
              <a:avLst/>
            </a:prstGeom>
            <a:noFill/>
          </p:spPr>
          <p:txBody>
            <a:bodyPr wrap="none" rtlCol="0">
              <a:spAutoFit/>
            </a:bodyPr>
            <a:lstStyle/>
            <a:p>
              <a:r>
                <a:rPr lang="en-US" sz="3200" dirty="0" smtClean="0"/>
                <a:t>“And in </a:t>
              </a:r>
              <a:br>
                <a:rPr lang="en-US" sz="3200" dirty="0" smtClean="0"/>
              </a:br>
              <a:r>
                <a:rPr lang="en-US" sz="3200" dirty="0" smtClean="0"/>
                <a:t>conclusion…”</a:t>
              </a:r>
              <a:endParaRPr lang="en-US" sz="3200" dirty="0"/>
            </a:p>
          </p:txBody>
        </p:sp>
        <p:cxnSp>
          <p:nvCxnSpPr>
            <p:cNvPr id="46" name="Straight Arrow Connector 45"/>
            <p:cNvCxnSpPr/>
            <p:nvPr/>
          </p:nvCxnSpPr>
          <p:spPr>
            <a:xfrm>
              <a:off x="7348273" y="4144041"/>
              <a:ext cx="0" cy="4795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1183459" y="1964267"/>
            <a:ext cx="777176" cy="584776"/>
          </a:xfrm>
          <a:prstGeom prst="rect">
            <a:avLst/>
          </a:prstGeom>
          <a:noFill/>
        </p:spPr>
        <p:txBody>
          <a:bodyPr wrap="none" rtlCol="0">
            <a:spAutoFit/>
          </a:bodyPr>
          <a:lstStyle/>
          <a:p>
            <a:r>
              <a:rPr lang="en-US" sz="3200" dirty="0" smtClean="0"/>
              <a:t>Full</a:t>
            </a:r>
            <a:endParaRPr lang="en-US" sz="3200" dirty="0"/>
          </a:p>
        </p:txBody>
      </p:sp>
      <p:sp>
        <p:nvSpPr>
          <p:cNvPr id="23" name="Freeform 22"/>
          <p:cNvSpPr/>
          <p:nvPr/>
        </p:nvSpPr>
        <p:spPr>
          <a:xfrm>
            <a:off x="4353717" y="2306385"/>
            <a:ext cx="1667032"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4" name="Group 23"/>
          <p:cNvGrpSpPr/>
          <p:nvPr/>
        </p:nvGrpSpPr>
        <p:grpSpPr>
          <a:xfrm>
            <a:off x="4844419" y="2805348"/>
            <a:ext cx="1885853" cy="1835021"/>
            <a:chOff x="2025131" y="3282085"/>
            <a:chExt cx="2746998" cy="1835021"/>
          </a:xfrm>
        </p:grpSpPr>
        <p:sp>
          <p:nvSpPr>
            <p:cNvPr id="25" name="TextBox 24"/>
            <p:cNvSpPr txBox="1"/>
            <p:nvPr/>
          </p:nvSpPr>
          <p:spPr>
            <a:xfrm>
              <a:off x="2025131" y="3282085"/>
              <a:ext cx="2746998" cy="1077218"/>
            </a:xfrm>
            <a:prstGeom prst="rect">
              <a:avLst/>
            </a:prstGeom>
            <a:noFill/>
          </p:spPr>
          <p:txBody>
            <a:bodyPr wrap="none" rtlCol="0">
              <a:spAutoFit/>
            </a:bodyPr>
            <a:lstStyle/>
            <a:p>
              <a:pPr algn="ctr"/>
              <a:r>
                <a:rPr lang="en-US" sz="3200" dirty="0" smtClean="0"/>
                <a:t>Clickers</a:t>
              </a:r>
            </a:p>
            <a:p>
              <a:pPr algn="ctr"/>
              <a:r>
                <a:rPr lang="en-US" sz="3200" dirty="0" smtClean="0"/>
                <a:t>Fun/News</a:t>
              </a:r>
              <a:endParaRPr lang="en-US" sz="3200" dirty="0"/>
            </a:p>
          </p:txBody>
        </p:sp>
        <p:cxnSp>
          <p:nvCxnSpPr>
            <p:cNvPr id="26" name="Straight Arrow Connector 25"/>
            <p:cNvCxnSpPr/>
            <p:nvPr/>
          </p:nvCxnSpPr>
          <p:spPr>
            <a:xfrm>
              <a:off x="3750914" y="4653064"/>
              <a:ext cx="8286" cy="4640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754258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rgbClr val="94AECF"/>
                </a:solidFill>
              </a:rPr>
              <a:t>Thinking about Machine Structures</a:t>
            </a:r>
          </a:p>
          <a:p>
            <a:r>
              <a:rPr lang="en-US" dirty="0" smtClean="0">
                <a:solidFill>
                  <a:srgbClr val="94AECF"/>
                </a:solidFill>
              </a:rPr>
              <a:t>Great Ideas in Computer Architecture</a:t>
            </a:r>
          </a:p>
          <a:p>
            <a:r>
              <a:rPr lang="en-US" dirty="0">
                <a:solidFill>
                  <a:srgbClr val="94AECF"/>
                </a:solidFill>
              </a:rPr>
              <a:t>What you need to know about this class</a:t>
            </a:r>
          </a:p>
          <a:p>
            <a:r>
              <a:rPr lang="en-US" dirty="0"/>
              <a:t>Everything is a Number</a:t>
            </a:r>
          </a:p>
          <a:p>
            <a:pPr marL="0" indent="0">
              <a:buNone/>
            </a:pPr>
            <a:endParaRPr lang="en-US" dirty="0">
              <a:solidFill>
                <a:srgbClr val="A6A6A6"/>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a:p>
        </p:txBody>
      </p:sp>
    </p:spTree>
    <p:extLst>
      <p:ext uri="{BB962C8B-B14F-4D97-AF65-F5344CB8AC3E}">
        <p14:creationId xmlns:p14="http://schemas.microsoft.com/office/powerpoint/2010/main" val="33434710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t>Thinking about Machine Structures</a:t>
            </a:r>
          </a:p>
          <a:p>
            <a:r>
              <a:rPr lang="en-US" dirty="0" smtClean="0">
                <a:solidFill>
                  <a:srgbClr val="A6A6A6"/>
                </a:solidFill>
              </a:rPr>
              <a:t>Great Ideas in Computer Architecture</a:t>
            </a:r>
          </a:p>
          <a:p>
            <a:r>
              <a:rPr lang="en-US" dirty="0">
                <a:solidFill>
                  <a:srgbClr val="A6A6A6"/>
                </a:solidFill>
              </a:rPr>
              <a:t>What you need to know about this </a:t>
            </a:r>
            <a:r>
              <a:rPr lang="en-US" dirty="0" smtClean="0">
                <a:solidFill>
                  <a:srgbClr val="A6A6A6"/>
                </a:solidFill>
              </a:rPr>
              <a:t>class</a:t>
            </a:r>
          </a:p>
          <a:p>
            <a:r>
              <a:rPr lang="en-US" dirty="0">
                <a:solidFill>
                  <a:srgbClr val="A6A6A6"/>
                </a:solidFill>
              </a:rPr>
              <a:t>Everything is a Number</a:t>
            </a:r>
          </a:p>
          <a:p>
            <a:endParaRPr lang="en-US" dirty="0">
              <a:solidFill>
                <a:srgbClr val="A6A6A6"/>
              </a:solidFill>
            </a:endParaRPr>
          </a:p>
          <a:p>
            <a:pPr marL="0" indent="0">
              <a:buNone/>
            </a:pPr>
            <a:endParaRPr lang="en-US" dirty="0">
              <a:solidFill>
                <a:srgbClr val="A6A6A6"/>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spTree>
    <p:extLst>
      <p:ext uri="{BB962C8B-B14F-4D97-AF65-F5344CB8AC3E}">
        <p14:creationId xmlns:p14="http://schemas.microsoft.com/office/powerpoint/2010/main" val="334879046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a:xfrm>
            <a:off x="457199" y="1460500"/>
            <a:ext cx="8388777" cy="4525963"/>
          </a:xfrm>
        </p:spPr>
        <p:txBody>
          <a:bodyPr>
            <a:normAutofit/>
          </a:bodyPr>
          <a:lstStyle/>
          <a:p>
            <a:r>
              <a:rPr lang="en-US" dirty="0" smtClean="0"/>
              <a:t>Inside computers, everything is a number</a:t>
            </a:r>
          </a:p>
          <a:p>
            <a:r>
              <a:rPr lang="en-US" dirty="0" smtClean="0"/>
              <a:t>But numbers usually stored with a fixed size</a:t>
            </a:r>
          </a:p>
          <a:p>
            <a:pPr lvl="1"/>
            <a:r>
              <a:rPr lang="en-US" dirty="0" smtClean="0"/>
              <a:t>8-bit bytes, 16-bit half words, 32-bit words, 64-bit double words, …</a:t>
            </a:r>
          </a:p>
          <a:p>
            <a:r>
              <a:rPr lang="en-US" dirty="0" smtClean="0"/>
              <a:t>Integer and floating-point operations can lead to results too big to store within their representations: </a:t>
            </a:r>
            <a:r>
              <a:rPr lang="en-US" i="1" dirty="0" smtClean="0"/>
              <a:t>overflow</a:t>
            </a:r>
            <a:r>
              <a:rPr lang="en-US" dirty="0" smtClean="0"/>
              <a:t>/</a:t>
            </a:r>
            <a:r>
              <a:rPr lang="en-US" i="1" dirty="0" smtClean="0"/>
              <a:t>underflow</a:t>
            </a:r>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a:p>
        </p:txBody>
      </p:sp>
    </p:spTree>
    <p:extLst>
      <p:ext uri="{BB962C8B-B14F-4D97-AF65-F5344CB8AC3E}">
        <p14:creationId xmlns:p14="http://schemas.microsoft.com/office/powerpoint/2010/main" val="3730814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Representation</a:t>
            </a:r>
            <a:endParaRPr lang="en-US" dirty="0"/>
          </a:p>
        </p:txBody>
      </p:sp>
      <p:sp>
        <p:nvSpPr>
          <p:cNvPr id="3" name="Content Placeholder 2"/>
          <p:cNvSpPr>
            <a:spLocks noGrp="1"/>
          </p:cNvSpPr>
          <p:nvPr>
            <p:ph idx="1"/>
          </p:nvPr>
        </p:nvSpPr>
        <p:spPr>
          <a:xfrm>
            <a:off x="457200" y="1600200"/>
            <a:ext cx="8229600" cy="4787900"/>
          </a:xfrm>
        </p:spPr>
        <p:txBody>
          <a:bodyPr>
            <a:normAutofit fontScale="92500" lnSpcReduction="10000"/>
          </a:bodyPr>
          <a:lstStyle/>
          <a:p>
            <a:r>
              <a:rPr lang="en-US" dirty="0" smtClean="0"/>
              <a:t>Value of </a:t>
            </a:r>
            <a:r>
              <a:rPr lang="en-US" dirty="0" err="1" smtClean="0"/>
              <a:t>i-th</a:t>
            </a:r>
            <a:r>
              <a:rPr lang="en-US" dirty="0" smtClean="0"/>
              <a:t> digit is </a:t>
            </a:r>
            <a:r>
              <a:rPr lang="en-US" i="1" dirty="0" err="1" smtClean="0"/>
              <a:t>d</a:t>
            </a:r>
            <a:r>
              <a:rPr lang="en-US" i="1" dirty="0" smtClean="0"/>
              <a:t> × </a:t>
            </a:r>
            <a:r>
              <a:rPr lang="en-US" i="1" dirty="0" err="1" smtClean="0"/>
              <a:t>Base</a:t>
            </a:r>
            <a:r>
              <a:rPr lang="en-US" i="1" baseline="30000" dirty="0" err="1" smtClean="0"/>
              <a:t>i</a:t>
            </a:r>
            <a:r>
              <a:rPr lang="en-US" i="1" baseline="-25000" dirty="0" smtClean="0"/>
              <a:t> </a:t>
            </a:r>
            <a:r>
              <a:rPr lang="en-US" dirty="0" smtClean="0"/>
              <a:t>where </a:t>
            </a:r>
            <a:r>
              <a:rPr lang="en-US" dirty="0" err="1" smtClean="0"/>
              <a:t>i</a:t>
            </a:r>
            <a:r>
              <a:rPr lang="en-US" dirty="0" smtClean="0"/>
              <a:t> starts at 0 and increases from right to left:</a:t>
            </a:r>
          </a:p>
          <a:p>
            <a:pPr>
              <a:tabLst>
                <a:tab pos="1320800" algn="l"/>
              </a:tabLst>
            </a:pPr>
            <a:r>
              <a:rPr lang="en-US" dirty="0" smtClean="0"/>
              <a:t>123</a:t>
            </a:r>
            <a:r>
              <a:rPr lang="en-US" baseline="-25000" dirty="0" smtClean="0"/>
              <a:t>10 </a:t>
            </a:r>
            <a:r>
              <a:rPr lang="en-US" dirty="0" smtClean="0"/>
              <a:t>= 1</a:t>
            </a:r>
            <a:r>
              <a:rPr lang="en-US" baseline="-25000" dirty="0" smtClean="0"/>
              <a:t>10</a:t>
            </a:r>
            <a:r>
              <a:rPr lang="en-US" dirty="0" smtClean="0"/>
              <a:t> </a:t>
            </a:r>
            <a:r>
              <a:rPr lang="en-US" dirty="0" err="1" smtClean="0"/>
              <a:t>x</a:t>
            </a:r>
            <a:r>
              <a:rPr lang="en-US" dirty="0" smtClean="0"/>
              <a:t> 10</a:t>
            </a:r>
            <a:r>
              <a:rPr lang="en-US" baseline="-25000" dirty="0" smtClean="0"/>
              <a:t>10</a:t>
            </a:r>
            <a:r>
              <a:rPr lang="en-US" baseline="30000" dirty="0" smtClean="0"/>
              <a:t>2</a:t>
            </a:r>
            <a:r>
              <a:rPr lang="en-US" dirty="0" smtClean="0"/>
              <a:t> + 2</a:t>
            </a:r>
            <a:r>
              <a:rPr lang="en-US" baseline="-25000" dirty="0" smtClean="0"/>
              <a:t>10</a:t>
            </a:r>
            <a:r>
              <a:rPr lang="en-US" dirty="0" smtClean="0"/>
              <a:t> </a:t>
            </a:r>
            <a:r>
              <a:rPr lang="en-US" dirty="0" err="1" smtClean="0"/>
              <a:t>x</a:t>
            </a:r>
            <a:r>
              <a:rPr lang="en-US" dirty="0" smtClean="0"/>
              <a:t> 10</a:t>
            </a:r>
            <a:r>
              <a:rPr lang="en-US" baseline="-25000" dirty="0" smtClean="0"/>
              <a:t>10</a:t>
            </a:r>
            <a:r>
              <a:rPr lang="en-US" baseline="30000" dirty="0" smtClean="0"/>
              <a:t>1</a:t>
            </a:r>
            <a:r>
              <a:rPr lang="en-US" dirty="0" smtClean="0"/>
              <a:t> + 3</a:t>
            </a:r>
            <a:r>
              <a:rPr lang="en-US" baseline="-25000" dirty="0" smtClean="0"/>
              <a:t>10</a:t>
            </a:r>
            <a:r>
              <a:rPr lang="en-US" dirty="0" smtClean="0"/>
              <a:t> </a:t>
            </a:r>
            <a:r>
              <a:rPr lang="en-US" dirty="0" err="1" smtClean="0"/>
              <a:t>x</a:t>
            </a:r>
            <a:r>
              <a:rPr lang="en-US" dirty="0" smtClean="0"/>
              <a:t> 10</a:t>
            </a:r>
            <a:r>
              <a:rPr lang="en-US" baseline="-25000" dirty="0" smtClean="0"/>
              <a:t>10</a:t>
            </a:r>
            <a:r>
              <a:rPr lang="en-US" baseline="30000" dirty="0" smtClean="0"/>
              <a:t>0</a:t>
            </a:r>
          </a:p>
          <a:p>
            <a:pPr>
              <a:buNone/>
              <a:tabLst>
                <a:tab pos="1320800" algn="l"/>
              </a:tabLst>
            </a:pPr>
            <a:r>
              <a:rPr lang="en-US" baseline="30000" dirty="0" smtClean="0"/>
              <a:t>			</a:t>
            </a:r>
            <a:r>
              <a:rPr lang="en-US" dirty="0" smtClean="0"/>
              <a:t>= 1x100</a:t>
            </a:r>
            <a:r>
              <a:rPr lang="en-US" baseline="-25000" dirty="0" smtClean="0"/>
              <a:t>10</a:t>
            </a:r>
            <a:r>
              <a:rPr lang="en-US" dirty="0" smtClean="0"/>
              <a:t> + 2x10</a:t>
            </a:r>
            <a:r>
              <a:rPr lang="en-US" baseline="-25000" dirty="0" smtClean="0"/>
              <a:t>10</a:t>
            </a:r>
            <a:r>
              <a:rPr lang="en-US" dirty="0" smtClean="0"/>
              <a:t> + 3x1</a:t>
            </a:r>
            <a:r>
              <a:rPr lang="en-US" baseline="-25000" dirty="0" smtClean="0"/>
              <a:t>10</a:t>
            </a:r>
            <a:br>
              <a:rPr lang="en-US" baseline="-25000" dirty="0" smtClean="0"/>
            </a:br>
            <a:r>
              <a:rPr lang="en-US" baseline="-25000" dirty="0" smtClean="0"/>
              <a:t>	</a:t>
            </a:r>
            <a:r>
              <a:rPr lang="en-US" dirty="0" smtClean="0"/>
              <a:t>= 100</a:t>
            </a:r>
            <a:r>
              <a:rPr lang="en-US" baseline="-25000" dirty="0" smtClean="0"/>
              <a:t>10</a:t>
            </a:r>
            <a:r>
              <a:rPr lang="en-US" dirty="0" smtClean="0"/>
              <a:t> + 20</a:t>
            </a:r>
            <a:r>
              <a:rPr lang="en-US" baseline="-25000" dirty="0" smtClean="0"/>
              <a:t>10</a:t>
            </a:r>
            <a:r>
              <a:rPr lang="en-US" dirty="0" smtClean="0"/>
              <a:t> + 3</a:t>
            </a:r>
            <a:r>
              <a:rPr lang="en-US" baseline="-25000" dirty="0" smtClean="0"/>
              <a:t>10</a:t>
            </a:r>
          </a:p>
          <a:p>
            <a:pPr>
              <a:buNone/>
              <a:tabLst>
                <a:tab pos="1320800" algn="l"/>
              </a:tabLst>
            </a:pPr>
            <a:r>
              <a:rPr lang="en-US" baseline="-25000" dirty="0" smtClean="0"/>
              <a:t>			</a:t>
            </a:r>
            <a:r>
              <a:rPr lang="en-US" dirty="0" smtClean="0"/>
              <a:t>= 123</a:t>
            </a:r>
            <a:r>
              <a:rPr lang="en-US" baseline="-25000" dirty="0" smtClean="0"/>
              <a:t>10	</a:t>
            </a:r>
            <a:endParaRPr lang="en-US" dirty="0" smtClean="0"/>
          </a:p>
          <a:p>
            <a:r>
              <a:rPr lang="en-US" dirty="0" smtClean="0"/>
              <a:t>Binary (Base 2), Hexadecimal (Base 16), Decimal (Base 10) different ways to represent an integer</a:t>
            </a:r>
          </a:p>
          <a:p>
            <a:pPr lvl="1"/>
            <a:r>
              <a:rPr lang="en-US" dirty="0" smtClean="0"/>
              <a:t>We use 1</a:t>
            </a:r>
            <a:r>
              <a:rPr lang="en-US" baseline="-25000" dirty="0" smtClean="0"/>
              <a:t>two</a:t>
            </a:r>
            <a:r>
              <a:rPr lang="en-US" dirty="0" smtClean="0"/>
              <a:t>, 5</a:t>
            </a:r>
            <a:r>
              <a:rPr lang="en-US" baseline="-25000" dirty="0" smtClean="0"/>
              <a:t>ten</a:t>
            </a:r>
            <a:r>
              <a:rPr lang="en-US" dirty="0" smtClean="0"/>
              <a:t>, 10</a:t>
            </a:r>
            <a:r>
              <a:rPr lang="en-US" baseline="-25000" dirty="0" smtClean="0"/>
              <a:t>hex</a:t>
            </a:r>
            <a:r>
              <a:rPr lang="en-US" dirty="0" smtClean="0"/>
              <a:t> to be clearer </a:t>
            </a:r>
            <a:br>
              <a:rPr lang="en-US" dirty="0" smtClean="0"/>
            </a:br>
            <a:r>
              <a:rPr lang="en-US" dirty="0" smtClean="0"/>
              <a:t>		(vs. 1</a:t>
            </a:r>
            <a:r>
              <a:rPr lang="en-US" baseline="-25000" dirty="0" smtClean="0"/>
              <a:t>2</a:t>
            </a:r>
            <a:r>
              <a:rPr lang="en-US" dirty="0" smtClean="0"/>
              <a:t>,    4</a:t>
            </a:r>
            <a:r>
              <a:rPr lang="en-US" baseline="-25000" dirty="0" smtClean="0"/>
              <a:t>8</a:t>
            </a:r>
            <a:r>
              <a:rPr lang="en-US" dirty="0" smtClean="0"/>
              <a:t>,   5</a:t>
            </a:r>
            <a:r>
              <a:rPr lang="en-US" baseline="-25000" dirty="0" smtClean="0"/>
              <a:t>10</a:t>
            </a:r>
            <a:r>
              <a:rPr lang="en-US" dirty="0" smtClean="0"/>
              <a:t>,  10</a:t>
            </a:r>
            <a:r>
              <a:rPr lang="en-US" baseline="-25000" dirty="0" smtClean="0"/>
              <a:t>16  </a:t>
            </a:r>
            <a:r>
              <a:rPr lang="en-US" dirty="0" smtClean="0"/>
              <a:t>)</a:t>
            </a:r>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a:p>
        </p:txBody>
      </p:sp>
    </p:spTree>
    <p:extLst>
      <p:ext uri="{BB962C8B-B14F-4D97-AF65-F5344CB8AC3E}">
        <p14:creationId xmlns:p14="http://schemas.microsoft.com/office/powerpoint/2010/main" val="12344515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Representation</a:t>
            </a:r>
            <a:endParaRPr lang="en-US" dirty="0"/>
          </a:p>
        </p:txBody>
      </p:sp>
      <p:sp>
        <p:nvSpPr>
          <p:cNvPr id="3" name="Content Placeholder 2"/>
          <p:cNvSpPr>
            <a:spLocks noGrp="1"/>
          </p:cNvSpPr>
          <p:nvPr>
            <p:ph idx="1"/>
          </p:nvPr>
        </p:nvSpPr>
        <p:spPr>
          <a:xfrm>
            <a:off x="457200" y="1600200"/>
            <a:ext cx="8500188" cy="4787900"/>
          </a:xfrm>
        </p:spPr>
        <p:txBody>
          <a:bodyPr>
            <a:normAutofit lnSpcReduction="10000"/>
          </a:bodyPr>
          <a:lstStyle/>
          <a:p>
            <a:pPr>
              <a:tabLst>
                <a:tab pos="1143000" algn="l"/>
              </a:tabLst>
            </a:pPr>
            <a:r>
              <a:rPr lang="en-US" dirty="0" smtClean="0"/>
              <a:t>Hexadecimal digits: 0,1,2,3,4,5,6,7,8,9,A,B,C,D,E,F</a:t>
            </a:r>
          </a:p>
          <a:p>
            <a:pPr>
              <a:tabLst>
                <a:tab pos="1143000" algn="l"/>
              </a:tabLst>
            </a:pPr>
            <a:r>
              <a:rPr lang="en-US" dirty="0" err="1" smtClean="0"/>
              <a:t>FFF</a:t>
            </a:r>
            <a:r>
              <a:rPr lang="en-US" baseline="-25000" dirty="0" err="1" smtClean="0"/>
              <a:t>hex</a:t>
            </a:r>
            <a:r>
              <a:rPr lang="en-US" baseline="-25000" dirty="0" smtClean="0"/>
              <a:t>	</a:t>
            </a:r>
            <a:r>
              <a:rPr lang="en-US" dirty="0" smtClean="0"/>
              <a:t>= 15</a:t>
            </a:r>
            <a:r>
              <a:rPr lang="en-US" baseline="-25000" dirty="0" smtClean="0"/>
              <a:t>ten</a:t>
            </a:r>
            <a:r>
              <a:rPr lang="en-US" dirty="0" smtClean="0"/>
              <a:t>x 16</a:t>
            </a:r>
            <a:r>
              <a:rPr lang="en-US" baseline="-25000" dirty="0" smtClean="0"/>
              <a:t>ten</a:t>
            </a:r>
            <a:r>
              <a:rPr lang="en-US" baseline="30000" dirty="0" smtClean="0"/>
              <a:t>2</a:t>
            </a:r>
            <a:r>
              <a:rPr lang="en-US" dirty="0" smtClean="0"/>
              <a:t> + 15</a:t>
            </a:r>
            <a:r>
              <a:rPr lang="en-US" baseline="-25000" dirty="0" smtClean="0"/>
              <a:t>ten</a:t>
            </a:r>
            <a:r>
              <a:rPr lang="en-US" dirty="0" smtClean="0"/>
              <a:t>x 16</a:t>
            </a:r>
            <a:r>
              <a:rPr lang="en-US" baseline="-25000" dirty="0" smtClean="0"/>
              <a:t>ten</a:t>
            </a:r>
            <a:r>
              <a:rPr lang="en-US" baseline="30000" dirty="0" smtClean="0"/>
              <a:t>1</a:t>
            </a:r>
            <a:r>
              <a:rPr lang="en-US" dirty="0" smtClean="0"/>
              <a:t> + 15</a:t>
            </a:r>
            <a:r>
              <a:rPr lang="en-US" baseline="-25000" dirty="0" smtClean="0"/>
              <a:t>ten</a:t>
            </a:r>
            <a:r>
              <a:rPr lang="en-US" dirty="0" smtClean="0"/>
              <a:t>x 16</a:t>
            </a:r>
            <a:r>
              <a:rPr lang="en-US" baseline="-25000" dirty="0" smtClean="0"/>
              <a:t>ten</a:t>
            </a:r>
            <a:r>
              <a:rPr lang="en-US" baseline="30000" dirty="0" smtClean="0"/>
              <a:t>0</a:t>
            </a:r>
            <a:r>
              <a:rPr lang="en-US" dirty="0" smtClean="0"/>
              <a:t>  </a:t>
            </a:r>
            <a:br>
              <a:rPr lang="en-US" dirty="0" smtClean="0"/>
            </a:br>
            <a:r>
              <a:rPr lang="en-US" dirty="0" smtClean="0"/>
              <a:t>		= 3840</a:t>
            </a:r>
            <a:r>
              <a:rPr lang="en-US" baseline="-25000" dirty="0" smtClean="0"/>
              <a:t>ten</a:t>
            </a:r>
            <a:r>
              <a:rPr lang="en-US" dirty="0" smtClean="0"/>
              <a:t> + 240</a:t>
            </a:r>
            <a:r>
              <a:rPr lang="en-US" baseline="-25000" dirty="0" smtClean="0"/>
              <a:t>ten</a:t>
            </a:r>
            <a:r>
              <a:rPr lang="en-US" dirty="0" smtClean="0"/>
              <a:t> + 15</a:t>
            </a:r>
            <a:r>
              <a:rPr lang="en-US" baseline="-25000" dirty="0" smtClean="0"/>
              <a:t>ten</a:t>
            </a:r>
            <a:r>
              <a:rPr lang="en-US" dirty="0" smtClean="0"/>
              <a:t> </a:t>
            </a:r>
            <a:br>
              <a:rPr lang="en-US" dirty="0" smtClean="0"/>
            </a:br>
            <a:r>
              <a:rPr lang="en-US" dirty="0" smtClean="0"/>
              <a:t>		= 4095</a:t>
            </a:r>
            <a:r>
              <a:rPr lang="en-US" baseline="-25000" dirty="0" smtClean="0"/>
              <a:t>ten</a:t>
            </a:r>
            <a:endParaRPr lang="en-US" dirty="0" smtClean="0"/>
          </a:p>
          <a:p>
            <a:r>
              <a:rPr lang="en-US" dirty="0" smtClean="0"/>
              <a:t>1111 1111 1111</a:t>
            </a:r>
            <a:r>
              <a:rPr lang="en-US" baseline="-25000" dirty="0" smtClean="0"/>
              <a:t>two</a:t>
            </a:r>
            <a:r>
              <a:rPr lang="en-US" dirty="0" smtClean="0"/>
              <a:t> = </a:t>
            </a:r>
            <a:r>
              <a:rPr lang="en-US" dirty="0" err="1" smtClean="0"/>
              <a:t>FFF</a:t>
            </a:r>
            <a:r>
              <a:rPr lang="en-US" baseline="-25000" dirty="0" err="1" smtClean="0"/>
              <a:t>hex</a:t>
            </a:r>
            <a:r>
              <a:rPr lang="en-US" dirty="0" smtClean="0"/>
              <a:t> = 4095</a:t>
            </a:r>
            <a:r>
              <a:rPr lang="en-US" baseline="-25000" dirty="0" smtClean="0"/>
              <a:t>ten</a:t>
            </a:r>
          </a:p>
          <a:p>
            <a:r>
              <a:rPr lang="en-US" dirty="0" smtClean="0"/>
              <a:t>May put blanks every group of binary, octal, or hexadecimal digits to make it easier to parse, like commas in decimal</a:t>
            </a:r>
            <a:endParaRPr lang="en-US" baseline="-25000" dirty="0" smtClean="0"/>
          </a:p>
          <a:p>
            <a:endParaRPr lang="en-US" baseline="-25000"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a:p>
        </p:txBody>
      </p:sp>
    </p:spTree>
    <p:extLst>
      <p:ext uri="{BB962C8B-B14F-4D97-AF65-F5344CB8AC3E}">
        <p14:creationId xmlns:p14="http://schemas.microsoft.com/office/powerpoint/2010/main" val="3562311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Signed and Unsigned Integers</a:t>
            </a:r>
            <a:endParaRPr lang="en-US" dirty="0"/>
          </a:p>
        </p:txBody>
      </p:sp>
      <p:sp>
        <p:nvSpPr>
          <p:cNvPr id="3" name="Content Placeholder 2"/>
          <p:cNvSpPr>
            <a:spLocks noGrp="1"/>
          </p:cNvSpPr>
          <p:nvPr>
            <p:ph idx="1"/>
          </p:nvPr>
        </p:nvSpPr>
        <p:spPr>
          <a:xfrm>
            <a:off x="457200" y="1600200"/>
            <a:ext cx="8204200" cy="4826000"/>
          </a:xfrm>
        </p:spPr>
        <p:txBody>
          <a:bodyPr>
            <a:normAutofit/>
          </a:bodyPr>
          <a:lstStyle/>
          <a:p>
            <a:r>
              <a:rPr lang="en-US" dirty="0" smtClean="0"/>
              <a:t>C, C++, and Java have </a:t>
            </a:r>
            <a:r>
              <a:rPr lang="en-US" i="1" dirty="0" smtClean="0"/>
              <a:t>signed integers</a:t>
            </a:r>
            <a:r>
              <a:rPr lang="en-US" dirty="0" smtClean="0"/>
              <a:t>, e.g., 7, -255:</a:t>
            </a:r>
          </a:p>
          <a:p>
            <a:pPr lvl="1">
              <a:buNone/>
            </a:pPr>
            <a:r>
              <a:rPr lang="en-US" dirty="0" smtClean="0">
                <a:latin typeface="Courier New"/>
                <a:cs typeface="Courier New"/>
              </a:rPr>
              <a:t>int </a:t>
            </a:r>
            <a:r>
              <a:rPr lang="en-US" dirty="0" err="1" smtClean="0">
                <a:latin typeface="Courier New"/>
                <a:cs typeface="Courier New"/>
              </a:rPr>
              <a:t>x</a:t>
            </a:r>
            <a:r>
              <a:rPr lang="en-US" dirty="0" smtClean="0">
                <a:latin typeface="Courier New"/>
                <a:cs typeface="Courier New"/>
              </a:rPr>
              <a:t>, </a:t>
            </a:r>
            <a:r>
              <a:rPr lang="en-US" dirty="0" err="1" smtClean="0">
                <a:latin typeface="Courier New"/>
                <a:cs typeface="Courier New"/>
              </a:rPr>
              <a:t>y</a:t>
            </a:r>
            <a:r>
              <a:rPr lang="en-US" dirty="0" smtClean="0">
                <a:latin typeface="Courier New"/>
                <a:cs typeface="Courier New"/>
              </a:rPr>
              <a:t>, </a:t>
            </a:r>
            <a:r>
              <a:rPr lang="en-US" dirty="0" err="1" smtClean="0">
                <a:latin typeface="Courier New"/>
                <a:cs typeface="Courier New"/>
              </a:rPr>
              <a:t>z</a:t>
            </a:r>
            <a:r>
              <a:rPr lang="en-US" dirty="0" smtClean="0">
                <a:latin typeface="Courier New"/>
                <a:cs typeface="Courier New"/>
              </a:rPr>
              <a:t>;</a:t>
            </a:r>
          </a:p>
          <a:p>
            <a:r>
              <a:rPr lang="en-US" dirty="0" smtClean="0"/>
              <a:t>C, C++ also have </a:t>
            </a:r>
            <a:r>
              <a:rPr lang="en-US" i="1" dirty="0" smtClean="0">
                <a:solidFill>
                  <a:srgbClr val="000000"/>
                </a:solidFill>
              </a:rPr>
              <a:t>unsigned integers</a:t>
            </a:r>
            <a:r>
              <a:rPr lang="en-US" dirty="0" smtClean="0"/>
              <a:t>, which are used for addresses</a:t>
            </a:r>
          </a:p>
          <a:p>
            <a:r>
              <a:rPr lang="en-US" dirty="0" smtClean="0"/>
              <a:t>32-bit word can represent 2</a:t>
            </a:r>
            <a:r>
              <a:rPr lang="en-US" baseline="30000" dirty="0" smtClean="0"/>
              <a:t>32</a:t>
            </a:r>
            <a:r>
              <a:rPr lang="en-US" dirty="0" smtClean="0"/>
              <a:t> binary numbers</a:t>
            </a:r>
          </a:p>
          <a:p>
            <a:r>
              <a:rPr lang="en-US" dirty="0" smtClean="0"/>
              <a:t>Unsigned integers in 32 bit word represent </a:t>
            </a:r>
            <a:br>
              <a:rPr lang="en-US" dirty="0" smtClean="0"/>
            </a:br>
            <a:r>
              <a:rPr lang="en-US" dirty="0" smtClean="0"/>
              <a:t>0 to 2</a:t>
            </a:r>
            <a:r>
              <a:rPr lang="en-US" baseline="30000" dirty="0" smtClean="0"/>
              <a:t>32</a:t>
            </a:r>
            <a:r>
              <a:rPr lang="en-US" dirty="0" smtClean="0"/>
              <a:t>-1 (4,294,967,295)</a:t>
            </a:r>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spTree>
    <p:extLst>
      <p:ext uri="{BB962C8B-B14F-4D97-AF65-F5344CB8AC3E}">
        <p14:creationId xmlns:p14="http://schemas.microsoft.com/office/powerpoint/2010/main" val="7064050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Unsigned Integers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0000 0000 0000 0000 0000 0000 0000 0000</a:t>
            </a:r>
            <a:r>
              <a:rPr lang="en-US" baseline="-25000" dirty="0" smtClean="0"/>
              <a:t>two</a:t>
            </a:r>
            <a:r>
              <a:rPr lang="en-US" dirty="0" smtClean="0"/>
              <a:t> = 0</a:t>
            </a:r>
            <a:r>
              <a:rPr lang="en-US" baseline="-25000" dirty="0" smtClean="0"/>
              <a:t>ten</a:t>
            </a:r>
          </a:p>
          <a:p>
            <a:pPr>
              <a:buNone/>
            </a:pPr>
            <a:r>
              <a:rPr lang="en-US" dirty="0" smtClean="0"/>
              <a:t>0000 0000 0000 0000 0000 0000 0000 0001</a:t>
            </a:r>
            <a:r>
              <a:rPr lang="en-US" baseline="-25000" dirty="0" smtClean="0"/>
              <a:t>two</a:t>
            </a:r>
            <a:r>
              <a:rPr lang="en-US" dirty="0" smtClean="0"/>
              <a:t> = 1</a:t>
            </a:r>
            <a:r>
              <a:rPr lang="en-US" baseline="-25000" dirty="0" smtClean="0"/>
              <a:t>ten</a:t>
            </a:r>
            <a:endParaRPr lang="en-US" dirty="0" smtClean="0"/>
          </a:p>
          <a:p>
            <a:pPr>
              <a:buNone/>
            </a:pPr>
            <a:r>
              <a:rPr lang="en-US" dirty="0" smtClean="0"/>
              <a:t>0000 0000 0000 0000 0000 0000 0000 0010</a:t>
            </a:r>
            <a:r>
              <a:rPr lang="en-US" baseline="-25000" dirty="0" smtClean="0"/>
              <a:t>two</a:t>
            </a:r>
            <a:r>
              <a:rPr lang="en-US" dirty="0" smtClean="0"/>
              <a:t> = 2</a:t>
            </a:r>
            <a:r>
              <a:rPr lang="en-US" baseline="-25000" dirty="0" smtClean="0"/>
              <a:t>ten</a:t>
            </a:r>
            <a:endParaRPr lang="en-US" dirty="0" smtClean="0"/>
          </a:p>
          <a:p>
            <a:pPr>
              <a:buNone/>
              <a:tabLst>
                <a:tab pos="2060575" algn="l"/>
                <a:tab pos="5024438" algn="l"/>
              </a:tabLst>
            </a:pPr>
            <a:r>
              <a:rPr lang="en-US" dirty="0" smtClean="0"/>
              <a:t>		... 		...</a:t>
            </a:r>
          </a:p>
          <a:p>
            <a:pPr>
              <a:buNone/>
            </a:pPr>
            <a:r>
              <a:rPr lang="en-US" dirty="0" smtClean="0"/>
              <a:t>0111 1111 1111 1111 1111 1111 1111 1101</a:t>
            </a:r>
            <a:r>
              <a:rPr lang="en-US" baseline="-25000" dirty="0" smtClean="0"/>
              <a:t>two</a:t>
            </a:r>
            <a:r>
              <a:rPr lang="en-US" dirty="0" smtClean="0"/>
              <a:t> = 2,147,483,645</a:t>
            </a:r>
            <a:r>
              <a:rPr lang="en-US" baseline="-25000" dirty="0" smtClean="0"/>
              <a:t>ten</a:t>
            </a:r>
            <a:endParaRPr lang="en-US" dirty="0" smtClean="0"/>
          </a:p>
          <a:p>
            <a:pPr>
              <a:buNone/>
            </a:pPr>
            <a:r>
              <a:rPr lang="en-US" dirty="0" smtClean="0"/>
              <a:t>0111 1111 1111 1111 1111 1111 1111 1110</a:t>
            </a:r>
            <a:r>
              <a:rPr lang="en-US" baseline="-25000" dirty="0" smtClean="0"/>
              <a:t>two</a:t>
            </a:r>
            <a:r>
              <a:rPr lang="en-US" dirty="0" smtClean="0"/>
              <a:t> = 2,147,483,646</a:t>
            </a:r>
            <a:r>
              <a:rPr lang="en-US" baseline="-25000" dirty="0" smtClean="0"/>
              <a:t>ten</a:t>
            </a:r>
            <a:endParaRPr lang="en-US" dirty="0" smtClean="0"/>
          </a:p>
          <a:p>
            <a:pPr>
              <a:buNone/>
            </a:pPr>
            <a:r>
              <a:rPr lang="en-US" dirty="0" smtClean="0"/>
              <a:t>0111 1111 1111 1111 1111 1111 1111 1111</a:t>
            </a:r>
            <a:r>
              <a:rPr lang="en-US" baseline="-25000" dirty="0" smtClean="0"/>
              <a:t>two</a:t>
            </a:r>
            <a:r>
              <a:rPr lang="en-US" dirty="0" smtClean="0"/>
              <a:t> = 2,147,483,647</a:t>
            </a:r>
            <a:r>
              <a:rPr lang="en-US" baseline="-25000" dirty="0" smtClean="0"/>
              <a:t>ten</a:t>
            </a:r>
            <a:endParaRPr lang="en-US" dirty="0" smtClean="0"/>
          </a:p>
          <a:p>
            <a:pPr>
              <a:buNone/>
            </a:pPr>
            <a:r>
              <a:rPr lang="en-US" dirty="0" smtClean="0"/>
              <a:t>1000 0000 0000 0000 0000 0000 0000 0000</a:t>
            </a:r>
            <a:r>
              <a:rPr lang="en-US" baseline="-25000" dirty="0" smtClean="0"/>
              <a:t>two</a:t>
            </a:r>
            <a:r>
              <a:rPr lang="en-US" dirty="0" smtClean="0"/>
              <a:t> = 2,147,483,648</a:t>
            </a:r>
            <a:r>
              <a:rPr lang="en-US" baseline="-25000" dirty="0" smtClean="0"/>
              <a:t>ten</a:t>
            </a:r>
            <a:endParaRPr lang="en-US" dirty="0" smtClean="0"/>
          </a:p>
          <a:p>
            <a:pPr>
              <a:buNone/>
            </a:pPr>
            <a:r>
              <a:rPr lang="en-US" dirty="0" smtClean="0"/>
              <a:t>1000 0000 0000 0000 0000 0000 0000 0001</a:t>
            </a:r>
            <a:r>
              <a:rPr lang="en-US" baseline="-25000" dirty="0" smtClean="0"/>
              <a:t>two</a:t>
            </a:r>
            <a:r>
              <a:rPr lang="en-US" dirty="0" smtClean="0"/>
              <a:t> = 2,147,483,649</a:t>
            </a:r>
            <a:r>
              <a:rPr lang="en-US" baseline="-25000" dirty="0" smtClean="0"/>
              <a:t>ten</a:t>
            </a:r>
            <a:endParaRPr lang="en-US" dirty="0" smtClean="0"/>
          </a:p>
          <a:p>
            <a:pPr>
              <a:buNone/>
            </a:pPr>
            <a:r>
              <a:rPr lang="en-US" dirty="0" smtClean="0"/>
              <a:t>1000 0000 0000 0000 0000 0000 0000 0010</a:t>
            </a:r>
            <a:r>
              <a:rPr lang="en-US" baseline="-25000" dirty="0" smtClean="0"/>
              <a:t>two</a:t>
            </a:r>
            <a:r>
              <a:rPr lang="en-US" dirty="0" smtClean="0"/>
              <a:t> = 2,147,483,650</a:t>
            </a:r>
            <a:r>
              <a:rPr lang="en-US" baseline="-25000" dirty="0" smtClean="0"/>
              <a:t>ten</a:t>
            </a:r>
            <a:endParaRPr lang="en-US" dirty="0" smtClean="0"/>
          </a:p>
          <a:p>
            <a:pPr>
              <a:buNone/>
              <a:tabLst>
                <a:tab pos="2060575" algn="l"/>
                <a:tab pos="5024438" algn="l"/>
              </a:tabLst>
            </a:pPr>
            <a:r>
              <a:rPr lang="en-US" dirty="0" smtClean="0"/>
              <a:t>		... 	...</a:t>
            </a:r>
          </a:p>
          <a:p>
            <a:pPr>
              <a:buNone/>
            </a:pPr>
            <a:r>
              <a:rPr lang="en-US" dirty="0" smtClean="0"/>
              <a:t>1111 1111 1111 1111 1111 1111 1111 1101</a:t>
            </a:r>
            <a:r>
              <a:rPr lang="en-US" baseline="-25000" dirty="0" smtClean="0"/>
              <a:t>two</a:t>
            </a:r>
            <a:r>
              <a:rPr lang="en-US" dirty="0" smtClean="0"/>
              <a:t> = 4,294,967,293</a:t>
            </a:r>
            <a:r>
              <a:rPr lang="en-US" baseline="-25000" dirty="0" smtClean="0"/>
              <a:t>ten</a:t>
            </a:r>
            <a:endParaRPr lang="en-US" dirty="0" smtClean="0"/>
          </a:p>
          <a:p>
            <a:pPr>
              <a:buNone/>
            </a:pPr>
            <a:r>
              <a:rPr lang="en-US" dirty="0" smtClean="0"/>
              <a:t>1111 1111 1111 1111 1111 1111 1111 1110</a:t>
            </a:r>
            <a:r>
              <a:rPr lang="en-US" baseline="-25000" dirty="0" smtClean="0"/>
              <a:t>two</a:t>
            </a:r>
            <a:r>
              <a:rPr lang="en-US" dirty="0" smtClean="0"/>
              <a:t> = 4,294,967,294</a:t>
            </a:r>
            <a:r>
              <a:rPr lang="en-US" baseline="-25000" dirty="0" smtClean="0"/>
              <a:t>ten</a:t>
            </a:r>
            <a:endParaRPr lang="en-US" dirty="0" smtClean="0"/>
          </a:p>
          <a:p>
            <a:pPr>
              <a:buNone/>
            </a:pPr>
            <a:r>
              <a:rPr lang="en-US" dirty="0" smtClean="0"/>
              <a:t>1111 1111 1111 1111 1111 1111 1111 1111</a:t>
            </a:r>
            <a:r>
              <a:rPr lang="en-US" baseline="-25000" dirty="0" smtClean="0"/>
              <a:t>two</a:t>
            </a:r>
            <a:r>
              <a:rPr lang="en-US" dirty="0" smtClean="0"/>
              <a:t> = 4,294,967,295</a:t>
            </a:r>
            <a:r>
              <a:rPr lang="en-US" baseline="-25000" dirty="0" smtClean="0"/>
              <a:t>ten</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a:p>
        </p:txBody>
      </p:sp>
    </p:spTree>
    <p:extLst>
      <p:ext uri="{BB962C8B-B14F-4D97-AF65-F5344CB8AC3E}">
        <p14:creationId xmlns:p14="http://schemas.microsoft.com/office/powerpoint/2010/main" val="35125180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Signed Integers and </a:t>
            </a:r>
            <a:br>
              <a:rPr lang="en-US" dirty="0" smtClean="0"/>
            </a:br>
            <a:r>
              <a:rPr lang="en-US" dirty="0" smtClean="0"/>
              <a:t>Two’s-Complement Representation</a:t>
            </a:r>
            <a:endParaRPr lang="en-US" dirty="0"/>
          </a:p>
        </p:txBody>
      </p:sp>
      <p:sp>
        <p:nvSpPr>
          <p:cNvPr id="3" name="Content Placeholder 2"/>
          <p:cNvSpPr>
            <a:spLocks noGrp="1"/>
          </p:cNvSpPr>
          <p:nvPr>
            <p:ph idx="1"/>
          </p:nvPr>
        </p:nvSpPr>
        <p:spPr>
          <a:xfrm>
            <a:off x="457200" y="1642528"/>
            <a:ext cx="8204200" cy="4826000"/>
          </a:xfrm>
        </p:spPr>
        <p:txBody>
          <a:bodyPr>
            <a:normAutofit fontScale="92500" lnSpcReduction="20000"/>
          </a:bodyPr>
          <a:lstStyle/>
          <a:p>
            <a:r>
              <a:rPr lang="en-US" dirty="0" smtClean="0"/>
              <a:t>Signed integers in C; want ½ numbers &lt;0, want ½ numbers &gt;0, and want one 0 </a:t>
            </a:r>
          </a:p>
          <a:p>
            <a:r>
              <a:rPr lang="en-US" i="1" dirty="0" smtClean="0">
                <a:solidFill>
                  <a:srgbClr val="000000"/>
                </a:solidFill>
              </a:rPr>
              <a:t>Two’s complement </a:t>
            </a:r>
            <a:r>
              <a:rPr lang="en-US" dirty="0" smtClean="0"/>
              <a:t>treats 0 as positive, so 32-bit word represents 2</a:t>
            </a:r>
            <a:r>
              <a:rPr lang="en-US" baseline="30000" dirty="0" smtClean="0"/>
              <a:t>32 </a:t>
            </a:r>
            <a:r>
              <a:rPr lang="en-US" dirty="0" smtClean="0"/>
              <a:t>integers from</a:t>
            </a:r>
            <a:br>
              <a:rPr lang="en-US" dirty="0" smtClean="0"/>
            </a:br>
            <a:r>
              <a:rPr lang="en-US" dirty="0" smtClean="0"/>
              <a:t>-2</a:t>
            </a:r>
            <a:r>
              <a:rPr lang="en-US" baseline="30000" dirty="0" smtClean="0"/>
              <a:t>31 </a:t>
            </a:r>
            <a:r>
              <a:rPr lang="en-US" dirty="0" smtClean="0"/>
              <a:t>(–2,147,483,648) to 2</a:t>
            </a:r>
            <a:r>
              <a:rPr lang="en-US" baseline="30000" dirty="0" smtClean="0"/>
              <a:t>31</a:t>
            </a:r>
            <a:r>
              <a:rPr lang="en-US" dirty="0" smtClean="0"/>
              <a:t>-1 (2,147,483,647)</a:t>
            </a:r>
          </a:p>
          <a:p>
            <a:pPr lvl="1"/>
            <a:r>
              <a:rPr lang="en-US" dirty="0" smtClean="0"/>
              <a:t>Note: one negative number with no positive version</a:t>
            </a:r>
          </a:p>
          <a:p>
            <a:pPr lvl="1"/>
            <a:r>
              <a:rPr lang="en-US" dirty="0" smtClean="0"/>
              <a:t>Book lists some other options, all of which are worse</a:t>
            </a:r>
          </a:p>
          <a:p>
            <a:pPr lvl="1"/>
            <a:r>
              <a:rPr lang="en-US" dirty="0" smtClean="0"/>
              <a:t>Every computer uses two’s complement today</a:t>
            </a:r>
          </a:p>
          <a:p>
            <a:r>
              <a:rPr lang="en-US" i="1" dirty="0" smtClean="0">
                <a:solidFill>
                  <a:srgbClr val="000000"/>
                </a:solidFill>
              </a:rPr>
              <a:t>Most-significant bit </a:t>
            </a:r>
            <a:r>
              <a:rPr lang="en-US" dirty="0" smtClean="0">
                <a:solidFill>
                  <a:srgbClr val="000000"/>
                </a:solidFill>
              </a:rPr>
              <a:t>(leftmost) is the </a:t>
            </a:r>
            <a:r>
              <a:rPr lang="en-US" i="1" dirty="0" smtClean="0">
                <a:solidFill>
                  <a:srgbClr val="000000"/>
                </a:solidFill>
              </a:rPr>
              <a:t>sign bit</a:t>
            </a:r>
            <a:r>
              <a:rPr lang="en-US" dirty="0" smtClean="0">
                <a:solidFill>
                  <a:srgbClr val="000000"/>
                </a:solidFill>
              </a:rPr>
              <a:t>, </a:t>
            </a:r>
            <a:r>
              <a:rPr lang="en-US" dirty="0" smtClean="0"/>
              <a:t>since 0 means positive (including 0), 1 means negative</a:t>
            </a:r>
          </a:p>
          <a:p>
            <a:pPr lvl="1"/>
            <a:r>
              <a:rPr lang="en-US" dirty="0" smtClean="0"/>
              <a:t>Bit 31 is most significant, bit 0 is least significant</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a:p>
        </p:txBody>
      </p:sp>
    </p:spTree>
    <p:extLst>
      <p:ext uri="{BB962C8B-B14F-4D97-AF65-F5344CB8AC3E}">
        <p14:creationId xmlns:p14="http://schemas.microsoft.com/office/powerpoint/2010/main" val="1332205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Two’s-Complement Integers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0000 0000 0000 0000 0000 0000 0000 0000</a:t>
            </a:r>
            <a:r>
              <a:rPr lang="en-US" baseline="-25000" dirty="0" smtClean="0"/>
              <a:t>two</a:t>
            </a:r>
            <a:r>
              <a:rPr lang="en-US" dirty="0" smtClean="0"/>
              <a:t> = 0</a:t>
            </a:r>
            <a:r>
              <a:rPr lang="en-US" baseline="-25000" dirty="0" smtClean="0"/>
              <a:t>ten</a:t>
            </a:r>
          </a:p>
          <a:p>
            <a:pPr>
              <a:buNone/>
            </a:pPr>
            <a:r>
              <a:rPr lang="en-US" dirty="0" smtClean="0"/>
              <a:t>0000 0000 0000 0000 0000 0000 0000 0001</a:t>
            </a:r>
            <a:r>
              <a:rPr lang="en-US" baseline="-25000" dirty="0" smtClean="0"/>
              <a:t>two</a:t>
            </a:r>
            <a:r>
              <a:rPr lang="en-US" dirty="0" smtClean="0"/>
              <a:t> = 1</a:t>
            </a:r>
            <a:r>
              <a:rPr lang="en-US" baseline="-25000" dirty="0" smtClean="0"/>
              <a:t>ten</a:t>
            </a:r>
            <a:endParaRPr lang="en-US" dirty="0" smtClean="0"/>
          </a:p>
          <a:p>
            <a:pPr>
              <a:buNone/>
            </a:pPr>
            <a:r>
              <a:rPr lang="en-US" dirty="0" smtClean="0"/>
              <a:t>0000 0000 0000 0000 0000 0000 0000 0010</a:t>
            </a:r>
            <a:r>
              <a:rPr lang="en-US" baseline="-25000" dirty="0" smtClean="0"/>
              <a:t>two</a:t>
            </a:r>
            <a:r>
              <a:rPr lang="en-US" dirty="0" smtClean="0"/>
              <a:t> = 2</a:t>
            </a:r>
            <a:r>
              <a:rPr lang="en-US" baseline="-25000" dirty="0" smtClean="0"/>
              <a:t>ten</a:t>
            </a:r>
            <a:endParaRPr lang="en-US" dirty="0" smtClean="0"/>
          </a:p>
          <a:p>
            <a:pPr>
              <a:buNone/>
              <a:tabLst>
                <a:tab pos="2517775" algn="l"/>
                <a:tab pos="5024438" algn="l"/>
              </a:tabLst>
            </a:pPr>
            <a:r>
              <a:rPr lang="en-US" dirty="0" smtClean="0"/>
              <a:t>		... 	...</a:t>
            </a:r>
          </a:p>
          <a:p>
            <a:pPr>
              <a:buNone/>
            </a:pPr>
            <a:r>
              <a:rPr lang="en-US" dirty="0" smtClean="0"/>
              <a:t>0111 1111 1111 1111 1111 1111 1111 1101</a:t>
            </a:r>
            <a:r>
              <a:rPr lang="en-US" baseline="-25000" dirty="0" smtClean="0"/>
              <a:t>two</a:t>
            </a:r>
            <a:r>
              <a:rPr lang="en-US" dirty="0" smtClean="0"/>
              <a:t> = 2,147,483,645</a:t>
            </a:r>
            <a:r>
              <a:rPr lang="en-US" baseline="-25000" dirty="0" smtClean="0"/>
              <a:t>ten</a:t>
            </a:r>
            <a:endParaRPr lang="en-US" dirty="0" smtClean="0"/>
          </a:p>
          <a:p>
            <a:pPr>
              <a:buNone/>
            </a:pPr>
            <a:r>
              <a:rPr lang="en-US" dirty="0" smtClean="0"/>
              <a:t>0111 1111 1111 1111 1111 1111 1111 1110</a:t>
            </a:r>
            <a:r>
              <a:rPr lang="en-US" baseline="-25000" dirty="0" smtClean="0"/>
              <a:t>two</a:t>
            </a:r>
            <a:r>
              <a:rPr lang="en-US" dirty="0" smtClean="0"/>
              <a:t> = 2,147,483,646</a:t>
            </a:r>
            <a:r>
              <a:rPr lang="en-US" baseline="-25000" dirty="0" smtClean="0"/>
              <a:t>ten</a:t>
            </a:r>
            <a:endParaRPr lang="en-US" dirty="0" smtClean="0"/>
          </a:p>
          <a:p>
            <a:pPr>
              <a:buNone/>
            </a:pPr>
            <a:r>
              <a:rPr lang="en-US" dirty="0" smtClean="0"/>
              <a:t>0111 1111 1111 1111 1111 1111 1111 1111</a:t>
            </a:r>
            <a:r>
              <a:rPr lang="en-US" baseline="-25000" dirty="0" smtClean="0"/>
              <a:t>two</a:t>
            </a:r>
            <a:r>
              <a:rPr lang="en-US" dirty="0" smtClean="0"/>
              <a:t> = 2,147,483,647</a:t>
            </a:r>
            <a:r>
              <a:rPr lang="en-US" baseline="-25000" dirty="0" smtClean="0"/>
              <a:t>ten</a:t>
            </a:r>
            <a:endParaRPr lang="en-US" dirty="0" smtClean="0"/>
          </a:p>
          <a:p>
            <a:pPr>
              <a:buNone/>
            </a:pPr>
            <a:r>
              <a:rPr lang="en-US" dirty="0" smtClean="0"/>
              <a:t>1000 0000 0000 0000 0000 0000 0000 0000</a:t>
            </a:r>
            <a:r>
              <a:rPr lang="en-US" baseline="-25000" dirty="0" smtClean="0"/>
              <a:t>two</a:t>
            </a:r>
            <a:r>
              <a:rPr lang="en-US" dirty="0" smtClean="0"/>
              <a:t> = –2,147,483,648</a:t>
            </a:r>
            <a:r>
              <a:rPr lang="en-US" baseline="-25000" dirty="0" smtClean="0"/>
              <a:t>ten</a:t>
            </a:r>
            <a:endParaRPr lang="en-US" dirty="0" smtClean="0"/>
          </a:p>
          <a:p>
            <a:pPr>
              <a:buNone/>
            </a:pPr>
            <a:r>
              <a:rPr lang="en-US" dirty="0" smtClean="0"/>
              <a:t>1000 0000 0000 0000 0000 0000 0000 0001</a:t>
            </a:r>
            <a:r>
              <a:rPr lang="en-US" baseline="-25000" dirty="0" smtClean="0"/>
              <a:t>two</a:t>
            </a:r>
            <a:r>
              <a:rPr lang="en-US" dirty="0" smtClean="0"/>
              <a:t> = –2,147,483,647</a:t>
            </a:r>
            <a:r>
              <a:rPr lang="en-US" baseline="-25000" dirty="0" smtClean="0"/>
              <a:t>ten</a:t>
            </a:r>
            <a:endParaRPr lang="en-US" dirty="0" smtClean="0"/>
          </a:p>
          <a:p>
            <a:pPr>
              <a:buNone/>
            </a:pPr>
            <a:r>
              <a:rPr lang="en-US" dirty="0" smtClean="0"/>
              <a:t>1000 0000 0000 0000 0000 0000 0000 0010</a:t>
            </a:r>
            <a:r>
              <a:rPr lang="en-US" baseline="-25000" dirty="0" smtClean="0"/>
              <a:t>two</a:t>
            </a:r>
            <a:r>
              <a:rPr lang="en-US" dirty="0" smtClean="0"/>
              <a:t> = –2,147,483,646</a:t>
            </a:r>
            <a:r>
              <a:rPr lang="en-US" baseline="-25000" dirty="0" smtClean="0"/>
              <a:t>ten</a:t>
            </a:r>
            <a:endParaRPr lang="en-US" dirty="0" smtClean="0"/>
          </a:p>
          <a:p>
            <a:pPr>
              <a:buNone/>
              <a:tabLst>
                <a:tab pos="2517775" algn="l"/>
                <a:tab pos="5024438" algn="l"/>
              </a:tabLst>
            </a:pPr>
            <a:r>
              <a:rPr lang="en-US" dirty="0" smtClean="0"/>
              <a:t>		... 	...</a:t>
            </a:r>
          </a:p>
          <a:p>
            <a:pPr>
              <a:buNone/>
            </a:pPr>
            <a:r>
              <a:rPr lang="en-US" dirty="0" smtClean="0"/>
              <a:t>1111 1111 1111 1111 1111 1111 1111 1101</a:t>
            </a:r>
            <a:r>
              <a:rPr lang="en-US" baseline="-25000" dirty="0" smtClean="0"/>
              <a:t>two</a:t>
            </a:r>
            <a:r>
              <a:rPr lang="en-US" dirty="0" smtClean="0"/>
              <a:t> = –3</a:t>
            </a:r>
            <a:r>
              <a:rPr lang="en-US" baseline="-25000" dirty="0" smtClean="0"/>
              <a:t>ten</a:t>
            </a:r>
            <a:endParaRPr lang="en-US" dirty="0" smtClean="0"/>
          </a:p>
          <a:p>
            <a:pPr>
              <a:buNone/>
            </a:pPr>
            <a:r>
              <a:rPr lang="en-US" dirty="0" smtClean="0"/>
              <a:t>1111 1111 1111 1111 1111 1111 1111 1110</a:t>
            </a:r>
            <a:r>
              <a:rPr lang="en-US" baseline="-25000" dirty="0" smtClean="0"/>
              <a:t>two</a:t>
            </a:r>
            <a:r>
              <a:rPr lang="en-US" dirty="0" smtClean="0"/>
              <a:t> = –2</a:t>
            </a:r>
            <a:r>
              <a:rPr lang="en-US" baseline="-25000" dirty="0" smtClean="0"/>
              <a:t>ten</a:t>
            </a:r>
            <a:endParaRPr lang="en-US" dirty="0" smtClean="0"/>
          </a:p>
          <a:p>
            <a:pPr>
              <a:buNone/>
            </a:pPr>
            <a:r>
              <a:rPr lang="en-US" dirty="0" smtClean="0"/>
              <a:t>1111 1111 1111 1111 1111 1111 1111 1111</a:t>
            </a:r>
            <a:r>
              <a:rPr lang="en-US" baseline="-25000" dirty="0" smtClean="0"/>
              <a:t>two</a:t>
            </a:r>
            <a:r>
              <a:rPr lang="en-US" dirty="0" smtClean="0"/>
              <a:t> = –1</a:t>
            </a:r>
            <a:r>
              <a:rPr lang="en-US" baseline="-25000" dirty="0" smtClean="0"/>
              <a:t>ten</a:t>
            </a:r>
            <a:endParaRPr lang="en-US" dirty="0"/>
          </a:p>
        </p:txBody>
      </p:sp>
      <p:sp>
        <p:nvSpPr>
          <p:cNvPr id="4" name="Date Placeholder 3"/>
          <p:cNvSpPr>
            <a:spLocks noGrp="1"/>
          </p:cNvSpPr>
          <p:nvPr>
            <p:ph type="dt" sz="half" idx="10"/>
          </p:nvPr>
        </p:nvSpPr>
        <p:spPr/>
        <p:txBody>
          <a:bodyPr/>
          <a:lstStyle/>
          <a:p>
            <a:fld id="{0DAFD0BC-260E-434D-9088-B05C87BE1229}" type="datetime1">
              <a:rPr lang="en-US" smtClean="0"/>
              <a:pPr/>
              <a:t>1/21/15</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a:p>
        </p:txBody>
      </p:sp>
      <p:grpSp>
        <p:nvGrpSpPr>
          <p:cNvPr id="9" name="Group 11"/>
          <p:cNvGrpSpPr/>
          <p:nvPr/>
        </p:nvGrpSpPr>
        <p:grpSpPr>
          <a:xfrm>
            <a:off x="0" y="1024871"/>
            <a:ext cx="8166375" cy="4979534"/>
            <a:chOff x="0" y="1024871"/>
            <a:chExt cx="8166375" cy="4979534"/>
          </a:xfrm>
        </p:grpSpPr>
        <p:grpSp>
          <p:nvGrpSpPr>
            <p:cNvPr id="10" name="Group 8"/>
            <p:cNvGrpSpPr/>
            <p:nvPr/>
          </p:nvGrpSpPr>
          <p:grpSpPr>
            <a:xfrm>
              <a:off x="0" y="1024871"/>
              <a:ext cx="1268897" cy="4979534"/>
              <a:chOff x="0" y="1024871"/>
              <a:chExt cx="1268897" cy="4979534"/>
            </a:xfrm>
          </p:grpSpPr>
          <p:sp>
            <p:nvSpPr>
              <p:cNvPr id="7" name="Rounded Rectangle 6"/>
              <p:cNvSpPr/>
              <p:nvPr/>
            </p:nvSpPr>
            <p:spPr>
              <a:xfrm>
                <a:off x="501345" y="1492746"/>
                <a:ext cx="200539" cy="4511659"/>
              </a:xfrm>
              <a:prstGeom prst="roundRect">
                <a:avLst/>
              </a:prstGeom>
              <a:noFill/>
              <a:ln w="28575"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0" y="1024871"/>
                <a:ext cx="1268897" cy="523220"/>
              </a:xfrm>
              <a:prstGeom prst="rect">
                <a:avLst/>
              </a:prstGeom>
              <a:noFill/>
            </p:spPr>
            <p:txBody>
              <a:bodyPr wrap="none" rtlCol="0">
                <a:spAutoFit/>
              </a:bodyPr>
              <a:lstStyle/>
              <a:p>
                <a:r>
                  <a:rPr lang="en-US" sz="2800" dirty="0" smtClean="0">
                    <a:solidFill>
                      <a:srgbClr val="3366FF"/>
                    </a:solidFill>
                  </a:rPr>
                  <a:t>Sign Bit</a:t>
                </a:r>
                <a:endParaRPr lang="en-US" sz="2800" dirty="0">
                  <a:solidFill>
                    <a:srgbClr val="3366FF"/>
                  </a:solidFill>
                </a:endParaRPr>
              </a:p>
            </p:txBody>
          </p:sp>
        </p:grpSp>
        <p:cxnSp>
          <p:nvCxnSpPr>
            <p:cNvPr id="11" name="Straight Connector 10"/>
            <p:cNvCxnSpPr/>
            <p:nvPr/>
          </p:nvCxnSpPr>
          <p:spPr>
            <a:xfrm>
              <a:off x="0" y="3743006"/>
              <a:ext cx="8166375" cy="1114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013472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Ways to Make Two’s Complement</a:t>
            </a:r>
            <a:endParaRPr lang="en-US" dirty="0"/>
          </a:p>
        </p:txBody>
      </p:sp>
      <p:sp>
        <p:nvSpPr>
          <p:cNvPr id="3" name="Content Placeholder 2"/>
          <p:cNvSpPr>
            <a:spLocks noGrp="1"/>
          </p:cNvSpPr>
          <p:nvPr>
            <p:ph idx="1"/>
          </p:nvPr>
        </p:nvSpPr>
        <p:spPr>
          <a:xfrm>
            <a:off x="457200" y="1354448"/>
            <a:ext cx="8229600" cy="2990724"/>
          </a:xfrm>
        </p:spPr>
        <p:txBody>
          <a:bodyPr>
            <a:normAutofit/>
          </a:bodyPr>
          <a:lstStyle/>
          <a:p>
            <a:r>
              <a:rPr lang="en-US" dirty="0" smtClean="0"/>
              <a:t>For N-bit word, complement to 2</a:t>
            </a:r>
            <a:r>
              <a:rPr lang="en-US" baseline="-25000" dirty="0" smtClean="0"/>
              <a:t>ten</a:t>
            </a:r>
            <a:r>
              <a:rPr lang="en-US" baseline="30000" dirty="0" smtClean="0"/>
              <a:t>N</a:t>
            </a:r>
          </a:p>
          <a:p>
            <a:pPr lvl="1">
              <a:lnSpc>
                <a:spcPct val="170000"/>
              </a:lnSpc>
            </a:pPr>
            <a:r>
              <a:rPr lang="en-US" dirty="0" smtClean="0"/>
              <a:t>For 4 bit number 3</a:t>
            </a:r>
            <a:r>
              <a:rPr lang="en-US" baseline="-25000" dirty="0" smtClean="0"/>
              <a:t>ten</a:t>
            </a:r>
            <a:r>
              <a:rPr lang="en-US" dirty="0" smtClean="0"/>
              <a:t>=0011</a:t>
            </a:r>
            <a:r>
              <a:rPr lang="en-US" baseline="-25000" dirty="0" smtClean="0"/>
              <a:t>two</a:t>
            </a:r>
            <a:r>
              <a:rPr lang="en-US" dirty="0" smtClean="0"/>
              <a:t>, two’s complement (i.e. -3</a:t>
            </a:r>
            <a:r>
              <a:rPr lang="en-US" baseline="-25000" dirty="0" smtClean="0"/>
              <a:t>ten</a:t>
            </a:r>
            <a:r>
              <a:rPr lang="en-US" dirty="0" smtClean="0"/>
              <a:t>) would be </a:t>
            </a:r>
            <a:br>
              <a:rPr lang="en-US" dirty="0" smtClean="0"/>
            </a:br>
            <a:r>
              <a:rPr lang="en-US" dirty="0" smtClean="0"/>
              <a:t>16</a:t>
            </a:r>
            <a:r>
              <a:rPr lang="en-US" baseline="-25000" dirty="0" smtClean="0"/>
              <a:t>ten</a:t>
            </a:r>
            <a:r>
              <a:rPr lang="en-US" dirty="0" smtClean="0"/>
              <a:t>-3</a:t>
            </a:r>
            <a:r>
              <a:rPr lang="en-US" baseline="-25000" dirty="0" smtClean="0"/>
              <a:t>ten</a:t>
            </a:r>
            <a:r>
              <a:rPr lang="en-US" dirty="0" smtClean="0"/>
              <a:t>=13</a:t>
            </a:r>
            <a:r>
              <a:rPr lang="en-US" baseline="-25000" dirty="0" smtClean="0"/>
              <a:t>ten</a:t>
            </a:r>
            <a:r>
              <a:rPr lang="en-US" dirty="0" smtClean="0"/>
              <a:t> or 10000</a:t>
            </a:r>
            <a:r>
              <a:rPr lang="en-US" baseline="-25000" dirty="0" smtClean="0"/>
              <a:t>two</a:t>
            </a:r>
            <a:r>
              <a:rPr lang="en-US" dirty="0" smtClean="0"/>
              <a:t> – 0011</a:t>
            </a:r>
            <a:r>
              <a:rPr lang="en-US" baseline="-25000" dirty="0" smtClean="0"/>
              <a:t>two</a:t>
            </a:r>
            <a:r>
              <a:rPr lang="en-US" dirty="0" smtClean="0"/>
              <a:t> = 1101</a:t>
            </a:r>
            <a:r>
              <a:rPr lang="en-US" baseline="-25000" dirty="0" smtClean="0"/>
              <a:t>two</a:t>
            </a:r>
            <a:endParaRPr lang="en-US" baseline="-25000" dirty="0"/>
          </a:p>
        </p:txBody>
      </p:sp>
      <p:sp>
        <p:nvSpPr>
          <p:cNvPr id="6" name="Slide Number Placeholder 5"/>
          <p:cNvSpPr>
            <a:spLocks noGrp="1"/>
          </p:cNvSpPr>
          <p:nvPr>
            <p:ph type="sldNum" sz="quarter" idx="12"/>
          </p:nvPr>
        </p:nvSpPr>
        <p:spPr>
          <a:xfrm>
            <a:off x="6578009" y="6336788"/>
            <a:ext cx="2083982" cy="404254"/>
          </a:xfrm>
        </p:spPr>
        <p:txBody>
          <a:bodyPr/>
          <a:lstStyle/>
          <a:p>
            <a:fld id="{3CC63E4C-4642-794D-A2FD-70F6B81535F5}" type="slidenum">
              <a:rPr lang="en-US" smtClean="0"/>
              <a:pPr/>
              <a:t>47</a:t>
            </a:fld>
            <a:endParaRPr lang="en-US" dirty="0"/>
          </a:p>
        </p:txBody>
      </p:sp>
      <p:sp>
        <p:nvSpPr>
          <p:cNvPr id="54" name="Content Placeholder 2"/>
          <p:cNvSpPr txBox="1">
            <a:spLocks/>
          </p:cNvSpPr>
          <p:nvPr/>
        </p:nvSpPr>
        <p:spPr>
          <a:xfrm>
            <a:off x="152405" y="4253028"/>
            <a:ext cx="8229600" cy="23958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Here is an easier way:</a:t>
            </a:r>
          </a:p>
          <a:p>
            <a:pPr lvl="1"/>
            <a:r>
              <a:rPr lang="en-US" dirty="0" smtClean="0"/>
              <a:t>Invert all bits and add 1</a:t>
            </a:r>
          </a:p>
          <a:p>
            <a:pPr lvl="1"/>
            <a:endParaRPr lang="en-US" dirty="0"/>
          </a:p>
          <a:p>
            <a:pPr lvl="1"/>
            <a:r>
              <a:rPr lang="en-US" dirty="0" smtClean="0"/>
              <a:t>Computers actually do it like this, too</a:t>
            </a:r>
          </a:p>
        </p:txBody>
      </p:sp>
      <p:grpSp>
        <p:nvGrpSpPr>
          <p:cNvPr id="45" name="Group 44"/>
          <p:cNvGrpSpPr/>
          <p:nvPr/>
        </p:nvGrpSpPr>
        <p:grpSpPr>
          <a:xfrm>
            <a:off x="4968102" y="4360171"/>
            <a:ext cx="3832228" cy="2031325"/>
            <a:chOff x="4968102" y="4360171"/>
            <a:chExt cx="3832228" cy="2031325"/>
          </a:xfrm>
        </p:grpSpPr>
        <p:cxnSp>
          <p:nvCxnSpPr>
            <p:cNvPr id="30" name="Straight Connector 29"/>
            <p:cNvCxnSpPr/>
            <p:nvPr/>
          </p:nvCxnSpPr>
          <p:spPr>
            <a:xfrm>
              <a:off x="7693874" y="5931150"/>
              <a:ext cx="717177" cy="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a:off x="4968102" y="4360171"/>
              <a:ext cx="3832228" cy="2031325"/>
              <a:chOff x="4968102" y="4360171"/>
              <a:chExt cx="3832228" cy="2031325"/>
            </a:xfrm>
          </p:grpSpPr>
          <p:sp>
            <p:nvSpPr>
              <p:cNvPr id="28" name="TextBox 27"/>
              <p:cNvSpPr txBox="1"/>
              <p:nvPr/>
            </p:nvSpPr>
            <p:spPr>
              <a:xfrm>
                <a:off x="7463426" y="4360171"/>
                <a:ext cx="1336904" cy="1569660"/>
              </a:xfrm>
              <a:prstGeom prst="rect">
                <a:avLst/>
              </a:prstGeom>
              <a:noFill/>
            </p:spPr>
            <p:txBody>
              <a:bodyPr wrap="none" rtlCol="0">
                <a:spAutoFit/>
              </a:bodyPr>
              <a:lstStyle/>
              <a:p>
                <a:r>
                  <a:rPr lang="en-US" sz="2400" dirty="0" smtClean="0">
                    <a:solidFill>
                      <a:srgbClr val="00B050"/>
                    </a:solidFill>
                  </a:rPr>
                  <a:t>   0011</a:t>
                </a:r>
                <a:r>
                  <a:rPr lang="en-US" sz="2400" baseline="-25000" dirty="0" smtClean="0">
                    <a:solidFill>
                      <a:srgbClr val="00B050"/>
                    </a:solidFill>
                  </a:rPr>
                  <a:t>two</a:t>
                </a:r>
              </a:p>
              <a:p>
                <a:endParaRPr lang="en-US" sz="2400" dirty="0" smtClean="0">
                  <a:solidFill>
                    <a:srgbClr val="00B050"/>
                  </a:solidFill>
                </a:endParaRPr>
              </a:p>
              <a:p>
                <a:r>
                  <a:rPr lang="en-US" sz="2400" dirty="0" smtClean="0">
                    <a:solidFill>
                      <a:srgbClr val="00B050"/>
                    </a:solidFill>
                  </a:rPr>
                  <a:t>   1100</a:t>
                </a:r>
                <a:r>
                  <a:rPr lang="en-US" sz="2400" baseline="-25000" dirty="0" smtClean="0">
                    <a:solidFill>
                      <a:srgbClr val="00B050"/>
                    </a:solidFill>
                  </a:rPr>
                  <a:t>two</a:t>
                </a:r>
              </a:p>
              <a:p>
                <a:r>
                  <a:rPr lang="en-US" sz="2400" dirty="0" smtClean="0">
                    <a:solidFill>
                      <a:srgbClr val="00B050"/>
                    </a:solidFill>
                  </a:rPr>
                  <a:t>+       1</a:t>
                </a:r>
                <a:r>
                  <a:rPr lang="en-US" sz="2400" baseline="-25000" dirty="0" smtClean="0">
                    <a:solidFill>
                      <a:srgbClr val="00B050"/>
                    </a:solidFill>
                  </a:rPr>
                  <a:t>two</a:t>
                </a:r>
                <a:endParaRPr lang="en-US" sz="2400" baseline="-25000" dirty="0">
                  <a:solidFill>
                    <a:srgbClr val="00B050"/>
                  </a:solidFill>
                </a:endParaRPr>
              </a:p>
            </p:txBody>
          </p:sp>
          <p:sp>
            <p:nvSpPr>
              <p:cNvPr id="32" name="TextBox 31"/>
              <p:cNvSpPr txBox="1"/>
              <p:nvPr/>
            </p:nvSpPr>
            <p:spPr>
              <a:xfrm>
                <a:off x="6859873" y="4367259"/>
                <a:ext cx="616900" cy="461665"/>
              </a:xfrm>
              <a:prstGeom prst="rect">
                <a:avLst/>
              </a:prstGeom>
              <a:noFill/>
            </p:spPr>
            <p:txBody>
              <a:bodyPr wrap="none" rtlCol="0">
                <a:spAutoFit/>
              </a:bodyPr>
              <a:lstStyle/>
              <a:p>
                <a:r>
                  <a:rPr lang="en-US" sz="2400" dirty="0" smtClean="0">
                    <a:solidFill>
                      <a:srgbClr val="00B050"/>
                    </a:solidFill>
                  </a:rPr>
                  <a:t>3</a:t>
                </a:r>
                <a:r>
                  <a:rPr lang="en-US" sz="2400" baseline="-25000" dirty="0" smtClean="0">
                    <a:solidFill>
                      <a:srgbClr val="00B050"/>
                    </a:solidFill>
                  </a:rPr>
                  <a:t>ten</a:t>
                </a:r>
                <a:endParaRPr lang="en-US" sz="2400" baseline="-25000" dirty="0">
                  <a:solidFill>
                    <a:srgbClr val="00B050"/>
                  </a:solidFill>
                </a:endParaRPr>
              </a:p>
            </p:txBody>
          </p:sp>
          <p:sp>
            <p:nvSpPr>
              <p:cNvPr id="51" name="TextBox 50"/>
              <p:cNvSpPr txBox="1"/>
              <p:nvPr/>
            </p:nvSpPr>
            <p:spPr>
              <a:xfrm>
                <a:off x="7648756" y="5929831"/>
                <a:ext cx="1130118" cy="461665"/>
              </a:xfrm>
              <a:prstGeom prst="rect">
                <a:avLst/>
              </a:prstGeom>
              <a:noFill/>
            </p:spPr>
            <p:txBody>
              <a:bodyPr wrap="none" rtlCol="0">
                <a:spAutoFit/>
              </a:bodyPr>
              <a:lstStyle/>
              <a:p>
                <a:r>
                  <a:rPr lang="en-US" sz="2400" dirty="0" smtClean="0">
                    <a:solidFill>
                      <a:srgbClr val="00B050"/>
                    </a:solidFill>
                  </a:rPr>
                  <a:t>1101</a:t>
                </a:r>
                <a:r>
                  <a:rPr lang="en-US" sz="2400" baseline="-25000" dirty="0" smtClean="0">
                    <a:solidFill>
                      <a:srgbClr val="00B050"/>
                    </a:solidFill>
                  </a:rPr>
                  <a:t>two</a:t>
                </a:r>
                <a:endParaRPr lang="en-US" sz="2400" baseline="-25000" dirty="0">
                  <a:solidFill>
                    <a:srgbClr val="00B050"/>
                  </a:solidFill>
                </a:endParaRPr>
              </a:p>
            </p:txBody>
          </p:sp>
          <p:sp>
            <p:nvSpPr>
              <p:cNvPr id="55" name="TextBox 54"/>
              <p:cNvSpPr txBox="1"/>
              <p:nvPr/>
            </p:nvSpPr>
            <p:spPr>
              <a:xfrm>
                <a:off x="4968102" y="5106713"/>
                <a:ext cx="2739211" cy="461665"/>
              </a:xfrm>
              <a:prstGeom prst="rect">
                <a:avLst/>
              </a:prstGeom>
              <a:noFill/>
            </p:spPr>
            <p:txBody>
              <a:bodyPr wrap="none" rtlCol="0">
                <a:spAutoFit/>
              </a:bodyPr>
              <a:lstStyle/>
              <a:p>
                <a:r>
                  <a:rPr lang="en-US" sz="2400" dirty="0" smtClean="0">
                    <a:solidFill>
                      <a:srgbClr val="00B050"/>
                    </a:solidFill>
                  </a:rPr>
                  <a:t>Bitwise complement</a:t>
                </a:r>
                <a:endParaRPr lang="en-US" sz="2400" baseline="-25000" dirty="0">
                  <a:solidFill>
                    <a:srgbClr val="00B050"/>
                  </a:solidFill>
                </a:endParaRPr>
              </a:p>
            </p:txBody>
          </p:sp>
          <p:sp>
            <p:nvSpPr>
              <p:cNvPr id="56" name="TextBox 55"/>
              <p:cNvSpPr txBox="1"/>
              <p:nvPr/>
            </p:nvSpPr>
            <p:spPr>
              <a:xfrm>
                <a:off x="6884684" y="5880627"/>
                <a:ext cx="711477" cy="461665"/>
              </a:xfrm>
              <a:prstGeom prst="rect">
                <a:avLst/>
              </a:prstGeom>
              <a:noFill/>
            </p:spPr>
            <p:txBody>
              <a:bodyPr wrap="none" rtlCol="0">
                <a:spAutoFit/>
              </a:bodyPr>
              <a:lstStyle/>
              <a:p>
                <a:r>
                  <a:rPr lang="en-US" sz="2400" dirty="0" smtClean="0">
                    <a:solidFill>
                      <a:srgbClr val="00B050"/>
                    </a:solidFill>
                  </a:rPr>
                  <a:t>-3</a:t>
                </a:r>
                <a:r>
                  <a:rPr lang="en-US" sz="2400" baseline="-25000" dirty="0" smtClean="0">
                    <a:solidFill>
                      <a:srgbClr val="00B050"/>
                    </a:solidFill>
                  </a:rPr>
                  <a:t>ten</a:t>
                </a:r>
                <a:endParaRPr lang="en-US" sz="2400" baseline="-25000" dirty="0">
                  <a:solidFill>
                    <a:srgbClr val="00B050"/>
                  </a:solidFill>
                </a:endParaRPr>
              </a:p>
            </p:txBody>
          </p:sp>
        </p:grpSp>
      </p:grpSp>
    </p:spTree>
    <p:extLst>
      <p:ext uri="{BB962C8B-B14F-4D97-AF65-F5344CB8AC3E}">
        <p14:creationId xmlns:p14="http://schemas.microsoft.com/office/powerpoint/2010/main" val="1925850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Two’s-Complement Examples</a:t>
            </a:r>
            <a:endParaRPr lang="en-US" dirty="0"/>
          </a:p>
        </p:txBody>
      </p:sp>
      <p:sp>
        <p:nvSpPr>
          <p:cNvPr id="3" name="Content Placeholder 2"/>
          <p:cNvSpPr>
            <a:spLocks noGrp="1"/>
          </p:cNvSpPr>
          <p:nvPr>
            <p:ph idx="1"/>
          </p:nvPr>
        </p:nvSpPr>
        <p:spPr>
          <a:xfrm>
            <a:off x="457200" y="1600200"/>
            <a:ext cx="8229600" cy="1134035"/>
          </a:xfrm>
        </p:spPr>
        <p:txBody>
          <a:bodyPr/>
          <a:lstStyle/>
          <a:p>
            <a:r>
              <a:rPr lang="en-US" dirty="0" smtClean="0"/>
              <a:t>Assume for simplicity 4 bit width, -8 to +7 represented</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48</a:t>
            </a:fld>
            <a:endParaRPr lang="en-US"/>
          </a:p>
        </p:txBody>
      </p:sp>
      <p:sp>
        <p:nvSpPr>
          <p:cNvPr id="7" name="TextBox 6"/>
          <p:cNvSpPr txBox="1"/>
          <p:nvPr/>
        </p:nvSpPr>
        <p:spPr>
          <a:xfrm>
            <a:off x="1822824" y="2719295"/>
            <a:ext cx="808635" cy="830997"/>
          </a:xfrm>
          <a:prstGeom prst="rect">
            <a:avLst/>
          </a:prstGeom>
          <a:noFill/>
        </p:spPr>
        <p:txBody>
          <a:bodyPr wrap="none" rtlCol="0">
            <a:spAutoFit/>
          </a:bodyPr>
          <a:lstStyle/>
          <a:p>
            <a:r>
              <a:rPr lang="en-US" sz="2400" dirty="0" smtClean="0"/>
              <a:t>0011</a:t>
            </a:r>
          </a:p>
          <a:p>
            <a:r>
              <a:rPr lang="en-US" sz="2400" dirty="0" smtClean="0"/>
              <a:t>0010</a:t>
            </a:r>
            <a:endParaRPr lang="en-US" sz="2400" dirty="0"/>
          </a:p>
        </p:txBody>
      </p:sp>
      <p:sp>
        <p:nvSpPr>
          <p:cNvPr id="8" name="TextBox 7"/>
          <p:cNvSpPr txBox="1"/>
          <p:nvPr/>
        </p:nvSpPr>
        <p:spPr>
          <a:xfrm>
            <a:off x="1243104" y="2737225"/>
            <a:ext cx="493945" cy="830997"/>
          </a:xfrm>
          <a:prstGeom prst="rect">
            <a:avLst/>
          </a:prstGeom>
          <a:noFill/>
        </p:spPr>
        <p:txBody>
          <a:bodyPr wrap="none" rtlCol="0">
            <a:spAutoFit/>
          </a:bodyPr>
          <a:lstStyle/>
          <a:p>
            <a:r>
              <a:rPr lang="en-US" sz="2400" dirty="0" smtClean="0"/>
              <a:t>  3</a:t>
            </a:r>
          </a:p>
          <a:p>
            <a:r>
              <a:rPr lang="en-US" sz="2400" dirty="0" smtClean="0"/>
              <a:t>+2</a:t>
            </a:r>
            <a:endParaRPr lang="en-US" sz="2400" dirty="0"/>
          </a:p>
        </p:txBody>
      </p:sp>
      <p:cxnSp>
        <p:nvCxnSpPr>
          <p:cNvPr id="10" name="Straight Connector 9"/>
          <p:cNvCxnSpPr/>
          <p:nvPr/>
        </p:nvCxnSpPr>
        <p:spPr>
          <a:xfrm>
            <a:off x="1867647" y="3511176"/>
            <a:ext cx="7171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1377576" y="3469344"/>
            <a:ext cx="1274800" cy="461665"/>
            <a:chOff x="1377576" y="3529108"/>
            <a:chExt cx="1274800" cy="461665"/>
          </a:xfrm>
        </p:grpSpPr>
        <p:sp>
          <p:nvSpPr>
            <p:cNvPr id="12" name="TextBox 11"/>
            <p:cNvSpPr txBox="1"/>
            <p:nvPr/>
          </p:nvSpPr>
          <p:spPr>
            <a:xfrm>
              <a:off x="1377576" y="3529108"/>
              <a:ext cx="340658" cy="461665"/>
            </a:xfrm>
            <a:prstGeom prst="rect">
              <a:avLst/>
            </a:prstGeom>
            <a:noFill/>
          </p:spPr>
          <p:txBody>
            <a:bodyPr wrap="none" rtlCol="0">
              <a:spAutoFit/>
            </a:bodyPr>
            <a:lstStyle/>
            <a:p>
              <a:r>
                <a:rPr lang="en-US" sz="2400" dirty="0" smtClean="0"/>
                <a:t>5</a:t>
              </a:r>
              <a:endParaRPr lang="en-US" sz="2400" dirty="0"/>
            </a:p>
          </p:txBody>
        </p:sp>
        <p:sp>
          <p:nvSpPr>
            <p:cNvPr id="13" name="TextBox 12"/>
            <p:cNvSpPr txBox="1"/>
            <p:nvPr/>
          </p:nvSpPr>
          <p:spPr>
            <a:xfrm>
              <a:off x="1843741" y="3529108"/>
              <a:ext cx="808635" cy="461665"/>
            </a:xfrm>
            <a:prstGeom prst="rect">
              <a:avLst/>
            </a:prstGeom>
            <a:noFill/>
          </p:spPr>
          <p:txBody>
            <a:bodyPr wrap="none" rtlCol="0">
              <a:spAutoFit/>
            </a:bodyPr>
            <a:lstStyle/>
            <a:p>
              <a:r>
                <a:rPr lang="en-US" sz="2400" dirty="0" smtClean="0"/>
                <a:t>0101</a:t>
              </a:r>
              <a:endParaRPr lang="en-US" sz="2400" dirty="0"/>
            </a:p>
          </p:txBody>
        </p:sp>
      </p:grpSp>
      <p:sp>
        <p:nvSpPr>
          <p:cNvPr id="15" name="TextBox 14"/>
          <p:cNvSpPr txBox="1"/>
          <p:nvPr/>
        </p:nvSpPr>
        <p:spPr>
          <a:xfrm>
            <a:off x="4320988" y="2737224"/>
            <a:ext cx="808635" cy="830997"/>
          </a:xfrm>
          <a:prstGeom prst="rect">
            <a:avLst/>
          </a:prstGeom>
          <a:noFill/>
        </p:spPr>
        <p:txBody>
          <a:bodyPr wrap="none" rtlCol="0">
            <a:spAutoFit/>
          </a:bodyPr>
          <a:lstStyle/>
          <a:p>
            <a:r>
              <a:rPr lang="en-US" sz="2400" dirty="0" smtClean="0"/>
              <a:t>0011</a:t>
            </a:r>
          </a:p>
          <a:p>
            <a:r>
              <a:rPr lang="en-US" sz="2400" dirty="0" smtClean="0"/>
              <a:t>1110</a:t>
            </a:r>
            <a:endParaRPr lang="en-US" sz="2400" dirty="0"/>
          </a:p>
        </p:txBody>
      </p:sp>
      <p:sp>
        <p:nvSpPr>
          <p:cNvPr id="16" name="TextBox 15"/>
          <p:cNvSpPr txBox="1"/>
          <p:nvPr/>
        </p:nvSpPr>
        <p:spPr>
          <a:xfrm>
            <a:off x="3412566" y="2755154"/>
            <a:ext cx="913982" cy="830997"/>
          </a:xfrm>
          <a:prstGeom prst="rect">
            <a:avLst/>
          </a:prstGeom>
          <a:noFill/>
        </p:spPr>
        <p:txBody>
          <a:bodyPr wrap="none" rtlCol="0">
            <a:spAutoFit/>
          </a:bodyPr>
          <a:lstStyle/>
          <a:p>
            <a:r>
              <a:rPr lang="en-US" sz="2400" dirty="0" smtClean="0"/>
              <a:t>       3</a:t>
            </a:r>
          </a:p>
          <a:p>
            <a:r>
              <a:rPr lang="en-US" sz="2400" dirty="0" smtClean="0"/>
              <a:t> + (-2)</a:t>
            </a:r>
            <a:endParaRPr lang="en-US" sz="2400" dirty="0"/>
          </a:p>
        </p:txBody>
      </p:sp>
      <p:cxnSp>
        <p:nvCxnSpPr>
          <p:cNvPr id="17" name="Straight Connector 16"/>
          <p:cNvCxnSpPr/>
          <p:nvPr/>
        </p:nvCxnSpPr>
        <p:spPr>
          <a:xfrm>
            <a:off x="4365811" y="3529105"/>
            <a:ext cx="7171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801035" y="3487273"/>
            <a:ext cx="1365903" cy="461665"/>
            <a:chOff x="1302871" y="3529108"/>
            <a:chExt cx="1365903" cy="461665"/>
          </a:xfrm>
        </p:grpSpPr>
        <p:sp>
          <p:nvSpPr>
            <p:cNvPr id="19" name="TextBox 18"/>
            <p:cNvSpPr txBox="1"/>
            <p:nvPr/>
          </p:nvSpPr>
          <p:spPr>
            <a:xfrm>
              <a:off x="1302871" y="3529108"/>
              <a:ext cx="410239" cy="461665"/>
            </a:xfrm>
            <a:prstGeom prst="rect">
              <a:avLst/>
            </a:prstGeom>
            <a:noFill/>
          </p:spPr>
          <p:txBody>
            <a:bodyPr wrap="none" rtlCol="0">
              <a:spAutoFit/>
            </a:bodyPr>
            <a:lstStyle/>
            <a:p>
              <a:r>
                <a:rPr lang="en-US" sz="2400" dirty="0"/>
                <a:t> 1</a:t>
              </a:r>
            </a:p>
          </p:txBody>
        </p:sp>
        <p:sp>
          <p:nvSpPr>
            <p:cNvPr id="20" name="TextBox 19"/>
            <p:cNvSpPr txBox="1"/>
            <p:nvPr/>
          </p:nvSpPr>
          <p:spPr>
            <a:xfrm>
              <a:off x="1634567" y="3529108"/>
              <a:ext cx="1034207" cy="461665"/>
            </a:xfrm>
            <a:prstGeom prst="rect">
              <a:avLst/>
            </a:prstGeom>
            <a:noFill/>
          </p:spPr>
          <p:txBody>
            <a:bodyPr wrap="none" rtlCol="0">
              <a:spAutoFit/>
            </a:bodyPr>
            <a:lstStyle/>
            <a:p>
              <a:r>
                <a:rPr lang="en-US" sz="2400" dirty="0" smtClean="0"/>
                <a:t>1 0001</a:t>
              </a:r>
              <a:endParaRPr lang="en-US" sz="2400" dirty="0"/>
            </a:p>
          </p:txBody>
        </p:sp>
      </p:grpSp>
      <p:sp>
        <p:nvSpPr>
          <p:cNvPr id="21" name="TextBox 20"/>
          <p:cNvSpPr txBox="1"/>
          <p:nvPr/>
        </p:nvSpPr>
        <p:spPr>
          <a:xfrm>
            <a:off x="2886637" y="4306048"/>
            <a:ext cx="808635" cy="830997"/>
          </a:xfrm>
          <a:prstGeom prst="rect">
            <a:avLst/>
          </a:prstGeom>
          <a:noFill/>
        </p:spPr>
        <p:txBody>
          <a:bodyPr wrap="none" rtlCol="0">
            <a:spAutoFit/>
          </a:bodyPr>
          <a:lstStyle/>
          <a:p>
            <a:r>
              <a:rPr lang="en-US" sz="2400" dirty="0" smtClean="0"/>
              <a:t>0111</a:t>
            </a:r>
          </a:p>
          <a:p>
            <a:r>
              <a:rPr lang="en-US" sz="2400" dirty="0" smtClean="0"/>
              <a:t>0001</a:t>
            </a:r>
            <a:endParaRPr lang="en-US" sz="2400" dirty="0"/>
          </a:p>
        </p:txBody>
      </p:sp>
      <p:sp>
        <p:nvSpPr>
          <p:cNvPr id="22" name="TextBox 21"/>
          <p:cNvSpPr txBox="1"/>
          <p:nvPr/>
        </p:nvSpPr>
        <p:spPr>
          <a:xfrm>
            <a:off x="2306917" y="4323978"/>
            <a:ext cx="493945" cy="830997"/>
          </a:xfrm>
          <a:prstGeom prst="rect">
            <a:avLst/>
          </a:prstGeom>
          <a:noFill/>
        </p:spPr>
        <p:txBody>
          <a:bodyPr wrap="none" rtlCol="0">
            <a:spAutoFit/>
          </a:bodyPr>
          <a:lstStyle/>
          <a:p>
            <a:r>
              <a:rPr lang="en-US" sz="2400" dirty="0" smtClean="0"/>
              <a:t>  7</a:t>
            </a:r>
          </a:p>
          <a:p>
            <a:r>
              <a:rPr lang="en-US" sz="2400" dirty="0" smtClean="0"/>
              <a:t>+1</a:t>
            </a:r>
            <a:endParaRPr lang="en-US" sz="2400" dirty="0"/>
          </a:p>
        </p:txBody>
      </p:sp>
      <p:cxnSp>
        <p:nvCxnSpPr>
          <p:cNvPr id="23" name="Straight Connector 22"/>
          <p:cNvCxnSpPr/>
          <p:nvPr/>
        </p:nvCxnSpPr>
        <p:spPr>
          <a:xfrm>
            <a:off x="2931460" y="5097929"/>
            <a:ext cx="7171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2351743" y="5056097"/>
            <a:ext cx="1364446" cy="461665"/>
            <a:chOff x="1287930" y="3529108"/>
            <a:chExt cx="1364446" cy="461665"/>
          </a:xfrm>
        </p:grpSpPr>
        <p:sp>
          <p:nvSpPr>
            <p:cNvPr id="25" name="TextBox 24"/>
            <p:cNvSpPr txBox="1"/>
            <p:nvPr/>
          </p:nvSpPr>
          <p:spPr>
            <a:xfrm>
              <a:off x="1287930" y="3529108"/>
              <a:ext cx="434885" cy="461665"/>
            </a:xfrm>
            <a:prstGeom prst="rect">
              <a:avLst/>
            </a:prstGeom>
            <a:noFill/>
          </p:spPr>
          <p:txBody>
            <a:bodyPr wrap="none" rtlCol="0">
              <a:spAutoFit/>
            </a:bodyPr>
            <a:lstStyle/>
            <a:p>
              <a:r>
                <a:rPr lang="en-US" sz="2400" dirty="0" smtClean="0"/>
                <a:t>-8</a:t>
              </a:r>
              <a:endParaRPr lang="en-US" sz="2400" dirty="0"/>
            </a:p>
          </p:txBody>
        </p:sp>
        <p:sp>
          <p:nvSpPr>
            <p:cNvPr id="26" name="TextBox 25"/>
            <p:cNvSpPr txBox="1"/>
            <p:nvPr/>
          </p:nvSpPr>
          <p:spPr>
            <a:xfrm>
              <a:off x="1843741" y="3529108"/>
              <a:ext cx="808635" cy="461665"/>
            </a:xfrm>
            <a:prstGeom prst="rect">
              <a:avLst/>
            </a:prstGeom>
            <a:noFill/>
          </p:spPr>
          <p:txBody>
            <a:bodyPr wrap="none" rtlCol="0">
              <a:spAutoFit/>
            </a:bodyPr>
            <a:lstStyle/>
            <a:p>
              <a:r>
                <a:rPr lang="en-US" sz="2400" dirty="0" smtClean="0"/>
                <a:t>1000</a:t>
              </a:r>
              <a:endParaRPr lang="en-US" sz="2400" dirty="0"/>
            </a:p>
          </p:txBody>
        </p:sp>
      </p:grpSp>
      <p:sp>
        <p:nvSpPr>
          <p:cNvPr id="27" name="TextBox 26"/>
          <p:cNvSpPr txBox="1"/>
          <p:nvPr/>
        </p:nvSpPr>
        <p:spPr>
          <a:xfrm>
            <a:off x="2285999" y="5528236"/>
            <a:ext cx="1531251" cy="461665"/>
          </a:xfrm>
          <a:prstGeom prst="rect">
            <a:avLst/>
          </a:prstGeom>
          <a:noFill/>
        </p:spPr>
        <p:txBody>
          <a:bodyPr wrap="none" rtlCol="0">
            <a:spAutoFit/>
          </a:bodyPr>
          <a:lstStyle/>
          <a:p>
            <a:r>
              <a:rPr lang="en-US" sz="2400" b="1" i="1" dirty="0" smtClean="0">
                <a:solidFill>
                  <a:srgbClr val="FF0000"/>
                </a:solidFill>
              </a:rPr>
              <a:t>Overflow!</a:t>
            </a:r>
            <a:endParaRPr lang="en-US" sz="2400" b="1" i="1" dirty="0">
              <a:solidFill>
                <a:srgbClr val="FF0000"/>
              </a:solidFill>
            </a:endParaRPr>
          </a:p>
        </p:txBody>
      </p:sp>
      <p:sp>
        <p:nvSpPr>
          <p:cNvPr id="28" name="TextBox 27"/>
          <p:cNvSpPr txBox="1"/>
          <p:nvPr/>
        </p:nvSpPr>
        <p:spPr>
          <a:xfrm>
            <a:off x="6834096" y="2725271"/>
            <a:ext cx="808635" cy="830997"/>
          </a:xfrm>
          <a:prstGeom prst="rect">
            <a:avLst/>
          </a:prstGeom>
          <a:noFill/>
        </p:spPr>
        <p:txBody>
          <a:bodyPr wrap="none" rtlCol="0">
            <a:spAutoFit/>
          </a:bodyPr>
          <a:lstStyle/>
          <a:p>
            <a:r>
              <a:rPr lang="en-US" sz="2400" dirty="0" smtClean="0"/>
              <a:t>1101</a:t>
            </a:r>
          </a:p>
          <a:p>
            <a:r>
              <a:rPr lang="en-US" sz="2400" dirty="0" smtClean="0"/>
              <a:t>1110</a:t>
            </a:r>
            <a:endParaRPr lang="en-US" sz="2400" dirty="0"/>
          </a:p>
        </p:txBody>
      </p:sp>
      <p:sp>
        <p:nvSpPr>
          <p:cNvPr id="29" name="TextBox 28"/>
          <p:cNvSpPr txBox="1"/>
          <p:nvPr/>
        </p:nvSpPr>
        <p:spPr>
          <a:xfrm>
            <a:off x="5925674" y="2743201"/>
            <a:ext cx="913982" cy="830997"/>
          </a:xfrm>
          <a:prstGeom prst="rect">
            <a:avLst/>
          </a:prstGeom>
          <a:noFill/>
        </p:spPr>
        <p:txBody>
          <a:bodyPr wrap="none" rtlCol="0">
            <a:spAutoFit/>
          </a:bodyPr>
          <a:lstStyle/>
          <a:p>
            <a:r>
              <a:rPr lang="en-US" sz="2400" dirty="0" smtClean="0"/>
              <a:t>      -3</a:t>
            </a:r>
          </a:p>
          <a:p>
            <a:r>
              <a:rPr lang="en-US" sz="2400" dirty="0" smtClean="0"/>
              <a:t> + (-2)</a:t>
            </a:r>
            <a:endParaRPr lang="en-US" sz="2400" dirty="0"/>
          </a:p>
        </p:txBody>
      </p:sp>
      <p:cxnSp>
        <p:nvCxnSpPr>
          <p:cNvPr id="30" name="Straight Connector 29"/>
          <p:cNvCxnSpPr/>
          <p:nvPr/>
        </p:nvCxnSpPr>
        <p:spPr>
          <a:xfrm>
            <a:off x="6878919" y="3517152"/>
            <a:ext cx="7171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6314143" y="3475320"/>
            <a:ext cx="1365903" cy="461665"/>
            <a:chOff x="1302871" y="3529108"/>
            <a:chExt cx="1365903" cy="461665"/>
          </a:xfrm>
        </p:grpSpPr>
        <p:sp>
          <p:nvSpPr>
            <p:cNvPr id="32" name="TextBox 31"/>
            <p:cNvSpPr txBox="1"/>
            <p:nvPr/>
          </p:nvSpPr>
          <p:spPr>
            <a:xfrm>
              <a:off x="1302871" y="3529108"/>
              <a:ext cx="434885" cy="461665"/>
            </a:xfrm>
            <a:prstGeom prst="rect">
              <a:avLst/>
            </a:prstGeom>
            <a:noFill/>
          </p:spPr>
          <p:txBody>
            <a:bodyPr wrap="none" rtlCol="0">
              <a:spAutoFit/>
            </a:bodyPr>
            <a:lstStyle/>
            <a:p>
              <a:r>
                <a:rPr lang="en-US" sz="2400" dirty="0" smtClean="0"/>
                <a:t>-5</a:t>
              </a:r>
              <a:endParaRPr lang="en-US" sz="2400" dirty="0"/>
            </a:p>
          </p:txBody>
        </p:sp>
        <p:sp>
          <p:nvSpPr>
            <p:cNvPr id="33" name="TextBox 32"/>
            <p:cNvSpPr txBox="1"/>
            <p:nvPr/>
          </p:nvSpPr>
          <p:spPr>
            <a:xfrm>
              <a:off x="1634567" y="3529108"/>
              <a:ext cx="1034207" cy="461665"/>
            </a:xfrm>
            <a:prstGeom prst="rect">
              <a:avLst/>
            </a:prstGeom>
            <a:noFill/>
          </p:spPr>
          <p:txBody>
            <a:bodyPr wrap="none" rtlCol="0">
              <a:spAutoFit/>
            </a:bodyPr>
            <a:lstStyle/>
            <a:p>
              <a:r>
                <a:rPr lang="en-US" sz="2400" dirty="0" smtClean="0"/>
                <a:t>1 1011</a:t>
              </a:r>
              <a:endParaRPr lang="en-US" sz="2400" dirty="0"/>
            </a:p>
          </p:txBody>
        </p:sp>
      </p:grpSp>
      <p:sp>
        <p:nvSpPr>
          <p:cNvPr id="34" name="TextBox 33"/>
          <p:cNvSpPr txBox="1"/>
          <p:nvPr/>
        </p:nvSpPr>
        <p:spPr>
          <a:xfrm>
            <a:off x="5414684" y="4323978"/>
            <a:ext cx="808635" cy="830997"/>
          </a:xfrm>
          <a:prstGeom prst="rect">
            <a:avLst/>
          </a:prstGeom>
          <a:noFill/>
        </p:spPr>
        <p:txBody>
          <a:bodyPr wrap="none" rtlCol="0">
            <a:spAutoFit/>
          </a:bodyPr>
          <a:lstStyle/>
          <a:p>
            <a:r>
              <a:rPr lang="en-US" sz="2400" dirty="0" smtClean="0"/>
              <a:t>1000</a:t>
            </a:r>
          </a:p>
          <a:p>
            <a:r>
              <a:rPr lang="en-US" sz="2400" dirty="0" smtClean="0"/>
              <a:t>1111</a:t>
            </a:r>
            <a:endParaRPr lang="en-US" sz="2400" dirty="0"/>
          </a:p>
        </p:txBody>
      </p:sp>
      <p:sp>
        <p:nvSpPr>
          <p:cNvPr id="35" name="TextBox 34"/>
          <p:cNvSpPr txBox="1"/>
          <p:nvPr/>
        </p:nvSpPr>
        <p:spPr>
          <a:xfrm>
            <a:off x="4551085" y="4326967"/>
            <a:ext cx="844402" cy="830997"/>
          </a:xfrm>
          <a:prstGeom prst="rect">
            <a:avLst/>
          </a:prstGeom>
          <a:noFill/>
        </p:spPr>
        <p:txBody>
          <a:bodyPr wrap="none" rtlCol="0">
            <a:spAutoFit/>
          </a:bodyPr>
          <a:lstStyle/>
          <a:p>
            <a:r>
              <a:rPr lang="en-US" sz="2400" dirty="0" smtClean="0"/>
              <a:t>     -8</a:t>
            </a:r>
          </a:p>
          <a:p>
            <a:r>
              <a:rPr lang="en-US" sz="2400" dirty="0" smtClean="0"/>
              <a:t>+ (-1)</a:t>
            </a:r>
            <a:endParaRPr lang="en-US" sz="2400" dirty="0"/>
          </a:p>
        </p:txBody>
      </p:sp>
      <p:cxnSp>
        <p:nvCxnSpPr>
          <p:cNvPr id="36" name="Straight Connector 35"/>
          <p:cNvCxnSpPr/>
          <p:nvPr/>
        </p:nvCxnSpPr>
        <p:spPr>
          <a:xfrm>
            <a:off x="5459507" y="5115859"/>
            <a:ext cx="7171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4820026" y="5074027"/>
            <a:ext cx="1440608" cy="461665"/>
            <a:chOff x="1437340" y="3529108"/>
            <a:chExt cx="1440608" cy="461665"/>
          </a:xfrm>
        </p:grpSpPr>
        <p:sp>
          <p:nvSpPr>
            <p:cNvPr id="38" name="TextBox 37"/>
            <p:cNvSpPr txBox="1"/>
            <p:nvPr/>
          </p:nvSpPr>
          <p:spPr>
            <a:xfrm>
              <a:off x="1437340" y="3529108"/>
              <a:ext cx="493945" cy="461665"/>
            </a:xfrm>
            <a:prstGeom prst="rect">
              <a:avLst/>
            </a:prstGeom>
            <a:noFill/>
          </p:spPr>
          <p:txBody>
            <a:bodyPr wrap="none" rtlCol="0">
              <a:spAutoFit/>
            </a:bodyPr>
            <a:lstStyle/>
            <a:p>
              <a:r>
                <a:rPr lang="en-US" sz="2400" dirty="0" smtClean="0"/>
                <a:t>+7</a:t>
              </a:r>
              <a:endParaRPr lang="en-US" sz="2400" dirty="0"/>
            </a:p>
          </p:txBody>
        </p:sp>
        <p:sp>
          <p:nvSpPr>
            <p:cNvPr id="39" name="TextBox 38"/>
            <p:cNvSpPr txBox="1"/>
            <p:nvPr/>
          </p:nvSpPr>
          <p:spPr>
            <a:xfrm>
              <a:off x="1843741" y="3529108"/>
              <a:ext cx="1034207" cy="461665"/>
            </a:xfrm>
            <a:prstGeom prst="rect">
              <a:avLst/>
            </a:prstGeom>
            <a:noFill/>
          </p:spPr>
          <p:txBody>
            <a:bodyPr wrap="none" rtlCol="0">
              <a:spAutoFit/>
            </a:bodyPr>
            <a:lstStyle/>
            <a:p>
              <a:r>
                <a:rPr lang="en-US" sz="2400" dirty="0" smtClean="0"/>
                <a:t>1 0111</a:t>
              </a:r>
              <a:endParaRPr lang="en-US" sz="2400" dirty="0"/>
            </a:p>
          </p:txBody>
        </p:sp>
      </p:grpSp>
      <p:grpSp>
        <p:nvGrpSpPr>
          <p:cNvPr id="60" name="Group 59"/>
          <p:cNvGrpSpPr/>
          <p:nvPr/>
        </p:nvGrpSpPr>
        <p:grpSpPr>
          <a:xfrm>
            <a:off x="4497294" y="3936985"/>
            <a:ext cx="4387197" cy="1624986"/>
            <a:chOff x="4497294" y="3936985"/>
            <a:chExt cx="4387197" cy="1624986"/>
          </a:xfrm>
        </p:grpSpPr>
        <p:sp>
          <p:nvSpPr>
            <p:cNvPr id="41" name="TextBox 40"/>
            <p:cNvSpPr txBox="1"/>
            <p:nvPr/>
          </p:nvSpPr>
          <p:spPr>
            <a:xfrm>
              <a:off x="7126941" y="4915640"/>
              <a:ext cx="1757550" cy="646331"/>
            </a:xfrm>
            <a:prstGeom prst="rect">
              <a:avLst/>
            </a:prstGeom>
            <a:noFill/>
          </p:spPr>
          <p:txBody>
            <a:bodyPr wrap="none" rtlCol="0">
              <a:spAutoFit/>
            </a:bodyPr>
            <a:lstStyle/>
            <a:p>
              <a:r>
                <a:rPr lang="en-US" dirty="0" smtClean="0"/>
                <a:t>Carry into MSB = </a:t>
              </a:r>
            </a:p>
            <a:p>
              <a:r>
                <a:rPr lang="en-US" dirty="0" smtClean="0"/>
                <a:t>Carry Out MSB</a:t>
              </a:r>
              <a:endParaRPr lang="en-US" dirty="0"/>
            </a:p>
          </p:txBody>
        </p:sp>
        <p:cxnSp>
          <p:nvCxnSpPr>
            <p:cNvPr id="48" name="Straight Arrow Connector 47"/>
            <p:cNvCxnSpPr/>
            <p:nvPr/>
          </p:nvCxnSpPr>
          <p:spPr>
            <a:xfrm flipH="1" flipV="1">
              <a:off x="6879061" y="3936985"/>
              <a:ext cx="842773" cy="97865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flipV="1">
              <a:off x="4497294" y="3989294"/>
              <a:ext cx="3197412" cy="92635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1" name="Group 60"/>
          <p:cNvGrpSpPr/>
          <p:nvPr/>
        </p:nvGrpSpPr>
        <p:grpSpPr>
          <a:xfrm>
            <a:off x="3155576" y="5468471"/>
            <a:ext cx="5731903" cy="1097546"/>
            <a:chOff x="3155576" y="5468471"/>
            <a:chExt cx="5731903" cy="1097546"/>
          </a:xfrm>
        </p:grpSpPr>
        <p:grpSp>
          <p:nvGrpSpPr>
            <p:cNvPr id="46" name="Group 45"/>
            <p:cNvGrpSpPr/>
            <p:nvPr/>
          </p:nvGrpSpPr>
          <p:grpSpPr>
            <a:xfrm>
              <a:off x="7129929" y="5919686"/>
              <a:ext cx="1757550" cy="646331"/>
              <a:chOff x="7204635" y="5815105"/>
              <a:chExt cx="1757550" cy="646331"/>
            </a:xfrm>
          </p:grpSpPr>
          <p:sp>
            <p:nvSpPr>
              <p:cNvPr id="42" name="TextBox 41"/>
              <p:cNvSpPr txBox="1"/>
              <p:nvPr/>
            </p:nvSpPr>
            <p:spPr>
              <a:xfrm>
                <a:off x="7204635" y="5815105"/>
                <a:ext cx="1757550" cy="646331"/>
              </a:xfrm>
              <a:prstGeom prst="rect">
                <a:avLst/>
              </a:prstGeom>
              <a:noFill/>
            </p:spPr>
            <p:txBody>
              <a:bodyPr wrap="none" rtlCol="0">
                <a:spAutoFit/>
              </a:bodyPr>
              <a:lstStyle/>
              <a:p>
                <a:r>
                  <a:rPr lang="en-US" dirty="0" smtClean="0"/>
                  <a:t>Carry into MSB = </a:t>
                </a:r>
              </a:p>
              <a:p>
                <a:r>
                  <a:rPr lang="en-US" dirty="0" smtClean="0"/>
                  <a:t>Carry Out MSB</a:t>
                </a:r>
                <a:endParaRPr lang="en-US" dirty="0"/>
              </a:p>
            </p:txBody>
          </p:sp>
          <p:cxnSp>
            <p:nvCxnSpPr>
              <p:cNvPr id="44" name="Straight Connector 43"/>
              <p:cNvCxnSpPr/>
              <p:nvPr/>
            </p:nvCxnSpPr>
            <p:spPr>
              <a:xfrm flipV="1">
                <a:off x="8710706" y="5901764"/>
                <a:ext cx="164353" cy="23905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52" name="Straight Arrow Connector 51"/>
            <p:cNvCxnSpPr/>
            <p:nvPr/>
          </p:nvCxnSpPr>
          <p:spPr>
            <a:xfrm flipH="1" flipV="1">
              <a:off x="5573059" y="5468471"/>
              <a:ext cx="1598706" cy="91141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flipV="1">
              <a:off x="3155576" y="5516282"/>
              <a:ext cx="4031130" cy="87854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4621617" y="5503429"/>
            <a:ext cx="1531251" cy="461665"/>
          </a:xfrm>
          <a:prstGeom prst="rect">
            <a:avLst/>
          </a:prstGeom>
          <a:noFill/>
        </p:spPr>
        <p:txBody>
          <a:bodyPr wrap="none" rtlCol="0">
            <a:spAutoFit/>
          </a:bodyPr>
          <a:lstStyle/>
          <a:p>
            <a:r>
              <a:rPr lang="en-US" sz="2400" b="1" i="1" dirty="0" smtClean="0">
                <a:solidFill>
                  <a:srgbClr val="FF0000"/>
                </a:solidFill>
              </a:rPr>
              <a:t>Overflow!</a:t>
            </a:r>
            <a:endParaRPr lang="en-US" sz="2400" b="1" i="1" dirty="0">
              <a:solidFill>
                <a:srgbClr val="FF0000"/>
              </a:solidFill>
            </a:endParaRPr>
          </a:p>
        </p:txBody>
      </p:sp>
    </p:spTree>
    <p:extLst>
      <p:ext uri="{BB962C8B-B14F-4D97-AF65-F5344CB8AC3E}">
        <p14:creationId xmlns:p14="http://schemas.microsoft.com/office/powerpoint/2010/main" val="2327966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0 to +31</a:t>
            </a:r>
          </a:p>
        </p:txBody>
      </p:sp>
      <p:sp>
        <p:nvSpPr>
          <p:cNvPr id="53251" name="TextBox 4"/>
          <p:cNvSpPr txBox="1">
            <a:spLocks noChangeArrowheads="1"/>
          </p:cNvSpPr>
          <p:nvPr/>
        </p:nvSpPr>
        <p:spPr bwMode="auto">
          <a:xfrm>
            <a:off x="1371600" y="41544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-16 to +15</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068888"/>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-15 to +16</a:t>
            </a:r>
          </a:p>
        </p:txBody>
      </p:sp>
      <p:grpSp>
        <p:nvGrpSpPr>
          <p:cNvPr id="2" name="Group 10"/>
          <p:cNvGrpSpPr>
            <a:grpSpLocks/>
          </p:cNvGrpSpPr>
          <p:nvPr/>
        </p:nvGrpSpPr>
        <p:grpSpPr bwMode="auto">
          <a:xfrm>
            <a:off x="960438" y="2325688"/>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-32 to +31</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49</a:t>
            </a:fld>
            <a:endParaRPr lang="en-US" dirty="0" smtClean="0"/>
          </a:p>
        </p:txBody>
      </p:sp>
      <p:sp>
        <p:nvSpPr>
          <p:cNvPr id="53258" name="TextBox 12"/>
          <p:cNvSpPr txBox="1">
            <a:spLocks noChangeArrowheads="1"/>
          </p:cNvSpPr>
          <p:nvPr/>
        </p:nvSpPr>
        <p:spPr bwMode="auto">
          <a:xfrm>
            <a:off x="685800" y="482600"/>
            <a:ext cx="5791200" cy="1384995"/>
          </a:xfrm>
          <a:prstGeom prst="rect">
            <a:avLst/>
          </a:prstGeom>
          <a:noFill/>
          <a:ln w="9525">
            <a:noFill/>
            <a:miter lim="800000"/>
            <a:headEnd/>
            <a:tailEnd/>
          </a:ln>
        </p:spPr>
        <p:txBody>
          <a:bodyPr>
            <a:prstTxWarp prst="textNoShape">
              <a:avLst/>
            </a:prstTxWarp>
            <a:spAutoFit/>
          </a:bodyPr>
          <a:lstStyle/>
          <a:p>
            <a:r>
              <a:rPr lang="en-US" sz="2800" dirty="0" smtClean="0"/>
              <a:t>Suppose we had a 5-bit word. What integers can be represented in two’s complement?</a:t>
            </a:r>
          </a:p>
        </p:txBody>
      </p:sp>
    </p:spTree>
    <p:extLst>
      <p:ext uri="{BB962C8B-B14F-4D97-AF65-F5344CB8AC3E}">
        <p14:creationId xmlns:p14="http://schemas.microsoft.com/office/powerpoint/2010/main" val="28774460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CS61C is NOT really about C Programming</a:t>
            </a:r>
            <a:endParaRPr lang="en-US" dirty="0"/>
          </a:p>
        </p:txBody>
      </p:sp>
      <p:sp>
        <p:nvSpPr>
          <p:cNvPr id="3" name="Content Placeholder 2"/>
          <p:cNvSpPr>
            <a:spLocks noGrp="1"/>
          </p:cNvSpPr>
          <p:nvPr>
            <p:ph idx="1"/>
          </p:nvPr>
        </p:nvSpPr>
        <p:spPr/>
        <p:txBody>
          <a:bodyPr>
            <a:normAutofit lnSpcReduction="10000"/>
          </a:bodyPr>
          <a:lstStyle/>
          <a:p>
            <a:r>
              <a:rPr lang="en-US" dirty="0" smtClean="0"/>
              <a:t>It is about the hardware-software interface</a:t>
            </a:r>
          </a:p>
          <a:p>
            <a:pPr lvl="1"/>
            <a:r>
              <a:rPr lang="en-US" dirty="0" smtClean="0"/>
              <a:t>What does the programmer need to know to achieve the highest possible performance</a:t>
            </a:r>
          </a:p>
          <a:p>
            <a:r>
              <a:rPr lang="en-US" dirty="0" smtClean="0"/>
              <a:t>C is closer to the underlying hardware, unlike languages like Scheme, Python, Java! </a:t>
            </a:r>
          </a:p>
          <a:p>
            <a:pPr lvl="1"/>
            <a:r>
              <a:rPr lang="en-US" dirty="0" smtClean="0"/>
              <a:t>Allows us to talk about key hardware features in higher level terms</a:t>
            </a:r>
          </a:p>
          <a:p>
            <a:pPr lvl="1"/>
            <a:r>
              <a:rPr lang="en-US" dirty="0" smtClean="0"/>
              <a:t>Allows programmer to explicitly harness underlying hardware parallelism for high performance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a:p>
        </p:txBody>
      </p:sp>
    </p:spTree>
    <p:extLst>
      <p:ext uri="{BB962C8B-B14F-4D97-AF65-F5344CB8AC3E}">
        <p14:creationId xmlns:p14="http://schemas.microsoft.com/office/powerpoint/2010/main" val="95540059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91066" y="1193825"/>
            <a:ext cx="8331200" cy="5461001"/>
          </a:xfrm>
        </p:spPr>
        <p:txBody>
          <a:bodyPr>
            <a:normAutofit lnSpcReduction="10000"/>
          </a:bodyPr>
          <a:lstStyle/>
          <a:p>
            <a:r>
              <a:rPr lang="en-US" dirty="0" smtClean="0"/>
              <a:t>CS61C: Learn 6 great ideas in computer architecture to enable high performance programming via parallelism, not just learn C</a:t>
            </a:r>
          </a:p>
          <a:p>
            <a:pPr marL="971550" lvl="1" indent="-514350">
              <a:buFont typeface="+mj-lt"/>
              <a:buAutoNum type="arabicPeriod"/>
            </a:pPr>
            <a:r>
              <a:rPr lang="en-US" dirty="0" smtClean="0"/>
              <a:t>Abstraction</a:t>
            </a:r>
            <a:br>
              <a:rPr lang="en-US" dirty="0" smtClean="0"/>
            </a:br>
            <a:r>
              <a:rPr lang="en-US" dirty="0" smtClean="0"/>
              <a:t>(Layers of Representation/Interpretation)</a:t>
            </a:r>
          </a:p>
          <a:p>
            <a:pPr marL="971550" lvl="1" indent="-514350">
              <a:buFont typeface="+mj-lt"/>
              <a:buAutoNum type="arabicPeriod"/>
            </a:pPr>
            <a:r>
              <a:rPr lang="en-US" dirty="0" smtClean="0"/>
              <a:t>Moore’s Law</a:t>
            </a:r>
          </a:p>
          <a:p>
            <a:pPr marL="971550" lvl="1" indent="-514350">
              <a:buFont typeface="+mj-lt"/>
              <a:buAutoNum type="arabicPeriod"/>
            </a:pPr>
            <a:r>
              <a:rPr lang="en-US" dirty="0" smtClean="0"/>
              <a:t>Principle of Locality/Memory Hierarchy</a:t>
            </a:r>
          </a:p>
          <a:p>
            <a:pPr marL="971550" lvl="1" indent="-514350">
              <a:buFont typeface="+mj-lt"/>
              <a:buAutoNum type="arabicPeriod"/>
            </a:pPr>
            <a:r>
              <a:rPr lang="en-US" dirty="0" smtClean="0"/>
              <a:t>Parallelism</a:t>
            </a:r>
          </a:p>
          <a:p>
            <a:pPr marL="971550" lvl="1" indent="-514350">
              <a:buFont typeface="+mj-lt"/>
              <a:buAutoNum type="arabicPeriod"/>
            </a:pPr>
            <a:r>
              <a:rPr lang="en-US" dirty="0" smtClean="0"/>
              <a:t>Performance Measurement and Improvement</a:t>
            </a:r>
          </a:p>
          <a:p>
            <a:pPr marL="971550" lvl="1" indent="-514350">
              <a:buFont typeface="+mj-lt"/>
              <a:buAutoNum type="arabicPeriod"/>
            </a:pPr>
            <a:r>
              <a:rPr lang="en-US" dirty="0" smtClean="0"/>
              <a:t>Dependability via Redundancy</a:t>
            </a:r>
          </a:p>
          <a:p>
            <a:pPr marL="514350" indent="-457200"/>
            <a:r>
              <a:rPr lang="en-US" dirty="0" smtClean="0"/>
              <a:t>Everything is a Number!</a:t>
            </a:r>
          </a:p>
          <a:p>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50</a:t>
            </a:fld>
            <a:endParaRPr lang="en-US" dirty="0"/>
          </a:p>
        </p:txBody>
      </p:sp>
    </p:spTree>
    <p:extLst>
      <p:ext uri="{BB962C8B-B14F-4D97-AF65-F5344CB8AC3E}">
        <p14:creationId xmlns:p14="http://schemas.microsoft.com/office/powerpoint/2010/main" val="16394246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School CS61C</a:t>
            </a:r>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6</a:t>
            </a:fld>
            <a:endParaRPr lang="en-US"/>
          </a:p>
        </p:txBody>
      </p:sp>
      <p:pic>
        <p:nvPicPr>
          <p:cNvPr id="31746" name="Picture 2"/>
          <p:cNvPicPr>
            <a:picLocks noChangeAspect="1" noChangeArrowheads="1"/>
          </p:cNvPicPr>
          <p:nvPr/>
        </p:nvPicPr>
        <p:blipFill>
          <a:blip r:embed="rId3"/>
          <a:srcRect/>
          <a:stretch>
            <a:fillRect/>
          </a:stretch>
        </p:blipFill>
        <p:spPr bwMode="auto">
          <a:xfrm>
            <a:off x="916179" y="1217801"/>
            <a:ext cx="7334020" cy="5501747"/>
          </a:xfrm>
          <a:prstGeom prst="rect">
            <a:avLst/>
          </a:prstGeom>
          <a:noFill/>
          <a:ln w="9525">
            <a:noFill/>
            <a:miter lim="800000"/>
            <a:headEnd/>
            <a:tailEnd/>
          </a:ln>
          <a:effectLst/>
        </p:spPr>
      </p:pic>
    </p:spTree>
    <p:extLst>
      <p:ext uri="{BB962C8B-B14F-4D97-AF65-F5344CB8AC3E}">
        <p14:creationId xmlns:p14="http://schemas.microsoft.com/office/powerpoint/2010/main" val="1907619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2291" y="0"/>
            <a:ext cx="12378831" cy="6960416"/>
          </a:xfrm>
          <a:prstGeom prst="rect">
            <a:avLst/>
          </a:prstGeom>
        </p:spPr>
      </p:pic>
      <p:sp>
        <p:nvSpPr>
          <p:cNvPr id="2" name="Title 1"/>
          <p:cNvSpPr>
            <a:spLocks noGrp="1"/>
          </p:cNvSpPr>
          <p:nvPr>
            <p:ph type="title"/>
          </p:nvPr>
        </p:nvSpPr>
        <p:spPr/>
        <p:txBody>
          <a:bodyPr/>
          <a:lstStyle/>
          <a:p>
            <a:r>
              <a:rPr lang="en-US" dirty="0" smtClean="0"/>
              <a:t>New School CS61C (1/2)</a:t>
            </a:r>
            <a:endParaRPr lang="en-US" dirty="0"/>
          </a:p>
        </p:txBody>
      </p:sp>
      <p:sp>
        <p:nvSpPr>
          <p:cNvPr id="3" name="Slide Number Placeholder 2"/>
          <p:cNvSpPr>
            <a:spLocks noGrp="1"/>
          </p:cNvSpPr>
          <p:nvPr>
            <p:ph type="sldNum" sz="quarter" idx="12"/>
          </p:nvPr>
        </p:nvSpPr>
        <p:spPr/>
        <p:txBody>
          <a:bodyPr/>
          <a:lstStyle/>
          <a:p>
            <a:fld id="{F4BA2A7E-5181-A840-825F-018EFA86BC7E}" type="slidenum">
              <a:rPr lang="en-US" smtClean="0"/>
              <a:pPr/>
              <a:t>7</a:t>
            </a:fld>
            <a:endParaRPr lang="en-US"/>
          </a:p>
        </p:txBody>
      </p:sp>
      <p:sp>
        <p:nvSpPr>
          <p:cNvPr id="8" name="TextBox 7"/>
          <p:cNvSpPr txBox="1"/>
          <p:nvPr/>
        </p:nvSpPr>
        <p:spPr>
          <a:xfrm>
            <a:off x="3" y="4740237"/>
            <a:ext cx="2065867" cy="1754327"/>
          </a:xfrm>
          <a:prstGeom prst="rect">
            <a:avLst/>
          </a:prstGeom>
          <a:noFill/>
        </p:spPr>
        <p:txBody>
          <a:bodyPr wrap="square" rtlCol="0">
            <a:spAutoFit/>
          </a:bodyPr>
          <a:lstStyle/>
          <a:p>
            <a:r>
              <a:rPr lang="en-US" sz="3600" dirty="0" smtClean="0">
                <a:solidFill>
                  <a:schemeClr val="bg1"/>
                </a:solidFill>
              </a:rPr>
              <a:t>Personal Mobile Devices</a:t>
            </a:r>
            <a:endParaRPr lang="en-US" sz="3600" dirty="0">
              <a:solidFill>
                <a:schemeClr val="bg1"/>
              </a:solidFill>
            </a:endParaRPr>
          </a:p>
        </p:txBody>
      </p:sp>
    </p:spTree>
    <p:extLst>
      <p:ext uri="{BB962C8B-B14F-4D97-AF65-F5344CB8AC3E}">
        <p14:creationId xmlns:p14="http://schemas.microsoft.com/office/powerpoint/2010/main" val="42836777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jpg"/>
          <p:cNvPicPr>
            <a:picLocks noChangeAspect="1"/>
          </p:cNvPicPr>
          <p:nvPr/>
        </p:nvPicPr>
        <p:blipFill>
          <a:blip r:embed="rId2">
            <a:extLst>
              <a:ext uri="{28A0092B-C50C-407E-A947-70E740481C1C}">
                <a14:useLocalDpi xmlns:a14="http://schemas.microsoft.com/office/drawing/2010/main" val="0"/>
              </a:ext>
            </a:extLst>
          </a:blip>
          <a:srcRect l="2561" t="14738" r="1096" b="15077"/>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F4BA2A7E-5181-A840-825F-018EFA86BC7E}" type="slidenum">
              <a:rPr lang="en-US" smtClean="0"/>
              <a:pPr/>
              <a:t>8</a:t>
            </a:fld>
            <a:endParaRPr lang="en-US"/>
          </a:p>
        </p:txBody>
      </p:sp>
      <p:sp>
        <p:nvSpPr>
          <p:cNvPr id="14" name="Title 1"/>
          <p:cNvSpPr>
            <a:spLocks noGrp="1"/>
          </p:cNvSpPr>
          <p:nvPr>
            <p:ph type="title"/>
          </p:nvPr>
        </p:nvSpPr>
        <p:spPr>
          <a:xfrm>
            <a:off x="457200" y="-131755"/>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New School CS61C (2/3)</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283743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ogle-datacenter-tech-13-1055497_621x320.jpg"/>
          <p:cNvPicPr>
            <a:picLocks noChangeAspect="1"/>
          </p:cNvPicPr>
          <p:nvPr/>
        </p:nvPicPr>
        <p:blipFill>
          <a:blip r:embed="rId2">
            <a:extLst>
              <a:ext uri="{28A0092B-C50C-407E-A947-70E740481C1C}">
                <a14:useLocalDpi xmlns:a14="http://schemas.microsoft.com/office/drawing/2010/main" val="0"/>
              </a:ext>
            </a:extLst>
          </a:blip>
          <a:srcRect l="4290" r="4101"/>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F4BA2A7E-5181-A840-825F-018EFA86BC7E}" type="slidenum">
              <a:rPr lang="en-US" smtClean="0"/>
              <a:pPr/>
              <a:t>9</a:t>
            </a:fld>
            <a:endParaRPr lang="en-US"/>
          </a:p>
        </p:txBody>
      </p:sp>
      <p:pic>
        <p:nvPicPr>
          <p:cNvPr id="22531" name="Picture 3"/>
          <p:cNvPicPr>
            <a:picLocks noChangeAspect="1" noChangeArrowheads="1"/>
          </p:cNvPicPr>
          <p:nvPr/>
        </p:nvPicPr>
        <p:blipFill>
          <a:blip r:embed="rId3"/>
          <a:srcRect t="25833" b="26878"/>
          <a:stretch>
            <a:fillRect/>
          </a:stretch>
        </p:blipFill>
        <p:spPr bwMode="auto">
          <a:xfrm>
            <a:off x="2475268" y="4937536"/>
            <a:ext cx="3611357" cy="1707777"/>
          </a:xfrm>
          <a:prstGeom prst="rect">
            <a:avLst/>
          </a:prstGeom>
          <a:noFill/>
          <a:ln w="9525">
            <a:noFill/>
            <a:miter lim="800000"/>
            <a:headEnd/>
            <a:tailEnd/>
          </a:ln>
          <a:effectLst/>
        </p:spPr>
      </p:pic>
      <p:sp>
        <p:nvSpPr>
          <p:cNvPr id="14" name="Title 1"/>
          <p:cNvSpPr>
            <a:spLocks noGrp="1"/>
          </p:cNvSpPr>
          <p:nvPr>
            <p:ph type="title"/>
          </p:nvPr>
        </p:nvSpPr>
        <p:spPr>
          <a:xfrm>
            <a:off x="457200" y="-131755"/>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New School CS61C (3/3)</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10875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7955</TotalTime>
  <Words>2521</Words>
  <Application>Microsoft Macintosh PowerPoint</Application>
  <PresentationFormat>On-screen Show (4:3)</PresentationFormat>
  <Paragraphs>540</Paragraphs>
  <Slides>50</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Office Theme</vt:lpstr>
      <vt:lpstr>Image</vt:lpstr>
      <vt:lpstr>CS 61C Great Ideas in Computer Architecture  (a.k.a. Machine Structures) Lecture 1: Course Introduction </vt:lpstr>
      <vt:lpstr>PowerPoint Presentation</vt:lpstr>
      <vt:lpstr>Agenda</vt:lpstr>
      <vt:lpstr>Agenda</vt:lpstr>
      <vt:lpstr>CS61C is NOT really about C Programming</vt:lpstr>
      <vt:lpstr>Old School CS61C</vt:lpstr>
      <vt:lpstr>New School CS61C (1/2)</vt:lpstr>
      <vt:lpstr>    New School CS61C (2/3)</vt:lpstr>
      <vt:lpstr>    New School CS61C (3/3)</vt:lpstr>
      <vt:lpstr>Old School Machine Structures</vt:lpstr>
      <vt:lpstr>New-School Machine Structures (It’s a bit more complicated!)</vt:lpstr>
      <vt:lpstr>Agenda</vt:lpstr>
      <vt:lpstr>6 Great Ideas in Computer Architecture</vt:lpstr>
      <vt:lpstr>Great Idea #1: Abstraction (Levels of Representation/Interpretation)</vt:lpstr>
      <vt:lpstr>#2: Moore’s Law</vt:lpstr>
      <vt:lpstr>Interesting Times</vt:lpstr>
      <vt:lpstr>Jim Gray’s Storage Latency Analogy:   How Far Away is the Data?</vt:lpstr>
      <vt:lpstr>Great Idea #3: Principle of Locality/ Memory Hierarchy</vt:lpstr>
      <vt:lpstr>Great Idea #4: Parallelism</vt:lpstr>
      <vt:lpstr>PowerPoint Presentation</vt:lpstr>
      <vt:lpstr>Great Idea #5: Performance Measurement and Improvement</vt:lpstr>
      <vt:lpstr>Coping with Failures</vt:lpstr>
      <vt:lpstr>Coping with Failures</vt:lpstr>
      <vt:lpstr>NASA Fixing Rover’s Flash Memory</vt:lpstr>
      <vt:lpstr>Great Idea #6:  Dependability via Redundancy</vt:lpstr>
      <vt:lpstr>Great Idea #6:  Dependability via Redundancy</vt:lpstr>
      <vt:lpstr>Agenda</vt:lpstr>
      <vt:lpstr>Yoda says…</vt:lpstr>
      <vt:lpstr>Weekly Schedule</vt:lpstr>
      <vt:lpstr>Course Information</vt:lpstr>
      <vt:lpstr>Course Grading</vt:lpstr>
      <vt:lpstr>Tried-and-True Technique: Peer Instruction</vt:lpstr>
      <vt:lpstr>EECS Grading Policy</vt:lpstr>
      <vt:lpstr>Our goal as instructors</vt:lpstr>
      <vt:lpstr>EPA!</vt:lpstr>
      <vt:lpstr>Late Policy … Slip Days!</vt:lpstr>
      <vt:lpstr>Policy on Assignments and Independent Work</vt:lpstr>
      <vt:lpstr>Architecture of a typical Lecture</vt:lpstr>
      <vt:lpstr>Agenda</vt:lpstr>
      <vt:lpstr>Key Concepts</vt:lpstr>
      <vt:lpstr>Number Representation</vt:lpstr>
      <vt:lpstr>Number Representation</vt:lpstr>
      <vt:lpstr>Signed and Unsigned Integers</vt:lpstr>
      <vt:lpstr>Unsigned Integers</vt:lpstr>
      <vt:lpstr>Signed Integers and  Two’s-Complement Representation</vt:lpstr>
      <vt:lpstr>Two’s-Complement Integers</vt:lpstr>
      <vt:lpstr>Ways to Make Two’s Complement</vt:lpstr>
      <vt:lpstr>Two’s-Complement Examples</vt:lpstr>
      <vt:lpstr>PowerPoint Presentation</vt:lpstr>
      <vt:lpstr>Summary</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Sagar Karandikar</cp:lastModifiedBy>
  <cp:revision>149</cp:revision>
  <cp:lastPrinted>2014-01-22T06:34:19Z</cp:lastPrinted>
  <dcterms:created xsi:type="dcterms:W3CDTF">2014-08-25T15:40:56Z</dcterms:created>
  <dcterms:modified xsi:type="dcterms:W3CDTF">2015-01-21T21:01:13Z</dcterms:modified>
</cp:coreProperties>
</file>