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78" r:id="rId2"/>
    <p:sldId id="475" r:id="rId3"/>
    <p:sldId id="319" r:id="rId4"/>
    <p:sldId id="320" r:id="rId5"/>
    <p:sldId id="398" r:id="rId6"/>
    <p:sldId id="420" r:id="rId7"/>
    <p:sldId id="421" r:id="rId8"/>
    <p:sldId id="422" r:id="rId9"/>
    <p:sldId id="423" r:id="rId10"/>
    <p:sldId id="424" r:id="rId11"/>
    <p:sldId id="425" r:id="rId12"/>
    <p:sldId id="426" r:id="rId13"/>
    <p:sldId id="348" r:id="rId14"/>
    <p:sldId id="361" r:id="rId15"/>
    <p:sldId id="498" r:id="rId16"/>
    <p:sldId id="495" r:id="rId17"/>
    <p:sldId id="478" r:id="rId18"/>
    <p:sldId id="480" r:id="rId19"/>
    <p:sldId id="479" r:id="rId20"/>
    <p:sldId id="491" r:id="rId21"/>
    <p:sldId id="492" r:id="rId22"/>
    <p:sldId id="483" r:id="rId23"/>
    <p:sldId id="482" r:id="rId24"/>
    <p:sldId id="489" r:id="rId25"/>
    <p:sldId id="490" r:id="rId26"/>
    <p:sldId id="485" r:id="rId27"/>
    <p:sldId id="486" r:id="rId28"/>
    <p:sldId id="487" r:id="rId29"/>
    <p:sldId id="488" r:id="rId30"/>
    <p:sldId id="496" r:id="rId31"/>
    <p:sldId id="497" r:id="rId32"/>
    <p:sldId id="484" r:id="rId33"/>
    <p:sldId id="493" r:id="rId34"/>
    <p:sldId id="494" r:id="rId35"/>
    <p:sldId id="476" r:id="rId36"/>
    <p:sldId id="477" r:id="rId37"/>
    <p:sldId id="328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4" autoAdjust="0"/>
    <p:restoredTop sz="80079" autoAdjust="0"/>
  </p:normalViewPr>
  <p:slideViewPr>
    <p:cSldViewPr>
      <p:cViewPr varScale="1">
        <p:scale>
          <a:sx n="142" d="100"/>
          <a:sy n="142" d="100"/>
        </p:scale>
        <p:origin x="-1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commentAuthors" Target="commentAuthors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difference</a:t>
            </a:r>
            <a:r>
              <a:rPr lang="en-US" baseline="0" dirty="0" smtClean="0"/>
              <a:t> is that you cannot reassign the name a to point to another object, so the compiler knows at compile time the size of the array, which {10*40}, which is why it prints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2" tIns="44971" rIns="89942" bIns="4497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EA48C-7237-9844-B0C2-BC03B6040BEC}" type="datetime1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Introduction to C, Part </a:t>
            </a:r>
            <a:r>
              <a:rPr lang="en-US" i="1" dirty="0" smtClean="0"/>
              <a:t>II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Krste Asanovic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http://inst.eecs.Berkeley.edu/~cs61c/sp15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Pointers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Pointers are used to point to any kind of data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</a:t>
            </a:r>
            <a:r>
              <a:rPr lang="en-US" dirty="0" smtClean="0"/>
              <a:t>a pointer,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Normally a pointer only points to one type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etc.).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void</a:t>
            </a:r>
            <a:r>
              <a:rPr lang="en-US" b="1" dirty="0" smtClean="0">
                <a:latin typeface="+mj-lt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/>
              <a:t> </a:t>
            </a:r>
            <a:r>
              <a:rPr lang="en-US" dirty="0" smtClean="0"/>
              <a:t>is a type that can point to anything (generic pointer)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sz="2400" b="1" dirty="0"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/>
              <a:t>sparingly to help avoid program bugs, and security issues, and other bad things!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1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More C Pointer Dangers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Declaring a pointer just allocates space to hold the pointer – </a:t>
            </a:r>
            <a:r>
              <a:rPr lang="en-US" sz="2800" dirty="0" smtClean="0"/>
              <a:t>does </a:t>
            </a:r>
            <a:r>
              <a:rPr lang="en-US" sz="2800" dirty="0" smtClean="0"/>
              <a:t>not </a:t>
            </a:r>
            <a:r>
              <a:rPr lang="en-US" sz="2800" dirty="0" smtClean="0"/>
              <a:t>allocate </a:t>
            </a:r>
            <a:r>
              <a:rPr lang="en-US" sz="2800" dirty="0" smtClean="0"/>
              <a:t>thing </a:t>
            </a:r>
            <a:r>
              <a:rPr lang="en-US" sz="2800" dirty="0" smtClean="0"/>
              <a:t>being pointed to!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Local variables in C are not initialized, they may contain anything (aka “garbage”)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What does the following code do?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43200" y="3810000"/>
            <a:ext cx="3386063" cy="2316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void 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*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   *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= 5;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379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Pointers and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tyepdef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struct</a:t>
            </a:r>
            <a:r>
              <a:rPr lang="en-US" sz="2400" b="1" dirty="0" smtClean="0">
                <a:latin typeface="Courier New"/>
                <a:cs typeface="Courier New"/>
              </a:rPr>
              <a:t> {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x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y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/>
                <a:cs typeface="Courier New"/>
              </a:rPr>
              <a:t>} </a:t>
            </a:r>
            <a:r>
              <a:rPr lang="en-US" sz="2400" b="1" dirty="0" smtClean="0">
                <a:latin typeface="Courier New"/>
                <a:cs typeface="Courier New"/>
              </a:rPr>
              <a:t>Point;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p1;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p2;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*</a:t>
            </a:r>
            <a:r>
              <a:rPr lang="en-US" sz="2400" b="1" dirty="0" err="1" smtClean="0">
                <a:latin typeface="Courier New"/>
                <a:cs typeface="Courier New"/>
              </a:rPr>
              <a:t>paddr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14800" y="1066800"/>
            <a:ext cx="464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/* dot notation */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h</a:t>
            </a:r>
            <a:r>
              <a:rPr lang="en-US" sz="2400" b="1" dirty="0" smtClean="0">
                <a:latin typeface="Courier New"/>
                <a:cs typeface="Courier New"/>
              </a:rPr>
              <a:t> = p1.x;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p2.y = p1.y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/* arrow notation */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h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en-US" sz="2400" b="1" dirty="0" err="1" smtClean="0">
                <a:latin typeface="Courier New"/>
                <a:cs typeface="Courier New"/>
              </a:rPr>
              <a:t>paddr</a:t>
            </a:r>
            <a:r>
              <a:rPr lang="en-US" sz="2400" b="1" dirty="0" smtClean="0">
                <a:latin typeface="Courier New"/>
                <a:cs typeface="Courier New"/>
              </a:rPr>
              <a:t>-&gt;</a:t>
            </a:r>
            <a:r>
              <a:rPr lang="en-US" sz="2400" b="1" dirty="0" err="1" smtClean="0">
                <a:latin typeface="Courier New"/>
                <a:cs typeface="Courier New"/>
              </a:rPr>
              <a:t>x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h</a:t>
            </a:r>
            <a:r>
              <a:rPr lang="en-US" sz="2400" b="1" dirty="0" smtClean="0">
                <a:latin typeface="Courier New"/>
                <a:cs typeface="Courier New"/>
              </a:rPr>
              <a:t> = (*</a:t>
            </a:r>
            <a:r>
              <a:rPr lang="en-US" sz="2400" b="1" dirty="0" err="1" smtClean="0">
                <a:latin typeface="Courier New"/>
                <a:cs typeface="Courier New"/>
              </a:rPr>
              <a:t>paddr).x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>
                <a:latin typeface="Courier New"/>
                <a:cs typeface="Courier New"/>
              </a:rPr>
              <a:t>/*structure assignment*/</a:t>
            </a:r>
          </a:p>
          <a:p>
            <a:pPr>
              <a:buNone/>
            </a:pPr>
            <a:r>
              <a:rPr lang="en-US" sz="2400" b="1" dirty="0">
                <a:latin typeface="Courier New"/>
                <a:cs typeface="Courier New"/>
              </a:rPr>
              <a:t>p2 = p1;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5562600"/>
            <a:ext cx="5638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Note, C structure assignment is not a “deep copy”. All members are copied, but not things pointed to by members.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223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in C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use pointers?</a:t>
            </a:r>
          </a:p>
          <a:p>
            <a:pPr lvl="1"/>
            <a:r>
              <a:rPr lang="en-US" dirty="0" smtClean="0"/>
              <a:t>If we want to pass a large </a:t>
            </a:r>
            <a:r>
              <a:rPr lang="en-US" dirty="0" err="1" smtClean="0"/>
              <a:t>struct</a:t>
            </a:r>
            <a:r>
              <a:rPr lang="en-US" dirty="0" smtClean="0"/>
              <a:t> or array, it’s easier / faster / etc. to pass a pointer than the whole </a:t>
            </a:r>
            <a:r>
              <a:rPr lang="en-US" dirty="0" smtClean="0"/>
              <a:t>thing</a:t>
            </a:r>
          </a:p>
          <a:p>
            <a:pPr lvl="1"/>
            <a:r>
              <a:rPr lang="en-US" dirty="0" smtClean="0"/>
              <a:t>Want to modify an object, not just pass its value</a:t>
            </a:r>
            <a:endParaRPr lang="en-US" dirty="0" smtClean="0"/>
          </a:p>
          <a:p>
            <a:pPr lvl="1"/>
            <a:r>
              <a:rPr lang="en-US" dirty="0" smtClean="0"/>
              <a:t>In general, pointers allow cleaner, more compact code</a:t>
            </a:r>
          </a:p>
          <a:p>
            <a:r>
              <a:rPr lang="en-US" dirty="0" smtClean="0"/>
              <a:t>So what are the drawbacks?</a:t>
            </a:r>
          </a:p>
          <a:p>
            <a:pPr lvl="1"/>
            <a:r>
              <a:rPr lang="en-US" dirty="0" smtClean="0"/>
              <a:t>Pointers are probably the single largest source of bugs in C, so be careful anytime you deal with them</a:t>
            </a:r>
          </a:p>
          <a:p>
            <a:pPr lvl="2"/>
            <a:r>
              <a:rPr lang="en-US" dirty="0" smtClean="0"/>
              <a:t>Most problematic with dynamic memory management—coming up next </a:t>
            </a:r>
            <a:r>
              <a:rPr lang="en-US" dirty="0" smtClean="0"/>
              <a:t>lecture</a:t>
            </a:r>
            <a:endParaRPr lang="en-US" dirty="0" smtClean="0"/>
          </a:p>
          <a:p>
            <a:pPr lvl="2"/>
            <a:r>
              <a:rPr lang="en-US" i="1" dirty="0" smtClean="0"/>
              <a:t>Dangling references </a:t>
            </a:r>
            <a:r>
              <a:rPr lang="en-US" dirty="0" smtClean="0"/>
              <a:t>and </a:t>
            </a:r>
            <a:r>
              <a:rPr lang="en-US" i="1" dirty="0" smtClean="0"/>
              <a:t>memory leaks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Why Pointers in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At time C was invented (early 1970s), compilers often didn’t produce efficient code</a:t>
            </a:r>
          </a:p>
          <a:p>
            <a:pPr lvl="1"/>
            <a:r>
              <a:rPr lang="en-US" sz="2400" dirty="0" smtClean="0"/>
              <a:t>Computers 25,000 times faster today, compilers better</a:t>
            </a:r>
          </a:p>
          <a:p>
            <a:r>
              <a:rPr lang="en-US" sz="2800" dirty="0" smtClean="0"/>
              <a:t>C designed to let programmer say what they want code to do without compiler getting in way</a:t>
            </a:r>
          </a:p>
          <a:p>
            <a:pPr lvl="1"/>
            <a:r>
              <a:rPr lang="en-US" sz="2400" dirty="0" smtClean="0"/>
              <a:t>Even give compiler hints which registers to use!</a:t>
            </a:r>
          </a:p>
          <a:p>
            <a:r>
              <a:rPr lang="en-US" sz="2800" dirty="0" smtClean="0"/>
              <a:t>Today</a:t>
            </a:r>
            <a:r>
              <a:rPr lang="en-US" sz="2800" dirty="0"/>
              <a:t>, many applications </a:t>
            </a:r>
            <a:r>
              <a:rPr lang="en-US" sz="2800" dirty="0" smtClean="0"/>
              <a:t>attain </a:t>
            </a:r>
            <a:r>
              <a:rPr lang="en-US" sz="2800" dirty="0"/>
              <a:t>acceptable performance </a:t>
            </a:r>
            <a:r>
              <a:rPr lang="en-US" sz="2800" dirty="0" smtClean="0"/>
              <a:t>using higher</a:t>
            </a:r>
            <a:r>
              <a:rPr lang="en-US" sz="2800" dirty="0"/>
              <a:t>-level languages without pointers</a:t>
            </a:r>
          </a:p>
          <a:p>
            <a:r>
              <a:rPr lang="en-US" sz="2800" dirty="0" smtClean="0"/>
              <a:t>Low-level system code still needs low-level access via pointers, hence continued popularity of C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Clickers/Peer Instruction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467600" cy="27432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void foo(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*x,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*y)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{ 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t;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   if ( *x &gt; *y ) </a:t>
            </a:r>
            <a:r>
              <a:rPr lang="en-US" sz="2000" b="1" dirty="0" smtClean="0">
                <a:latin typeface="Courier"/>
                <a:cs typeface="Courier"/>
              </a:rPr>
              <a:t>{ </a:t>
            </a:r>
            <a:r>
              <a:rPr lang="en-US" sz="2000" b="1" dirty="0">
                <a:latin typeface="Courier"/>
                <a:cs typeface="Courier"/>
              </a:rPr>
              <a:t>t = *y; *y = *x; *x = t;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000" b="1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a=3, b=2, c=1;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foo(&amp;a, &amp;b);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foo(&amp;b, &amp;c);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foo(&amp;a, &amp;b);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err="1">
                <a:latin typeface="Courier"/>
                <a:cs typeface="Courier"/>
              </a:rPr>
              <a:t>printf</a:t>
            </a:r>
            <a:r>
              <a:rPr lang="en-US" sz="2000" b="1" dirty="0">
                <a:latin typeface="Courier"/>
                <a:cs typeface="Courier"/>
              </a:rPr>
              <a:t>("a=%d b=%d c=%d\n", a, b, c);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40386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/>
              <a:t>: </a:t>
            </a:r>
            <a:r>
              <a:rPr lang="en-US" sz="3200" b="1" dirty="0">
                <a:latin typeface="Courier"/>
                <a:cs typeface="Courier"/>
              </a:rPr>
              <a:t>a=3 b=2 c=1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B</a:t>
            </a:r>
            <a:r>
              <a:rPr lang="en-US" sz="3200" dirty="0"/>
              <a:t>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=1 b=2 c=3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C</a:t>
            </a:r>
            <a:r>
              <a:rPr lang="en-US" sz="3200" dirty="0"/>
              <a:t>: </a:t>
            </a:r>
            <a:r>
              <a:rPr lang="en-US" sz="3200" b="1" dirty="0">
                <a:latin typeface="Courier"/>
                <a:cs typeface="Courier"/>
              </a:rPr>
              <a:t>a=1 b=3 c=2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D: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=3 b=3 c=3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E</a:t>
            </a:r>
            <a:r>
              <a:rPr lang="en-US" sz="3200" dirty="0"/>
              <a:t>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=1 b=1 c=1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609600" y="4953000"/>
            <a:ext cx="1676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 is: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331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accommodate all those on the wait list, but you have to enroll in a lab section with space!</a:t>
            </a:r>
          </a:p>
          <a:p>
            <a:pPr lvl="1"/>
            <a:r>
              <a:rPr lang="en-US" sz="2400" dirty="0" smtClean="0"/>
              <a:t>Lab section is important, but you can attend different discussion section</a:t>
            </a:r>
          </a:p>
          <a:p>
            <a:pPr lvl="1"/>
            <a:r>
              <a:rPr lang="en-US" sz="2400" dirty="0" smtClean="0"/>
              <a:t>Enroll into lab with space, and try to swap with someone later</a:t>
            </a:r>
          </a:p>
          <a:p>
            <a:r>
              <a:rPr lang="en-US" sz="2800" dirty="0" smtClean="0"/>
              <a:t>HW0 due 11:59:59pm Sunday 2/1</a:t>
            </a:r>
          </a:p>
          <a:p>
            <a:pPr lvl="1"/>
            <a:r>
              <a:rPr lang="en-US" sz="2400" dirty="0" smtClean="0"/>
              <a:t>Right after the </a:t>
            </a:r>
            <a:r>
              <a:rPr lang="en-US" sz="2400" dirty="0" err="1"/>
              <a:t>S</a:t>
            </a:r>
            <a:r>
              <a:rPr lang="en-US" sz="2400" dirty="0" err="1" smtClean="0"/>
              <a:t>uperbowl</a:t>
            </a:r>
            <a:r>
              <a:rPr lang="en-US" sz="2400" dirty="0" smtClean="0"/>
              <a:t>…</a:t>
            </a:r>
          </a:p>
          <a:p>
            <a:r>
              <a:rPr lang="en-US" sz="2800" dirty="0" smtClean="0"/>
              <a:t>Midterm-II now Thursday April 9 in class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8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Arrays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Declaration: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ar[2];</a:t>
            </a:r>
          </a:p>
          <a:p>
            <a:pPr>
              <a:buNone/>
            </a:pPr>
            <a:r>
              <a:rPr lang="en-US" dirty="0" smtClean="0"/>
              <a:t>	declares a 2-element integer array: just a block of memory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[] = {795, 635};</a:t>
            </a:r>
          </a:p>
          <a:p>
            <a:pPr>
              <a:buNone/>
            </a:pPr>
            <a:r>
              <a:rPr lang="en-US" dirty="0" smtClean="0"/>
              <a:t>	declares and initializes a 2-element integer array</a:t>
            </a:r>
          </a:p>
          <a:p>
            <a:pPr>
              <a:buNone/>
            </a:pPr>
            <a:r>
              <a:rPr lang="en-US" dirty="0" smtClean="0"/>
              <a:t>	returns the </a:t>
            </a:r>
            <a:r>
              <a:rPr lang="en-US" dirty="0" err="1" smtClean="0"/>
              <a:t>num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6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Strings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String in C is just an array of characters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b="1" dirty="0" smtClean="0">
                <a:latin typeface="Courier New"/>
                <a:cs typeface="Courier New"/>
              </a:rPr>
              <a:t>char string[] = "</a:t>
            </a:r>
            <a:r>
              <a:rPr lang="en-US" sz="2800" b="1" dirty="0" err="1" smtClean="0">
                <a:latin typeface="Courier New"/>
                <a:cs typeface="Courier New"/>
              </a:rPr>
              <a:t>abc</a:t>
            </a:r>
            <a:r>
              <a:rPr lang="en-US" sz="2800" b="1" dirty="0" smtClean="0">
                <a:latin typeface="Courier New"/>
                <a:cs typeface="Courier New"/>
              </a:rPr>
              <a:t>";</a:t>
            </a:r>
          </a:p>
          <a:p>
            <a:r>
              <a:rPr lang="en-US" sz="2800" dirty="0" smtClean="0"/>
              <a:t>How do you tell how long a string is?</a:t>
            </a:r>
          </a:p>
          <a:p>
            <a:pPr lvl="1"/>
            <a:r>
              <a:rPr lang="en-US" sz="2400" dirty="0" smtClean="0"/>
              <a:t>Last character is followed by a 0 byte </a:t>
            </a:r>
            <a:br>
              <a:rPr lang="en-US" sz="2400" dirty="0" smtClean="0"/>
            </a:br>
            <a:r>
              <a:rPr lang="en-US" sz="2400" dirty="0" smtClean="0"/>
              <a:t>(aka “null terminator”)					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28800" y="3810000"/>
            <a:ext cx="4986762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strlen(char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[])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] != 0)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99687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Name / Pointer Duality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Key Concept</a:t>
            </a:r>
            <a:r>
              <a:rPr lang="en-US" sz="2800" dirty="0" smtClean="0"/>
              <a:t>: Array variable is a “pointer” to the first (0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 element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So, array variables almost </a:t>
            </a:r>
            <a:r>
              <a:rPr lang="en-US" sz="2800" dirty="0" smtClean="0"/>
              <a:t>identical to pointers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ourier New"/>
                <a:cs typeface="Courier New"/>
              </a:rPr>
              <a:t>char *string</a:t>
            </a:r>
            <a:r>
              <a:rPr lang="en-US" sz="2400" b="1" dirty="0" smtClean="0">
                <a:latin typeface="+mj-lt"/>
                <a:cs typeface="Courier New"/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 smtClean="0">
                <a:latin typeface="Courier New"/>
                <a:cs typeface="Courier New"/>
              </a:rPr>
              <a:t>char string[]</a:t>
            </a:r>
            <a:r>
              <a:rPr lang="en-US" sz="2400" dirty="0" smtClean="0">
                <a:latin typeface="+mj-lt"/>
                <a:cs typeface="Courier New"/>
              </a:rPr>
              <a:t> </a:t>
            </a:r>
            <a:r>
              <a:rPr lang="en-US" sz="2400" dirty="0" smtClean="0"/>
              <a:t>are nearly identical declarations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Differ in subtle ways: incrementing, declaration of filled </a:t>
            </a:r>
            <a:r>
              <a:rPr lang="en-US" sz="2400" dirty="0" smtClean="0"/>
              <a:t>arrays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Consequences: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dirty="0"/>
              <a:t> is an array variable, but looks like a pointer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b="1" dirty="0">
                <a:latin typeface="Courier New"/>
                <a:cs typeface="Courier New"/>
              </a:rPr>
              <a:t>[0]</a:t>
            </a:r>
            <a:r>
              <a:rPr lang="en-US" sz="2400" dirty="0"/>
              <a:t> is the same as </a:t>
            </a:r>
            <a:r>
              <a:rPr lang="en-US" sz="2400" b="1" dirty="0">
                <a:latin typeface="Courier New"/>
                <a:cs typeface="Courier New"/>
              </a:rPr>
              <a:t>*</a:t>
            </a:r>
            <a:r>
              <a:rPr lang="en-US" sz="2400" b="1" dirty="0" err="1">
                <a:latin typeface="Courier New"/>
                <a:cs typeface="Courier New"/>
              </a:rPr>
              <a:t>ar</a:t>
            </a:r>
            <a:endParaRPr lang="en-US" sz="2400" b="1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b="1" dirty="0">
                <a:latin typeface="Courier New"/>
                <a:cs typeface="Courier New"/>
              </a:rPr>
              <a:t>[2]</a:t>
            </a:r>
            <a:r>
              <a:rPr lang="en-US" sz="2400" dirty="0"/>
              <a:t> is the same as </a:t>
            </a:r>
            <a:r>
              <a:rPr lang="en-US" sz="2400" b="1" dirty="0">
                <a:latin typeface="Courier New"/>
                <a:cs typeface="Courier New"/>
              </a:rPr>
              <a:t>*(ar+2)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use pointer arithmetic to conveniently access </a:t>
            </a:r>
            <a:r>
              <a:rPr lang="en-US" sz="2400" dirty="0" smtClean="0"/>
              <a:t>arrays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609600" y="16764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Components </a:t>
            </a:r>
            <a:r>
              <a:rPr lang="en-US" dirty="0" smtClean="0"/>
              <a:t>of a Computer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914399" y="35052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  <a:endParaRPr lang="en-US" sz="24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  <a:endParaRPr lang="en-US" dirty="0">
                  <a:effectLst>
                    <a:glow rad="1524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2743200" y="1828800"/>
            <a:ext cx="2854568" cy="4560332"/>
            <a:chOff x="2743200" y="1828800"/>
            <a:chExt cx="2854568" cy="4560332"/>
          </a:xfrm>
        </p:grpSpPr>
        <p:grpSp>
          <p:nvGrpSpPr>
            <p:cNvPr id="272" name="Group 271"/>
            <p:cNvGrpSpPr/>
            <p:nvPr/>
          </p:nvGrpSpPr>
          <p:grpSpPr>
            <a:xfrm>
              <a:off x="3429000" y="1828800"/>
              <a:ext cx="1415937" cy="3465731"/>
              <a:chOff x="3429000" y="1828800"/>
              <a:chExt cx="1415937" cy="3465731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29000" y="25146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30" idx="1"/>
              </p:cNvCxnSpPr>
              <p:nvPr/>
            </p:nvCxnSpPr>
            <p:spPr>
              <a:xfrm>
                <a:off x="3429000" y="35814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4535269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>
                <a:off x="3429000" y="472598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581400" y="1828800"/>
                <a:ext cx="12635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Enable?</a:t>
                </a:r>
              </a:p>
              <a:p>
                <a:r>
                  <a:rPr lang="en-US" dirty="0" smtClean="0"/>
                  <a:t>Read/Write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57600" y="3276600"/>
                <a:ext cx="933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Address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33800" y="3925669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Write Data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10000" y="4648200"/>
                <a:ext cx="685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ReadData</a:t>
                </a:r>
                <a:endParaRPr lang="en-US" dirty="0"/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743200" y="5715000"/>
              <a:ext cx="2854568" cy="674132"/>
              <a:chOff x="2819400" y="5791200"/>
              <a:chExt cx="2854568" cy="674132"/>
            </a:xfrm>
          </p:grpSpPr>
          <p:sp>
            <p:nvSpPr>
              <p:cNvPr id="276" name="Left Brace 275"/>
              <p:cNvSpPr/>
              <p:nvPr/>
            </p:nvSpPr>
            <p:spPr>
              <a:xfrm rot="16200000">
                <a:off x="4114800" y="5410200"/>
                <a:ext cx="381000" cy="1143000"/>
              </a:xfrm>
              <a:prstGeom prst="leftBrac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819400" y="6096000"/>
                <a:ext cx="2854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Processor-Memory Interface</a:t>
                </a:r>
                <a:endParaRPr lang="en-US" dirty="0"/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65587" y="26016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941589" y="44208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5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Pointer Argument?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if want function to change a pointer?</a:t>
            </a:r>
          </a:p>
          <a:p>
            <a:r>
              <a:rPr lang="en-US" dirty="0" smtClean="0"/>
              <a:t>What gets printed?</a:t>
            </a:r>
            <a:endParaRPr 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61737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Courier"/>
                <a:cs typeface="Courier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oid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nc_ptr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*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p)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{    p =  p + 1;   }</a:t>
            </a:r>
          </a:p>
          <a:p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A[3] = {50, 60, 70};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*q = A;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 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(“*q = %d\n”, *q);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50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58201" y="3622675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q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477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86405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to a Pointer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Solution! Pass a pointer to a pointer, declared as </a:t>
            </a:r>
            <a:r>
              <a:rPr lang="en-US" b="1" dirty="0" smtClean="0">
                <a:latin typeface="Courier"/>
                <a:cs typeface="Courier"/>
              </a:rPr>
              <a:t>**h</a:t>
            </a:r>
          </a:p>
          <a:p>
            <a:r>
              <a:rPr lang="en-US" dirty="0" smtClean="0"/>
              <a:t>Now what gets printed?</a:t>
            </a:r>
            <a:endParaRPr lang="en-US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61737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void 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{  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+ 1;   }</a:t>
            </a:r>
          </a:p>
          <a:p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A[3] = {50, 60, 70};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*q = A;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&amp;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(“*q = %d\n”, *q);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60</a:t>
            </a:r>
            <a:endParaRPr lang="en-US" sz="2400" b="1">
              <a:latin typeface="Courier"/>
              <a:cs typeface="Courier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57925" y="3622675"/>
            <a:ext cx="403225" cy="949325"/>
            <a:chOff x="3942" y="2282"/>
            <a:chExt cx="254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07225" y="3614738"/>
            <a:ext cx="403225" cy="949325"/>
            <a:chOff x="3942" y="2282"/>
            <a:chExt cx="254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1861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Arrays are Very Primitive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array in C does not know its own length, and its bounds are not checked!</a:t>
            </a:r>
          </a:p>
          <a:p>
            <a:pPr lvl="1"/>
            <a:r>
              <a:rPr lang="en-US" dirty="0" smtClean="0"/>
              <a:t>Consequence: We can accidentally access off the end of an array</a:t>
            </a:r>
          </a:p>
          <a:p>
            <a:pPr lvl="1"/>
            <a:r>
              <a:rPr lang="en-US" dirty="0" smtClean="0"/>
              <a:t>Consequence: We must pass the array </a:t>
            </a:r>
            <a:r>
              <a:rPr lang="en-US" i="1" dirty="0" smtClean="0"/>
              <a:t>and its size </a:t>
            </a:r>
            <a:r>
              <a:rPr lang="en-US" dirty="0" smtClean="0"/>
              <a:t>to any procedure that is going to manipulate it</a:t>
            </a:r>
          </a:p>
          <a:p>
            <a:r>
              <a:rPr lang="en-US" dirty="0" smtClean="0"/>
              <a:t>Segmentation faults and bus errors:</a:t>
            </a:r>
          </a:p>
          <a:p>
            <a:pPr lvl="1"/>
            <a:r>
              <a:rPr lang="en-US" dirty="0" smtClean="0"/>
              <a:t>These are VERY difficult to find; </a:t>
            </a:r>
            <a:br>
              <a:rPr lang="en-US" dirty="0" smtClean="0"/>
            </a:br>
            <a:r>
              <a:rPr lang="en-US" dirty="0" smtClean="0"/>
              <a:t>be careful! (You’ll learn how to debug these in lab)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0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Use Defined Constants</a:t>
            </a:r>
            <a:endParaRPr lang="en-US" dirty="0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Array size </a:t>
            </a:r>
            <a:r>
              <a:rPr lang="en-US" i="1" dirty="0" err="1" smtClean="0"/>
              <a:t>n</a:t>
            </a:r>
            <a:r>
              <a:rPr lang="en-US" dirty="0" smtClean="0"/>
              <a:t>; want to access from </a:t>
            </a:r>
            <a:r>
              <a:rPr lang="en-US" i="1" dirty="0" smtClean="0"/>
              <a:t>0</a:t>
            </a:r>
            <a:r>
              <a:rPr lang="en-US" dirty="0" smtClean="0"/>
              <a:t> to </a:t>
            </a:r>
            <a:r>
              <a:rPr lang="en-US" i="1" dirty="0" smtClean="0"/>
              <a:t>n-1</a:t>
            </a:r>
            <a:r>
              <a:rPr lang="en-US" dirty="0" smtClean="0"/>
              <a:t>, so you should use counter AND utilize a variable for declaration &amp; </a:t>
            </a:r>
            <a:r>
              <a:rPr lang="en-US" dirty="0" err="1" smtClean="0"/>
              <a:t>incrementation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Bad pattern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, ar[10];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for(i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10;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++){ ... }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Better pattern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const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ARRAY_SIZE = 10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, a[ARRAY_SIZE];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ARRAY_SIZE;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++){ ... 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Accessing elements: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num</a:t>
            </a:r>
            <a:r>
              <a:rPr lang="en-US" b="1" dirty="0" smtClean="0">
                <a:latin typeface="Courier New"/>
                <a:cs typeface="Courier New"/>
              </a:rPr>
              <a:t>]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SINGLE </a:t>
            </a:r>
            <a:r>
              <a:rPr lang="en-US" dirty="0" smtClean="0"/>
              <a:t>SOURCE OF TRUTH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You’re utilizing indirection and avoiding maintaining two copies of the number 10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DRY: “Don’t Repeat Yourself”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7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Pointing to Different Size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895600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400" dirty="0" smtClean="0"/>
              <a:t>Modern machines are “byte-addressable”</a:t>
            </a:r>
          </a:p>
          <a:p>
            <a:pPr lvl="1"/>
            <a:r>
              <a:rPr lang="en-US" sz="2000" dirty="0" smtClean="0"/>
              <a:t>Hardware’s memory composed of 8-bit storage cells, each has a unique address</a:t>
            </a:r>
          </a:p>
          <a:p>
            <a:pPr marL="282575" indent="-282575">
              <a:tabLst>
                <a:tab pos="282575" algn="l"/>
              </a:tabLst>
            </a:pPr>
            <a:r>
              <a:rPr lang="en-US" sz="2400" dirty="0" smtClean="0"/>
              <a:t>A C pointer is just abstracted memory address</a:t>
            </a:r>
          </a:p>
          <a:p>
            <a:pPr marL="225425" indent="-225425"/>
            <a:r>
              <a:rPr lang="en-US" sz="2400" dirty="0" smtClean="0"/>
              <a:t>Type declaration tells compiler how many bytes to fetch on each access through pointer</a:t>
            </a:r>
          </a:p>
          <a:p>
            <a:pPr lvl="1"/>
            <a:r>
              <a:rPr lang="en-US" sz="2000" dirty="0" smtClean="0"/>
              <a:t>E.g., 32-bit integer stored in 4 consecutive 8-bit bytes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105400" y="4267201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7010400" y="4572000"/>
            <a:ext cx="457200" cy="762000"/>
            <a:chOff x="7315200" y="4572000"/>
            <a:chExt cx="457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42</a:t>
              </a:r>
              <a:endParaRPr lang="en-US" i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629400" y="4572000"/>
            <a:ext cx="457200" cy="762000"/>
            <a:chOff x="7315200" y="4572000"/>
            <a:chExt cx="457200" cy="762000"/>
          </a:xfrm>
        </p:grpSpPr>
        <p:sp>
          <p:nvSpPr>
            <p:cNvPr id="79" name="Rectangle 78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43</a:t>
              </a:r>
              <a:endParaRPr lang="en-US" i="1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248400" y="4572000"/>
            <a:ext cx="457200" cy="762000"/>
            <a:chOff x="7315200" y="4572000"/>
            <a:chExt cx="457200" cy="762000"/>
          </a:xfrm>
        </p:grpSpPr>
        <p:sp>
          <p:nvSpPr>
            <p:cNvPr id="82" name="Rectangle 81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44</a:t>
              </a:r>
              <a:endParaRPr lang="en-US" i="1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867400" y="4572000"/>
            <a:ext cx="457200" cy="762000"/>
            <a:chOff x="7315200" y="4572000"/>
            <a:chExt cx="457200" cy="762000"/>
          </a:xfrm>
        </p:grpSpPr>
        <p:sp>
          <p:nvSpPr>
            <p:cNvPr id="85" name="Rectangle 84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45</a:t>
              </a:r>
              <a:endParaRPr lang="en-US" i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486400" y="4572000"/>
            <a:ext cx="457200" cy="762000"/>
            <a:chOff x="7315200" y="4572000"/>
            <a:chExt cx="457200" cy="762000"/>
          </a:xfrm>
        </p:grpSpPr>
        <p:sp>
          <p:nvSpPr>
            <p:cNvPr id="88" name="Rectangle 87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46</a:t>
              </a:r>
              <a:endParaRPr lang="en-US" i="1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105400" y="4572000"/>
            <a:ext cx="457200" cy="762000"/>
            <a:chOff x="7315200" y="4572000"/>
            <a:chExt cx="457200" cy="762000"/>
          </a:xfrm>
        </p:grpSpPr>
        <p:sp>
          <p:nvSpPr>
            <p:cNvPr id="91" name="Rectangle 9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47</a:t>
              </a:r>
              <a:endParaRPr lang="en-US" i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24400" y="4572000"/>
            <a:ext cx="457200" cy="762000"/>
            <a:chOff x="7315200" y="4572000"/>
            <a:chExt cx="457200" cy="762000"/>
          </a:xfrm>
        </p:grpSpPr>
        <p:sp>
          <p:nvSpPr>
            <p:cNvPr id="94" name="Rectangle 93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48</a:t>
              </a:r>
              <a:endParaRPr lang="en-US" i="1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343400" y="4572000"/>
            <a:ext cx="457200" cy="762000"/>
            <a:chOff x="7315200" y="4572000"/>
            <a:chExt cx="457200" cy="762000"/>
          </a:xfrm>
        </p:grpSpPr>
        <p:sp>
          <p:nvSpPr>
            <p:cNvPr id="97" name="Rectangle 96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49</a:t>
              </a:r>
              <a:endParaRPr lang="en-US" i="1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962400" y="4572000"/>
            <a:ext cx="457200" cy="762000"/>
            <a:chOff x="7315200" y="4572000"/>
            <a:chExt cx="457200" cy="762000"/>
          </a:xfrm>
        </p:grpSpPr>
        <p:sp>
          <p:nvSpPr>
            <p:cNvPr id="100" name="Rectangle 99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50</a:t>
              </a:r>
              <a:endParaRPr lang="en-US" i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81400" y="4572000"/>
            <a:ext cx="457200" cy="762000"/>
            <a:chOff x="7315200" y="4572000"/>
            <a:chExt cx="457200" cy="762000"/>
          </a:xfrm>
        </p:grpSpPr>
        <p:sp>
          <p:nvSpPr>
            <p:cNvPr id="103" name="Rectangle 102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51</a:t>
              </a:r>
              <a:endParaRPr lang="en-US" i="1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00400" y="4572000"/>
            <a:ext cx="457200" cy="762000"/>
            <a:chOff x="7315200" y="4572000"/>
            <a:chExt cx="457200" cy="762000"/>
          </a:xfrm>
        </p:grpSpPr>
        <p:sp>
          <p:nvSpPr>
            <p:cNvPr id="106" name="Rectangle 105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/>
                <a:t>5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819400" y="4572000"/>
            <a:ext cx="457200" cy="762000"/>
            <a:chOff x="7315200" y="4572000"/>
            <a:chExt cx="457200" cy="762000"/>
          </a:xfrm>
        </p:grpSpPr>
        <p:sp>
          <p:nvSpPr>
            <p:cNvPr id="109" name="Rectangle 108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53</a:t>
              </a:r>
              <a:endParaRPr lang="en-US" i="1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438400" y="4572000"/>
            <a:ext cx="457200" cy="762000"/>
            <a:chOff x="7315200" y="4572000"/>
            <a:chExt cx="457200" cy="762000"/>
          </a:xfrm>
        </p:grpSpPr>
        <p:sp>
          <p:nvSpPr>
            <p:cNvPr id="112" name="Rectangle 111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54</a:t>
              </a:r>
              <a:endParaRPr lang="en-US" i="1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057400" y="4572000"/>
            <a:ext cx="457200" cy="762000"/>
            <a:chOff x="7315200" y="4572000"/>
            <a:chExt cx="457200" cy="762000"/>
          </a:xfrm>
        </p:grpSpPr>
        <p:sp>
          <p:nvSpPr>
            <p:cNvPr id="115" name="Rectangle 114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55</a:t>
              </a:r>
              <a:endParaRPr lang="en-US" i="1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676400" y="4572000"/>
            <a:ext cx="457200" cy="762000"/>
            <a:chOff x="7315200" y="4572000"/>
            <a:chExt cx="457200" cy="762000"/>
          </a:xfrm>
        </p:grpSpPr>
        <p:sp>
          <p:nvSpPr>
            <p:cNvPr id="118" name="Rectangle 117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56</a:t>
              </a:r>
              <a:endParaRPr lang="en-US" i="1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295400" y="4572000"/>
            <a:ext cx="457200" cy="762000"/>
            <a:chOff x="7315200" y="4572000"/>
            <a:chExt cx="457200" cy="762000"/>
          </a:xfrm>
        </p:grpSpPr>
        <p:sp>
          <p:nvSpPr>
            <p:cNvPr id="121" name="Rectangle 12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8EB4E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57</a:t>
              </a:r>
              <a:endParaRPr lang="en-US" i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914400" y="4572000"/>
            <a:ext cx="457200" cy="762000"/>
            <a:chOff x="7315200" y="4572000"/>
            <a:chExt cx="457200" cy="762000"/>
          </a:xfrm>
        </p:grpSpPr>
        <p:sp>
          <p:nvSpPr>
            <p:cNvPr id="124" name="Rectangle 123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58</a:t>
              </a:r>
              <a:endParaRPr lang="en-US" i="1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33400" y="4572000"/>
            <a:ext cx="457200" cy="762000"/>
            <a:chOff x="7315200" y="4572000"/>
            <a:chExt cx="457200" cy="762000"/>
          </a:xfrm>
        </p:grpSpPr>
        <p:sp>
          <p:nvSpPr>
            <p:cNvPr id="127" name="Rectangle 126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59</a:t>
              </a:r>
              <a:endParaRPr lang="en-US" i="1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5257800" y="3962400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i</a:t>
            </a:r>
            <a:r>
              <a:rPr lang="en-US" b="1" dirty="0" err="1" smtClean="0">
                <a:latin typeface="Courier"/>
                <a:cs typeface="Courier"/>
              </a:rPr>
              <a:t>nt</a:t>
            </a:r>
            <a:r>
              <a:rPr lang="en-US" b="1" dirty="0" smtClean="0">
                <a:latin typeface="Courier"/>
                <a:cs typeface="Courier"/>
              </a:rPr>
              <a:t> *x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32" name="Left Brace 131"/>
          <p:cNvSpPr/>
          <p:nvPr/>
        </p:nvSpPr>
        <p:spPr>
          <a:xfrm rot="16200000">
            <a:off x="4191000" y="4876800"/>
            <a:ext cx="304800" cy="1524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3429000" y="5791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32-bit integer stored in four bytes</a:t>
            </a: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2057400" y="4267200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133600" y="3962400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short *y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36" name="Left Brace 135"/>
          <p:cNvSpPr/>
          <p:nvPr/>
        </p:nvSpPr>
        <p:spPr>
          <a:xfrm rot="16200000">
            <a:off x="1524000" y="5181600"/>
            <a:ext cx="304800" cy="762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533400" y="5791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16-bit short stored in two bytes</a:t>
            </a:r>
            <a:endParaRPr lang="en-US" dirty="0"/>
          </a:p>
        </p:txBody>
      </p:sp>
      <p:cxnSp>
        <p:nvCxnSpPr>
          <p:cNvPr id="138" name="Straight Arrow Connector 137"/>
          <p:cNvCxnSpPr/>
          <p:nvPr/>
        </p:nvCxnSpPr>
        <p:spPr>
          <a:xfrm flipV="1">
            <a:off x="7010400" y="4267200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162800" y="3962399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char *z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40" name="Left Brace 139"/>
          <p:cNvSpPr/>
          <p:nvPr/>
        </p:nvSpPr>
        <p:spPr>
          <a:xfrm rot="16200000">
            <a:off x="6667500" y="5372100"/>
            <a:ext cx="304800" cy="381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5867400" y="571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8-bit character stored in one byte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7498036" y="4572000"/>
            <a:ext cx="1434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Byte address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6519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sizeof</a:t>
            </a:r>
            <a:r>
              <a:rPr lang="en-US" dirty="0" smtClean="0"/>
              <a:t>()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(type) returns number of bytes in object</a:t>
            </a:r>
          </a:p>
          <a:p>
            <a:pPr lvl="1"/>
            <a:r>
              <a:rPr lang="en-US" dirty="0" smtClean="0"/>
              <a:t>But number of bits in a byte is not standardized</a:t>
            </a:r>
          </a:p>
          <a:p>
            <a:pPr lvl="2"/>
            <a:r>
              <a:rPr lang="en-US" dirty="0" smtClean="0"/>
              <a:t>In olden times, when dragons roamed the earth, bytes could be 5, 6, 7, 9 bits long</a:t>
            </a:r>
          </a:p>
          <a:p>
            <a:r>
              <a:rPr lang="en-US" dirty="0" smtClean="0"/>
              <a:t>By definition, </a:t>
            </a:r>
            <a:r>
              <a:rPr lang="en-US" dirty="0" err="1" smtClean="0"/>
              <a:t>sizeof</a:t>
            </a:r>
            <a:r>
              <a:rPr lang="en-US" dirty="0" smtClean="0"/>
              <a:t>(char)==1</a:t>
            </a:r>
          </a:p>
          <a:p>
            <a:r>
              <a:rPr lang="en-US" dirty="0" smtClean="0"/>
              <a:t>Can take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), or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structtype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We’ll see more of </a:t>
            </a:r>
            <a:r>
              <a:rPr lang="en-US" dirty="0" err="1" smtClean="0"/>
              <a:t>sizeof</a:t>
            </a:r>
            <a:r>
              <a:rPr lang="en-US" dirty="0" smtClean="0"/>
              <a:t> when we look at dynamic memory management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1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4392F-6F07-1144-8315-6BB650C02F5C}" type="slidenum">
              <a:rPr lang="en-US"/>
              <a:pPr/>
              <a:t>26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Pointer Arithmetic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en-US" i="1" dirty="0"/>
              <a:t>pointer</a:t>
            </a:r>
            <a:r>
              <a:rPr lang="en-US" dirty="0"/>
              <a:t> + </a:t>
            </a:r>
            <a:r>
              <a:rPr lang="en-US" i="1" dirty="0"/>
              <a:t>number</a:t>
            </a:r>
            <a:r>
              <a:rPr lang="en-US" dirty="0"/>
              <a:t>		</a:t>
            </a:r>
            <a:r>
              <a:rPr lang="en-US" i="1" dirty="0"/>
              <a:t>pointer</a:t>
            </a:r>
            <a:r>
              <a:rPr lang="en-US" dirty="0"/>
              <a:t> – </a:t>
            </a:r>
            <a:r>
              <a:rPr lang="en-US" i="1" dirty="0" smtClean="0"/>
              <a:t>number</a:t>
            </a:r>
            <a:endParaRPr lang="en-US" dirty="0"/>
          </a:p>
          <a:p>
            <a:pPr lvl="1" eaLnBrk="1" hangingPunct="1">
              <a:buFont typeface="Wingdings" charset="2"/>
              <a:buNone/>
            </a:pPr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i="1" dirty="0"/>
              <a:t>pointer</a:t>
            </a:r>
            <a:r>
              <a:rPr lang="en-US" dirty="0"/>
              <a:t> </a:t>
            </a:r>
            <a:r>
              <a:rPr lang="en-US" b="1" dirty="0">
                <a:latin typeface="Courier New" charset="0"/>
              </a:rPr>
              <a:t>+ 1</a:t>
            </a:r>
            <a:r>
              <a:rPr lang="en-US" dirty="0"/>
              <a:t>	   adds 1 </a:t>
            </a:r>
            <a:r>
              <a:rPr lang="en-US" u="sng" dirty="0"/>
              <a:t>something</a:t>
            </a:r>
            <a:r>
              <a:rPr lang="en-US" dirty="0"/>
              <a:t> to a pointer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00163" y="2667000"/>
            <a:ext cx="6551612" cy="1568450"/>
            <a:chOff x="816" y="1872"/>
            <a:chExt cx="4127" cy="988"/>
          </a:xfrm>
        </p:grpSpPr>
        <p:sp>
          <p:nvSpPr>
            <p:cNvPr id="29710" name="Text Box 5"/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latin typeface="Courier New" charset="0"/>
                </a:rPr>
                <a:t>char   *</a:t>
              </a:r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r>
                <a:rPr lang="en-US" sz="1600" b="1" dirty="0">
                  <a:latin typeface="Courier New" charset="0"/>
                </a:rPr>
                <a:t>char    a;</a:t>
              </a:r>
            </a:p>
            <a:p>
              <a:r>
                <a:rPr lang="en-US" sz="1600" b="1" dirty="0">
                  <a:latin typeface="Courier New" charset="0"/>
                </a:rPr>
                <a:t>char    </a:t>
              </a:r>
              <a:r>
                <a:rPr lang="en-US" sz="1600" b="1" dirty="0" err="1">
                  <a:latin typeface="Courier New" charset="0"/>
                </a:rPr>
                <a:t>b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endParaRPr lang="en-US" sz="1600" b="1" dirty="0">
                <a:latin typeface="Courier New" charset="0"/>
              </a:endParaRP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= &amp;a;</a:t>
              </a: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+= 1;</a:t>
              </a:r>
            </a:p>
          </p:txBody>
        </p:sp>
        <p:sp>
          <p:nvSpPr>
            <p:cNvPr id="29711" name="Text Box 6"/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*p;</a:t>
              </a:r>
            </a:p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 a;</a:t>
              </a:r>
            </a:p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 b;</a:t>
              </a:r>
            </a:p>
            <a:p>
              <a:endParaRPr lang="en-US" sz="1600" b="1" dirty="0">
                <a:latin typeface="Courier New" charset="0"/>
              </a:endParaRPr>
            </a:p>
            <a:p>
              <a:r>
                <a:rPr lang="en-US" sz="1600" b="1" dirty="0">
                  <a:latin typeface="Courier New" charset="0"/>
                </a:rPr>
                <a:t>p = &amp;a;</a:t>
              </a:r>
            </a:p>
            <a:p>
              <a:r>
                <a:rPr lang="en-US" sz="1600" b="1" dirty="0">
                  <a:latin typeface="Courier New" charset="0"/>
                </a:rPr>
                <a:t>p += 1;</a:t>
              </a:r>
            </a:p>
          </p:txBody>
        </p:sp>
      </p:grp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2667001" y="3581400"/>
            <a:ext cx="3657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In each, </a:t>
            </a:r>
            <a:r>
              <a:rPr lang="en-US" sz="2000" dirty="0" err="1">
                <a:latin typeface="+mj-lt"/>
              </a:rPr>
              <a:t>p</a:t>
            </a:r>
            <a:r>
              <a:rPr lang="en-US" sz="2000" dirty="0">
                <a:latin typeface="+mj-lt"/>
              </a:rPr>
              <a:t> now points to </a:t>
            </a:r>
            <a:r>
              <a:rPr lang="en-US" sz="2000" dirty="0" err="1">
                <a:latin typeface="+mj-lt"/>
              </a:rPr>
              <a:t>b</a:t>
            </a:r>
            <a:endParaRPr lang="en-US" sz="2000" dirty="0">
              <a:latin typeface="+mj-lt"/>
            </a:endParaRPr>
          </a:p>
          <a:p>
            <a:pPr algn="ctr"/>
            <a:r>
              <a:rPr lang="en-US" sz="2000" dirty="0">
                <a:latin typeface="+mj-lt"/>
              </a:rPr>
              <a:t>(Assuming compiler doesn’t reorder variables in </a:t>
            </a:r>
            <a:r>
              <a:rPr lang="en-US" sz="2000" dirty="0" smtClean="0">
                <a:latin typeface="+mj-lt"/>
              </a:rPr>
              <a:t>memory. </a:t>
            </a:r>
            <a:r>
              <a:rPr lang="en-US" sz="2000" b="1" i="1" dirty="0" smtClean="0">
                <a:latin typeface="+mj-lt"/>
              </a:rPr>
              <a:t>Never code like this!!!!</a:t>
            </a:r>
            <a:r>
              <a:rPr lang="en-US" sz="2000" dirty="0" smtClean="0">
                <a:latin typeface="+mj-lt"/>
              </a:rPr>
              <a:t>)</a:t>
            </a:r>
            <a:endParaRPr lang="en-US" sz="2000" dirty="0">
              <a:latin typeface="+mj-lt"/>
            </a:endParaRP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>
            <a:off x="2514600" y="4056062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6157913" y="4056062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533400" y="4981575"/>
            <a:ext cx="2890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b="1" dirty="0">
                <a:latin typeface="Courier New"/>
                <a:cs typeface="Courier New"/>
              </a:rPr>
              <a:t>1*</a:t>
            </a:r>
            <a:r>
              <a:rPr lang="en-US" sz="2000" b="1" dirty="0" err="1">
                <a:latin typeface="Courier New"/>
                <a:cs typeface="Courier New"/>
              </a:rPr>
              <a:t>sizeof(char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  <a:r>
              <a:rPr lang="en-US" sz="2000" dirty="0">
                <a:latin typeface="+mj-lt"/>
              </a:rPr>
              <a:t>to the memory address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715000" y="4981575"/>
            <a:ext cx="2800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b="1" dirty="0">
                <a:latin typeface="Courier New"/>
                <a:cs typeface="Courier New"/>
              </a:rPr>
              <a:t>1*</a:t>
            </a:r>
            <a:r>
              <a:rPr lang="en-US" sz="2000" b="1" dirty="0" err="1">
                <a:latin typeface="Courier New"/>
                <a:cs typeface="Courier New"/>
              </a:rPr>
              <a:t>sizeof(int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to the memory address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194678" y="5759450"/>
            <a:ext cx="6699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Pointer arithmetic should be used </a:t>
            </a:r>
            <a:r>
              <a:rPr lang="en-US" sz="2800" i="1" u="sng" dirty="0">
                <a:latin typeface="+mj-lt"/>
              </a:rPr>
              <a:t>cautiously</a:t>
            </a:r>
          </a:p>
        </p:txBody>
      </p:sp>
    </p:spTree>
    <p:extLst>
      <p:ext uri="{BB962C8B-B14F-4D97-AF65-F5344CB8AC3E}">
        <p14:creationId xmlns:p14="http://schemas.microsoft.com/office/powerpoint/2010/main" val="3824059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9" grpId="0" animBg="1"/>
      <p:bldP spid="107530" grpId="0" animBg="1"/>
      <p:bldP spid="107532" grpId="0"/>
      <p:bldP spid="107533" grpId="0"/>
      <p:bldP spid="10753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B0B51-796C-3442-9685-4192E4132C58}" type="slidenum">
              <a:rPr lang="en-US"/>
              <a:pPr/>
              <a:t>27</a:t>
            </a:fld>
            <a:endParaRPr lang="en-US"/>
          </a:p>
        </p:txBody>
      </p:sp>
      <p:sp>
        <p:nvSpPr>
          <p:cNvPr id="3379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Arrays and Pointers</a:t>
            </a:r>
          </a:p>
        </p:txBody>
      </p:sp>
      <p:sp>
        <p:nvSpPr>
          <p:cNvPr id="33798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27200"/>
            <a:ext cx="4953000" cy="4398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Array </a:t>
            </a:r>
            <a:r>
              <a:rPr lang="en-US" sz="2000" dirty="0" err="1">
                <a:sym typeface="Symbol" charset="2"/>
              </a:rPr>
              <a:t>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/>
              <a:t>pointer to the initial (0th) array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element</a:t>
            </a:r>
            <a:endParaRPr lang="en-US" sz="2000" dirty="0"/>
          </a:p>
          <a:p>
            <a:pPr marL="0" indent="0" eaLnBrk="1" hangingPunct="1"/>
            <a:endParaRPr lang="en-US" sz="2000" dirty="0"/>
          </a:p>
          <a:p>
            <a:pPr lvl="1" eaLnBrk="1" hangingPunct="1">
              <a:buFont typeface="Wingdings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a[</a:t>
            </a:r>
            <a:r>
              <a:rPr lang="en-US" sz="2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]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  <a:sym typeface="Symbol" charset="2"/>
              </a:rPr>
              <a:t> *</a:t>
            </a:r>
            <a:r>
              <a:rPr lang="en-US" sz="2800" b="1" dirty="0">
                <a:solidFill>
                  <a:schemeClr val="tx1"/>
                </a:solidFill>
                <a:latin typeface="Courier New" charset="0"/>
                <a:sym typeface="Symbol" charset="2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charset="0"/>
                <a:sym typeface="Symbol" charset="2"/>
              </a:rPr>
              <a:t>a+i</a:t>
            </a:r>
            <a:r>
              <a:rPr lang="en-US" sz="2800" b="1" dirty="0">
                <a:solidFill>
                  <a:schemeClr val="tx1"/>
                </a:solidFill>
                <a:latin typeface="Courier New" charset="0"/>
                <a:sym typeface="Symbol" charset="2"/>
              </a:rPr>
              <a:t>)</a:t>
            </a:r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An </a:t>
            </a:r>
            <a:r>
              <a:rPr lang="en-US" sz="2000" dirty="0"/>
              <a:t>array is passed to a function as a pointer</a:t>
            </a:r>
          </a:p>
          <a:p>
            <a:pPr lvl="1" eaLnBrk="1" hangingPunct="1"/>
            <a:r>
              <a:rPr lang="en-US" sz="1800" dirty="0"/>
              <a:t>The array size is lost!</a:t>
            </a:r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Usually </a:t>
            </a:r>
            <a:r>
              <a:rPr lang="en-US" sz="2000" dirty="0"/>
              <a:t>bad style to interchange arrays and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pointers</a:t>
            </a:r>
            <a:endParaRPr lang="en-US" sz="2000" dirty="0"/>
          </a:p>
          <a:p>
            <a:pPr lvl="1" eaLnBrk="1" hangingPunct="1"/>
            <a:r>
              <a:rPr lang="en-US" sz="1800" dirty="0"/>
              <a:t>Avoid pointer arithmetic!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5334000" y="1841500"/>
            <a:ext cx="200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i="1">
                <a:latin typeface="Tahoma" charset="0"/>
              </a:rPr>
              <a:t>Really </a:t>
            </a:r>
            <a:r>
              <a:rPr lang="en-US" sz="1600" b="1">
                <a:latin typeface="Courier New" charset="0"/>
              </a:rPr>
              <a:t>int *array</a:t>
            </a: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6324600" y="213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5181600" y="2286000"/>
            <a:ext cx="3616325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foo(int array[],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 unsigned int size)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 array[size - 1]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main(void)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int a[10], b[5];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 foo(a, 10)… foo(b, 5)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7358063" y="1676400"/>
            <a:ext cx="1444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ahoma" charset="0"/>
              </a:rPr>
              <a:t>Must explicitly</a:t>
            </a:r>
          </a:p>
          <a:p>
            <a:pPr eaLnBrk="0" hangingPunct="0"/>
            <a:r>
              <a:rPr lang="en-US" sz="1600">
                <a:latin typeface="Tahoma" charset="0"/>
              </a:rPr>
              <a:t>pass the size</a:t>
            </a:r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H="1">
            <a:off x="7620000" y="2209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5791200" y="1143000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ahoma" charset="0"/>
              </a:rPr>
              <a:t>Passing arrays:</a:t>
            </a:r>
          </a:p>
        </p:txBody>
      </p:sp>
    </p:spTree>
    <p:extLst>
      <p:ext uri="{BB962C8B-B14F-4D97-AF65-F5344CB8AC3E}">
        <p14:creationId xmlns:p14="http://schemas.microsoft.com/office/powerpoint/2010/main" val="160853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  <p:bldP spid="119816" grpId="0" animBg="1"/>
      <p:bldP spid="119817" grpId="0" animBg="1"/>
      <p:bldP spid="119819" grpId="0"/>
      <p:bldP spid="119820" grpId="0" animBg="1"/>
      <p:bldP spid="1198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CEDE59-AB15-AA4E-B3C4-8DEBFC68365A}" type="slidenum">
              <a:rPr lang="en-US"/>
              <a:pPr/>
              <a:t>28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 and Pointers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4419600" cy="445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foo(int array[],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 unsigned int size)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printf(“%d\n”, sizeof(array));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main(void)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int a[10], b[5];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 foo(a, 10)… foo(b, 5)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printf(“%d\n”, sizeof(a));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 flipH="1">
            <a:off x="47244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 flipH="1">
            <a:off x="4267200" y="5105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5486400" y="25146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does this print?</a:t>
            </a:r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5486400" y="48768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does this print?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8077200" y="251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7924800" y="4876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40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5715000" y="2981325"/>
            <a:ext cx="28303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... because </a:t>
            </a:r>
            <a:r>
              <a:rPr lang="en-US" sz="1600" b="1" dirty="0">
                <a:latin typeface="Courier New" charset="0"/>
              </a:rPr>
              <a:t>array</a:t>
            </a:r>
            <a:r>
              <a:rPr lang="en-US" dirty="0"/>
              <a:t> is really</a:t>
            </a:r>
          </a:p>
          <a:p>
            <a:r>
              <a:rPr lang="en-US" dirty="0"/>
              <a:t>a </a:t>
            </a:r>
            <a:r>
              <a:rPr lang="en-US" dirty="0" smtClean="0"/>
              <a:t>pointer (and a pointer is </a:t>
            </a:r>
            <a:br>
              <a:rPr lang="en-US" dirty="0" smtClean="0"/>
            </a:br>
            <a:r>
              <a:rPr lang="en-US" dirty="0" smtClean="0"/>
              <a:t>architecture dependent, but  </a:t>
            </a:r>
            <a:br>
              <a:rPr lang="en-US" dirty="0" smtClean="0"/>
            </a:br>
            <a:r>
              <a:rPr lang="en-US" dirty="0" smtClean="0"/>
              <a:t>likely to be 8 on modern</a:t>
            </a:r>
            <a:br>
              <a:rPr lang="en-US" dirty="0" smtClean="0"/>
            </a:br>
            <a:r>
              <a:rPr lang="en-US" dirty="0" smtClean="0"/>
              <a:t>machines!)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10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/>
      <p:bldP spid="125968" grpId="0"/>
      <p:bldP spid="12596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E4AE6-9F99-1945-924E-7C6587D5ECEB}" type="slidenum">
              <a:rPr lang="en-US"/>
              <a:pPr/>
              <a:t>29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 and Pointers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30225" y="2298700"/>
            <a:ext cx="3127375" cy="210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i;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array[10];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for (i = 0; i &lt; 10; i++)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array[i] = …;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962400" y="2298700"/>
            <a:ext cx="4594225" cy="210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*p;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array[10];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for (p = array; p &lt; &amp;array[10]; p++)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*p = …;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4572000" y="3048000"/>
            <a:ext cx="1295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5943600" y="3048000"/>
            <a:ext cx="1828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7848600" y="3124200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4114800" y="3733800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1733" y="4842933"/>
            <a:ext cx="5747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These code sequences have the same effect!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1462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0" grpId="1" animBg="1"/>
      <p:bldP spid="123911" grpId="0" animBg="1"/>
      <p:bldP spid="123911" grpId="1" animBg="1"/>
      <p:bldP spid="123912" grpId="0" animBg="1"/>
      <p:bldP spid="123912" grpId="1" animBg="1"/>
      <p:bldP spid="1239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Address vs. Value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 memory to be a single huge array</a:t>
            </a:r>
          </a:p>
          <a:p>
            <a:pPr lvl="1"/>
            <a:r>
              <a:rPr lang="en-US" dirty="0" smtClean="0"/>
              <a:t>Each cell of the array has an address associated with it</a:t>
            </a:r>
          </a:p>
          <a:p>
            <a:pPr lvl="1"/>
            <a:r>
              <a:rPr lang="en-US" dirty="0" smtClean="0"/>
              <a:t>Each cell also stores some value</a:t>
            </a:r>
          </a:p>
          <a:p>
            <a:pPr lvl="1"/>
            <a:r>
              <a:rPr lang="en-US" dirty="0" smtClean="0"/>
              <a:t>Do you think they use signed or unsigned numbers? Negative address?!</a:t>
            </a:r>
          </a:p>
          <a:p>
            <a:r>
              <a:rPr lang="en-US" dirty="0" smtClean="0"/>
              <a:t>Don’t confuse the address referring to a memory location with the value stored there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2252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33" y="3216"/>
              <a:ext cx="145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/>
                <a:t>101</a:t>
              </a:r>
              <a:r>
                <a:rPr lang="en-US" sz="1700" dirty="0" smtClean="0"/>
                <a:t> 102 103 104 105 </a:t>
              </a:r>
              <a:r>
                <a:rPr lang="en-US" sz="1700" dirty="0"/>
                <a:t>...</a:t>
              </a:r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Clickers/Peer Instruction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5257800" cy="2209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x[5] = { 2, 4, 6, 8, 10 };</a:t>
            </a:r>
          </a:p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*p = x;</a:t>
            </a:r>
          </a:p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**</a:t>
            </a:r>
            <a:r>
              <a:rPr lang="en-US" b="1" dirty="0" err="1">
                <a:latin typeface="Courier"/>
                <a:cs typeface="Courier"/>
              </a:rPr>
              <a:t>pp</a:t>
            </a:r>
            <a:r>
              <a:rPr lang="en-US" b="1" dirty="0">
                <a:latin typeface="Courier"/>
                <a:cs typeface="Courier"/>
              </a:rPr>
              <a:t> = &amp;p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(*</a:t>
            </a:r>
            <a:r>
              <a:rPr lang="en-US" b="1" dirty="0" err="1">
                <a:latin typeface="Courier"/>
                <a:cs typeface="Courier"/>
              </a:rPr>
              <a:t>pp</a:t>
            </a:r>
            <a:r>
              <a:rPr lang="en-US" b="1" dirty="0">
                <a:latin typeface="Courier"/>
                <a:cs typeface="Courier"/>
              </a:rPr>
              <a:t>)++;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(*(*</a:t>
            </a:r>
            <a:r>
              <a:rPr lang="en-US" b="1" dirty="0" err="1">
                <a:latin typeface="Courier"/>
                <a:cs typeface="Courier"/>
              </a:rPr>
              <a:t>pp</a:t>
            </a:r>
            <a:r>
              <a:rPr lang="en-US" b="1" dirty="0">
                <a:latin typeface="Courier"/>
                <a:cs typeface="Courier"/>
              </a:rPr>
              <a:t>))++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printf</a:t>
            </a:r>
            <a:r>
              <a:rPr lang="en-US" b="1" dirty="0">
                <a:latin typeface="Courier"/>
                <a:cs typeface="Courier"/>
              </a:rPr>
              <a:t>("%d\n", *p);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124200"/>
            <a:ext cx="548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 is:</a:t>
            </a:r>
          </a:p>
          <a:p>
            <a:r>
              <a:rPr lang="en-US" sz="3200" dirty="0" smtClean="0"/>
              <a:t>A: 2</a:t>
            </a:r>
          </a:p>
          <a:p>
            <a:r>
              <a:rPr lang="en-US" sz="3200" dirty="0" smtClean="0"/>
              <a:t>B: 3</a:t>
            </a:r>
          </a:p>
          <a:p>
            <a:r>
              <a:rPr lang="en-US" sz="3200" dirty="0" smtClean="0"/>
              <a:t>C: 4</a:t>
            </a:r>
          </a:p>
          <a:p>
            <a:r>
              <a:rPr lang="en-US" sz="3200" dirty="0" smtClean="0"/>
              <a:t>D: 5</a:t>
            </a:r>
          </a:p>
          <a:p>
            <a:r>
              <a:rPr lang="en-US" sz="3200" dirty="0" smtClean="0"/>
              <a:t>E: None of the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947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News (1/23/2015):</a:t>
            </a:r>
            <a:br>
              <a:rPr lang="en-US" dirty="0" smtClean="0"/>
            </a:br>
            <a:r>
              <a:rPr lang="en-US" dirty="0" smtClean="0"/>
              <a:t>Google Exposing Apple Security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Google security published details of three bugs in Apple OS X (90 days after privately notifying Apple)</a:t>
            </a:r>
          </a:p>
          <a:p>
            <a:pPr lvl="1"/>
            <a:r>
              <a:rPr lang="en-US" sz="2400" dirty="0" smtClean="0"/>
              <a:t>One network stack problem fixed in Yosemite, all in next beta</a:t>
            </a:r>
          </a:p>
          <a:p>
            <a:pPr lvl="1"/>
            <a:r>
              <a:rPr lang="en-US" sz="2400" dirty="0" smtClean="0"/>
              <a:t>One is dereferencing a null pointer !</a:t>
            </a:r>
          </a:p>
          <a:p>
            <a:pPr lvl="1"/>
            <a:r>
              <a:rPr lang="en-US" sz="2400" dirty="0" smtClean="0"/>
              <a:t>One is zeroing wrong part of memory !</a:t>
            </a:r>
          </a:p>
          <a:p>
            <a:r>
              <a:rPr lang="en-US" dirty="0" smtClean="0"/>
              <a:t>Separately, Google announces it won’t patch </a:t>
            </a:r>
            <a:r>
              <a:rPr lang="en-US" dirty="0" err="1" smtClean="0"/>
              <a:t>WebKit</a:t>
            </a:r>
            <a:r>
              <a:rPr lang="en-US" dirty="0" smtClean="0"/>
              <a:t> vulnerability affecting Android 4.3 and below (only about 930 million active users)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6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</a:t>
            </a:r>
            <a:r>
              <a:rPr lang="en-US" dirty="0" err="1" smtClean="0"/>
              <a:t>strlen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6400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 err="1">
                <a:latin typeface="Courier New" charset="0"/>
              </a:rPr>
              <a:t>strlen</a:t>
            </a:r>
            <a:r>
              <a:rPr lang="en-US" sz="2400" b="1" dirty="0" smtClean="0">
                <a:latin typeface="Courier New" charset="0"/>
              </a:rPr>
              <a:t>(char *s)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smtClean="0">
                <a:latin typeface="Courier New" charset="0"/>
              </a:rPr>
              <a:t>char *p = s;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    while </a:t>
            </a:r>
            <a:r>
              <a:rPr lang="en-US" sz="2400" b="1" dirty="0" smtClean="0">
                <a:latin typeface="Courier New" charset="0"/>
              </a:rPr>
              <a:t>(*p++)</a:t>
            </a: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	</a:t>
            </a:r>
            <a:r>
              <a:rPr lang="en-US" sz="2400" b="1" dirty="0" smtClean="0">
                <a:latin typeface="Courier New" charset="0"/>
              </a:rPr>
              <a:t>		; /* Null body of while */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charset="0"/>
              </a:rPr>
              <a:t>    return </a:t>
            </a:r>
            <a:r>
              <a:rPr lang="en-US" sz="2400" b="1" dirty="0" smtClean="0">
                <a:latin typeface="Courier New" charset="0"/>
              </a:rPr>
              <a:t>(p – s – 1);</a:t>
            </a: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What happens if there is no zero character at end of string?</a:t>
            </a: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omic Sans M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11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74000" cy="4746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Point past end of array?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2959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Array size </a:t>
            </a:r>
            <a:r>
              <a:rPr lang="en-US" i="1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n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; want to access from </a:t>
            </a:r>
            <a:r>
              <a:rPr lang="en-US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0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 to </a:t>
            </a:r>
            <a:r>
              <a:rPr lang="en-US" i="1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n</a:t>
            </a:r>
            <a:r>
              <a:rPr lang="en-US" dirty="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-1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, but test for exit by comparing to address one element past the array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ar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[10], *p, *q, sum = 0;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...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 = &amp;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ar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[0]; q = &amp;</a:t>
            </a:r>
            <a:r>
              <a:rPr lang="en-US" sz="2800" b="1" dirty="0" err="1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ar</a:t>
            </a: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[10];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while (p != q)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	/* sum = sum + *p; p = p + 1; */</a:t>
            </a:r>
            <a:b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 b="1" dirty="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	sum += *p++;</a:t>
            </a:r>
            <a:endParaRPr lang="en-US" b="1" dirty="0">
              <a:ea typeface="ＭＳ Ｐゴシック" pitchFamily="-65" charset="-128"/>
              <a:cs typeface="ＭＳ Ｐゴシック" pitchFamily="-65" charset="-128"/>
            </a:endParaRPr>
          </a:p>
          <a:p>
            <a:pPr marL="508000" lvl="1"/>
            <a:r>
              <a:rPr lang="en-US" dirty="0"/>
              <a:t>Is this legal?</a:t>
            </a:r>
          </a:p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C defines that one element past end of array </a:t>
            </a:r>
            <a:r>
              <a:rPr lang="en-US" dirty="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must be a valid address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, i.e., not cause an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error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98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Pointer Arithmetic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an integer to a pointer.</a:t>
            </a:r>
          </a:p>
          <a:p>
            <a:r>
              <a:rPr lang="en-US" dirty="0" smtClean="0"/>
              <a:t>Subtract 2 pointers (in the same array)</a:t>
            </a:r>
          </a:p>
          <a:p>
            <a:r>
              <a:rPr lang="en-US" dirty="0" smtClean="0"/>
              <a:t>Compare pointers (&lt;, &lt;=, ==, !=, &gt;, &gt;=)</a:t>
            </a:r>
          </a:p>
          <a:p>
            <a:r>
              <a:rPr lang="en-US" dirty="0" smtClean="0"/>
              <a:t>Compare pointer to NULL (indicates that the pointer points to nothing)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Everything else illegal since makes no sense:</a:t>
            </a:r>
          </a:p>
          <a:p>
            <a:r>
              <a:rPr lang="en-US" dirty="0" smtClean="0"/>
              <a:t>adding two pointers</a:t>
            </a:r>
          </a:p>
          <a:p>
            <a:r>
              <a:rPr lang="en-US" dirty="0" smtClean="0"/>
              <a:t>multiplying pointers </a:t>
            </a:r>
          </a:p>
          <a:p>
            <a:r>
              <a:rPr lang="en-US" dirty="0" smtClean="0"/>
              <a:t>subtract pointer from integer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474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Arguments in </a:t>
            </a:r>
            <a:r>
              <a:rPr lang="en-US" dirty="0" smtClean="0">
                <a:latin typeface="Courier"/>
                <a:cs typeface="Courier"/>
              </a:rPr>
              <a:t>main()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arguments to the main function, use: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[])</a:t>
            </a:r>
          </a:p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contains the number of strings on the command line (the executable counts as one, plus one for each argument). Here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/>
              <a:t> is 2:</a:t>
            </a:r>
          </a:p>
          <a:p>
            <a:pPr lvl="2">
              <a:buNone/>
            </a:pPr>
            <a:r>
              <a:rPr lang="en-US" dirty="0" err="1" smtClean="0"/>
              <a:t>unix</a:t>
            </a:r>
            <a:r>
              <a:rPr lang="en-US" dirty="0" smtClean="0"/>
              <a:t>% sort </a:t>
            </a:r>
            <a:r>
              <a:rPr lang="en-US" dirty="0" err="1" smtClean="0"/>
              <a:t>myFile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is a </a:t>
            </a:r>
            <a:r>
              <a:rPr lang="en-US" i="1" dirty="0" smtClean="0"/>
              <a:t>pointer </a:t>
            </a:r>
            <a:r>
              <a:rPr lang="en-US" dirty="0" smtClean="0"/>
              <a:t>to an array containing the arguments as </a:t>
            </a:r>
            <a:r>
              <a:rPr lang="en-US" dirty="0" smtClean="0"/>
              <a:t>strings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4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Example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720261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foo</a:t>
            </a:r>
            <a:r>
              <a:rPr lang="en-US" dirty="0" smtClean="0">
                <a:latin typeface="Courier"/>
                <a:cs typeface="Courier"/>
              </a:rPr>
              <a:t> hello 87</a:t>
            </a:r>
          </a:p>
          <a:p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 = 3 /* number arguments */ </a:t>
            </a:r>
            <a:r>
              <a:rPr lang="en-US" dirty="0" smtClean="0"/>
              <a:t> </a:t>
            </a:r>
          </a:p>
          <a:p>
            <a:r>
              <a:rPr lang="en-US" dirty="0" smtClean="0">
                <a:latin typeface="Courier"/>
                <a:cs typeface="Courier"/>
              </a:rPr>
              <a:t>argv[0] = "</a:t>
            </a:r>
            <a:r>
              <a:rPr lang="en-US" dirty="0" err="1" smtClean="0">
                <a:latin typeface="Courier"/>
                <a:cs typeface="Courier"/>
              </a:rPr>
              <a:t>foo</a:t>
            </a:r>
            <a:r>
              <a:rPr lang="en-US" dirty="0" smtClean="0">
                <a:latin typeface="Courier"/>
                <a:cs typeface="Courier"/>
              </a:rPr>
              <a:t>",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argv[1] = "hello",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argv[2] = "87"</a:t>
            </a:r>
          </a:p>
          <a:p>
            <a:pPr lvl="1"/>
            <a:r>
              <a:rPr lang="en-US" sz="3176" dirty="0" smtClean="0"/>
              <a:t>Array of pointers to </a:t>
            </a:r>
            <a:r>
              <a:rPr lang="en-US" sz="3176" dirty="0" smtClean="0"/>
              <a:t>strings</a:t>
            </a:r>
            <a:endParaRPr lang="en-US" sz="3176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9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Pointers are abstraction of machine memory addresses</a:t>
            </a:r>
            <a:endParaRPr lang="en-US" dirty="0"/>
          </a:p>
          <a:p>
            <a:r>
              <a:rPr lang="en-US" dirty="0" smtClean="0"/>
              <a:t>Pointer variables are held in memory, and pointer values are just numbers that can be manipulated by software</a:t>
            </a:r>
          </a:p>
          <a:p>
            <a:r>
              <a:rPr lang="en-US" dirty="0" smtClean="0"/>
              <a:t>In C, close relationship between array names and pointers</a:t>
            </a:r>
          </a:p>
          <a:p>
            <a:r>
              <a:rPr lang="en-US" dirty="0" smtClean="0"/>
              <a:t>Pointers know the type of the object they point to (</a:t>
            </a:r>
            <a:r>
              <a:rPr lang="en-US" smtClean="0"/>
              <a:t>except void *)</a:t>
            </a:r>
            <a:endParaRPr lang="en-US" dirty="0" smtClean="0"/>
          </a:p>
          <a:p>
            <a:r>
              <a:rPr lang="en-US" dirty="0" smtClean="0"/>
              <a:t>Pointers are powerful but potentially dangerous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address </a:t>
            </a:r>
            <a:r>
              <a:rPr lang="en-US" dirty="0" smtClean="0"/>
              <a:t>refers to a particular memory location; e.g., it points to a memory location</a:t>
            </a:r>
          </a:p>
          <a:p>
            <a:r>
              <a:rPr lang="en-US" i="1" dirty="0" smtClean="0"/>
              <a:t>Pointer</a:t>
            </a:r>
            <a:r>
              <a:rPr lang="en-US" dirty="0" smtClean="0"/>
              <a:t>: A variable that contains the address of a variable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886200"/>
            <a:ext cx="7637463" cy="2062163"/>
            <a:chOff x="432" y="2599"/>
            <a:chExt cx="4811" cy="129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24" y="3216"/>
                <a:ext cx="1420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700" dirty="0">
                    <a:solidFill>
                      <a:schemeClr val="tx1"/>
                    </a:solidFill>
                  </a:rPr>
                  <a:t>101 102 103 104 105 ...</a:t>
                </a:r>
                <a:endParaRPr lang="en-US" sz="1700" dirty="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88" y="2880"/>
              <a:ext cx="360" cy="2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6600" y="516467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34200" y="485987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104</a:t>
            </a:r>
            <a:endParaRPr lang="en-US" sz="2000" dirty="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2519640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Syntax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urier"/>
                <a:cs typeface="Courier"/>
              </a:rPr>
              <a:t>int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/>
              <a:t>Tells compiler that </a:t>
            </a:r>
            <a:r>
              <a:rPr lang="en-US" dirty="0" smtClean="0">
                <a:solidFill>
                  <a:srgbClr val="0000FF"/>
                </a:solidFill>
              </a:rPr>
              <a:t>variable </a:t>
            </a:r>
            <a:r>
              <a:rPr lang="en-US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 is address of </a:t>
            </a:r>
            <a:r>
              <a:rPr lang="en-US" dirty="0" smtClean="0"/>
              <a:t>an </a:t>
            </a:r>
            <a:r>
              <a:rPr lang="en-US" dirty="0" smtClean="0">
                <a:latin typeface="Courier"/>
                <a:cs typeface="Courier"/>
              </a:rPr>
              <a:t>int</a:t>
            </a:r>
          </a:p>
          <a:p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&amp;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/>
              <a:t>Tells compiler to assign </a:t>
            </a:r>
            <a:r>
              <a:rPr lang="en-US" dirty="0" smtClean="0">
                <a:solidFill>
                  <a:srgbClr val="0000FF"/>
                </a:solidFill>
              </a:rPr>
              <a:t>address of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y</a:t>
            </a:r>
            <a:r>
              <a:rPr lang="en-US" dirty="0" smtClean="0"/>
              <a:t> to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&amp;</a:t>
            </a:r>
            <a:r>
              <a:rPr lang="en-US" dirty="0" smtClean="0"/>
              <a:t> called the “address operator” in this context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z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/>
              <a:t>Tells compiler to assign </a:t>
            </a:r>
            <a:r>
              <a:rPr lang="en-US" dirty="0" smtClean="0">
                <a:solidFill>
                  <a:srgbClr val="0000FF"/>
                </a:solidFill>
              </a:rPr>
              <a:t>value at address in 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x</a:t>
            </a:r>
            <a:r>
              <a:rPr lang="en-US" dirty="0" smtClean="0"/>
              <a:t> to </a:t>
            </a:r>
            <a:r>
              <a:rPr lang="en-US" dirty="0" err="1" smtClean="0">
                <a:latin typeface="Courier"/>
                <a:cs typeface="Courier"/>
              </a:rPr>
              <a:t>z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smtClean="0"/>
              <a:t> called the “dereference operator” in this context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and Using Pointers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728" y="762000"/>
            <a:ext cx="8686800" cy="16335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create a pointer:</a:t>
            </a:r>
          </a:p>
          <a:p>
            <a:pPr marL="508000" lvl="1">
              <a:buFontTx/>
              <a:buNone/>
            </a:pPr>
            <a:r>
              <a:rPr lang="en-US" b="1" dirty="0" smtClean="0">
                <a:latin typeface="Courier New" charset="0"/>
              </a:rPr>
              <a:t>&amp;</a:t>
            </a:r>
            <a:r>
              <a:rPr lang="en-US" dirty="0" smtClean="0"/>
              <a:t> operator: get address of a variable</a:t>
            </a:r>
          </a:p>
          <a:p>
            <a:pPr>
              <a:buFont typeface="Times" charset="0"/>
              <a:buNone/>
            </a:pP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</a:t>
            </a:r>
            <a:r>
              <a:rPr lang="en-US" b="1" dirty="0" err="1" smtClean="0">
                <a:latin typeface="Courier New" charset="0"/>
              </a:rPr>
              <a:t>p</a:t>
            </a:r>
            <a:r>
              <a:rPr lang="en-US" b="1" dirty="0" smtClean="0">
                <a:latin typeface="Courier New" charset="0"/>
              </a:rPr>
              <a:t>, </a:t>
            </a:r>
            <a:r>
              <a:rPr lang="en-US" b="1" dirty="0" err="1" smtClean="0">
                <a:latin typeface="Courier New" charset="0"/>
              </a:rPr>
              <a:t>x</a:t>
            </a:r>
            <a:r>
              <a:rPr lang="en-US" b="1" dirty="0" smtClean="0">
                <a:latin typeface="Courier New" charset="0"/>
              </a:rPr>
              <a:t>; 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794395"/>
            <a:ext cx="3124200" cy="747713"/>
            <a:chOff x="2016" y="1104"/>
            <a:chExt cx="1968" cy="4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err="1">
                    <a:solidFill>
                      <a:schemeClr val="tx1"/>
                    </a:solidFill>
                    <a:latin typeface="Courier New" charset="0"/>
                  </a:rPr>
                  <a:t>p</a:t>
                </a:r>
                <a:endParaRPr lang="en-US" sz="2000" b="1" dirty="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err="1">
                    <a:solidFill>
                      <a:schemeClr val="tx1"/>
                    </a:solidFill>
                    <a:latin typeface="Courier New" charset="0"/>
                  </a:rPr>
                  <a:t>x</a:t>
                </a:r>
                <a:endParaRPr lang="en-US" sz="2000" b="1" dirty="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62000" y="2708795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 = 3; 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762000" y="3546995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p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US" sz="3200" b="1" dirty="0" smtClean="0">
                  <a:solidFill>
                    <a:schemeClr val="tx1"/>
                  </a:solidFill>
                  <a:latin typeface="Courier New" charset="0"/>
                </a:rPr>
                <a:t>= &amp;</a:t>
              </a: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; 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152400" y="4376730"/>
            <a:ext cx="8915400" cy="1414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How get a value pointed to?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“</a:t>
            </a:r>
            <a:r>
              <a:rPr lang="en-US" sz="2400" b="1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*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”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Courier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(dereference operator): </a:t>
            </a:r>
            <a:r>
              <a:rPr lang="en-US" sz="2400" dirty="0">
                <a:solidFill>
                  <a:srgbClr val="0000FF"/>
                </a:solidFill>
                <a:ea typeface="ＭＳ Ｐゴシック" charset="-128"/>
                <a:cs typeface="Courier"/>
              </a:rPr>
              <a:t>get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 the value that the pointer points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printf(“p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points to %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d\n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”,*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); </a:t>
            </a: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00800" y="1795456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Note the “</a:t>
            </a:r>
            <a:r>
              <a:rPr lang="en-US" sz="2000" b="1" dirty="0">
                <a:latin typeface="Courier"/>
                <a:cs typeface="Courier"/>
              </a:rPr>
              <a:t>*</a:t>
            </a:r>
            <a:r>
              <a:rPr lang="en-US" sz="2000" dirty="0"/>
              <a:t>” gets used 2 different ways in this example.  In the  declaration to indicate that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 is going to be a pointer,  and in the </a:t>
            </a:r>
            <a:r>
              <a:rPr lang="en-US" sz="2000" b="1" dirty="0" err="1">
                <a:latin typeface="Courier New" charset="0"/>
              </a:rPr>
              <a:t>printf</a:t>
            </a:r>
            <a:r>
              <a:rPr lang="en-US" sz="2000" dirty="0"/>
              <a:t> to get the value pointed to by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00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Pointer for Writes</a:t>
            </a:r>
            <a:endParaRPr lang="en-US" dirty="0"/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change a variable pointed to?</a:t>
            </a:r>
          </a:p>
          <a:p>
            <a:pPr lvl="1"/>
            <a:r>
              <a:rPr lang="en-US" dirty="0" smtClean="0"/>
              <a:t>Use the dereference operator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on left of assignment operator 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</a:p>
          <a:p>
            <a:pPr lvl="1"/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529642"/>
            <a:ext cx="3124200" cy="823913"/>
            <a:chOff x="2016" y="2064"/>
            <a:chExt cx="1968" cy="51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4758242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charset="0"/>
              </a:rPr>
              <a:t>*</a:t>
            </a:r>
            <a:r>
              <a:rPr lang="en-US" sz="3200" b="1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3200" b="1" dirty="0">
                <a:solidFill>
                  <a:schemeClr val="tx1"/>
                </a:solidFill>
                <a:latin typeface="Courier New" charset="0"/>
              </a:rPr>
              <a:t> = 5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3158042"/>
            <a:ext cx="3124200" cy="823913"/>
            <a:chOff x="2016" y="1200"/>
            <a:chExt cx="1968" cy="519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197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and C pass parameters “by value”</a:t>
            </a:r>
          </a:p>
          <a:p>
            <a:pPr lvl="1"/>
            <a:r>
              <a:rPr lang="en-US" dirty="0" smtClean="0"/>
              <a:t>Procedure/function/method gets a copy of the parameter, </a:t>
            </a:r>
            <a:r>
              <a:rPr lang="en-US" i="1" dirty="0" smtClean="0"/>
              <a:t>so changing the copy cannot change the original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void </a:t>
            </a: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x) {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 x = x + 1;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y</a:t>
            </a:r>
            <a:r>
              <a:rPr lang="en-US" b="1" dirty="0" smtClean="0">
                <a:latin typeface="Courier"/>
                <a:cs typeface="Courier"/>
              </a:rPr>
              <a:t> = 3;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(y);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remains equal to 3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we get a function to change the value held in a variable?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void </a:t>
            </a: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*p) {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*p = *p + 1;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y</a:t>
            </a:r>
            <a:r>
              <a:rPr lang="en-US" b="1" dirty="0" smtClean="0">
                <a:latin typeface="Courier"/>
                <a:cs typeface="Courier"/>
              </a:rPr>
              <a:t> = 3;</a:t>
            </a:r>
          </a:p>
          <a:p>
            <a:pPr lvl="1"/>
            <a:endParaRPr lang="en-US" b="1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(&amp;y);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is now equal to 4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Words>2699</Words>
  <Application>Microsoft Macintosh PowerPoint</Application>
  <PresentationFormat>On-screen Show (4:3)</PresentationFormat>
  <Paragraphs>481</Paragraphs>
  <Slides>37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CS 61C:  Great Ideas in Computer Architecture  Introduction to C, Part II</vt:lpstr>
      <vt:lpstr>Review: Components of a Computer</vt:lpstr>
      <vt:lpstr>Address vs. Value</vt:lpstr>
      <vt:lpstr>Pointers</vt:lpstr>
      <vt:lpstr>Pointer Syntax</vt:lpstr>
      <vt:lpstr>Creating and Using Pointers</vt:lpstr>
      <vt:lpstr>Using Pointer for Writes</vt:lpstr>
      <vt:lpstr>Pointers and Parameter Passing</vt:lpstr>
      <vt:lpstr>Pointers and Parameter Passing</vt:lpstr>
      <vt:lpstr>Types of Pointers</vt:lpstr>
      <vt:lpstr>More C Pointer Dangers</vt:lpstr>
      <vt:lpstr>Pointers and Structures</vt:lpstr>
      <vt:lpstr>Pointers in C</vt:lpstr>
      <vt:lpstr>Why Pointers in C?</vt:lpstr>
      <vt:lpstr>Clickers/Peer Instruction Time</vt:lpstr>
      <vt:lpstr>Administrivia</vt:lpstr>
      <vt:lpstr>C Arrays</vt:lpstr>
      <vt:lpstr>C Strings</vt:lpstr>
      <vt:lpstr>Array Name / Pointer Duality</vt:lpstr>
      <vt:lpstr>Changing a Pointer Argument?</vt:lpstr>
      <vt:lpstr>Pointer to a Pointer</vt:lpstr>
      <vt:lpstr>C Arrays are Very Primitive</vt:lpstr>
      <vt:lpstr>Use Defined Constants</vt:lpstr>
      <vt:lpstr>Pointing to Different Size Objects</vt:lpstr>
      <vt:lpstr>sizeof() operator</vt:lpstr>
      <vt:lpstr>Pointer Arithmetic</vt:lpstr>
      <vt:lpstr>Arrays and Pointers</vt:lpstr>
      <vt:lpstr>Arrays and Pointers</vt:lpstr>
      <vt:lpstr>Arrays and Pointers</vt:lpstr>
      <vt:lpstr>Clickers/Peer Instruction Time</vt:lpstr>
      <vt:lpstr>In the News (1/23/2015): Google Exposing Apple Security Bugs</vt:lpstr>
      <vt:lpstr>Concise strlen()</vt:lpstr>
      <vt:lpstr>Point past end of array?</vt:lpstr>
      <vt:lpstr>Valid Pointer Arithmetic</vt:lpstr>
      <vt:lpstr>Arguments in main()</vt:lpstr>
      <vt:lpstr>Example</vt:lpstr>
      <vt:lpstr>And In Conclusion,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Krste Asanovic</cp:lastModifiedBy>
  <cp:revision>283</cp:revision>
  <cp:lastPrinted>2013-09-05T02:40:25Z</cp:lastPrinted>
  <dcterms:created xsi:type="dcterms:W3CDTF">2012-01-23T14:14:16Z</dcterms:created>
  <dcterms:modified xsi:type="dcterms:W3CDTF">2015-01-27T14:21:16Z</dcterms:modified>
</cp:coreProperties>
</file>