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378" r:id="rId2"/>
    <p:sldId id="328" r:id="rId3"/>
    <p:sldId id="496" r:id="rId4"/>
    <p:sldId id="484" r:id="rId5"/>
    <p:sldId id="493" r:id="rId6"/>
    <p:sldId id="494" r:id="rId7"/>
    <p:sldId id="476" r:id="rId8"/>
    <p:sldId id="477" r:id="rId9"/>
    <p:sldId id="531" r:id="rId10"/>
    <p:sldId id="497" r:id="rId11"/>
    <p:sldId id="498" r:id="rId12"/>
    <p:sldId id="499" r:id="rId13"/>
    <p:sldId id="500" r:id="rId14"/>
    <p:sldId id="502" r:id="rId15"/>
    <p:sldId id="533" r:id="rId16"/>
    <p:sldId id="503" r:id="rId17"/>
    <p:sldId id="536" r:id="rId18"/>
    <p:sldId id="501" r:id="rId19"/>
    <p:sldId id="534" r:id="rId20"/>
    <p:sldId id="535" r:id="rId21"/>
    <p:sldId id="508" r:id="rId22"/>
    <p:sldId id="509" r:id="rId23"/>
    <p:sldId id="510" r:id="rId24"/>
    <p:sldId id="511" r:id="rId25"/>
    <p:sldId id="512" r:id="rId26"/>
    <p:sldId id="504" r:id="rId27"/>
    <p:sldId id="506" r:id="rId28"/>
    <p:sldId id="507" r:id="rId29"/>
    <p:sldId id="515" r:id="rId30"/>
    <p:sldId id="516" r:id="rId31"/>
    <p:sldId id="517" r:id="rId32"/>
    <p:sldId id="518" r:id="rId33"/>
    <p:sldId id="537" r:id="rId34"/>
    <p:sldId id="519" r:id="rId35"/>
    <p:sldId id="520" r:id="rId36"/>
    <p:sldId id="521" r:id="rId37"/>
    <p:sldId id="522" r:id="rId38"/>
    <p:sldId id="523" r:id="rId39"/>
    <p:sldId id="524" r:id="rId40"/>
    <p:sldId id="525" r:id="rId41"/>
    <p:sldId id="526" r:id="rId42"/>
    <p:sldId id="528" r:id="rId43"/>
    <p:sldId id="529" r:id="rId44"/>
    <p:sldId id="530" r:id="rId45"/>
    <p:sldId id="495"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Patterson" initials="D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74" autoAdjust="0"/>
    <p:restoredTop sz="79882" autoAdjust="0"/>
  </p:normalViewPr>
  <p:slideViewPr>
    <p:cSldViewPr>
      <p:cViewPr varScale="1">
        <p:scale>
          <a:sx n="125" d="100"/>
          <a:sy n="125" d="100"/>
        </p:scale>
        <p:origin x="-104" y="-1120"/>
      </p:cViewPr>
      <p:guideLst>
        <p:guide orient="horz" pos="2160"/>
        <p:guide pos="2880"/>
      </p:guideLst>
    </p:cSldViewPr>
  </p:slideViewPr>
  <p:outlineViewPr>
    <p:cViewPr>
      <p:scale>
        <a:sx n="33" d="100"/>
        <a:sy n="33" d="100"/>
      </p:scale>
      <p:origin x="0" y="16584"/>
    </p:cViewPr>
  </p:outlineViewPr>
  <p:notesTextViewPr>
    <p:cViewPr>
      <p:scale>
        <a:sx n="100" d="100"/>
        <a:sy n="100" d="100"/>
      </p:scale>
      <p:origin x="0" y="0"/>
    </p:cViewPr>
  </p:notesTextViewPr>
  <p:sorterViewPr>
    <p:cViewPr>
      <p:scale>
        <a:sx n="150" d="100"/>
        <a:sy n="150" d="100"/>
      </p:scale>
      <p:origin x="0" y="55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commentAuthors" Target="commentAuthors.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933265-5E23-BF49-B6BF-1934B9BC786E}" type="datetimeFigureOut">
              <a:rPr lang="en-US" smtClean="0"/>
              <a:pPr/>
              <a:t>1/29/15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4D7F38-D411-9B47-AFF4-70C571B83B5A}" type="slidenum">
              <a:rPr lang="en-US" smtClean="0"/>
              <a:pPr/>
              <a:t>‹#›</a:t>
            </a:fld>
            <a:endParaRPr lang="en-US"/>
          </a:p>
        </p:txBody>
      </p:sp>
    </p:spTree>
    <p:extLst>
      <p:ext uri="{BB962C8B-B14F-4D97-AF65-F5344CB8AC3E}">
        <p14:creationId xmlns:p14="http://schemas.microsoft.com/office/powerpoint/2010/main" val="2733869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A1BC7-CCFC-484A-97F3-979F740C57F6}" type="datetimeFigureOut">
              <a:rPr lang="en-US" smtClean="0"/>
              <a:pPr/>
              <a:t>1/29/15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7FDFF-7B9F-7D4D-BFC0-AAD1F3D3D3CB}" type="slidenum">
              <a:rPr lang="en-US" smtClean="0"/>
              <a:pPr/>
              <a:t>‹#›</a:t>
            </a:fld>
            <a:endParaRPr lang="en-US"/>
          </a:p>
        </p:txBody>
      </p:sp>
    </p:spTree>
    <p:extLst>
      <p:ext uri="{BB962C8B-B14F-4D97-AF65-F5344CB8AC3E}">
        <p14:creationId xmlns:p14="http://schemas.microsoft.com/office/powerpoint/2010/main" val="9706748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3053567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Invalid Pointer Read or Write (IPR, IPW):</a:t>
            </a:r>
          </a:p>
          <a:p>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tracks all memory operations. When it detects a pointer to a memory location that has not been allocated to the program, it reports either an IPR or IPW error, depending on whether it was a read or write operation. The error can happen for multiple reasons. For example, you will get this type of error if you have an uninitialized pointer variable and the garbage value happens to be invalid. As another example, if you wanted to do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where pi is a pointer to an integer and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is an integer. But, by mistake, you didn't type the * and wrote just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With the help of implicit casting, an integer value is copied as a pointer value. When you dereference pi again, you may get an IPR or IPW error. This can also happen when pointer arithmetic results in an invalid address, even when it is not on the </a:t>
            </a:r>
            <a:r>
              <a:rPr lang="en-US" dirty="0" err="1" smtClean="0">
                <a:ea typeface="ＭＳ Ｐゴシック" pitchFamily="1" charset="-128"/>
                <a:cs typeface="ＭＳ Ｐゴシック" pitchFamily="1" charset="-128"/>
              </a:rPr>
              <a:t>zero'th</a:t>
            </a:r>
            <a:r>
              <a:rPr lang="en-US" dirty="0" smtClean="0">
                <a:ea typeface="ＭＳ Ｐゴシック" pitchFamily="1" charset="-128"/>
                <a:cs typeface="ＭＳ Ｐゴシック" pitchFamily="1" charset="-128"/>
              </a:rPr>
              <a:t> page. </a:t>
            </a:r>
          </a:p>
        </p:txBody>
      </p:sp>
      <p:sp>
        <p:nvSpPr>
          <p:cNvPr id="4" name="Slide Number Placeholder 3"/>
          <p:cNvSpPr>
            <a:spLocks noGrp="1"/>
          </p:cNvSpPr>
          <p:nvPr>
            <p:ph type="sldNum" sz="quarter" idx="5"/>
          </p:nvPr>
        </p:nvSpPr>
        <p:spPr/>
        <p:txBody>
          <a:bodyPr/>
          <a:lstStyle/>
          <a:p>
            <a:pPr>
              <a:defRPr/>
            </a:pPr>
            <a:fld id="{62529CA8-3DCD-1F4A-B28E-F07BF49DC35C}" type="slidenum">
              <a:rPr lang="en-US" smtClean="0"/>
              <a:pPr>
                <a:defRPr/>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Invalid Pointer Read or Write (IPR, IPW):</a:t>
            </a:r>
          </a:p>
          <a:p>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tracks all memory operations. When it detects a pointer to a memory location that has not been allocated to the program, it reports either an IPR or IPW error, depending on whether it was a read or write operation. The error can happen for multiple reasons. For example, you will get this type of error if you have an uninitialized pointer variable and the garbage value happens to be invalid. As another example, if you wanted to do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where pi is a pointer to an integer and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is an integer. But, by mistake, you didn't type the * and wrote just pi = </a:t>
            </a:r>
            <a:r>
              <a:rPr lang="en-US" dirty="0" err="1" smtClean="0">
                <a:ea typeface="ＭＳ Ｐゴシック" pitchFamily="1" charset="-128"/>
                <a:cs typeface="ＭＳ Ｐゴシック" pitchFamily="1" charset="-128"/>
              </a:rPr>
              <a:t>i</a:t>
            </a:r>
            <a:r>
              <a:rPr lang="en-US" dirty="0" smtClean="0">
                <a:ea typeface="ＭＳ Ｐゴシック" pitchFamily="1" charset="-128"/>
                <a:cs typeface="ＭＳ Ｐゴシック" pitchFamily="1" charset="-128"/>
              </a:rPr>
              <a:t>;. With the help of implicit casting, an integer value is copied as a pointer value. When you dereference pi again, you may get an IPR or IPW error. This can also happen when pointer arithmetic results in an invalid address, even when it is not on the </a:t>
            </a:r>
            <a:r>
              <a:rPr lang="en-US" dirty="0" err="1" smtClean="0">
                <a:ea typeface="ＭＳ Ｐゴシック" pitchFamily="1" charset="-128"/>
                <a:cs typeface="ＭＳ Ｐゴシック" pitchFamily="1" charset="-128"/>
              </a:rPr>
              <a:t>zero'th</a:t>
            </a:r>
            <a:r>
              <a:rPr lang="en-US" dirty="0" smtClean="0">
                <a:ea typeface="ＭＳ Ｐゴシック" pitchFamily="1" charset="-128"/>
                <a:cs typeface="ＭＳ Ｐゴシック" pitchFamily="1" charset="-128"/>
              </a:rPr>
              <a:t> page. </a:t>
            </a:r>
          </a:p>
        </p:txBody>
      </p:sp>
      <p:sp>
        <p:nvSpPr>
          <p:cNvPr id="4" name="Slide Number Placeholder 3"/>
          <p:cNvSpPr>
            <a:spLocks noGrp="1"/>
          </p:cNvSpPr>
          <p:nvPr>
            <p:ph type="sldNum" sz="quarter" idx="5"/>
          </p:nvPr>
        </p:nvSpPr>
        <p:spPr/>
        <p:txBody>
          <a:bodyPr/>
          <a:lstStyle/>
          <a:p>
            <a:pPr>
              <a:defRPr/>
            </a:pPr>
            <a:fld id="{F5ABE161-AA29-0043-B19D-91445763251E}" type="slidenum">
              <a:rPr lang="en-US" smtClean="0"/>
              <a:pPr>
                <a:defRPr/>
              </a:pPr>
              <a:t>28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a:lnSpc>
                <a:spcPct val="80000"/>
              </a:lnSpc>
            </a:pPr>
            <a:r>
              <a:rPr lang="en-US" sz="900" dirty="0" smtClean="0">
                <a:ea typeface="ＭＳ Ｐゴシック" pitchFamily="1" charset="-128"/>
                <a:cs typeface="ＭＳ Ｐゴシック" pitchFamily="1" charset="-128"/>
              </a:rPr>
              <a:t>First, in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the pointer pi is overwritten with a new memory allocation, and all pointers to the old memory block are lost. </a:t>
            </a: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This results in leaking the memory block that was allocated in method main.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Later,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frees up the memory it has allocated, but the pointer pi still holds the address (it is not set to null). After returning from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to main, when you use the pointer pi, it refers to the memory that has already been freed, so pi becomes a dangling pointer.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promptly reports a FMW error at that location.</a:t>
            </a:r>
          </a:p>
          <a:p>
            <a:pPr>
              <a:lnSpc>
                <a:spcPct val="80000"/>
              </a:lnSpc>
            </a:pPr>
            <a:endParaRPr lang="en-US" sz="900" dirty="0" smtClean="0">
              <a:ea typeface="ＭＳ Ｐゴシック" pitchFamily="1" charset="-128"/>
              <a:cs typeface="ＭＳ Ｐゴシック" pitchFamily="1" charset="-128"/>
            </a:endParaRPr>
          </a:p>
          <a:p>
            <a:pPr>
              <a:lnSpc>
                <a:spcPct val="80000"/>
              </a:lnSpc>
            </a:pPr>
            <a:endParaRPr lang="en-US" sz="900" dirty="0" smtClean="0">
              <a:ea typeface="ＭＳ Ｐゴシック" pitchFamily="1" charset="-128"/>
              <a:cs typeface="ＭＳ Ｐゴシック" pitchFamily="1" charset="-128"/>
            </a:endParaRPr>
          </a:p>
          <a:p>
            <a:pPr>
              <a:lnSpc>
                <a:spcPct val="80000"/>
              </a:lnSpc>
            </a:pPr>
            <a:endParaRPr lang="en-US" sz="900" dirty="0" smtClean="0">
              <a:ea typeface="ＭＳ Ｐゴシック" pitchFamily="1" charset="-128"/>
              <a:cs typeface="ＭＳ Ｐゴシック" pitchFamily="1" charset="-128"/>
            </a:endParaRPr>
          </a:p>
          <a:p>
            <a:pPr>
              <a:lnSpc>
                <a:spcPct val="80000"/>
              </a:lnSpc>
            </a:pPr>
            <a:r>
              <a:rPr lang="en-US" sz="900" dirty="0" smtClean="0">
                <a:ea typeface="ＭＳ Ｐゴシック" pitchFamily="1" charset="-128"/>
                <a:cs typeface="ＭＳ Ｐゴシック" pitchFamily="1" charset="-128"/>
              </a:rPr>
              <a:t>Using faulty heap memory management</a:t>
            </a:r>
          </a:p>
          <a:p>
            <a:pPr>
              <a:lnSpc>
                <a:spcPct val="80000"/>
              </a:lnSpc>
            </a:pPr>
            <a:r>
              <a:rPr lang="en-US" sz="900" dirty="0" smtClean="0">
                <a:ea typeface="ＭＳ Ｐゴシック" pitchFamily="1" charset="-128"/>
                <a:cs typeface="ＭＳ Ｐゴシック" pitchFamily="1" charset="-128"/>
              </a:rPr>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900" dirty="0" smtClean="0">
                <a:ea typeface="ＭＳ Ｐゴシック" pitchFamily="1" charset="-128"/>
                <a:cs typeface="ＭＳ Ｐゴシック" pitchFamily="1" charset="-128"/>
              </a:rPr>
              <a:t>Memory leaks and potential memory leaks (MLK, PLK, MPK)</a:t>
            </a:r>
          </a:p>
          <a:p>
            <a:pPr>
              <a:lnSpc>
                <a:spcPct val="80000"/>
              </a:lnSpc>
            </a:pPr>
            <a:r>
              <a:rPr lang="en-US" sz="900" dirty="0" smtClean="0">
                <a:ea typeface="ＭＳ Ｐゴシック" pitchFamily="1" charset="-128"/>
                <a:cs typeface="ＭＳ Ｐゴシック" pitchFamily="1" charset="-128"/>
              </a:rPr>
              <a:t>Freeing invalid memory (FIM)</a:t>
            </a:r>
          </a:p>
          <a:p>
            <a:pPr>
              <a:lnSpc>
                <a:spcPct val="80000"/>
              </a:lnSpc>
            </a:pPr>
            <a:r>
              <a:rPr lang="en-US" sz="900" dirty="0" smtClean="0">
                <a:ea typeface="ＭＳ Ｐゴシック" pitchFamily="1" charset="-128"/>
                <a:cs typeface="ＭＳ Ｐゴシック" pitchFamily="1" charset="-128"/>
              </a:rPr>
              <a:t>Freeing mismatched memory (FMM)</a:t>
            </a:r>
          </a:p>
          <a:p>
            <a:pPr>
              <a:lnSpc>
                <a:spcPct val="80000"/>
              </a:lnSpc>
            </a:pPr>
            <a:r>
              <a:rPr lang="en-US" sz="900" dirty="0" smtClean="0">
                <a:ea typeface="ＭＳ Ｐゴシック" pitchFamily="1" charset="-128"/>
                <a:cs typeface="ＭＳ Ｐゴシック" pitchFamily="1" charset="-128"/>
              </a:rPr>
              <a:t>Freeing non-heap memory (FNH)</a:t>
            </a:r>
          </a:p>
          <a:p>
            <a:pPr>
              <a:lnSpc>
                <a:spcPct val="80000"/>
              </a:lnSpc>
            </a:pPr>
            <a:r>
              <a:rPr lang="en-US" sz="900" dirty="0" smtClean="0">
                <a:ea typeface="ＭＳ Ｐゴシック" pitchFamily="1" charset="-128"/>
                <a:cs typeface="ＭＳ Ｐゴシック" pitchFamily="1" charset="-128"/>
              </a:rPr>
              <a:t>Freeing unallocated memory (FUM)</a:t>
            </a:r>
          </a:p>
          <a:p>
            <a:pPr>
              <a:lnSpc>
                <a:spcPct val="80000"/>
              </a:lnSpc>
            </a:pPr>
            <a:r>
              <a:rPr lang="en-US" sz="900" dirty="0" smtClean="0">
                <a:ea typeface="ＭＳ Ｐゴシック" pitchFamily="1" charset="-128"/>
                <a:cs typeface="ＭＳ Ｐゴシック" pitchFamily="1" charset="-128"/>
              </a:rPr>
              <a:t>Memory leaks and potential memory leaks:</a:t>
            </a:r>
          </a:p>
          <a:p>
            <a:pPr>
              <a:lnSpc>
                <a:spcPct val="80000"/>
              </a:lnSpc>
            </a:pPr>
            <a:r>
              <a:rPr lang="en-US" sz="900" dirty="0" smtClean="0">
                <a:ea typeface="ＭＳ Ｐゴシック" pitchFamily="1" charset="-128"/>
                <a:cs typeface="ＭＳ Ｐゴシック" pitchFamily="1" charset="-128"/>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900" dirty="0" err="1" smtClean="0">
                <a:ea typeface="ＭＳ Ｐゴシック" pitchFamily="1" charset="-128"/>
                <a:cs typeface="ＭＳ Ｐゴシック" pitchFamily="1" charset="-128"/>
              </a:rPr>
              <a:t>Linsting</a:t>
            </a:r>
            <a:r>
              <a:rPr lang="en-US" sz="900" dirty="0" smtClean="0">
                <a:ea typeface="ＭＳ Ｐゴシック" pitchFamily="1" charset="-128"/>
                <a:cs typeface="ＭＳ Ｐゴシック" pitchFamily="1" charset="-128"/>
              </a:rPr>
              <a:t> 9 shows a simple example of a memory leak and a heap dangling pointer. In this example, interestingly, methods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gives you vital help in detecting errors in such situations.</a:t>
            </a:r>
          </a:p>
        </p:txBody>
      </p:sp>
      <p:sp>
        <p:nvSpPr>
          <p:cNvPr id="4" name="Slide Number Placeholder 3"/>
          <p:cNvSpPr>
            <a:spLocks noGrp="1"/>
          </p:cNvSpPr>
          <p:nvPr>
            <p:ph type="sldNum" sz="quarter" idx="5"/>
          </p:nvPr>
        </p:nvSpPr>
        <p:spPr/>
        <p:txBody>
          <a:bodyPr/>
          <a:lstStyle/>
          <a:p>
            <a:pPr>
              <a:defRPr/>
            </a:pPr>
            <a:fld id="{6E333090-56D7-BB4B-B598-7E66E2ACB72A}" type="slidenum">
              <a:rPr lang="en-US" smtClean="0"/>
              <a:pPr>
                <a:defRPr/>
              </a:pPr>
              <a:t>29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900" dirty="0" smtClean="0">
                <a:ea typeface="ＭＳ Ｐゴシック" pitchFamily="1" charset="-128"/>
                <a:cs typeface="ＭＳ Ｐゴシック" pitchFamily="1" charset="-128"/>
              </a:rPr>
              <a:t>Using faulty heap memory management</a:t>
            </a:r>
          </a:p>
          <a:p>
            <a:pPr>
              <a:lnSpc>
                <a:spcPct val="80000"/>
              </a:lnSpc>
            </a:pPr>
            <a:r>
              <a:rPr lang="en-US" sz="900" dirty="0" smtClean="0">
                <a:ea typeface="ＭＳ Ｐゴシック" pitchFamily="1" charset="-128"/>
                <a:cs typeface="ＭＳ Ｐゴシック" pitchFamily="1" charset="-128"/>
              </a:rPr>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900" dirty="0" smtClean="0">
                <a:ea typeface="ＭＳ Ｐゴシック" pitchFamily="1" charset="-128"/>
                <a:cs typeface="ＭＳ Ｐゴシック" pitchFamily="1" charset="-128"/>
              </a:rPr>
              <a:t>Memory leaks and potential memory leaks (MLK, PLK, MPK)</a:t>
            </a:r>
          </a:p>
          <a:p>
            <a:pPr>
              <a:lnSpc>
                <a:spcPct val="80000"/>
              </a:lnSpc>
            </a:pPr>
            <a:r>
              <a:rPr lang="en-US" sz="900" dirty="0" smtClean="0">
                <a:ea typeface="ＭＳ Ｐゴシック" pitchFamily="1" charset="-128"/>
                <a:cs typeface="ＭＳ Ｐゴシック" pitchFamily="1" charset="-128"/>
              </a:rPr>
              <a:t>Freeing invalid memory (FIM)</a:t>
            </a:r>
          </a:p>
          <a:p>
            <a:pPr>
              <a:lnSpc>
                <a:spcPct val="80000"/>
              </a:lnSpc>
            </a:pPr>
            <a:r>
              <a:rPr lang="en-US" sz="900" dirty="0" smtClean="0">
                <a:ea typeface="ＭＳ Ｐゴシック" pitchFamily="1" charset="-128"/>
                <a:cs typeface="ＭＳ Ｐゴシック" pitchFamily="1" charset="-128"/>
              </a:rPr>
              <a:t>Freeing mismatched memory (FMM)</a:t>
            </a:r>
          </a:p>
          <a:p>
            <a:pPr>
              <a:lnSpc>
                <a:spcPct val="80000"/>
              </a:lnSpc>
            </a:pPr>
            <a:r>
              <a:rPr lang="en-US" sz="900" dirty="0" smtClean="0">
                <a:ea typeface="ＭＳ Ｐゴシック" pitchFamily="1" charset="-128"/>
                <a:cs typeface="ＭＳ Ｐゴシック" pitchFamily="1" charset="-128"/>
              </a:rPr>
              <a:t>Freeing non-heap memory (FNH)</a:t>
            </a:r>
          </a:p>
          <a:p>
            <a:pPr>
              <a:lnSpc>
                <a:spcPct val="80000"/>
              </a:lnSpc>
            </a:pPr>
            <a:r>
              <a:rPr lang="en-US" sz="900" dirty="0" smtClean="0">
                <a:ea typeface="ＭＳ Ｐゴシック" pitchFamily="1" charset="-128"/>
                <a:cs typeface="ＭＳ Ｐゴシック" pitchFamily="1" charset="-128"/>
              </a:rPr>
              <a:t>Freeing unallocated memory (FUM)</a:t>
            </a:r>
          </a:p>
          <a:p>
            <a:pPr>
              <a:lnSpc>
                <a:spcPct val="80000"/>
              </a:lnSpc>
            </a:pPr>
            <a:r>
              <a:rPr lang="en-US" sz="900" dirty="0" smtClean="0">
                <a:ea typeface="ＭＳ Ｐゴシック" pitchFamily="1" charset="-128"/>
                <a:cs typeface="ＭＳ Ｐゴシック" pitchFamily="1" charset="-128"/>
              </a:rPr>
              <a:t>Memory leaks and potential memory leaks:</a:t>
            </a:r>
          </a:p>
          <a:p>
            <a:pPr>
              <a:lnSpc>
                <a:spcPct val="80000"/>
              </a:lnSpc>
            </a:pPr>
            <a:r>
              <a:rPr lang="en-US" sz="900" dirty="0" smtClean="0">
                <a:ea typeface="ＭＳ Ｐゴシック" pitchFamily="1" charset="-128"/>
                <a:cs typeface="ＭＳ Ｐゴシック" pitchFamily="1" charset="-128"/>
              </a:rPr>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900" dirty="0" err="1" smtClean="0">
                <a:ea typeface="ＭＳ Ｐゴシック" pitchFamily="1" charset="-128"/>
                <a:cs typeface="ＭＳ Ｐゴシック" pitchFamily="1" charset="-128"/>
              </a:rPr>
              <a:t>Linsting</a:t>
            </a:r>
            <a:r>
              <a:rPr lang="en-US" sz="900" dirty="0" smtClean="0">
                <a:ea typeface="ＭＳ Ｐゴシック" pitchFamily="1" charset="-128"/>
                <a:cs typeface="ＭＳ Ｐゴシック" pitchFamily="1" charset="-128"/>
              </a:rPr>
              <a:t> 9 shows a simple example of a memory leak and a heap dangling pointer. In this example, interestingly, methods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gives you vital help in detecting errors in such situations.</a:t>
            </a:r>
          </a:p>
          <a:p>
            <a:pPr>
              <a:lnSpc>
                <a:spcPct val="80000"/>
              </a:lnSpc>
            </a:pPr>
            <a:r>
              <a:rPr lang="en-US" sz="900" dirty="0" smtClean="0">
                <a:ea typeface="ＭＳ Ｐゴシック" pitchFamily="1" charset="-128"/>
                <a:cs typeface="ＭＳ Ｐゴシック" pitchFamily="1" charset="-128"/>
              </a:rPr>
              <a:t>First, in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the pointer pi is overwritten with a new memory allocation, and all pointers to the old memory block are lost. This results in leaking the memory block that was allocated in method main.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r>
              <a:rPr lang="en-US" sz="900" dirty="0" smtClean="0">
                <a:ea typeface="ＭＳ Ｐゴシック" pitchFamily="1" charset="-128"/>
                <a:cs typeface="ＭＳ Ｐゴシック" pitchFamily="1" charset="-128"/>
              </a:rPr>
              <a:t>Later, the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frees up the memory it has allocated, but the pointer pi still holds the address (it is not set to null). After returning from method </a:t>
            </a:r>
            <a:r>
              <a:rPr lang="en-US" sz="900" dirty="0" err="1" smtClean="0">
                <a:ea typeface="ＭＳ Ｐゴシック" pitchFamily="1" charset="-128"/>
                <a:cs typeface="ＭＳ Ｐゴシック" pitchFamily="1" charset="-128"/>
              </a:rPr>
              <a:t>foo</a:t>
            </a:r>
            <a:r>
              <a:rPr lang="en-US" sz="900" dirty="0" smtClean="0">
                <a:ea typeface="ＭＳ Ｐゴシック" pitchFamily="1" charset="-128"/>
                <a:cs typeface="ＭＳ Ｐゴシック" pitchFamily="1" charset="-128"/>
              </a:rPr>
              <a:t> to main, when you use the pointer pi, it refers to the memory that has already been freed, so pi becomes a dangling pointer. </a:t>
            </a:r>
            <a:r>
              <a:rPr lang="en-US" sz="900" dirty="0" err="1" smtClean="0">
                <a:ea typeface="ＭＳ Ｐゴシック" pitchFamily="1" charset="-128"/>
                <a:cs typeface="ＭＳ Ｐゴシック" pitchFamily="1" charset="-128"/>
              </a:rPr>
              <a:t>Valgrind</a:t>
            </a:r>
            <a:r>
              <a:rPr lang="en-US" sz="900" dirty="0" smtClean="0">
                <a:ea typeface="ＭＳ Ｐゴシック" pitchFamily="1" charset="-128"/>
                <a:cs typeface="ＭＳ Ｐゴシック" pitchFamily="1" charset="-128"/>
              </a:rPr>
              <a:t> promptly reports a FMW error at that location.</a:t>
            </a:r>
          </a:p>
        </p:txBody>
      </p:sp>
      <p:sp>
        <p:nvSpPr>
          <p:cNvPr id="4" name="Slide Number Placeholder 3"/>
          <p:cNvSpPr>
            <a:spLocks noGrp="1"/>
          </p:cNvSpPr>
          <p:nvPr>
            <p:ph type="sldNum" sz="quarter" idx="5"/>
          </p:nvPr>
        </p:nvSpPr>
        <p:spPr/>
        <p:txBody>
          <a:bodyPr/>
          <a:lstStyle/>
          <a:p>
            <a:pPr>
              <a:defRPr/>
            </a:pPr>
            <a:fld id="{85770C59-E9DD-7C46-AD51-9D1C3FA79878}" type="slidenum">
              <a:rPr lang="en-US" smtClean="0"/>
              <a:pPr>
                <a:defRPr/>
              </a:pPr>
              <a:t>30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Listing 10 shows an example of a potential memory leak. After incrementing pointer </a:t>
            </a:r>
            <a:r>
              <a:rPr lang="en-US" dirty="0" err="1" smtClean="0">
                <a:ea typeface="ＭＳ Ｐゴシック" pitchFamily="1" charset="-128"/>
                <a:cs typeface="ＭＳ Ｐゴシック" pitchFamily="1" charset="-128"/>
              </a:rPr>
              <a:t>plk</a:t>
            </a:r>
            <a:r>
              <a:rPr lang="en-US" dirty="0" smtClean="0">
                <a:ea typeface="ＭＳ Ｐゴシック" pitchFamily="1" charset="-128"/>
                <a:cs typeface="ＭＳ Ｐゴシック" pitchFamily="1" charset="-128"/>
              </a:rPr>
              <a:t>,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pPr>
              <a:defRPr/>
            </a:pPr>
            <a:fld id="{EB584C8B-F19C-D44C-858E-017E03EC08C1}" type="slidenum">
              <a:rPr lang="en-US" smtClean="0"/>
              <a:pPr>
                <a:defRPr/>
              </a:pPr>
              <a:t>31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Listing 10 shows an example of a potential memory leak. After incrementing pointer plk,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pPr>
              <a:defRPr/>
            </a:pPr>
            <a:fld id="{8796B05E-B6DB-8B4D-816C-67F67BE170E2}" type="slidenum">
              <a:rPr lang="en-US" smtClean="0"/>
              <a:pPr>
                <a:defRPr/>
              </a:pPr>
              <a:t>32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100" dirty="0" smtClean="0">
                <a:ea typeface="ＭＳ Ｐゴシック" pitchFamily="1" charset="-128"/>
                <a:cs typeface="ＭＳ Ｐゴシック" pitchFamily="1" charset="-128"/>
              </a:rPr>
              <a:t>Freeing invalid memory:</a:t>
            </a:r>
          </a:p>
          <a:p>
            <a:pPr>
              <a:lnSpc>
                <a:spcPct val="80000"/>
              </a:lnSpc>
            </a:pPr>
            <a:r>
              <a:rPr lang="en-US" sz="1100" dirty="0" smtClean="0">
                <a:ea typeface="ＭＳ Ｐゴシック" pitchFamily="1" charset="-128"/>
                <a:cs typeface="ＭＳ Ｐゴシック" pitchFamily="1" charset="-128"/>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for the Windows platform, all such errors are reported as freeing invalid memory (FIM). On the UNIX® system,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further classifies these errors by reporting freeing mismatched memory (FMM), freeing non-heap memory (FNH), and freeing unallocated memory (FUM) to indicate the exact reason for the error.</a:t>
            </a:r>
          </a:p>
          <a:p>
            <a:pPr>
              <a:lnSpc>
                <a:spcPct val="80000"/>
              </a:lnSpc>
            </a:pPr>
            <a:r>
              <a:rPr lang="en-US" sz="1100" dirty="0" smtClean="0">
                <a:ea typeface="ＭＳ Ｐゴシック" pitchFamily="1" charset="-128"/>
                <a:cs typeface="ＭＳ Ｐゴシック" pitchFamily="1" charset="-128"/>
              </a:rPr>
              <a:t>Freeing mismatched memory (FMM) is reported when a memory location is de-allocated by using a function from a different family than the one used for allocation. For example, you use new operator to allocate memory, but use method free to de-allocate it.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checks for the following families, or matching pairs:</a:t>
            </a:r>
          </a:p>
          <a:p>
            <a:pPr>
              <a:lnSpc>
                <a:spcPct val="80000"/>
              </a:lnSpc>
            </a:pP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calloc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realloc</a:t>
            </a:r>
            <a:r>
              <a:rPr lang="en-US" sz="1100" dirty="0" smtClean="0">
                <a:ea typeface="ＭＳ Ｐゴシック" pitchFamily="1" charset="-128"/>
                <a:cs typeface="ＭＳ Ｐゴシック" pitchFamily="1" charset="-128"/>
              </a:rPr>
              <a:t>() / free()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reports any incompatible use of memory allocation and de-allocation routine as an FMM error. In the example in Listing 11, the memory was allocated using the </a:t>
            </a: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pPr>
              <a:defRPr/>
            </a:pPr>
            <a:fld id="{E4BB18D8-9FCD-7647-AD74-78F80074AFD2}" type="slidenum">
              <a:rPr lang="en-US" smtClean="0"/>
              <a:pPr>
                <a:defRPr/>
              </a:pPr>
              <a:t>34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100" dirty="0" smtClean="0">
                <a:ea typeface="ＭＳ Ｐゴシック" pitchFamily="1" charset="-128"/>
                <a:cs typeface="ＭＳ Ｐゴシック" pitchFamily="1" charset="-128"/>
              </a:rPr>
              <a:t>Freeing invalid memory:</a:t>
            </a:r>
          </a:p>
          <a:p>
            <a:pPr>
              <a:lnSpc>
                <a:spcPct val="80000"/>
              </a:lnSpc>
            </a:pPr>
            <a:r>
              <a:rPr lang="en-US" sz="1100" dirty="0" smtClean="0">
                <a:ea typeface="ＭＳ Ｐゴシック" pitchFamily="1" charset="-128"/>
                <a:cs typeface="ＭＳ Ｐゴシック" pitchFamily="1" charset="-128"/>
              </a:rPr>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for the Windows platform, all such errors are reported as freeing invalid memory (FIM). On the UNIX® system,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further classifies these errors by reporting freeing mismatched memory (FMM), freeing non-heap memory (FNH), and freeing unallocated memory (FUM) to indicate the exact reason for the error.</a:t>
            </a:r>
          </a:p>
          <a:p>
            <a:pPr>
              <a:lnSpc>
                <a:spcPct val="80000"/>
              </a:lnSpc>
            </a:pPr>
            <a:r>
              <a:rPr lang="en-US" sz="1100" dirty="0" smtClean="0">
                <a:ea typeface="ＭＳ Ｐゴシック" pitchFamily="1" charset="-128"/>
                <a:cs typeface="ＭＳ Ｐゴシック" pitchFamily="1" charset="-128"/>
              </a:rPr>
              <a:t>Freeing mismatched memory (FMM) is reported when a memory location is de-allocated by using a function from a different family than the one used for allocation. For example, you use new operator to allocate memory, but use method free to de-allocate it. </a:t>
            </a: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checks for the following families, or matching pairs:</a:t>
            </a:r>
          </a:p>
          <a:p>
            <a:pPr>
              <a:lnSpc>
                <a:spcPct val="80000"/>
              </a:lnSpc>
            </a:pP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calloc</a:t>
            </a:r>
            <a:r>
              <a:rPr lang="en-US" sz="1100" dirty="0" smtClean="0">
                <a:ea typeface="ＭＳ Ｐゴシック" pitchFamily="1" charset="-128"/>
                <a:cs typeface="ＭＳ Ｐゴシック" pitchFamily="1" charset="-128"/>
              </a:rPr>
              <a:t>() / free()</a:t>
            </a:r>
          </a:p>
          <a:p>
            <a:pPr>
              <a:lnSpc>
                <a:spcPct val="80000"/>
              </a:lnSpc>
            </a:pPr>
            <a:r>
              <a:rPr lang="en-US" sz="1100" dirty="0" err="1" smtClean="0">
                <a:ea typeface="ＭＳ Ｐゴシック" pitchFamily="1" charset="-128"/>
                <a:cs typeface="ＭＳ Ｐゴシック" pitchFamily="1" charset="-128"/>
              </a:rPr>
              <a:t>realloc</a:t>
            </a:r>
            <a:r>
              <a:rPr lang="en-US" sz="1100" dirty="0" smtClean="0">
                <a:ea typeface="ＭＳ Ｐゴシック" pitchFamily="1" charset="-128"/>
                <a:cs typeface="ＭＳ Ｐゴシック" pitchFamily="1" charset="-128"/>
              </a:rPr>
              <a:t>() / free()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smtClean="0">
                <a:ea typeface="ＭＳ Ｐゴシック" pitchFamily="1" charset="-128"/>
                <a:cs typeface="ＭＳ Ｐゴシック" pitchFamily="1" charset="-128"/>
              </a:rPr>
              <a:t>operator new[] / operator delete[]</a:t>
            </a:r>
          </a:p>
          <a:p>
            <a:pPr>
              <a:lnSpc>
                <a:spcPct val="80000"/>
              </a:lnSpc>
            </a:pPr>
            <a:r>
              <a:rPr lang="en-US" sz="1100" dirty="0" err="1" smtClean="0">
                <a:ea typeface="ＭＳ Ｐゴシック" pitchFamily="1" charset="-128"/>
                <a:cs typeface="ＭＳ Ｐゴシック" pitchFamily="1" charset="-128"/>
              </a:rPr>
              <a:t>Valgrind</a:t>
            </a:r>
            <a:r>
              <a:rPr lang="en-US" sz="1100" dirty="0" smtClean="0">
                <a:ea typeface="ＭＳ Ｐゴシック" pitchFamily="1" charset="-128"/>
                <a:cs typeface="ＭＳ Ｐゴシック" pitchFamily="1" charset="-128"/>
              </a:rPr>
              <a:t> reports any incompatible use of memory allocation and de-allocation routine as an FMM error. In the example in Listing 11, the memory was allocated using the </a:t>
            </a:r>
            <a:r>
              <a:rPr lang="en-US" sz="1100" dirty="0" err="1" smtClean="0">
                <a:ea typeface="ＭＳ Ｐゴシック" pitchFamily="1" charset="-128"/>
                <a:cs typeface="ＭＳ Ｐゴシック" pitchFamily="1" charset="-128"/>
              </a:rPr>
              <a:t>malloc</a:t>
            </a:r>
            <a:r>
              <a:rPr lang="en-US" sz="1100" dirty="0" smtClean="0">
                <a:ea typeface="ＭＳ Ｐゴシック" pitchFamily="1" charset="-128"/>
                <a:cs typeface="ＭＳ Ｐゴシック" pitchFamily="1" charset="-128"/>
              </a:rPr>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pPr>
              <a:defRPr/>
            </a:pPr>
            <a:fld id="{2B50FBE0-4F67-1441-B633-4D8BE209DDF5}" type="slidenum">
              <a:rPr lang="en-US" smtClean="0"/>
              <a:pPr>
                <a:defRPr/>
              </a:pPr>
              <a:t>35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Using memory that you haven't allocated, or buffer overruns</a:t>
            </a:r>
          </a:p>
          <a:p>
            <a:r>
              <a:rPr lang="en-US" dirty="0" smtClean="0">
                <a:ea typeface="ＭＳ Ｐゴシック" pitchFamily="1" charset="-128"/>
                <a:cs typeface="ＭＳ Ｐゴシック" pitchFamily="1" charset="-128"/>
              </a:rPr>
              <a:t>When you don't do a boundary check correctly on an array, and then you go beyond the array boundary while in a loop, that is called buffer overrun. Buffer overruns are a very common programming error resulting from using more memory than you have allocated.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pPr>
              <a:defRPr/>
            </a:pPr>
            <a:fld id="{A62F31E4-D9AF-D647-B4CA-418B748C855D}" type="slidenum">
              <a:rPr lang="en-US" smtClean="0"/>
              <a:pPr>
                <a:defRPr/>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p:cNvSpPr>
          <p:nvPr>
            <p:ph type="sldImg"/>
          </p:nvPr>
        </p:nvSpPr>
        <p:spPr>
          <a:solidFill>
            <a:srgbClr val="FFFFFF"/>
          </a:solidFill>
          <a:ln>
            <a:solidFill>
              <a:srgbClr val="000000"/>
            </a:solidFill>
          </a:ln>
        </p:spPr>
      </p:sp>
      <p:sp>
        <p:nvSpPr>
          <p:cNvPr id="38915" name="Rectangle 3"/>
          <p:cNvSpPr>
            <a:spLocks noGrp="1" noChangeArrowheads="1"/>
          </p:cNvSpPr>
          <p:nvPr>
            <p:ph type="body" idx="1"/>
          </p:nvPr>
        </p:nvSpPr>
        <p:spPr>
          <a:solidFill>
            <a:srgbClr val="FFFFFF"/>
          </a:solidFill>
          <a:ln>
            <a:solidFill>
              <a:srgbClr val="000000"/>
            </a:solidFill>
          </a:ln>
        </p:spPr>
        <p:txBody>
          <a:bodyPr lIns="89941" tIns="44970" rIns="89941" bIns="44970"/>
          <a:lstStyle/>
          <a:p>
            <a:endParaRPr lang="en-US"/>
          </a:p>
        </p:txBody>
      </p:sp>
    </p:spTree>
    <p:extLst>
      <p:ext uri="{BB962C8B-B14F-4D97-AF65-F5344CB8AC3E}">
        <p14:creationId xmlns:p14="http://schemas.microsoft.com/office/powerpoint/2010/main" val="22915090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Using memory that you haven't allocated, or buffer overruns</a:t>
            </a:r>
          </a:p>
          <a:p>
            <a:r>
              <a:rPr lang="en-US" dirty="0" smtClean="0">
                <a:ea typeface="ＭＳ Ｐゴシック" pitchFamily="1" charset="-128"/>
                <a:cs typeface="ＭＳ Ｐゴシック" pitchFamily="1" charset="-128"/>
              </a:rPr>
              <a:t>When you don't do a boundary check correctly on an array, and then you go beyond the array boundary while in a loop, that is called buffer overrun. Buffer overruns are a very common programming error resulting from using more memory than you have allocated.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pPr>
              <a:defRPr/>
            </a:pPr>
            <a:fld id="{37DB1D3C-E115-664D-9005-E1852CBB1620}" type="slidenum">
              <a:rPr lang="en-US" smtClean="0"/>
              <a:pPr>
                <a:defRPr/>
              </a:pPr>
              <a:t>37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Beyond Stack Read or Write (BSR, BSW) :</a:t>
            </a:r>
          </a:p>
          <a:p>
            <a:r>
              <a:rPr lang="en-US" dirty="0" smtClean="0">
                <a:ea typeface="ＭＳ Ｐゴシック" pitchFamily="1" charset="-128"/>
                <a:cs typeface="ＭＳ Ｐゴシック" pitchFamily="1" charset="-128"/>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reports a BSR or BSW error. Uninitialized pointer variables or incorrect pointer arithmetic can also result in BSR or BSW errors.</a:t>
            </a:r>
          </a:p>
          <a:p>
            <a:r>
              <a:rPr lang="en-US" dirty="0" smtClean="0">
                <a:ea typeface="ＭＳ Ｐゴシック" pitchFamily="1" charset="-128"/>
                <a:cs typeface="ＭＳ Ｐゴシック" pitchFamily="1" charset="-128"/>
              </a:rPr>
              <a:t>In the example in Listing 7, the append method returns the address of a local variable. Upon returning from that method, the stack frame for the method is freed, and stack </a:t>
            </a:r>
            <a:r>
              <a:rPr lang="en-US" dirty="0" err="1" smtClean="0">
                <a:ea typeface="ＭＳ Ｐゴシック" pitchFamily="1" charset="-128"/>
                <a:cs typeface="ＭＳ Ｐゴシック" pitchFamily="1" charset="-128"/>
              </a:rPr>
              <a:t>boundry</a:t>
            </a:r>
            <a:r>
              <a:rPr lang="en-US" dirty="0" smtClean="0">
                <a:ea typeface="ＭＳ Ｐゴシック" pitchFamily="1" charset="-128"/>
                <a:cs typeface="ＭＳ Ｐゴシック" pitchFamily="1" charset="-128"/>
              </a:rPr>
              <a:t> shrinks. Now the returned pointer would be outside the stack bounds. If you use that pointer,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will report a BSR or BSW error. In the example, you would expect </a:t>
            </a:r>
            <a:r>
              <a:rPr lang="en-US" dirty="0" err="1" smtClean="0">
                <a:ea typeface="ＭＳ Ｐゴシック" pitchFamily="1" charset="-128"/>
                <a:cs typeface="ＭＳ Ｐゴシック" pitchFamily="1" charset="-128"/>
              </a:rPr>
              <a:t>append("IBM</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append("Rational</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to return "IBM Rational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but it returns garbage manifesting BSR and BSW errors.</a:t>
            </a:r>
          </a:p>
        </p:txBody>
      </p:sp>
      <p:sp>
        <p:nvSpPr>
          <p:cNvPr id="4" name="Slide Number Placeholder 3"/>
          <p:cNvSpPr>
            <a:spLocks noGrp="1"/>
          </p:cNvSpPr>
          <p:nvPr>
            <p:ph type="sldNum" sz="quarter" idx="5"/>
          </p:nvPr>
        </p:nvSpPr>
        <p:spPr/>
        <p:txBody>
          <a:bodyPr/>
          <a:lstStyle/>
          <a:p>
            <a:pPr>
              <a:defRPr/>
            </a:pPr>
            <a:fld id="{0CDC6122-84E1-DB42-A7D5-CE0763E07661}" type="slidenum">
              <a:rPr lang="en-US" smtClean="0"/>
              <a:pPr>
                <a:defRPr/>
              </a:pPr>
              <a:t>38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1" charset="-128"/>
                <a:cs typeface="ＭＳ Ｐゴシック" pitchFamily="1" charset="-128"/>
              </a:rPr>
              <a:t>Beyond Stack Read or Write (BSR, BSW) :</a:t>
            </a:r>
          </a:p>
          <a:p>
            <a:r>
              <a:rPr lang="en-US" dirty="0" smtClean="0">
                <a:ea typeface="ＭＳ Ｐゴシック" pitchFamily="1" charset="-128"/>
                <a:cs typeface="ＭＳ Ｐゴシック" pitchFamily="1" charset="-128"/>
              </a:rPr>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reports a BSR or BSW error. Uninitialized pointer variables or incorrect pointer arithmetic can also result in BSR or BSW errors.</a:t>
            </a:r>
          </a:p>
          <a:p>
            <a:r>
              <a:rPr lang="en-US" dirty="0" smtClean="0">
                <a:ea typeface="ＭＳ Ｐゴシック" pitchFamily="1" charset="-128"/>
                <a:cs typeface="ＭＳ Ｐゴシック" pitchFamily="1" charset="-128"/>
              </a:rPr>
              <a:t>In the example in Listing 7, the append method returns the address of a local variable. Upon returning from that method, the stack frame for the method is freed, and stack </a:t>
            </a:r>
            <a:r>
              <a:rPr lang="en-US" dirty="0" err="1" smtClean="0">
                <a:ea typeface="ＭＳ Ｐゴシック" pitchFamily="1" charset="-128"/>
                <a:cs typeface="ＭＳ Ｐゴシック" pitchFamily="1" charset="-128"/>
              </a:rPr>
              <a:t>boundry</a:t>
            </a:r>
            <a:r>
              <a:rPr lang="en-US" dirty="0" smtClean="0">
                <a:ea typeface="ＭＳ Ｐゴシック" pitchFamily="1" charset="-128"/>
                <a:cs typeface="ＭＳ Ｐゴシック" pitchFamily="1" charset="-128"/>
              </a:rPr>
              <a:t> shrinks. Now the returned pointer would be outside the stack bounds. If you use that pointer,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will report a BSR or BSW error. In the example, you would expect </a:t>
            </a:r>
            <a:r>
              <a:rPr lang="en-US" dirty="0" err="1" smtClean="0">
                <a:ea typeface="ＭＳ Ｐゴシック" pitchFamily="1" charset="-128"/>
                <a:cs typeface="ＭＳ Ｐゴシック" pitchFamily="1" charset="-128"/>
              </a:rPr>
              <a:t>append("IBM</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append("Rational</a:t>
            </a:r>
            <a:r>
              <a:rPr lang="en-US" dirty="0" smtClean="0">
                <a:ea typeface="ＭＳ Ｐゴシック" pitchFamily="1" charset="-128"/>
                <a:cs typeface="ＭＳ Ｐゴシック" pitchFamily="1" charset="-128"/>
              </a:rPr>
              <a:t> ",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to return "IBM Rational </a:t>
            </a:r>
            <a:r>
              <a:rPr lang="en-US" dirty="0" err="1" smtClean="0">
                <a:ea typeface="ＭＳ Ｐゴシック" pitchFamily="1" charset="-128"/>
                <a:cs typeface="ＭＳ Ｐゴシック" pitchFamily="1" charset="-128"/>
              </a:rPr>
              <a:t>Valgrind</a:t>
            </a:r>
            <a:r>
              <a:rPr lang="en-US" dirty="0" smtClean="0">
                <a:ea typeface="ＭＳ Ｐゴシック" pitchFamily="1" charset="-128"/>
                <a:cs typeface="ＭＳ Ｐゴシック" pitchFamily="1" charset="-128"/>
              </a:rPr>
              <a:t>", but it returns garbage manifesting BSR and BSW errors.</a:t>
            </a:r>
          </a:p>
        </p:txBody>
      </p:sp>
      <p:sp>
        <p:nvSpPr>
          <p:cNvPr id="4" name="Slide Number Placeholder 3"/>
          <p:cNvSpPr>
            <a:spLocks noGrp="1"/>
          </p:cNvSpPr>
          <p:nvPr>
            <p:ph type="sldNum" sz="quarter" idx="5"/>
          </p:nvPr>
        </p:nvSpPr>
        <p:spPr/>
        <p:txBody>
          <a:bodyPr/>
          <a:lstStyle/>
          <a:p>
            <a:pPr>
              <a:defRPr/>
            </a:pPr>
            <a:fld id="{9BCE3CE0-DFF9-0446-A410-836EF91208AC}" type="slidenum">
              <a:rPr lang="en-US" smtClean="0"/>
              <a:pPr>
                <a:defRPr/>
              </a:pPr>
              <a:t>39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defRPr/>
            </a:pPr>
            <a:endParaRPr lang="en-US" dirty="0" smtClean="0"/>
          </a:p>
          <a:p>
            <a:pPr>
              <a:defRPr/>
            </a:pPr>
            <a:r>
              <a:rPr lang="en-US" dirty="0" smtClean="0"/>
              <a:t>Null Pointer Read/Write (NPR, NPW) and Zero Page Read/Write (ZPR, ZPW):</a:t>
            </a:r>
          </a:p>
          <a:p>
            <a:pPr>
              <a:defRPr/>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defRPr/>
            </a:pPr>
            <a:r>
              <a:rPr lang="en-US" dirty="0" smtClean="0"/>
              <a:t>It is common to forget these checks. </a:t>
            </a:r>
            <a:r>
              <a:rPr lang="en-US" dirty="0" err="1" smtClean="0"/>
              <a:t>Valgrind</a:t>
            </a:r>
            <a:r>
              <a:rPr lang="en-US" dirty="0" smtClean="0"/>
              <a:t>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defRPr/>
            </a:pPr>
            <a:endParaRPr lang="en-US" dirty="0" smtClean="0"/>
          </a:p>
          <a:p>
            <a:pPr>
              <a:defRPr/>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defRPr/>
            </a:pPr>
            <a:endParaRPr lang="en-US" dirty="0" smtClean="0"/>
          </a:p>
          <a:p>
            <a:pPr>
              <a:defRPr/>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endParaRPr lang="en-US" dirty="0"/>
          </a:p>
        </p:txBody>
      </p:sp>
      <p:sp>
        <p:nvSpPr>
          <p:cNvPr id="4" name="Slide Number Placeholder 3"/>
          <p:cNvSpPr>
            <a:spLocks noGrp="1"/>
          </p:cNvSpPr>
          <p:nvPr>
            <p:ph type="sldNum" sz="quarter" idx="5"/>
          </p:nvPr>
        </p:nvSpPr>
        <p:spPr/>
        <p:txBody>
          <a:bodyPr/>
          <a:lstStyle/>
          <a:p>
            <a:pPr>
              <a:defRPr/>
            </a:pPr>
            <a:fld id="{24BE69B4-E927-8A45-9C1B-E3E858B3331C}" type="slidenum">
              <a:rPr lang="en-US" smtClean="0"/>
              <a:pPr>
                <a:defRPr/>
              </a:pPr>
              <a:t>40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defRPr/>
            </a:pPr>
            <a:endParaRPr lang="en-US" dirty="0" smtClean="0"/>
          </a:p>
          <a:p>
            <a:pPr>
              <a:defRPr/>
            </a:pPr>
            <a:r>
              <a:rPr lang="en-US" dirty="0" smtClean="0"/>
              <a:t>Null Pointer Read/Write (NPR, NPW) and Zero Page Read/Write (ZPR, ZPW):</a:t>
            </a:r>
          </a:p>
          <a:p>
            <a:pPr>
              <a:defRPr/>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defRPr/>
            </a:pPr>
            <a:r>
              <a:rPr lang="en-US" dirty="0" smtClean="0"/>
              <a:t>It is common to forget these checks. </a:t>
            </a:r>
            <a:r>
              <a:rPr lang="en-US" dirty="0" err="1" smtClean="0"/>
              <a:t>Valgrind</a:t>
            </a:r>
            <a:r>
              <a:rPr lang="en-US" dirty="0" smtClean="0"/>
              <a:t>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defRPr/>
            </a:pPr>
            <a:endParaRPr lang="en-US" dirty="0" smtClean="0"/>
          </a:p>
          <a:p>
            <a:pPr>
              <a:defRPr/>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defRPr/>
            </a:pPr>
            <a:endParaRPr lang="en-US" dirty="0" smtClean="0"/>
          </a:p>
          <a:p>
            <a:pPr>
              <a:defRPr/>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endParaRPr lang="en-US" dirty="0"/>
          </a:p>
        </p:txBody>
      </p:sp>
      <p:sp>
        <p:nvSpPr>
          <p:cNvPr id="4" name="Slide Number Placeholder 3"/>
          <p:cNvSpPr>
            <a:spLocks noGrp="1"/>
          </p:cNvSpPr>
          <p:nvPr>
            <p:ph type="sldNum" sz="quarter" idx="5"/>
          </p:nvPr>
        </p:nvSpPr>
        <p:spPr/>
        <p:txBody>
          <a:bodyPr/>
          <a:lstStyle/>
          <a:p>
            <a:pPr>
              <a:defRPr/>
            </a:pPr>
            <a:fld id="{C545FC91-01D8-7045-87FB-DEA281B2946A}" type="slidenum">
              <a:rPr lang="en-US" smtClean="0"/>
              <a:pPr>
                <a:defRPr/>
              </a:pPr>
              <a:t>41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ree Memory Read or Write (FMR, FMW):</a:t>
            </a:r>
          </a:p>
          <a:p>
            <a:r>
              <a:rPr lang="en-US" smtClean="0">
                <a:ea typeface="ＭＳ Ｐゴシック" pitchFamily="1" charset="-128"/>
                <a:cs typeface="ＭＳ Ｐゴシック" pitchFamily="1" charset="-128"/>
              </a:rPr>
              <a:t>When you use malloc or new, the operating system allocates memory from heap and returns a pointer to the location of that memory. When you don't need this memory anymore, you de-allocate it by calling free or delete. Ideally, after de-allocation, the memory at that location should not be accessed thereafter.</a:t>
            </a:r>
          </a:p>
          <a:p>
            <a:r>
              <a:rPr lang="en-US" smtClean="0">
                <a:ea typeface="ＭＳ Ｐゴシック" pitchFamily="1" charset="-128"/>
                <a:cs typeface="ＭＳ Ｐゴシック" pitchFamily="1" charset="-128"/>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p>
          <a:p>
            <a:r>
              <a:rPr lang="en-US" smtClean="0">
                <a:ea typeface="ＭＳ Ｐゴシック" pitchFamily="1" charset="-128"/>
                <a:cs typeface="ＭＳ Ｐゴシック" pitchFamily="1" charset="-128"/>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5"/>
          </p:nvPr>
        </p:nvSpPr>
        <p:spPr/>
        <p:txBody>
          <a:bodyPr/>
          <a:lstStyle/>
          <a:p>
            <a:pPr>
              <a:defRPr/>
            </a:pPr>
            <a:fld id="{0B4FECFB-BB88-E847-AC22-C09F83981324}" type="slidenum">
              <a:rPr lang="en-US" smtClean="0"/>
              <a:pPr>
                <a:defRPr/>
              </a:pPr>
              <a:t>43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ea typeface="ＭＳ Ｐゴシック" pitchFamily="1" charset="-128"/>
                <a:cs typeface="ＭＳ Ｐゴシック" pitchFamily="1" charset="-128"/>
              </a:rPr>
              <a:t>ree Memory Read or Write (FMR, FMW):</a:t>
            </a:r>
          </a:p>
          <a:p>
            <a:r>
              <a:rPr lang="en-US" smtClean="0">
                <a:ea typeface="ＭＳ Ｐゴシック" pitchFamily="1" charset="-128"/>
                <a:cs typeface="ＭＳ Ｐゴシック" pitchFamily="1" charset="-128"/>
              </a:rPr>
              <a:t>When you use malloc or new, the operating system allocates memory from heap and returns a pointer to the location of that memory. When you don't need this memory anymore, you de-allocate it by calling free or delete. Ideally, after de-allocation, the memory at that location should not be accessed thereafter.</a:t>
            </a:r>
          </a:p>
          <a:p>
            <a:r>
              <a:rPr lang="en-US" smtClean="0">
                <a:ea typeface="ＭＳ Ｐゴシック" pitchFamily="1" charset="-128"/>
                <a:cs typeface="ＭＳ Ｐゴシック" pitchFamily="1" charset="-128"/>
              </a:rPr>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realloc method. (See Listing 6 code.)</a:t>
            </a:r>
          </a:p>
          <a:p>
            <a:r>
              <a:rPr lang="en-US" smtClean="0">
                <a:ea typeface="ＭＳ Ｐゴシック" pitchFamily="1" charset="-128"/>
                <a:cs typeface="ＭＳ Ｐゴシック" pitchFamily="1" charset="-128"/>
              </a:rPr>
              <a:t>The heap management system may respond to another malloc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5"/>
          </p:nvPr>
        </p:nvSpPr>
        <p:spPr/>
        <p:txBody>
          <a:bodyPr/>
          <a:lstStyle/>
          <a:p>
            <a:pPr>
              <a:defRPr/>
            </a:pPr>
            <a:fld id="{2C2F820E-118F-494C-B356-A27BFAEFAEE1}" type="slidenum">
              <a:rPr lang="en-US" smtClean="0"/>
              <a:pPr>
                <a:defRPr/>
              </a:pPr>
              <a:t>44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55299"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p>
        </p:txBody>
      </p:sp>
    </p:spTree>
    <p:extLst>
      <p:ext uri="{BB962C8B-B14F-4D97-AF65-F5344CB8AC3E}">
        <p14:creationId xmlns:p14="http://schemas.microsoft.com/office/powerpoint/2010/main" val="3053567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160463" y="587375"/>
            <a:ext cx="4552950" cy="3414713"/>
          </a:xfrm>
          <a:solidFill>
            <a:srgbClr val="FFFFFF"/>
          </a:solidFill>
          <a:ln>
            <a:solidFill>
              <a:srgbClr val="000000"/>
            </a:solidFill>
          </a:ln>
        </p:spPr>
      </p:sp>
      <p:sp>
        <p:nvSpPr>
          <p:cNvPr id="62467" name="Rectangle 3"/>
          <p:cNvSpPr>
            <a:spLocks noGrp="1" noChangeArrowheads="1"/>
          </p:cNvSpPr>
          <p:nvPr>
            <p:ph type="body" idx="1"/>
          </p:nvPr>
        </p:nvSpPr>
        <p:spPr>
          <a:xfrm>
            <a:off x="516211" y="4342777"/>
            <a:ext cx="5909289" cy="4115111"/>
          </a:xfrm>
          <a:solidFill>
            <a:srgbClr val="FFFFFF"/>
          </a:solidFill>
          <a:ln>
            <a:solidFill>
              <a:srgbClr val="000000"/>
            </a:solidFill>
          </a:ln>
        </p:spPr>
        <p:txBody>
          <a:bodyPr lIns="91427" tIns="45713" rIns="91427" bIns="45713"/>
          <a:lstStyle/>
          <a:p>
            <a:endParaRPr lang="en-US">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809980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26"/>
          <p:cNvSpPr>
            <a:spLocks noGrp="1" noRot="1" noChangeAspect="1" noChangeArrowheads="1"/>
          </p:cNvSpPr>
          <p:nvPr>
            <p:ph type="sldImg"/>
          </p:nvPr>
        </p:nvSpPr>
        <p:spPr>
          <a:xfrm>
            <a:off x="1158875" y="587375"/>
            <a:ext cx="4552950" cy="3414713"/>
          </a:xfrm>
          <a:solidFill>
            <a:srgbClr val="FFFFFF"/>
          </a:solidFill>
          <a:ln>
            <a:solidFill>
              <a:srgbClr val="000000"/>
            </a:solidFill>
          </a:ln>
        </p:spPr>
      </p:sp>
      <p:sp>
        <p:nvSpPr>
          <p:cNvPr id="64515" name="Rectangle 1027"/>
          <p:cNvSpPr>
            <a:spLocks noGrp="1" noChangeArrowheads="1"/>
          </p:cNvSpPr>
          <p:nvPr>
            <p:ph type="body" idx="1"/>
          </p:nvPr>
        </p:nvSpPr>
        <p:spPr>
          <a:xfrm>
            <a:off x="516211" y="4342777"/>
            <a:ext cx="5909289" cy="4115111"/>
          </a:xfrm>
          <a:solidFill>
            <a:srgbClr val="FFFFFF"/>
          </a:solidFill>
          <a:ln>
            <a:solidFill>
              <a:srgbClr val="000000"/>
            </a:solidFill>
          </a:ln>
        </p:spPr>
        <p:txBody>
          <a:bodyPr lIns="91426" tIns="45712" rIns="91426" bIns="45712"/>
          <a:lstStyle/>
          <a:p>
            <a:endParaRPr lang="en-US">
              <a:latin typeface="Arial"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81782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688886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1507"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89936" tIns="44968" rIns="89936" bIns="44968" numCol="1" anchor="t" anchorCtr="0" compatLnSpc="1">
            <a:prstTxWarp prst="textNoShape">
              <a:avLst/>
            </a:prstTxWarp>
          </a:bodyPr>
          <a:lstStyle/>
          <a:p>
            <a:endParaRPr lang="en-US">
              <a:ea typeface="ＭＳ Ｐゴシック" pitchFamily="1" charset="-128"/>
              <a:cs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BEA48C-7237-9844-B0C2-BC03B6040BEC}" type="datetime1">
              <a:rPr lang="en-US" smtClean="0"/>
              <a:pPr/>
              <a:t>1/29/15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sv-SE" dirty="0" smtClean="0"/>
              <a:t>Fall 2013</a:t>
            </a:r>
            <a:r>
              <a:rPr lang="en-US" dirty="0" smtClean="0"/>
              <a:t> -- Lecture #3</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CC63E4C-4642-794D-A2FD-70F6B81535F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C63E4C-4642-794D-A2FD-70F6B81535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hdr="0"/>
  <p:txStyles>
    <p:titleStyle>
      <a:lvl1pPr algn="ctr" defTabSz="457200" rtl="0" eaLnBrk="1" latinLnBrk="0" hangingPunct="1">
        <a:spcBef>
          <a:spcPct val="0"/>
        </a:spcBef>
        <a:buNone/>
        <a:defRPr sz="4400" kern="1200">
          <a:solidFill>
            <a:srgbClr val="FF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400" y="1574801"/>
            <a:ext cx="8051800" cy="2025650"/>
          </a:xfrm>
        </p:spPr>
        <p:txBody>
          <a:bodyPr>
            <a:normAutofit fontScale="90000"/>
          </a:bodyPr>
          <a:lstStyle/>
          <a:p>
            <a:r>
              <a:rPr lang="en-US" dirty="0" smtClean="0"/>
              <a:t>CS 61C: </a:t>
            </a:r>
            <a:br>
              <a:rPr lang="en-US" dirty="0" smtClean="0"/>
            </a:br>
            <a:r>
              <a:rPr lang="en-US" dirty="0" smtClean="0"/>
              <a:t>Great Ideas in Computer Architecture </a:t>
            </a:r>
            <a:br>
              <a:rPr lang="en-US" dirty="0" smtClean="0"/>
            </a:br>
            <a:r>
              <a:rPr lang="en-US" i="1" dirty="0" smtClean="0"/>
              <a:t>Introduction to C, Part III</a:t>
            </a:r>
            <a:endParaRPr lang="en-US" i="1" dirty="0"/>
          </a:p>
        </p:txBody>
      </p:sp>
      <p:sp>
        <p:nvSpPr>
          <p:cNvPr id="3" name="Subtitle 2"/>
          <p:cNvSpPr>
            <a:spLocks noGrp="1"/>
          </p:cNvSpPr>
          <p:nvPr>
            <p:ph type="subTitle" idx="1"/>
          </p:nvPr>
        </p:nvSpPr>
        <p:spPr>
          <a:xfrm>
            <a:off x="1016000" y="3886200"/>
            <a:ext cx="6959600" cy="1752600"/>
          </a:xfrm>
        </p:spPr>
        <p:txBody>
          <a:bodyPr>
            <a:normAutofit fontScale="92500"/>
          </a:bodyPr>
          <a:lstStyle/>
          <a:p>
            <a:r>
              <a:rPr lang="en-US" dirty="0" smtClean="0"/>
              <a:t>Instructors:</a:t>
            </a:r>
          </a:p>
          <a:p>
            <a:r>
              <a:rPr lang="en-US" dirty="0" smtClean="0"/>
              <a:t>Krste Asanovic &amp; Vladimir </a:t>
            </a:r>
            <a:r>
              <a:rPr lang="en-US" dirty="0" err="1" smtClean="0"/>
              <a:t>Stojanovic</a:t>
            </a:r>
            <a:endParaRPr lang="en-US" dirty="0" smtClean="0"/>
          </a:p>
          <a:p>
            <a:r>
              <a:rPr lang="en-US" dirty="0" smtClean="0"/>
              <a:t>http://inst.eecs.Berkeley.edu/~cs61c/sp15</a:t>
            </a:r>
          </a:p>
        </p:txBody>
      </p:sp>
      <p:sp>
        <p:nvSpPr>
          <p:cNvPr id="4" name="Slide Number Placeholder 3"/>
          <p:cNvSpPr>
            <a:spLocks noGrp="1"/>
          </p:cNvSpPr>
          <p:nvPr>
            <p:ph type="sldNum" sz="quarter" idx="12"/>
          </p:nvPr>
        </p:nvSpPr>
        <p:spPr/>
        <p:txBody>
          <a:bodyPr/>
          <a:lstStyle/>
          <a:p>
            <a:fld id="{F4BA2A7E-5181-A840-825F-018EFA86BC7E}"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Wide upward diagonal"/>
          <p:cNvSpPr>
            <a:spLocks noChangeArrowheads="1"/>
          </p:cNvSpPr>
          <p:nvPr/>
        </p:nvSpPr>
        <p:spPr bwMode="auto">
          <a:xfrm>
            <a:off x="6375400" y="1549400"/>
            <a:ext cx="2438400" cy="1828800"/>
          </a:xfrm>
          <a:prstGeom prst="rect">
            <a:avLst/>
          </a:prstGeom>
          <a:pattFill prst="wdUpDiag">
            <a:fgClr>
              <a:schemeClr val="bg2"/>
            </a:fgClr>
            <a:bgClr>
              <a:srgbClr val="FFFFFF"/>
            </a:bgClr>
          </a:patt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0483" name="Rectangle 3"/>
          <p:cNvSpPr>
            <a:spLocks noGrp="1" noChangeArrowheads="1"/>
          </p:cNvSpPr>
          <p:nvPr>
            <p:ph type="title"/>
          </p:nvPr>
        </p:nvSpPr>
        <p:spPr>
          <a:xfrm>
            <a:off x="17463" y="274638"/>
            <a:ext cx="4724400" cy="1143000"/>
          </a:xfrm>
        </p:spPr>
        <p:txBody>
          <a:bodyPr>
            <a:normAutofit fontScale="90000"/>
          </a:bodyPr>
          <a:lstStyle/>
          <a:p>
            <a:pPr>
              <a:lnSpc>
                <a:spcPct val="85000"/>
              </a:lnSpc>
            </a:pPr>
            <a:r>
              <a:rPr lang="en-US" dirty="0" smtClean="0">
                <a:ea typeface="ＭＳ Ｐゴシック" pitchFamily="1" charset="-128"/>
                <a:cs typeface="ＭＳ Ｐゴシック" pitchFamily="1" charset="-128"/>
              </a:rPr>
              <a:t>C Memory Management</a:t>
            </a:r>
          </a:p>
        </p:txBody>
      </p:sp>
      <p:sp>
        <p:nvSpPr>
          <p:cNvPr id="20484" name="Rectangle 4"/>
          <p:cNvSpPr>
            <a:spLocks noGrp="1" noChangeArrowheads="1"/>
          </p:cNvSpPr>
          <p:nvPr>
            <p:ph sz="half" idx="1"/>
          </p:nvPr>
        </p:nvSpPr>
        <p:spPr>
          <a:xfrm>
            <a:off x="304800" y="1447800"/>
            <a:ext cx="4724400" cy="4772025"/>
          </a:xfrm>
        </p:spPr>
        <p:txBody>
          <a:bodyPr>
            <a:normAutofit lnSpcReduction="10000"/>
          </a:bodyPr>
          <a:lstStyle/>
          <a:p>
            <a:r>
              <a:rPr lang="en-US" sz="2600" dirty="0" smtClean="0">
                <a:ea typeface="ＭＳ Ｐゴシック" pitchFamily="1" charset="-128"/>
                <a:cs typeface="ＭＳ Ｐゴシック" pitchFamily="1" charset="-128"/>
              </a:rPr>
              <a:t>Program’s </a:t>
            </a:r>
            <a:r>
              <a:rPr lang="en-US" sz="2600" i="1" dirty="0" smtClean="0">
                <a:solidFill>
                  <a:srgbClr val="FF0000"/>
                </a:solidFill>
                <a:ea typeface="ＭＳ Ｐゴシック" pitchFamily="1" charset="-128"/>
                <a:cs typeface="ＭＳ Ｐゴシック" pitchFamily="1" charset="-128"/>
              </a:rPr>
              <a:t>address space</a:t>
            </a:r>
            <a:r>
              <a:rPr lang="en-US" sz="2600" dirty="0" smtClean="0">
                <a:solidFill>
                  <a:srgbClr val="FF0000"/>
                </a:solidFill>
                <a:ea typeface="ＭＳ Ｐゴシック" pitchFamily="1" charset="-128"/>
                <a:cs typeface="ＭＳ Ｐゴシック" pitchFamily="1" charset="-128"/>
              </a:rPr>
              <a:t> </a:t>
            </a:r>
            <a:r>
              <a:rPr lang="en-US" sz="2600" dirty="0" smtClean="0">
                <a:ea typeface="ＭＳ Ｐゴシック" pitchFamily="1" charset="-128"/>
                <a:cs typeface="ＭＳ Ｐゴシック" pitchFamily="1" charset="-128"/>
              </a:rPr>
              <a:t>contains 4 regions:</a:t>
            </a:r>
          </a:p>
          <a:p>
            <a:pPr lvl="1">
              <a:buClr>
                <a:schemeClr val="tx1"/>
              </a:buClr>
            </a:pPr>
            <a:r>
              <a:rPr lang="en-US" sz="2200" dirty="0" smtClean="0">
                <a:solidFill>
                  <a:srgbClr val="FF0000"/>
                </a:solidFill>
              </a:rPr>
              <a:t>stack</a:t>
            </a:r>
            <a:r>
              <a:rPr lang="en-US" sz="2200" dirty="0" smtClean="0"/>
              <a:t>: local variables inside functions, grows downward</a:t>
            </a:r>
            <a:r>
              <a:rPr lang="en-US" sz="2200" dirty="0" smtClean="0">
                <a:solidFill>
                  <a:schemeClr val="accent2"/>
                </a:solidFill>
              </a:rPr>
              <a:t> </a:t>
            </a:r>
          </a:p>
          <a:p>
            <a:pPr lvl="1">
              <a:buClr>
                <a:schemeClr val="tx1"/>
              </a:buClr>
            </a:pPr>
            <a:r>
              <a:rPr lang="en-US" sz="2200" dirty="0" smtClean="0">
                <a:solidFill>
                  <a:srgbClr val="FF0000"/>
                </a:solidFill>
              </a:rPr>
              <a:t>heap</a:t>
            </a:r>
            <a:r>
              <a:rPr lang="en-US" sz="2200" dirty="0" smtClean="0"/>
              <a:t>: space requested for dynamic data via </a:t>
            </a:r>
            <a:r>
              <a:rPr lang="en-US" sz="2200" b="1" dirty="0" err="1" smtClean="0">
                <a:latin typeface="Courier New" pitchFamily="1" charset="0"/>
              </a:rPr>
              <a:t>malloc</a:t>
            </a:r>
            <a:r>
              <a:rPr lang="en-US" sz="2200" b="1" dirty="0" smtClean="0">
                <a:latin typeface="Courier New" pitchFamily="1" charset="0"/>
              </a:rPr>
              <a:t>()</a:t>
            </a:r>
            <a:r>
              <a:rPr lang="en-US" sz="2200" dirty="0" smtClean="0"/>
              <a:t>; resizes dynamically, grows upward</a:t>
            </a:r>
          </a:p>
          <a:p>
            <a:pPr lvl="1">
              <a:buClr>
                <a:schemeClr val="tx1"/>
              </a:buClr>
            </a:pPr>
            <a:r>
              <a:rPr lang="en-US" sz="2200" dirty="0" smtClean="0">
                <a:solidFill>
                  <a:srgbClr val="FF0000"/>
                </a:solidFill>
              </a:rPr>
              <a:t>static data</a:t>
            </a:r>
            <a:r>
              <a:rPr lang="en-US" sz="2200" dirty="0" smtClean="0"/>
              <a:t>: variables declared outside functions, does not grow or shrink. Loaded when program starts, can be modified.</a:t>
            </a:r>
          </a:p>
          <a:p>
            <a:pPr lvl="1">
              <a:buClr>
                <a:schemeClr val="tx1"/>
              </a:buClr>
            </a:pPr>
            <a:r>
              <a:rPr lang="en-US" sz="2200" dirty="0" smtClean="0">
                <a:solidFill>
                  <a:srgbClr val="FF0000"/>
                </a:solidFill>
              </a:rPr>
              <a:t>code</a:t>
            </a:r>
            <a:r>
              <a:rPr lang="en-US" sz="2200" dirty="0" smtClean="0"/>
              <a:t>: loaded when program starts, does not change</a:t>
            </a:r>
          </a:p>
        </p:txBody>
      </p:sp>
      <p:sp>
        <p:nvSpPr>
          <p:cNvPr id="23557" name="Rectangle 5"/>
          <p:cNvSpPr>
            <a:spLocks noChangeArrowheads="1"/>
          </p:cNvSpPr>
          <p:nvPr/>
        </p:nvSpPr>
        <p:spPr bwMode="auto">
          <a:xfrm>
            <a:off x="6375400" y="1016000"/>
            <a:ext cx="2438400" cy="45720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58" name="Rectangle 6"/>
          <p:cNvSpPr>
            <a:spLocks noChangeArrowheads="1"/>
          </p:cNvSpPr>
          <p:nvPr/>
        </p:nvSpPr>
        <p:spPr bwMode="auto">
          <a:xfrm>
            <a:off x="6375400" y="4749800"/>
            <a:ext cx="2438400" cy="838200"/>
          </a:xfrm>
          <a:prstGeom prst="rect">
            <a:avLst/>
          </a:prstGeom>
          <a:noFill/>
          <a:ln w="127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59" name="Rectangle 7"/>
          <p:cNvSpPr>
            <a:spLocks noChangeArrowheads="1"/>
          </p:cNvSpPr>
          <p:nvPr/>
        </p:nvSpPr>
        <p:spPr bwMode="auto">
          <a:xfrm>
            <a:off x="6375400" y="4064000"/>
            <a:ext cx="2438400" cy="685800"/>
          </a:xfrm>
          <a:prstGeom prst="rect">
            <a:avLst/>
          </a:prstGeom>
          <a:noFill/>
          <a:ln w="381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560" name="Line 8"/>
          <p:cNvSpPr>
            <a:spLocks noChangeShapeType="1"/>
          </p:cNvSpPr>
          <p:nvPr/>
        </p:nvSpPr>
        <p:spPr bwMode="auto">
          <a:xfrm>
            <a:off x="6375400" y="3378200"/>
            <a:ext cx="2438400" cy="0"/>
          </a:xfrm>
          <a:prstGeom prst="line">
            <a:avLst/>
          </a:prstGeom>
          <a:noFill/>
          <a:ln w="38100">
            <a:solidFill>
              <a:schemeClr val="tx1"/>
            </a:solidFill>
            <a:prstDash val="lgDash"/>
            <a:round/>
            <a:headEnd/>
            <a:tailEn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1" name="Line 9"/>
          <p:cNvSpPr>
            <a:spLocks noChangeShapeType="1"/>
          </p:cNvSpPr>
          <p:nvPr/>
        </p:nvSpPr>
        <p:spPr bwMode="auto">
          <a:xfrm>
            <a:off x="6375400" y="1549400"/>
            <a:ext cx="2438400" cy="0"/>
          </a:xfrm>
          <a:prstGeom prst="line">
            <a:avLst/>
          </a:prstGeom>
          <a:noFill/>
          <a:ln w="38100">
            <a:solidFill>
              <a:schemeClr val="tx1"/>
            </a:solidFill>
            <a:prstDash val="lgDash"/>
            <a:round/>
            <a:headEnd/>
            <a:tailEn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2" name="Text Box 10"/>
          <p:cNvSpPr txBox="1">
            <a:spLocks noChangeArrowheads="1"/>
          </p:cNvSpPr>
          <p:nvPr/>
        </p:nvSpPr>
        <p:spPr bwMode="auto">
          <a:xfrm>
            <a:off x="7118350" y="4762500"/>
            <a:ext cx="9906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code</a:t>
            </a:r>
          </a:p>
        </p:txBody>
      </p:sp>
      <p:sp>
        <p:nvSpPr>
          <p:cNvPr id="23563" name="Text Box 11"/>
          <p:cNvSpPr txBox="1">
            <a:spLocks noChangeArrowheads="1"/>
          </p:cNvSpPr>
          <p:nvPr/>
        </p:nvSpPr>
        <p:spPr bwMode="auto">
          <a:xfrm>
            <a:off x="6664325" y="4076700"/>
            <a:ext cx="189865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static data</a:t>
            </a:r>
          </a:p>
        </p:txBody>
      </p:sp>
      <p:sp>
        <p:nvSpPr>
          <p:cNvPr id="23564" name="Text Box 12"/>
          <p:cNvSpPr txBox="1">
            <a:spLocks noChangeArrowheads="1"/>
          </p:cNvSpPr>
          <p:nvPr/>
        </p:nvSpPr>
        <p:spPr bwMode="auto">
          <a:xfrm>
            <a:off x="7105650" y="3390900"/>
            <a:ext cx="10160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a:latin typeface="+mn-lt"/>
                <a:ea typeface="ＭＳ Ｐゴシック" charset="-128"/>
                <a:cs typeface="ＭＳ Ｐゴシック" charset="-128"/>
              </a:rPr>
              <a:t>heap</a:t>
            </a:r>
          </a:p>
        </p:txBody>
      </p:sp>
      <p:sp>
        <p:nvSpPr>
          <p:cNvPr id="23565" name="Text Box 13"/>
          <p:cNvSpPr txBox="1">
            <a:spLocks noChangeArrowheads="1"/>
          </p:cNvSpPr>
          <p:nvPr/>
        </p:nvSpPr>
        <p:spPr bwMode="auto">
          <a:xfrm>
            <a:off x="7099300" y="1016000"/>
            <a:ext cx="1028700" cy="584200"/>
          </a:xfrm>
          <a:prstGeom prst="rect">
            <a:avLst/>
          </a:prstGeom>
          <a:noFill/>
          <a:ln w="12700">
            <a:noFill/>
            <a:miter lim="800000"/>
            <a:headEnd/>
            <a:tailEnd/>
          </a:ln>
        </p:spPr>
        <p:txBody>
          <a:bodyPr wrap="none">
            <a:prstTxWarp prst="textNoShape">
              <a:avLst/>
            </a:prstTxWarp>
            <a:spAutoFit/>
          </a:bodyPr>
          <a:lstStyle/>
          <a:p>
            <a:pPr algn="ctr">
              <a:defRPr/>
            </a:pPr>
            <a:r>
              <a:rPr lang="en-US" sz="3200" dirty="0">
                <a:latin typeface="+mn-lt"/>
                <a:ea typeface="ＭＳ Ｐゴシック" charset="-128"/>
                <a:cs typeface="ＭＳ Ｐゴシック" charset="-128"/>
              </a:rPr>
              <a:t>stack</a:t>
            </a:r>
          </a:p>
        </p:txBody>
      </p:sp>
      <p:sp>
        <p:nvSpPr>
          <p:cNvPr id="23566" name="Line 14"/>
          <p:cNvSpPr>
            <a:spLocks noChangeShapeType="1"/>
          </p:cNvSpPr>
          <p:nvPr/>
        </p:nvSpPr>
        <p:spPr bwMode="auto">
          <a:xfrm flipV="1">
            <a:off x="7594600" y="2997200"/>
            <a:ext cx="0" cy="381000"/>
          </a:xfrm>
          <a:prstGeom prst="line">
            <a:avLst/>
          </a:prstGeom>
          <a:noFill/>
          <a:ln w="31750">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7" name="Line 15"/>
          <p:cNvSpPr>
            <a:spLocks noChangeShapeType="1"/>
          </p:cNvSpPr>
          <p:nvPr/>
        </p:nvSpPr>
        <p:spPr bwMode="auto">
          <a:xfrm>
            <a:off x="7594600" y="1549400"/>
            <a:ext cx="0" cy="381000"/>
          </a:xfrm>
          <a:prstGeom prst="line">
            <a:avLst/>
          </a:prstGeom>
          <a:noFill/>
          <a:ln w="31750">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
        <p:nvSpPr>
          <p:cNvPr id="23569" name="Text Box 17"/>
          <p:cNvSpPr txBox="1">
            <a:spLocks noChangeArrowheads="1"/>
          </p:cNvSpPr>
          <p:nvPr/>
        </p:nvSpPr>
        <p:spPr bwMode="auto">
          <a:xfrm>
            <a:off x="4762660" y="939800"/>
            <a:ext cx="1731597" cy="400110"/>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 FFFF </a:t>
            </a:r>
            <a:r>
              <a:rPr lang="en-US" sz="2000" b="1" i="1" dirty="0" err="1">
                <a:latin typeface="+mn-lt"/>
                <a:ea typeface="ＭＳ Ｐゴシック" charset="-128"/>
                <a:cs typeface="ＭＳ Ｐゴシック" charset="-128"/>
              </a:rPr>
              <a:t>FFFF</a:t>
            </a:r>
            <a:r>
              <a:rPr lang="en-US" sz="2400" b="1" i="1" baseline="-25000" dirty="0" err="1">
                <a:latin typeface="+mn-lt"/>
                <a:ea typeface="ＭＳ Ｐゴシック" charset="-128"/>
                <a:cs typeface="ＭＳ Ｐゴシック" charset="-128"/>
              </a:rPr>
              <a:t>hex</a:t>
            </a:r>
            <a:endParaRPr lang="en-US" sz="2400" b="1" i="1" dirty="0">
              <a:latin typeface="+mn-lt"/>
              <a:ea typeface="ＭＳ Ｐゴシック" charset="-128"/>
              <a:cs typeface="ＭＳ Ｐゴシック" charset="-128"/>
            </a:endParaRPr>
          </a:p>
        </p:txBody>
      </p:sp>
      <p:sp>
        <p:nvSpPr>
          <p:cNvPr id="23570" name="Text Box 18"/>
          <p:cNvSpPr txBox="1">
            <a:spLocks noChangeArrowheads="1"/>
          </p:cNvSpPr>
          <p:nvPr/>
        </p:nvSpPr>
        <p:spPr bwMode="auto">
          <a:xfrm>
            <a:off x="4799619" y="5391090"/>
            <a:ext cx="1829781" cy="400110"/>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 </a:t>
            </a:r>
            <a:r>
              <a:rPr lang="en-US" sz="2000" b="1" i="1" dirty="0" smtClean="0">
                <a:latin typeface="+mn-lt"/>
                <a:ea typeface="ＭＳ Ｐゴシック" charset="-128"/>
                <a:cs typeface="ＭＳ Ｐゴシック" charset="-128"/>
              </a:rPr>
              <a:t>0000 0000</a:t>
            </a:r>
            <a:r>
              <a:rPr lang="en-US" sz="2400" b="1" i="1" baseline="-25000" dirty="0" smtClean="0">
                <a:latin typeface="+mn-lt"/>
                <a:ea typeface="ＭＳ Ｐゴシック" charset="-128"/>
                <a:cs typeface="ＭＳ Ｐゴシック" charset="-128"/>
              </a:rPr>
              <a:t>hex</a:t>
            </a:r>
            <a:endParaRPr lang="en-US" sz="2400" b="1" i="1" dirty="0">
              <a:latin typeface="+mn-lt"/>
              <a:ea typeface="ＭＳ Ｐゴシック" charset="-128"/>
              <a:cs typeface="ＭＳ Ｐゴシック" charset="-128"/>
            </a:endParaRPr>
          </a:p>
        </p:txBody>
      </p:sp>
      <p:sp>
        <p:nvSpPr>
          <p:cNvPr id="23" name="Slide Number Placeholder 6"/>
          <p:cNvSpPr txBox="1">
            <a:spLocks/>
          </p:cNvSpPr>
          <p:nvPr/>
        </p:nvSpPr>
        <p:spPr>
          <a:xfrm>
            <a:off x="6553200" y="6356350"/>
            <a:ext cx="2133600" cy="365125"/>
          </a:xfrm>
          <a:prstGeom prst="rect">
            <a:avLst/>
          </a:prstGeom>
        </p:spPr>
        <p:txBody>
          <a:bodyPr anchor="ctr"/>
          <a:lstStyle/>
          <a:p>
            <a:pPr algn="r" fontAlgn="auto">
              <a:spcBef>
                <a:spcPts val="0"/>
              </a:spcBef>
              <a:spcAft>
                <a:spcPts val="0"/>
              </a:spcAft>
              <a:defRPr/>
            </a:pPr>
            <a:fld id="{D14E9FC6-33FE-0641-A74B-3B3C2CBA2F59}" type="slidenum">
              <a:rPr lang="en-US" sz="1200">
                <a:solidFill>
                  <a:schemeClr val="tx1">
                    <a:tint val="75000"/>
                  </a:schemeClr>
                </a:solidFill>
                <a:latin typeface="+mn-lt"/>
                <a:ea typeface="+mn-ea"/>
                <a:cs typeface="+mn-cs"/>
              </a:rPr>
              <a:pPr algn="r" fontAlgn="auto">
                <a:spcBef>
                  <a:spcPts val="0"/>
                </a:spcBef>
                <a:spcAft>
                  <a:spcPts val="0"/>
                </a:spcAft>
                <a:defRPr/>
              </a:pPr>
              <a:t>10</a:t>
            </a:fld>
            <a:endParaRPr lang="en-US" sz="1200" dirty="0">
              <a:solidFill>
                <a:schemeClr val="tx1">
                  <a:tint val="75000"/>
                </a:schemeClr>
              </a:solidFill>
              <a:latin typeface="+mn-lt"/>
              <a:ea typeface="+mn-ea"/>
              <a:cs typeface="+mn-cs"/>
            </a:endParaRPr>
          </a:p>
        </p:txBody>
      </p:sp>
      <p:sp>
        <p:nvSpPr>
          <p:cNvPr id="24" name="Slide Number Placeholder 23"/>
          <p:cNvSpPr>
            <a:spLocks noGrp="1"/>
          </p:cNvSpPr>
          <p:nvPr>
            <p:ph type="sldNum" sz="quarter" idx="12"/>
          </p:nvPr>
        </p:nvSpPr>
        <p:spPr/>
        <p:txBody>
          <a:bodyPr/>
          <a:lstStyle/>
          <a:p>
            <a:pPr>
              <a:defRPr/>
            </a:pPr>
            <a:fld id="{DE5C2EEA-8E82-7249-BBC9-5D34BCF1922D}" type="slidenum">
              <a:rPr lang="en-US" smtClean="0"/>
              <a:pPr>
                <a:defRPr/>
              </a:pPr>
              <a:t>10</a:t>
            </a:fld>
            <a:endParaRPr lang="en-US"/>
          </a:p>
        </p:txBody>
      </p:sp>
      <p:sp>
        <p:nvSpPr>
          <p:cNvPr id="2" name="TextBox 1"/>
          <p:cNvSpPr txBox="1"/>
          <p:nvPr/>
        </p:nvSpPr>
        <p:spPr>
          <a:xfrm>
            <a:off x="4038600" y="304800"/>
            <a:ext cx="2321444" cy="646331"/>
          </a:xfrm>
          <a:prstGeom prst="rect">
            <a:avLst/>
          </a:prstGeom>
          <a:noFill/>
        </p:spPr>
        <p:txBody>
          <a:bodyPr wrap="none" rtlCol="0">
            <a:spAutoFit/>
          </a:bodyPr>
          <a:lstStyle/>
          <a:p>
            <a:pPr algn="r"/>
            <a:r>
              <a:rPr lang="en-US" dirty="0"/>
              <a:t>M</a:t>
            </a:r>
            <a:r>
              <a:rPr lang="en-US" dirty="0" smtClean="0"/>
              <a:t>emory Address</a:t>
            </a:r>
          </a:p>
          <a:p>
            <a:pPr algn="r"/>
            <a:r>
              <a:rPr lang="en-US" dirty="0" smtClean="0"/>
              <a:t>(32 bits assumed here)</a:t>
            </a:r>
            <a:endParaRPr lang="en-US" dirty="0"/>
          </a:p>
        </p:txBody>
      </p:sp>
    </p:spTree>
    <p:extLst>
      <p:ext uri="{BB962C8B-B14F-4D97-AF65-F5344CB8AC3E}">
        <p14:creationId xmlns:p14="http://schemas.microsoft.com/office/powerpoint/2010/main" val="1244309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a:lnSpc>
                <a:spcPct val="85000"/>
              </a:lnSpc>
            </a:pPr>
            <a:r>
              <a:rPr lang="en-US" dirty="0" smtClean="0">
                <a:ea typeface="ＭＳ Ｐゴシック" pitchFamily="1" charset="-128"/>
                <a:cs typeface="ＭＳ Ｐゴシック" pitchFamily="1" charset="-128"/>
              </a:rPr>
              <a:t>Where are Variables Allocated?</a:t>
            </a:r>
          </a:p>
        </p:txBody>
      </p:sp>
      <p:sp>
        <p:nvSpPr>
          <p:cNvPr id="22531" name="Rectangle 3"/>
          <p:cNvSpPr>
            <a:spLocks noGrp="1" noChangeArrowheads="1"/>
          </p:cNvSpPr>
          <p:nvPr>
            <p:ph type="body" idx="1"/>
          </p:nvPr>
        </p:nvSpPr>
        <p:spPr/>
        <p:txBody>
          <a:bodyPr/>
          <a:lstStyle/>
          <a:p>
            <a:r>
              <a:rPr lang="en-US" sz="2800" dirty="0" smtClean="0">
                <a:ea typeface="ＭＳ Ｐゴシック" pitchFamily="1" charset="-128"/>
                <a:cs typeface="ＭＳ Ｐゴシック" pitchFamily="1" charset="-128"/>
              </a:rPr>
              <a:t>If declared outside a function, </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allocated in “static” storage </a:t>
            </a:r>
          </a:p>
          <a:p>
            <a:r>
              <a:rPr lang="en-US" sz="2800" dirty="0" smtClean="0">
                <a:ea typeface="ＭＳ Ｐゴシック" pitchFamily="1" charset="-128"/>
                <a:cs typeface="ＭＳ Ｐゴシック" pitchFamily="1" charset="-128"/>
              </a:rPr>
              <a:t>If declared inside function, </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allocated on the “stack”</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and freed when function</a:t>
            </a:r>
            <a:br>
              <a:rPr lang="en-US" sz="2800" dirty="0" smtClean="0">
                <a:ea typeface="ＭＳ Ｐゴシック" pitchFamily="1" charset="-128"/>
                <a:cs typeface="ＭＳ Ｐゴシック" pitchFamily="1" charset="-128"/>
              </a:rPr>
            </a:br>
            <a:r>
              <a:rPr lang="en-US" sz="2800" dirty="0" smtClean="0">
                <a:ea typeface="ＭＳ Ｐゴシック" pitchFamily="1" charset="-128"/>
                <a:cs typeface="ＭＳ Ｐゴシック" pitchFamily="1" charset="-128"/>
              </a:rPr>
              <a:t>returns</a:t>
            </a:r>
          </a:p>
          <a:p>
            <a:pPr lvl="1"/>
            <a:r>
              <a:rPr lang="en-US" sz="2400" dirty="0" smtClean="0"/>
              <a:t>main() is treated like</a:t>
            </a:r>
            <a:br>
              <a:rPr lang="en-US" sz="2400" dirty="0" smtClean="0"/>
            </a:br>
            <a:r>
              <a:rPr lang="en-US" sz="2400" dirty="0" smtClean="0"/>
              <a:t>a function</a:t>
            </a:r>
          </a:p>
        </p:txBody>
      </p:sp>
      <p:grpSp>
        <p:nvGrpSpPr>
          <p:cNvPr id="2" name="Group 10"/>
          <p:cNvGrpSpPr>
            <a:grpSpLocks/>
          </p:cNvGrpSpPr>
          <p:nvPr/>
        </p:nvGrpSpPr>
        <p:grpSpPr bwMode="auto">
          <a:xfrm>
            <a:off x="5326063" y="2557463"/>
            <a:ext cx="3733800" cy="2286000"/>
            <a:chOff x="5410200" y="4538134"/>
            <a:chExt cx="3733800" cy="2286000"/>
          </a:xfrm>
        </p:grpSpPr>
        <p:sp>
          <p:nvSpPr>
            <p:cNvPr id="22536" name="Text Box 4"/>
            <p:cNvSpPr txBox="1">
              <a:spLocks noChangeArrowheads="1"/>
            </p:cNvSpPr>
            <p:nvPr/>
          </p:nvSpPr>
          <p:spPr bwMode="auto">
            <a:xfrm>
              <a:off x="5562600" y="4679950"/>
              <a:ext cx="2998713" cy="1815882"/>
            </a:xfrm>
            <a:prstGeom prst="rect">
              <a:avLst/>
            </a:prstGeom>
            <a:noFill/>
            <a:ln w="12700">
              <a:noFill/>
              <a:miter lim="800000"/>
              <a:headEnd/>
              <a:tailEnd/>
            </a:ln>
          </p:spPr>
          <p:txBody>
            <a:bodyPr wrap="none">
              <a:prstTxWarp prst="textNoShape">
                <a:avLst/>
              </a:prstTxWarp>
              <a:spAutoFit/>
            </a:bodyPr>
            <a:lstStyle/>
            <a:p>
              <a:r>
                <a:rPr lang="en-US" sz="2800" b="1">
                  <a:solidFill>
                    <a:srgbClr val="FF0000"/>
                  </a:solidFill>
                  <a:latin typeface="Courier New" pitchFamily="1" charset="0"/>
                </a:rPr>
                <a:t>int myGlobal;</a:t>
              </a:r>
            </a:p>
            <a:p>
              <a:r>
                <a:rPr lang="en-US" sz="2800" b="1">
                  <a:latin typeface="Courier New" pitchFamily="1" charset="0"/>
                </a:rPr>
                <a:t>main() {</a:t>
              </a:r>
            </a:p>
            <a:p>
              <a:r>
                <a:rPr lang="en-US" sz="2800" b="1">
                  <a:latin typeface="Courier New" pitchFamily="1" charset="0"/>
                </a:rPr>
                <a:t>  int myTemp;</a:t>
              </a:r>
            </a:p>
            <a:p>
              <a:r>
                <a:rPr lang="en-US" sz="2800" b="1">
                  <a:latin typeface="Courier New" pitchFamily="1" charset="0"/>
                </a:rPr>
                <a:t>}</a:t>
              </a:r>
            </a:p>
          </p:txBody>
        </p:sp>
        <p:sp>
          <p:nvSpPr>
            <p:cNvPr id="22537" name="Rectangle 5"/>
            <p:cNvSpPr>
              <a:spLocks noChangeArrowheads="1"/>
            </p:cNvSpPr>
            <p:nvPr/>
          </p:nvSpPr>
          <p:spPr bwMode="auto">
            <a:xfrm>
              <a:off x="5410200" y="4538134"/>
              <a:ext cx="3733800" cy="22860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sp>
        <p:nvSpPr>
          <p:cNvPr id="9" name="Slide Number Placeholder 8"/>
          <p:cNvSpPr>
            <a:spLocks noGrp="1"/>
          </p:cNvSpPr>
          <p:nvPr>
            <p:ph type="sldNum" sz="quarter" idx="12"/>
          </p:nvPr>
        </p:nvSpPr>
        <p:spPr/>
        <p:txBody>
          <a:bodyPr/>
          <a:lstStyle/>
          <a:p>
            <a:pPr>
              <a:defRPr/>
            </a:pPr>
            <a:fld id="{7FBE1C36-FF67-074B-8999-3DDBE786637F}" type="slidenum">
              <a:rPr lang="en-US" smtClean="0"/>
              <a:pPr>
                <a:defRPr/>
              </a:pPr>
              <a:t>11</a:t>
            </a:fld>
            <a:endParaRPr lang="en-US"/>
          </a:p>
        </p:txBody>
      </p:sp>
    </p:spTree>
    <p:extLst>
      <p:ext uri="{BB962C8B-B14F-4D97-AF65-F5344CB8AC3E}">
        <p14:creationId xmlns:p14="http://schemas.microsoft.com/office/powerpoint/2010/main" val="10556566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ea typeface="ＭＳ Ｐゴシック" pitchFamily="1" charset="-128"/>
                <a:cs typeface="ＭＳ Ｐゴシック" pitchFamily="1" charset="-128"/>
              </a:rPr>
              <a:t>The Stack</a:t>
            </a:r>
          </a:p>
        </p:txBody>
      </p:sp>
      <p:sp>
        <p:nvSpPr>
          <p:cNvPr id="27651" name="Rectangle 3"/>
          <p:cNvSpPr>
            <a:spLocks noGrp="1" noChangeArrowheads="1"/>
          </p:cNvSpPr>
          <p:nvPr>
            <p:ph type="body" idx="1"/>
          </p:nvPr>
        </p:nvSpPr>
        <p:spPr>
          <a:xfrm>
            <a:off x="228600" y="1295400"/>
            <a:ext cx="6324600" cy="4525963"/>
          </a:xfrm>
        </p:spPr>
        <p:txBody>
          <a:bodyPr>
            <a:normAutofit fontScale="77500" lnSpcReduction="20000"/>
          </a:bodyPr>
          <a:lstStyle/>
          <a:p>
            <a:pPr>
              <a:buFont typeface="Arial" charset="0"/>
              <a:buChar char="•"/>
              <a:defRPr/>
            </a:pPr>
            <a:r>
              <a:rPr lang="en-US" dirty="0" smtClean="0"/>
              <a:t>Every time a function is called, a new frame is allocated on the stack</a:t>
            </a:r>
          </a:p>
          <a:p>
            <a:pPr>
              <a:buFont typeface="Arial" charset="0"/>
              <a:buChar char="•"/>
              <a:defRPr/>
            </a:pPr>
            <a:r>
              <a:rPr lang="en-US" dirty="0" smtClean="0"/>
              <a:t>Stack frame includes:</a:t>
            </a:r>
          </a:p>
          <a:p>
            <a:pPr lvl="1">
              <a:buFont typeface="Arial" charset="0"/>
              <a:buChar char="–"/>
              <a:defRPr/>
            </a:pPr>
            <a:r>
              <a:rPr lang="en-US" dirty="0" smtClean="0"/>
              <a:t>Return address (who called me?)</a:t>
            </a:r>
          </a:p>
          <a:p>
            <a:pPr lvl="1">
              <a:buFont typeface="Arial" charset="0"/>
              <a:buChar char="–"/>
              <a:defRPr/>
            </a:pPr>
            <a:r>
              <a:rPr lang="en-US" dirty="0" smtClean="0"/>
              <a:t>Arguments</a:t>
            </a:r>
          </a:p>
          <a:p>
            <a:pPr lvl="1">
              <a:buFont typeface="Arial" charset="0"/>
              <a:buChar char="–"/>
              <a:defRPr/>
            </a:pPr>
            <a:r>
              <a:rPr lang="en-US" dirty="0" smtClean="0"/>
              <a:t>Space for local variables</a:t>
            </a:r>
          </a:p>
          <a:p>
            <a:pPr>
              <a:buFont typeface="Arial" charset="0"/>
              <a:buChar char="•"/>
              <a:defRPr/>
            </a:pPr>
            <a:r>
              <a:rPr lang="en-US" dirty="0" smtClean="0"/>
              <a:t>Stack frames contiguous </a:t>
            </a:r>
            <a:br>
              <a:rPr lang="en-US" dirty="0" smtClean="0"/>
            </a:br>
            <a:r>
              <a:rPr lang="en-US" dirty="0" smtClean="0"/>
              <a:t>blocks of memory; stack pointer </a:t>
            </a:r>
            <a:br>
              <a:rPr lang="en-US" dirty="0" smtClean="0"/>
            </a:br>
            <a:r>
              <a:rPr lang="en-US" dirty="0" smtClean="0"/>
              <a:t>indicates start of stack frame</a:t>
            </a:r>
          </a:p>
          <a:p>
            <a:pPr>
              <a:buFont typeface="Arial" charset="0"/>
              <a:buChar char="•"/>
              <a:defRPr/>
            </a:pPr>
            <a:r>
              <a:rPr lang="en-US" dirty="0" smtClean="0"/>
              <a:t>When function ends, stack frame is tossed off the stack; frees memory for future stack frames</a:t>
            </a:r>
          </a:p>
          <a:p>
            <a:pPr>
              <a:buFont typeface="Arial" charset="0"/>
              <a:buChar char="•"/>
              <a:defRPr/>
            </a:pPr>
            <a:r>
              <a:rPr lang="en-US" dirty="0" smtClean="0"/>
              <a:t>We’ll cover details later for MIPS processor</a:t>
            </a:r>
            <a:endParaRPr lang="en-US" dirty="0"/>
          </a:p>
        </p:txBody>
      </p:sp>
      <p:grpSp>
        <p:nvGrpSpPr>
          <p:cNvPr id="2" name="Group 4"/>
          <p:cNvGrpSpPr>
            <a:grpSpLocks/>
          </p:cNvGrpSpPr>
          <p:nvPr/>
        </p:nvGrpSpPr>
        <p:grpSpPr bwMode="auto">
          <a:xfrm>
            <a:off x="6553200" y="5267325"/>
            <a:ext cx="2209800" cy="838200"/>
            <a:chOff x="4608" y="3312"/>
            <a:chExt cx="816" cy="528"/>
          </a:xfrm>
        </p:grpSpPr>
        <p:sp>
          <p:nvSpPr>
            <p:cNvPr id="27664" name="Rectangle 5"/>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5" name="Text Box 6"/>
            <p:cNvSpPr txBox="1">
              <a:spLocks noChangeArrowheads="1"/>
            </p:cNvSpPr>
            <p:nvPr/>
          </p:nvSpPr>
          <p:spPr bwMode="auto">
            <a:xfrm>
              <a:off x="4656" y="3408"/>
              <a:ext cx="682" cy="330"/>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fooD</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3" name="Group 7"/>
          <p:cNvGrpSpPr>
            <a:grpSpLocks/>
          </p:cNvGrpSpPr>
          <p:nvPr/>
        </p:nvGrpSpPr>
        <p:grpSpPr bwMode="auto">
          <a:xfrm>
            <a:off x="6553200" y="3438525"/>
            <a:ext cx="2209800" cy="1295400"/>
            <a:chOff x="4608" y="3312"/>
            <a:chExt cx="816" cy="528"/>
          </a:xfrm>
        </p:grpSpPr>
        <p:sp>
          <p:nvSpPr>
            <p:cNvPr id="27662" name="Rectangle 8"/>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3" name="Text Box 9"/>
            <p:cNvSpPr txBox="1">
              <a:spLocks noChangeArrowheads="1"/>
            </p:cNvSpPr>
            <p:nvPr/>
          </p:nvSpPr>
          <p:spPr bwMode="auto">
            <a:xfrm>
              <a:off x="4656" y="3408"/>
              <a:ext cx="673" cy="213"/>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fooB</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4" name="Group 10"/>
          <p:cNvGrpSpPr>
            <a:grpSpLocks/>
          </p:cNvGrpSpPr>
          <p:nvPr/>
        </p:nvGrpSpPr>
        <p:grpSpPr bwMode="auto">
          <a:xfrm>
            <a:off x="6553200" y="4729162"/>
            <a:ext cx="2209800" cy="541338"/>
            <a:chOff x="4608" y="3307"/>
            <a:chExt cx="816" cy="533"/>
          </a:xfrm>
        </p:grpSpPr>
        <p:sp>
          <p:nvSpPr>
            <p:cNvPr id="27660" name="Rectangle 11"/>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61" name="Text Box 12"/>
            <p:cNvSpPr txBox="1">
              <a:spLocks noChangeArrowheads="1"/>
            </p:cNvSpPr>
            <p:nvPr/>
          </p:nvSpPr>
          <p:spPr bwMode="auto">
            <a:xfrm>
              <a:off x="4656" y="3307"/>
              <a:ext cx="671" cy="515"/>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fooC</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grpSp>
        <p:nvGrpSpPr>
          <p:cNvPr id="5" name="Group 13"/>
          <p:cNvGrpSpPr>
            <a:grpSpLocks/>
          </p:cNvGrpSpPr>
          <p:nvPr/>
        </p:nvGrpSpPr>
        <p:grpSpPr bwMode="auto">
          <a:xfrm>
            <a:off x="6553200" y="2882900"/>
            <a:ext cx="2209800" cy="558800"/>
            <a:chOff x="4608" y="3290"/>
            <a:chExt cx="816" cy="550"/>
          </a:xfrm>
        </p:grpSpPr>
        <p:sp>
          <p:nvSpPr>
            <p:cNvPr id="27658" name="Rectangle 14"/>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7659" name="Text Box 15"/>
            <p:cNvSpPr txBox="1">
              <a:spLocks noChangeArrowheads="1"/>
            </p:cNvSpPr>
            <p:nvPr/>
          </p:nvSpPr>
          <p:spPr bwMode="auto">
            <a:xfrm>
              <a:off x="4656" y="3290"/>
              <a:ext cx="677" cy="515"/>
            </a:xfrm>
            <a:prstGeom prst="rect">
              <a:avLst/>
            </a:prstGeom>
            <a:noFill/>
            <a:ln w="12700">
              <a:noFill/>
              <a:miter lim="800000"/>
              <a:headEnd/>
              <a:tailEnd/>
            </a:ln>
          </p:spPr>
          <p:txBody>
            <a:bodyPr wrap="none">
              <a:prstTxWarp prst="textNoShape">
                <a:avLst/>
              </a:prstTxWarp>
              <a:spAutoFit/>
            </a:bodyPr>
            <a:lstStyle/>
            <a:p>
              <a:pPr>
                <a:defRPr/>
              </a:pPr>
              <a:r>
                <a:rPr lang="en-US" sz="2800" dirty="0" err="1" smtClean="0">
                  <a:latin typeface="+mn-lt"/>
                  <a:ea typeface="ＭＳ Ｐゴシック" charset="-128"/>
                  <a:cs typeface="ＭＳ Ｐゴシック" charset="-128"/>
                </a:rPr>
                <a:t>fooA</a:t>
              </a:r>
              <a:r>
                <a:rPr lang="en-US" sz="2800" dirty="0" smtClean="0">
                  <a:latin typeface="+mn-lt"/>
                  <a:ea typeface="ＭＳ Ｐゴシック" charset="-128"/>
                  <a:cs typeface="ＭＳ Ｐゴシック" charset="-128"/>
                </a:rPr>
                <a:t> frame</a:t>
              </a:r>
              <a:endParaRPr lang="en-US" sz="2000" dirty="0">
                <a:latin typeface="+mn-lt"/>
                <a:ea typeface="ＭＳ Ｐゴシック" charset="-128"/>
                <a:cs typeface="ＭＳ Ｐゴシック" charset="-128"/>
              </a:endParaRPr>
            </a:p>
          </p:txBody>
        </p:sp>
      </p:grpSp>
      <p:sp>
        <p:nvSpPr>
          <p:cNvPr id="27656" name="Text Box 16"/>
          <p:cNvSpPr txBox="1">
            <a:spLocks noChangeArrowheads="1"/>
          </p:cNvSpPr>
          <p:nvPr/>
        </p:nvSpPr>
        <p:spPr bwMode="auto">
          <a:xfrm>
            <a:off x="4012634" y="5791200"/>
            <a:ext cx="2159566" cy="523220"/>
          </a:xfrm>
          <a:prstGeom prst="rect">
            <a:avLst/>
          </a:prstGeom>
          <a:noFill/>
          <a:ln w="12700">
            <a:noFill/>
            <a:miter lim="800000"/>
            <a:headEnd/>
            <a:tailEnd/>
          </a:ln>
        </p:spPr>
        <p:txBody>
          <a:bodyPr wrap="none">
            <a:prstTxWarp prst="textNoShape">
              <a:avLst/>
            </a:prstTxWarp>
            <a:spAutoFit/>
          </a:bodyPr>
          <a:lstStyle/>
          <a:p>
            <a:pPr>
              <a:defRPr/>
            </a:pPr>
            <a:r>
              <a:rPr lang="en-US" sz="2800" b="1" dirty="0" smtClean="0">
                <a:ea typeface="ＭＳ Ｐゴシック" charset="-128"/>
                <a:cs typeface="ＭＳ Ｐゴシック" charset="-128"/>
              </a:rPr>
              <a:t>Stack Pointer</a:t>
            </a:r>
            <a:endParaRPr lang="en-US" sz="2000" dirty="0">
              <a:latin typeface="+mn-lt"/>
              <a:ea typeface="ＭＳ Ｐゴシック" charset="-128"/>
              <a:cs typeface="ＭＳ Ｐゴシック" charset="-128"/>
            </a:endParaRPr>
          </a:p>
        </p:txBody>
      </p:sp>
      <p:sp>
        <p:nvSpPr>
          <p:cNvPr id="27657" name="Line 17"/>
          <p:cNvSpPr>
            <a:spLocks noChangeShapeType="1"/>
          </p:cNvSpPr>
          <p:nvPr/>
        </p:nvSpPr>
        <p:spPr bwMode="auto">
          <a:xfrm>
            <a:off x="6172200" y="6105525"/>
            <a:ext cx="228600" cy="0"/>
          </a:xfrm>
          <a:prstGeom prst="line">
            <a:avLst/>
          </a:prstGeom>
          <a:noFill/>
          <a:ln w="38100">
            <a:solidFill>
              <a:schemeClr val="tx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3" name="Slide Number Placeholder 22"/>
          <p:cNvSpPr>
            <a:spLocks noGrp="1"/>
          </p:cNvSpPr>
          <p:nvPr>
            <p:ph type="sldNum" sz="quarter" idx="12"/>
          </p:nvPr>
        </p:nvSpPr>
        <p:spPr/>
        <p:txBody>
          <a:bodyPr/>
          <a:lstStyle/>
          <a:p>
            <a:pPr>
              <a:defRPr/>
            </a:pPr>
            <a:fld id="{082D79D3-B5E7-4944-B2DA-B92F747C6C13}" type="slidenum">
              <a:rPr lang="en-US" smtClean="0"/>
              <a:pPr>
                <a:defRPr/>
              </a:pPr>
              <a:t>12</a:t>
            </a:fld>
            <a:endParaRPr lang="en-US"/>
          </a:p>
        </p:txBody>
      </p:sp>
      <p:sp>
        <p:nvSpPr>
          <p:cNvPr id="6" name="TextBox 5"/>
          <p:cNvSpPr txBox="1"/>
          <p:nvPr/>
        </p:nvSpPr>
        <p:spPr>
          <a:xfrm>
            <a:off x="6400800" y="1819870"/>
            <a:ext cx="2743200" cy="923330"/>
          </a:xfrm>
          <a:prstGeom prst="rect">
            <a:avLst/>
          </a:prstGeom>
          <a:noFill/>
        </p:spPr>
        <p:txBody>
          <a:bodyPr wrap="square" rtlCol="0">
            <a:spAutoFit/>
          </a:bodyPr>
          <a:lstStyle/>
          <a:p>
            <a:r>
              <a:rPr lang="en-US" b="1" dirty="0" err="1" smtClean="0">
                <a:latin typeface="Courier"/>
                <a:cs typeface="Courier"/>
              </a:rPr>
              <a:t>fooA</a:t>
            </a:r>
            <a:r>
              <a:rPr lang="en-US" b="1" dirty="0" smtClean="0">
                <a:latin typeface="Courier"/>
                <a:cs typeface="Courier"/>
              </a:rPr>
              <a:t>() { </a:t>
            </a:r>
            <a:r>
              <a:rPr lang="en-US" b="1" dirty="0" err="1" smtClean="0">
                <a:latin typeface="Courier"/>
                <a:cs typeface="Courier"/>
              </a:rPr>
              <a:t>fooB</a:t>
            </a:r>
            <a:r>
              <a:rPr lang="en-US" b="1" dirty="0" smtClean="0">
                <a:latin typeface="Courier"/>
                <a:cs typeface="Courier"/>
              </a:rPr>
              <a:t>(); }</a:t>
            </a:r>
          </a:p>
          <a:p>
            <a:r>
              <a:rPr lang="en-US" b="1" dirty="0" err="1" smtClean="0">
                <a:latin typeface="Courier"/>
                <a:cs typeface="Courier"/>
              </a:rPr>
              <a:t>fooB</a:t>
            </a:r>
            <a:r>
              <a:rPr lang="en-US" b="1" dirty="0" smtClean="0">
                <a:latin typeface="Courier"/>
                <a:cs typeface="Courier"/>
              </a:rPr>
              <a:t>() { </a:t>
            </a:r>
            <a:r>
              <a:rPr lang="en-US" b="1" dirty="0" err="1" smtClean="0">
                <a:latin typeface="Courier"/>
                <a:cs typeface="Courier"/>
              </a:rPr>
              <a:t>fooC</a:t>
            </a:r>
            <a:r>
              <a:rPr lang="en-US" b="1" dirty="0" smtClean="0">
                <a:latin typeface="Courier"/>
                <a:cs typeface="Courier"/>
              </a:rPr>
              <a:t>(); }</a:t>
            </a:r>
          </a:p>
          <a:p>
            <a:r>
              <a:rPr lang="en-US" b="1" dirty="0" err="1" smtClean="0">
                <a:latin typeface="Courier"/>
                <a:cs typeface="Courier"/>
              </a:rPr>
              <a:t>fooC</a:t>
            </a:r>
            <a:r>
              <a:rPr lang="en-US" b="1" dirty="0" smtClean="0">
                <a:latin typeface="Courier"/>
                <a:cs typeface="Courier"/>
              </a:rPr>
              <a:t>() { </a:t>
            </a:r>
            <a:r>
              <a:rPr lang="en-US" b="1" dirty="0" err="1" smtClean="0">
                <a:latin typeface="Courier"/>
                <a:cs typeface="Courier"/>
              </a:rPr>
              <a:t>fooD</a:t>
            </a:r>
            <a:r>
              <a:rPr lang="en-US" b="1" dirty="0" smtClean="0">
                <a:latin typeface="Courier"/>
                <a:cs typeface="Courier"/>
              </a:rPr>
              <a:t>(); }</a:t>
            </a:r>
            <a:endParaRPr lang="en-US" b="1" dirty="0">
              <a:latin typeface="Courier"/>
              <a:cs typeface="Courier"/>
            </a:endParaRPr>
          </a:p>
        </p:txBody>
      </p:sp>
      <p:sp>
        <p:nvSpPr>
          <p:cNvPr id="25" name="Line 15"/>
          <p:cNvSpPr>
            <a:spLocks noChangeShapeType="1"/>
          </p:cNvSpPr>
          <p:nvPr/>
        </p:nvSpPr>
        <p:spPr bwMode="auto">
          <a:xfrm>
            <a:off x="7696200" y="6096000"/>
            <a:ext cx="0" cy="381000"/>
          </a:xfrm>
          <a:prstGeom prst="line">
            <a:avLst/>
          </a:prstGeom>
          <a:noFill/>
          <a:ln w="57150" cmpd="sng">
            <a:solidFill>
              <a:schemeClr val="tx1"/>
            </a:solidFill>
            <a:round/>
            <a:headEnd/>
            <a:tailEnd type="triangle" w="med" len="med"/>
          </a:ln>
        </p:spPr>
        <p:txBody>
          <a:bodyPr>
            <a:prstTxWarp prst="textNoShape">
              <a:avLst/>
            </a:prstTxWarp>
          </a:bodyPr>
          <a:lstStyle/>
          <a:p>
            <a:pPr>
              <a:defRPr/>
            </a:pPr>
            <a:endParaRPr lang="en-US">
              <a:latin typeface="+mn-lt"/>
              <a:ea typeface="ＭＳ Ｐゴシック" charset="-128"/>
              <a:cs typeface="ＭＳ Ｐゴシック" charset="-128"/>
            </a:endParaRPr>
          </a:p>
        </p:txBody>
      </p:sp>
    </p:spTree>
    <p:extLst>
      <p:ext uri="{BB962C8B-B14F-4D97-AF65-F5344CB8AC3E}">
        <p14:creationId xmlns:p14="http://schemas.microsoft.com/office/powerpoint/2010/main" val="27967675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ea typeface="ＭＳ Ｐゴシック" pitchFamily="1" charset="-128"/>
                <a:cs typeface="ＭＳ Ｐゴシック" pitchFamily="1" charset="-128"/>
              </a:rPr>
              <a:t>Stack  Animation</a:t>
            </a:r>
          </a:p>
        </p:txBody>
      </p:sp>
      <p:sp>
        <p:nvSpPr>
          <p:cNvPr id="28675" name="Rectangle 3"/>
          <p:cNvSpPr>
            <a:spLocks noGrp="1" noChangeArrowheads="1"/>
          </p:cNvSpPr>
          <p:nvPr>
            <p:ph type="body" idx="1"/>
          </p:nvPr>
        </p:nvSpPr>
        <p:spPr/>
        <p:txBody>
          <a:bodyPr/>
          <a:lstStyle/>
          <a:p>
            <a:r>
              <a:rPr lang="en-US" smtClean="0">
                <a:ea typeface="ＭＳ Ｐゴシック" pitchFamily="1" charset="-128"/>
                <a:cs typeface="ＭＳ Ｐゴシック" pitchFamily="1" charset="-128"/>
              </a:rPr>
              <a:t>Last In, First Out (LIFO) data structure</a:t>
            </a:r>
          </a:p>
        </p:txBody>
      </p:sp>
      <p:sp>
        <p:nvSpPr>
          <p:cNvPr id="28676" name="Text Box 4"/>
          <p:cNvSpPr txBox="1">
            <a:spLocks noChangeArrowheads="1"/>
          </p:cNvSpPr>
          <p:nvPr/>
        </p:nvSpPr>
        <p:spPr bwMode="auto">
          <a:xfrm>
            <a:off x="669925" y="2100263"/>
            <a:ext cx="1403350" cy="1006475"/>
          </a:xfrm>
          <a:prstGeom prst="rect">
            <a:avLst/>
          </a:prstGeom>
          <a:noFill/>
          <a:ln w="12700">
            <a:noFill/>
            <a:miter lim="800000"/>
            <a:headEnd/>
            <a:tailEnd/>
          </a:ln>
        </p:spPr>
        <p:txBody>
          <a:bodyPr wrap="none">
            <a:prstTxWarp prst="textNoShape">
              <a:avLst/>
            </a:prstTxWarp>
            <a:spAutoFit/>
          </a:bodyPr>
          <a:lstStyle/>
          <a:p>
            <a:r>
              <a:rPr lang="en-US" sz="2000" b="1">
                <a:latin typeface="Courier New" pitchFamily="1" charset="0"/>
              </a:rPr>
              <a:t>main ()</a:t>
            </a:r>
          </a:p>
          <a:p>
            <a:r>
              <a:rPr lang="en-US" sz="2000" b="1">
                <a:latin typeface="Courier New" pitchFamily="1" charset="0"/>
              </a:rPr>
              <a:t>{ a(0); </a:t>
            </a:r>
          </a:p>
          <a:p>
            <a:r>
              <a:rPr lang="en-US" sz="2000" b="1">
                <a:latin typeface="Courier New" pitchFamily="1" charset="0"/>
              </a:rPr>
              <a:t>}</a:t>
            </a:r>
            <a:endParaRPr lang="en-US" sz="2000" b="1" i="1">
              <a:latin typeface="Courier New" pitchFamily="1" charset="0"/>
            </a:endParaRPr>
          </a:p>
        </p:txBody>
      </p:sp>
      <p:sp>
        <p:nvSpPr>
          <p:cNvPr id="28677" name="Text Box 5"/>
          <p:cNvSpPr txBox="1">
            <a:spLocks noChangeArrowheads="1"/>
          </p:cNvSpPr>
          <p:nvPr/>
        </p:nvSpPr>
        <p:spPr bwMode="auto">
          <a:xfrm>
            <a:off x="990600" y="2903538"/>
            <a:ext cx="2317750" cy="1006475"/>
          </a:xfrm>
          <a:prstGeom prst="rect">
            <a:avLst/>
          </a:prstGeom>
          <a:noFill/>
          <a:ln w="12700">
            <a:noFill/>
            <a:miter lim="800000"/>
            <a:headEnd/>
            <a:tailEnd/>
          </a:ln>
        </p:spPr>
        <p:txBody>
          <a:bodyPr wrap="none">
            <a:prstTxWarp prst="textNoShape">
              <a:avLst/>
            </a:prstTxWarp>
            <a:spAutoFit/>
          </a:bodyPr>
          <a:lstStyle/>
          <a:p>
            <a:pPr>
              <a:defRPr/>
            </a:pPr>
            <a:r>
              <a:rPr lang="en-US" sz="2000" b="1" dirty="0">
                <a:solidFill>
                  <a:schemeClr val="tx2">
                    <a:lumMod val="40000"/>
                    <a:lumOff val="60000"/>
                  </a:schemeClr>
                </a:solidFill>
                <a:latin typeface="Courier New" charset="0"/>
                <a:ea typeface="ＭＳ Ｐゴシック" charset="-128"/>
                <a:cs typeface="ＭＳ Ｐゴシック" charset="-128"/>
              </a:rPr>
              <a:t>void a (</a:t>
            </a:r>
            <a:r>
              <a:rPr lang="en-US" sz="2000" b="1" dirty="0" err="1">
                <a:solidFill>
                  <a:schemeClr val="tx2">
                    <a:lumMod val="40000"/>
                    <a:lumOff val="60000"/>
                  </a:schemeClr>
                </a:solidFill>
                <a:latin typeface="Courier New" charset="0"/>
                <a:ea typeface="ＭＳ Ｐゴシック" charset="-128"/>
                <a:cs typeface="ＭＳ Ｐゴシック" charset="-128"/>
              </a:rPr>
              <a:t>int</a:t>
            </a:r>
            <a:r>
              <a:rPr lang="en-US" sz="2000" b="1" dirty="0">
                <a:solidFill>
                  <a:schemeClr val="tx2">
                    <a:lumMod val="40000"/>
                    <a:lumOff val="60000"/>
                  </a:schemeClr>
                </a:solidFill>
                <a:latin typeface="Courier New" charset="0"/>
                <a:ea typeface="ＭＳ Ｐゴシック" charset="-128"/>
                <a:cs typeface="ＭＳ Ｐゴシック" charset="-128"/>
              </a:rPr>
              <a:t> </a:t>
            </a:r>
            <a:r>
              <a:rPr lang="en-US" sz="2000" b="1" dirty="0" err="1">
                <a:solidFill>
                  <a:schemeClr val="tx2">
                    <a:lumMod val="40000"/>
                    <a:lumOff val="60000"/>
                  </a:schemeClr>
                </a:solidFill>
                <a:latin typeface="Courier New" charset="0"/>
                <a:ea typeface="ＭＳ Ｐゴシック" charset="-128"/>
                <a:cs typeface="ＭＳ Ｐゴシック" charset="-128"/>
              </a:rPr>
              <a:t>m</a:t>
            </a:r>
            <a:r>
              <a:rPr lang="en-US" sz="2000" b="1" dirty="0">
                <a:solidFill>
                  <a:schemeClr val="tx2">
                    <a:lumMod val="40000"/>
                    <a:lumOff val="60000"/>
                  </a:schemeClr>
                </a:solidFill>
                <a:latin typeface="Courier New" charset="0"/>
                <a:ea typeface="ＭＳ Ｐゴシック" charset="-128"/>
                <a:cs typeface="ＭＳ Ｐゴシック" charset="-128"/>
              </a:rPr>
              <a:t>)</a:t>
            </a:r>
          </a:p>
          <a:p>
            <a:pPr>
              <a:defRPr/>
            </a:pPr>
            <a:r>
              <a:rPr lang="en-US" sz="2000" b="1" dirty="0">
                <a:solidFill>
                  <a:schemeClr val="tx2">
                    <a:lumMod val="40000"/>
                    <a:lumOff val="60000"/>
                  </a:schemeClr>
                </a:solidFill>
                <a:latin typeface="Courier New" charset="0"/>
                <a:ea typeface="ＭＳ Ｐゴシック" charset="-128"/>
                <a:cs typeface="ＭＳ Ｐゴシック" charset="-128"/>
              </a:rPr>
              <a:t>{ b(1); </a:t>
            </a:r>
          </a:p>
          <a:p>
            <a:pPr>
              <a:defRPr/>
            </a:pPr>
            <a:r>
              <a:rPr lang="en-US" sz="2000" b="1" dirty="0">
                <a:solidFill>
                  <a:schemeClr val="tx2">
                    <a:lumMod val="40000"/>
                    <a:lumOff val="60000"/>
                  </a:schemeClr>
                </a:solidFill>
                <a:latin typeface="Courier New" charset="0"/>
                <a:ea typeface="ＭＳ Ｐゴシック" charset="-128"/>
                <a:cs typeface="ＭＳ Ｐゴシック" charset="-128"/>
              </a:rPr>
              <a:t>}</a:t>
            </a:r>
            <a:endParaRPr lang="en-US" sz="2000" b="1" i="1" dirty="0">
              <a:solidFill>
                <a:schemeClr val="tx2">
                  <a:lumMod val="40000"/>
                  <a:lumOff val="60000"/>
                </a:schemeClr>
              </a:solidFill>
              <a:latin typeface="Courier New" charset="0"/>
              <a:ea typeface="ＭＳ Ｐゴシック" charset="-128"/>
              <a:cs typeface="ＭＳ Ｐゴシック" charset="-128"/>
            </a:endParaRPr>
          </a:p>
        </p:txBody>
      </p:sp>
      <p:sp>
        <p:nvSpPr>
          <p:cNvPr id="28678" name="Text Box 6"/>
          <p:cNvSpPr txBox="1">
            <a:spLocks noChangeArrowheads="1"/>
          </p:cNvSpPr>
          <p:nvPr/>
        </p:nvSpPr>
        <p:spPr bwMode="auto">
          <a:xfrm>
            <a:off x="1219200" y="3741738"/>
            <a:ext cx="2317750" cy="1006475"/>
          </a:xfrm>
          <a:prstGeom prst="rect">
            <a:avLst/>
          </a:prstGeom>
          <a:noFill/>
          <a:ln w="12700">
            <a:noFill/>
            <a:miter lim="800000"/>
            <a:headEnd/>
            <a:tailEnd/>
          </a:ln>
        </p:spPr>
        <p:txBody>
          <a:bodyPr wrap="none">
            <a:prstTxWarp prst="textNoShape">
              <a:avLst/>
            </a:prstTxWarp>
            <a:spAutoFit/>
          </a:bodyPr>
          <a:lstStyle/>
          <a:p>
            <a:r>
              <a:rPr lang="en-US" sz="2000" b="1">
                <a:solidFill>
                  <a:schemeClr val="accent2"/>
                </a:solidFill>
                <a:latin typeface="Courier New" pitchFamily="1" charset="0"/>
              </a:rPr>
              <a:t>void b (int n)</a:t>
            </a:r>
          </a:p>
          <a:p>
            <a:r>
              <a:rPr lang="en-US" sz="2000" b="1">
                <a:solidFill>
                  <a:schemeClr val="accent2"/>
                </a:solidFill>
                <a:latin typeface="Courier New" pitchFamily="1" charset="0"/>
              </a:rPr>
              <a:t>{ c(2); </a:t>
            </a:r>
          </a:p>
          <a:p>
            <a:r>
              <a:rPr lang="en-US" sz="2000" b="1">
                <a:solidFill>
                  <a:schemeClr val="accent2"/>
                </a:solidFill>
                <a:latin typeface="Courier New" pitchFamily="1" charset="0"/>
              </a:rPr>
              <a:t>}</a:t>
            </a:r>
            <a:endParaRPr lang="en-US" sz="2000" b="1" i="1">
              <a:solidFill>
                <a:schemeClr val="accent2"/>
              </a:solidFill>
              <a:latin typeface="Courier New" pitchFamily="1" charset="0"/>
            </a:endParaRPr>
          </a:p>
        </p:txBody>
      </p:sp>
      <p:sp>
        <p:nvSpPr>
          <p:cNvPr id="28679" name="Text Box 7"/>
          <p:cNvSpPr txBox="1">
            <a:spLocks noChangeArrowheads="1"/>
          </p:cNvSpPr>
          <p:nvPr/>
        </p:nvSpPr>
        <p:spPr bwMode="auto">
          <a:xfrm>
            <a:off x="1447800" y="4579938"/>
            <a:ext cx="2317750" cy="1006475"/>
          </a:xfrm>
          <a:prstGeom prst="rect">
            <a:avLst/>
          </a:prstGeom>
          <a:noFill/>
          <a:ln w="12700">
            <a:noFill/>
            <a:miter lim="800000"/>
            <a:headEnd/>
            <a:tailEnd/>
          </a:ln>
        </p:spPr>
        <p:txBody>
          <a:bodyPr wrap="none">
            <a:prstTxWarp prst="textNoShape">
              <a:avLst/>
            </a:prstTxWarp>
            <a:spAutoFit/>
          </a:bodyPr>
          <a:lstStyle/>
          <a:p>
            <a:r>
              <a:rPr lang="en-US" sz="2000" b="1">
                <a:solidFill>
                  <a:srgbClr val="66FF33"/>
                </a:solidFill>
                <a:latin typeface="Courier New" pitchFamily="1" charset="0"/>
              </a:rPr>
              <a:t>void c (int o)</a:t>
            </a:r>
          </a:p>
          <a:p>
            <a:r>
              <a:rPr lang="en-US" sz="2000" b="1">
                <a:solidFill>
                  <a:srgbClr val="66FF33"/>
                </a:solidFill>
                <a:latin typeface="Courier New" pitchFamily="1" charset="0"/>
              </a:rPr>
              <a:t>{ d(3); </a:t>
            </a:r>
          </a:p>
          <a:p>
            <a:r>
              <a:rPr lang="en-US" sz="2000" b="1">
                <a:solidFill>
                  <a:srgbClr val="66FF33"/>
                </a:solidFill>
                <a:latin typeface="Courier New" pitchFamily="1" charset="0"/>
              </a:rPr>
              <a:t>}</a:t>
            </a:r>
            <a:endParaRPr lang="en-US" sz="2000" b="1" i="1">
              <a:solidFill>
                <a:srgbClr val="66FF33"/>
              </a:solidFill>
              <a:latin typeface="Courier New" pitchFamily="1" charset="0"/>
            </a:endParaRPr>
          </a:p>
        </p:txBody>
      </p:sp>
      <p:sp>
        <p:nvSpPr>
          <p:cNvPr id="28680" name="Text Box 8"/>
          <p:cNvSpPr txBox="1">
            <a:spLocks noChangeArrowheads="1"/>
          </p:cNvSpPr>
          <p:nvPr/>
        </p:nvSpPr>
        <p:spPr bwMode="auto">
          <a:xfrm>
            <a:off x="1600200" y="5341938"/>
            <a:ext cx="2317750" cy="1006475"/>
          </a:xfrm>
          <a:prstGeom prst="rect">
            <a:avLst/>
          </a:prstGeom>
          <a:noFill/>
          <a:ln w="12700">
            <a:noFill/>
            <a:miter lim="800000"/>
            <a:headEnd/>
            <a:tailEnd/>
          </a:ln>
        </p:spPr>
        <p:txBody>
          <a:bodyPr wrap="none">
            <a:prstTxWarp prst="textNoShape">
              <a:avLst/>
            </a:prstTxWarp>
            <a:spAutoFit/>
          </a:bodyPr>
          <a:lstStyle/>
          <a:p>
            <a:r>
              <a:rPr lang="en-US" sz="2000" b="1">
                <a:solidFill>
                  <a:srgbClr val="FF00FF"/>
                </a:solidFill>
                <a:latin typeface="Courier New" pitchFamily="1" charset="0"/>
              </a:rPr>
              <a:t>void d (int p)</a:t>
            </a:r>
          </a:p>
          <a:p>
            <a:r>
              <a:rPr lang="en-US" sz="2000" b="1">
                <a:solidFill>
                  <a:srgbClr val="FF00FF"/>
                </a:solidFill>
                <a:latin typeface="Courier New" pitchFamily="1" charset="0"/>
              </a:rPr>
              <a:t>{ </a:t>
            </a:r>
          </a:p>
          <a:p>
            <a:r>
              <a:rPr lang="en-US" sz="2000" b="1">
                <a:solidFill>
                  <a:srgbClr val="FF00FF"/>
                </a:solidFill>
                <a:latin typeface="Courier New" pitchFamily="1" charset="0"/>
              </a:rPr>
              <a:t>}</a:t>
            </a:r>
            <a:endParaRPr lang="en-US" sz="2000" b="1" i="1">
              <a:solidFill>
                <a:srgbClr val="FF00FF"/>
              </a:solidFill>
              <a:latin typeface="Courier New" pitchFamily="1" charset="0"/>
            </a:endParaRPr>
          </a:p>
        </p:txBody>
      </p:sp>
      <p:sp>
        <p:nvSpPr>
          <p:cNvPr id="1709065" name="Rectangle 9" descr="Large grid"/>
          <p:cNvSpPr>
            <a:spLocks noChangeArrowheads="1"/>
          </p:cNvSpPr>
          <p:nvPr/>
        </p:nvSpPr>
        <p:spPr bwMode="auto">
          <a:xfrm>
            <a:off x="7653338" y="1981200"/>
            <a:ext cx="1143000" cy="762000"/>
          </a:xfrm>
          <a:prstGeom prst="rect">
            <a:avLst/>
          </a:prstGeom>
          <a:pattFill prst="lgGrid">
            <a:fgClr>
              <a:schemeClr val="tx1"/>
            </a:fgClr>
            <a:bgClr>
              <a:schemeClr val="bg1"/>
            </a:bgClr>
          </a:pattFill>
          <a:ln w="12700">
            <a:solidFill>
              <a:schemeClr val="tx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9706" name="Text Box 10"/>
          <p:cNvSpPr txBox="1">
            <a:spLocks noChangeArrowheads="1"/>
          </p:cNvSpPr>
          <p:nvPr/>
        </p:nvSpPr>
        <p:spPr bwMode="auto">
          <a:xfrm>
            <a:off x="7729538" y="1524000"/>
            <a:ext cx="795337" cy="400050"/>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a:t>
            </a:r>
          </a:p>
        </p:txBody>
      </p:sp>
      <p:sp>
        <p:nvSpPr>
          <p:cNvPr id="1709067" name="Rectangle 11" descr="Large grid"/>
          <p:cNvSpPr>
            <a:spLocks noChangeArrowheads="1"/>
          </p:cNvSpPr>
          <p:nvPr/>
        </p:nvSpPr>
        <p:spPr bwMode="auto">
          <a:xfrm>
            <a:off x="7653338" y="2743200"/>
            <a:ext cx="1143000" cy="838200"/>
          </a:xfrm>
          <a:prstGeom prst="rect">
            <a:avLst/>
          </a:prstGeom>
          <a:pattFill prst="lgGrid">
            <a:fgClr>
              <a:schemeClr val="accent1"/>
            </a:fgClr>
            <a:bgClr>
              <a:schemeClr val="bg1"/>
            </a:bgClr>
          </a:pattFill>
          <a:ln w="12700">
            <a:solidFill>
              <a:schemeClr val="accent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68" name="Rectangle 12" descr="Large grid"/>
          <p:cNvSpPr>
            <a:spLocks noChangeArrowheads="1"/>
          </p:cNvSpPr>
          <p:nvPr/>
        </p:nvSpPr>
        <p:spPr bwMode="auto">
          <a:xfrm>
            <a:off x="7653338" y="3581400"/>
            <a:ext cx="1143000" cy="838200"/>
          </a:xfrm>
          <a:prstGeom prst="rect">
            <a:avLst/>
          </a:prstGeom>
          <a:pattFill prst="lgGrid">
            <a:fgClr>
              <a:schemeClr val="accent2"/>
            </a:fgClr>
            <a:bgClr>
              <a:srgbClr val="FFFFFF"/>
            </a:bgClr>
          </a:pattFill>
          <a:ln w="12700">
            <a:solidFill>
              <a:schemeClr val="accent2"/>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69" name="Rectangle 13" descr="Large grid"/>
          <p:cNvSpPr>
            <a:spLocks noChangeArrowheads="1"/>
          </p:cNvSpPr>
          <p:nvPr/>
        </p:nvSpPr>
        <p:spPr bwMode="auto">
          <a:xfrm>
            <a:off x="7653338" y="4419600"/>
            <a:ext cx="1143000" cy="838200"/>
          </a:xfrm>
          <a:prstGeom prst="rect">
            <a:avLst/>
          </a:prstGeom>
          <a:pattFill prst="lgGrid">
            <a:fgClr>
              <a:srgbClr val="66FF33"/>
            </a:fgClr>
            <a:bgClr>
              <a:srgbClr val="FFFFFF"/>
            </a:bgClr>
          </a:pattFill>
          <a:ln w="12700">
            <a:solidFill>
              <a:srgbClr val="66FF33"/>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1709070" name="Rectangle 14" descr="Large grid"/>
          <p:cNvSpPr>
            <a:spLocks noChangeArrowheads="1"/>
          </p:cNvSpPr>
          <p:nvPr/>
        </p:nvSpPr>
        <p:spPr bwMode="auto">
          <a:xfrm>
            <a:off x="7653338" y="5257800"/>
            <a:ext cx="1143000" cy="838200"/>
          </a:xfrm>
          <a:prstGeom prst="rect">
            <a:avLst/>
          </a:prstGeom>
          <a:pattFill prst="lgGrid">
            <a:fgClr>
              <a:srgbClr val="FF00FF"/>
            </a:fgClr>
            <a:bgClr>
              <a:srgbClr val="FFFFFF"/>
            </a:bgClr>
          </a:pattFill>
          <a:ln w="12700">
            <a:solidFill>
              <a:srgbClr val="FF00FF"/>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nvGrpSpPr>
          <p:cNvPr id="2" name="Group 15"/>
          <p:cNvGrpSpPr>
            <a:grpSpLocks/>
          </p:cNvGrpSpPr>
          <p:nvPr/>
        </p:nvGrpSpPr>
        <p:grpSpPr bwMode="auto">
          <a:xfrm>
            <a:off x="5443538" y="2514600"/>
            <a:ext cx="2133600" cy="400050"/>
            <a:chOff x="2640" y="1584"/>
            <a:chExt cx="1344" cy="252"/>
          </a:xfrm>
        </p:grpSpPr>
        <p:sp>
          <p:nvSpPr>
            <p:cNvPr id="29734" name="Text Box 16"/>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 Pointer</a:t>
              </a:r>
            </a:p>
          </p:txBody>
        </p:sp>
        <p:sp>
          <p:nvSpPr>
            <p:cNvPr id="29735" name="Line 17"/>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grpSp>
        <p:nvGrpSpPr>
          <p:cNvPr id="3" name="Group 18"/>
          <p:cNvGrpSpPr>
            <a:grpSpLocks/>
          </p:cNvGrpSpPr>
          <p:nvPr/>
        </p:nvGrpSpPr>
        <p:grpSpPr bwMode="auto">
          <a:xfrm>
            <a:off x="5214938" y="2438400"/>
            <a:ext cx="2362200" cy="1314450"/>
            <a:chOff x="2496" y="1536"/>
            <a:chExt cx="1488" cy="828"/>
          </a:xfrm>
        </p:grpSpPr>
        <p:grpSp>
          <p:nvGrpSpPr>
            <p:cNvPr id="4" name="Group 19"/>
            <p:cNvGrpSpPr>
              <a:grpSpLocks/>
            </p:cNvGrpSpPr>
            <p:nvPr/>
          </p:nvGrpSpPr>
          <p:grpSpPr bwMode="auto">
            <a:xfrm>
              <a:off x="2640" y="2112"/>
              <a:ext cx="1344" cy="252"/>
              <a:chOff x="2640" y="1584"/>
              <a:chExt cx="1344" cy="252"/>
            </a:xfrm>
          </p:grpSpPr>
          <p:sp>
            <p:nvSpPr>
              <p:cNvPr id="29732" name="Text Box 20"/>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 Pointer</a:t>
                </a:r>
              </a:p>
            </p:txBody>
          </p:sp>
          <p:sp>
            <p:nvSpPr>
              <p:cNvPr id="29733" name="Line 21"/>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31" name="Rectangle 22"/>
            <p:cNvSpPr>
              <a:spLocks noChangeArrowheads="1"/>
            </p:cNvSpPr>
            <p:nvPr/>
          </p:nvSpPr>
          <p:spPr bwMode="auto">
            <a:xfrm>
              <a:off x="2496" y="1536"/>
              <a:ext cx="1488" cy="336"/>
            </a:xfrm>
            <a:prstGeom prst="rect">
              <a:avLst/>
            </a:prstGeom>
            <a:solidFill>
              <a:schemeClr val="bg1"/>
            </a:solid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grpSp>
        <p:nvGrpSpPr>
          <p:cNvPr id="5" name="Group 23"/>
          <p:cNvGrpSpPr>
            <a:grpSpLocks/>
          </p:cNvGrpSpPr>
          <p:nvPr/>
        </p:nvGrpSpPr>
        <p:grpSpPr bwMode="auto">
          <a:xfrm>
            <a:off x="5214938" y="3276600"/>
            <a:ext cx="2362200" cy="1314450"/>
            <a:chOff x="2496" y="1536"/>
            <a:chExt cx="1488" cy="828"/>
          </a:xfrm>
        </p:grpSpPr>
        <p:grpSp>
          <p:nvGrpSpPr>
            <p:cNvPr id="6" name="Group 24"/>
            <p:cNvGrpSpPr>
              <a:grpSpLocks/>
            </p:cNvGrpSpPr>
            <p:nvPr/>
          </p:nvGrpSpPr>
          <p:grpSpPr bwMode="auto">
            <a:xfrm>
              <a:off x="2640" y="2112"/>
              <a:ext cx="1344" cy="252"/>
              <a:chOff x="2640" y="1584"/>
              <a:chExt cx="1344" cy="252"/>
            </a:xfrm>
          </p:grpSpPr>
          <p:sp>
            <p:nvSpPr>
              <p:cNvPr id="29728" name="Text Box 25"/>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 Pointer</a:t>
                </a:r>
              </a:p>
            </p:txBody>
          </p:sp>
          <p:sp>
            <p:nvSpPr>
              <p:cNvPr id="29729" name="Line 26"/>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27" name="Rectangle 27"/>
            <p:cNvSpPr>
              <a:spLocks noChangeArrowheads="1"/>
            </p:cNvSpPr>
            <p:nvPr/>
          </p:nvSpPr>
          <p:spPr bwMode="auto">
            <a:xfrm>
              <a:off x="2496" y="1536"/>
              <a:ext cx="1488" cy="336"/>
            </a:xfrm>
            <a:prstGeom prst="rect">
              <a:avLst/>
            </a:prstGeom>
            <a:solidFill>
              <a:schemeClr val="bg1"/>
            </a:solid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grpSp>
        <p:nvGrpSpPr>
          <p:cNvPr id="7" name="Group 28"/>
          <p:cNvGrpSpPr>
            <a:grpSpLocks/>
          </p:cNvGrpSpPr>
          <p:nvPr/>
        </p:nvGrpSpPr>
        <p:grpSpPr bwMode="auto">
          <a:xfrm>
            <a:off x="5214938" y="4114800"/>
            <a:ext cx="2362200" cy="1314450"/>
            <a:chOff x="2496" y="1536"/>
            <a:chExt cx="1488" cy="828"/>
          </a:xfrm>
        </p:grpSpPr>
        <p:grpSp>
          <p:nvGrpSpPr>
            <p:cNvPr id="8" name="Group 29"/>
            <p:cNvGrpSpPr>
              <a:grpSpLocks/>
            </p:cNvGrpSpPr>
            <p:nvPr/>
          </p:nvGrpSpPr>
          <p:grpSpPr bwMode="auto">
            <a:xfrm>
              <a:off x="2640" y="2112"/>
              <a:ext cx="1344" cy="252"/>
              <a:chOff x="2640" y="1584"/>
              <a:chExt cx="1344" cy="252"/>
            </a:xfrm>
          </p:grpSpPr>
          <p:sp>
            <p:nvSpPr>
              <p:cNvPr id="29724" name="Text Box 30"/>
              <p:cNvSpPr txBox="1">
                <a:spLocks noChangeArrowheads="1"/>
              </p:cNvSpPr>
              <p:nvPr/>
            </p:nvSpPr>
            <p:spPr bwMode="auto">
              <a:xfrm>
                <a:off x="2640" y="1584"/>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a:latin typeface="+mn-lt"/>
                    <a:ea typeface="ＭＳ Ｐゴシック" charset="-128"/>
                    <a:cs typeface="ＭＳ Ｐゴシック" charset="-128"/>
                  </a:rPr>
                  <a:t>Stack Pointer</a:t>
                </a:r>
              </a:p>
            </p:txBody>
          </p:sp>
          <p:sp>
            <p:nvSpPr>
              <p:cNvPr id="29725" name="Line 31"/>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23" name="Rectangle 32"/>
            <p:cNvSpPr>
              <a:spLocks noChangeArrowheads="1"/>
            </p:cNvSpPr>
            <p:nvPr/>
          </p:nvSpPr>
          <p:spPr bwMode="auto">
            <a:xfrm>
              <a:off x="2496" y="1536"/>
              <a:ext cx="1488" cy="336"/>
            </a:xfrm>
            <a:prstGeom prst="rect">
              <a:avLst/>
            </a:prstGeom>
            <a:solidFill>
              <a:schemeClr val="bg1"/>
            </a:solid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grpSp>
        <p:nvGrpSpPr>
          <p:cNvPr id="9" name="Group 33"/>
          <p:cNvGrpSpPr>
            <a:grpSpLocks/>
          </p:cNvGrpSpPr>
          <p:nvPr/>
        </p:nvGrpSpPr>
        <p:grpSpPr bwMode="auto">
          <a:xfrm>
            <a:off x="5214938" y="4953000"/>
            <a:ext cx="2362200" cy="1281113"/>
            <a:chOff x="2496" y="1536"/>
            <a:chExt cx="1488" cy="807"/>
          </a:xfrm>
        </p:grpSpPr>
        <p:grpSp>
          <p:nvGrpSpPr>
            <p:cNvPr id="10" name="Group 34"/>
            <p:cNvGrpSpPr>
              <a:grpSpLocks/>
            </p:cNvGrpSpPr>
            <p:nvPr/>
          </p:nvGrpSpPr>
          <p:grpSpPr bwMode="auto">
            <a:xfrm>
              <a:off x="2811" y="2091"/>
              <a:ext cx="1173" cy="252"/>
              <a:chOff x="2811" y="1563"/>
              <a:chExt cx="1173" cy="252"/>
            </a:xfrm>
          </p:grpSpPr>
          <p:sp>
            <p:nvSpPr>
              <p:cNvPr id="29720" name="Text Box 35"/>
              <p:cNvSpPr txBox="1">
                <a:spLocks noChangeArrowheads="1"/>
              </p:cNvSpPr>
              <p:nvPr/>
            </p:nvSpPr>
            <p:spPr bwMode="auto">
              <a:xfrm>
                <a:off x="2811" y="1563"/>
                <a:ext cx="1033" cy="252"/>
              </a:xfrm>
              <a:prstGeom prst="rect">
                <a:avLst/>
              </a:prstGeom>
              <a:noFill/>
              <a:ln w="12700">
                <a:noFill/>
                <a:miter lim="800000"/>
                <a:headEnd/>
                <a:tailEnd/>
              </a:ln>
            </p:spPr>
            <p:txBody>
              <a:bodyPr wrap="none">
                <a:prstTxWarp prst="textNoShape">
                  <a:avLst/>
                </a:prstTxWarp>
                <a:spAutoFit/>
              </a:bodyPr>
              <a:lstStyle/>
              <a:p>
                <a:pPr>
                  <a:defRPr/>
                </a:pPr>
                <a:r>
                  <a:rPr lang="en-US" sz="2000" b="1" i="1" dirty="0">
                    <a:latin typeface="+mn-lt"/>
                    <a:ea typeface="ＭＳ Ｐゴシック" charset="-128"/>
                    <a:cs typeface="ＭＳ Ｐゴシック" charset="-128"/>
                  </a:rPr>
                  <a:t>Stack Pointer</a:t>
                </a:r>
              </a:p>
            </p:txBody>
          </p:sp>
          <p:sp>
            <p:nvSpPr>
              <p:cNvPr id="29721" name="Line 36"/>
              <p:cNvSpPr>
                <a:spLocks noChangeShapeType="1"/>
              </p:cNvSpPr>
              <p:nvPr/>
            </p:nvSpPr>
            <p:spPr bwMode="auto">
              <a:xfrm>
                <a:off x="3792" y="1728"/>
                <a:ext cx="192" cy="0"/>
              </a:xfrm>
              <a:prstGeom prst="line">
                <a:avLst/>
              </a:prstGeom>
              <a:noFill/>
              <a:ln w="38100">
                <a:solidFill>
                  <a:schemeClr val="accent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19" name="Rectangle 37"/>
            <p:cNvSpPr>
              <a:spLocks noChangeArrowheads="1"/>
            </p:cNvSpPr>
            <p:nvPr/>
          </p:nvSpPr>
          <p:spPr bwMode="auto">
            <a:xfrm>
              <a:off x="2496" y="1536"/>
              <a:ext cx="1488" cy="336"/>
            </a:xfrm>
            <a:prstGeom prst="rect">
              <a:avLst/>
            </a:prstGeom>
            <a:solidFill>
              <a:schemeClr val="bg1"/>
            </a:solidFill>
            <a:ln w="12700">
              <a:solidFill>
                <a:schemeClr val="bg1"/>
              </a:solidFill>
              <a:miter lim="800000"/>
              <a:headEnd/>
              <a:tailEn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grpSp>
      <p:sp>
        <p:nvSpPr>
          <p:cNvPr id="29716" name="Line 38"/>
          <p:cNvSpPr>
            <a:spLocks noChangeShapeType="1"/>
          </p:cNvSpPr>
          <p:nvPr/>
        </p:nvSpPr>
        <p:spPr bwMode="auto">
          <a:xfrm>
            <a:off x="6967538" y="3352800"/>
            <a:ext cx="0" cy="1371600"/>
          </a:xfrm>
          <a:prstGeom prst="line">
            <a:avLst/>
          </a:prstGeom>
          <a:noFill/>
          <a:ln w="12700">
            <a:solidFill>
              <a:schemeClr val="tx1"/>
            </a:solidFill>
            <a:round/>
            <a:headEnd/>
            <a:tailEnd type="triangle" w="med" len="med"/>
          </a:ln>
        </p:spPr>
        <p:txBody>
          <a:bodyPr wrap="none" anchor="ctr">
            <a:prstTxWarp prst="textNoShape">
              <a:avLst/>
            </a:prstTxWarp>
          </a:bodyPr>
          <a:lstStyle/>
          <a:p>
            <a:pPr>
              <a:defRPr/>
            </a:pPr>
            <a:endParaRPr lang="en-US">
              <a:latin typeface="+mn-lt"/>
              <a:ea typeface="ＭＳ Ｐゴシック" charset="-128"/>
              <a:cs typeface="ＭＳ Ｐゴシック" charset="-128"/>
            </a:endParaRPr>
          </a:p>
        </p:txBody>
      </p:sp>
      <p:sp>
        <p:nvSpPr>
          <p:cNvPr id="29717" name="Text Box 39"/>
          <p:cNvSpPr txBox="1">
            <a:spLocks noChangeArrowheads="1"/>
          </p:cNvSpPr>
          <p:nvPr/>
        </p:nvSpPr>
        <p:spPr bwMode="auto">
          <a:xfrm>
            <a:off x="6586538" y="2362200"/>
            <a:ext cx="1082675" cy="1006475"/>
          </a:xfrm>
          <a:prstGeom prst="rect">
            <a:avLst/>
          </a:prstGeom>
          <a:noFill/>
          <a:ln w="12700">
            <a:noFill/>
            <a:miter lim="800000"/>
            <a:headEnd/>
            <a:tailEnd/>
          </a:ln>
        </p:spPr>
        <p:txBody>
          <a:bodyPr>
            <a:prstTxWarp prst="textNoShape">
              <a:avLst/>
            </a:prstTxWarp>
            <a:spAutoFit/>
          </a:bodyPr>
          <a:lstStyle/>
          <a:p>
            <a:pPr>
              <a:defRPr/>
            </a:pPr>
            <a:r>
              <a:rPr lang="en-US" sz="2000">
                <a:latin typeface="+mn-lt"/>
                <a:ea typeface="ＭＳ Ｐゴシック" charset="-128"/>
                <a:cs typeface="ＭＳ Ｐゴシック" charset="-128"/>
              </a:rPr>
              <a:t>Stack grows down</a:t>
            </a:r>
          </a:p>
        </p:txBody>
      </p:sp>
      <p:sp>
        <p:nvSpPr>
          <p:cNvPr id="43" name="Slide Number Placeholder 42"/>
          <p:cNvSpPr>
            <a:spLocks noGrp="1"/>
          </p:cNvSpPr>
          <p:nvPr>
            <p:ph type="sldNum" sz="quarter" idx="12"/>
          </p:nvPr>
        </p:nvSpPr>
        <p:spPr/>
        <p:txBody>
          <a:bodyPr/>
          <a:lstStyle/>
          <a:p>
            <a:pPr>
              <a:defRPr/>
            </a:pPr>
            <a:fld id="{3C22CA19-6E24-364F-8705-D507D57E3342}" type="slidenum">
              <a:rPr lang="en-US" smtClean="0"/>
              <a:pPr>
                <a:defRPr/>
              </a:pPr>
              <a:t>13</a:t>
            </a:fld>
            <a:endParaRPr lang="en-US"/>
          </a:p>
        </p:txBody>
      </p:sp>
    </p:spTree>
    <p:extLst>
      <p:ext uri="{BB962C8B-B14F-4D97-AF65-F5344CB8AC3E}">
        <p14:creationId xmlns:p14="http://schemas.microsoft.com/office/powerpoint/2010/main" val="7268356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09065"/>
                                        </p:tgtEl>
                                        <p:attrNameLst>
                                          <p:attrName>style.visibility</p:attrName>
                                        </p:attrNameLst>
                                      </p:cBhvr>
                                      <p:to>
                                        <p:strVal val="visible"/>
                                      </p:to>
                                    </p:set>
                                    <p:anim calcmode="lin" valueType="num">
                                      <p:cBhvr additive="base">
                                        <p:cTn id="7" dur="500" fill="hold"/>
                                        <p:tgtEl>
                                          <p:spTgt spid="1709065"/>
                                        </p:tgtEl>
                                        <p:attrNameLst>
                                          <p:attrName>ppt_x</p:attrName>
                                        </p:attrNameLst>
                                      </p:cBhvr>
                                      <p:tavLst>
                                        <p:tav tm="0">
                                          <p:val>
                                            <p:strVal val="1+#ppt_w/2"/>
                                          </p:val>
                                        </p:tav>
                                        <p:tav tm="100000">
                                          <p:val>
                                            <p:strVal val="#ppt_x"/>
                                          </p:val>
                                        </p:tav>
                                      </p:tavLst>
                                    </p:anim>
                                    <p:anim calcmode="lin" valueType="num">
                                      <p:cBhvr additive="base">
                                        <p:cTn id="8" dur="500" fill="hold"/>
                                        <p:tgtEl>
                                          <p:spTgt spid="170906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09067"/>
                                        </p:tgtEl>
                                        <p:attrNameLst>
                                          <p:attrName>style.visibility</p:attrName>
                                        </p:attrNameLst>
                                      </p:cBhvr>
                                      <p:to>
                                        <p:strVal val="visible"/>
                                      </p:to>
                                    </p:set>
                                    <p:anim calcmode="lin" valueType="num">
                                      <p:cBhvr additive="base">
                                        <p:cTn id="19" dur="500" fill="hold"/>
                                        <p:tgtEl>
                                          <p:spTgt spid="1709067"/>
                                        </p:tgtEl>
                                        <p:attrNameLst>
                                          <p:attrName>ppt_x</p:attrName>
                                        </p:attrNameLst>
                                      </p:cBhvr>
                                      <p:tavLst>
                                        <p:tav tm="0">
                                          <p:val>
                                            <p:strVal val="1+#ppt_w/2"/>
                                          </p:val>
                                        </p:tav>
                                        <p:tav tm="100000">
                                          <p:val>
                                            <p:strVal val="#ppt_x"/>
                                          </p:val>
                                        </p:tav>
                                      </p:tavLst>
                                    </p:anim>
                                    <p:anim calcmode="lin" valueType="num">
                                      <p:cBhvr additive="base">
                                        <p:cTn id="20" dur="500" fill="hold"/>
                                        <p:tgtEl>
                                          <p:spTgt spid="170906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09068"/>
                                        </p:tgtEl>
                                        <p:attrNameLst>
                                          <p:attrName>style.visibility</p:attrName>
                                        </p:attrNameLst>
                                      </p:cBhvr>
                                      <p:to>
                                        <p:strVal val="visible"/>
                                      </p:to>
                                    </p:set>
                                    <p:anim calcmode="lin" valueType="num">
                                      <p:cBhvr additive="base">
                                        <p:cTn id="31" dur="500" fill="hold"/>
                                        <p:tgtEl>
                                          <p:spTgt spid="1709068"/>
                                        </p:tgtEl>
                                        <p:attrNameLst>
                                          <p:attrName>ppt_x</p:attrName>
                                        </p:attrNameLst>
                                      </p:cBhvr>
                                      <p:tavLst>
                                        <p:tav tm="0">
                                          <p:val>
                                            <p:strVal val="1+#ppt_w/2"/>
                                          </p:val>
                                        </p:tav>
                                        <p:tav tm="100000">
                                          <p:val>
                                            <p:strVal val="#ppt_x"/>
                                          </p:val>
                                        </p:tav>
                                      </p:tavLst>
                                    </p:anim>
                                    <p:anim calcmode="lin" valueType="num">
                                      <p:cBhvr additive="base">
                                        <p:cTn id="32" dur="500" fill="hold"/>
                                        <p:tgtEl>
                                          <p:spTgt spid="170906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09069"/>
                                        </p:tgtEl>
                                        <p:attrNameLst>
                                          <p:attrName>style.visibility</p:attrName>
                                        </p:attrNameLst>
                                      </p:cBhvr>
                                      <p:to>
                                        <p:strVal val="visible"/>
                                      </p:to>
                                    </p:set>
                                    <p:anim calcmode="lin" valueType="num">
                                      <p:cBhvr additive="base">
                                        <p:cTn id="43" dur="500" fill="hold"/>
                                        <p:tgtEl>
                                          <p:spTgt spid="1709069"/>
                                        </p:tgtEl>
                                        <p:attrNameLst>
                                          <p:attrName>ppt_x</p:attrName>
                                        </p:attrNameLst>
                                      </p:cBhvr>
                                      <p:tavLst>
                                        <p:tav tm="0">
                                          <p:val>
                                            <p:strVal val="1+#ppt_w/2"/>
                                          </p:val>
                                        </p:tav>
                                        <p:tav tm="100000">
                                          <p:val>
                                            <p:strVal val="#ppt_x"/>
                                          </p:val>
                                        </p:tav>
                                      </p:tavLst>
                                    </p:anim>
                                    <p:anim calcmode="lin" valueType="num">
                                      <p:cBhvr additive="base">
                                        <p:cTn id="44" dur="500" fill="hold"/>
                                        <p:tgtEl>
                                          <p:spTgt spid="170906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709070"/>
                                        </p:tgtEl>
                                        <p:attrNameLst>
                                          <p:attrName>style.visibility</p:attrName>
                                        </p:attrNameLst>
                                      </p:cBhvr>
                                      <p:to>
                                        <p:strVal val="visible"/>
                                      </p:to>
                                    </p:set>
                                    <p:anim calcmode="lin" valueType="num">
                                      <p:cBhvr additive="base">
                                        <p:cTn id="55" dur="500" fill="hold"/>
                                        <p:tgtEl>
                                          <p:spTgt spid="1709070"/>
                                        </p:tgtEl>
                                        <p:attrNameLst>
                                          <p:attrName>ppt_x</p:attrName>
                                        </p:attrNameLst>
                                      </p:cBhvr>
                                      <p:tavLst>
                                        <p:tav tm="0">
                                          <p:val>
                                            <p:strVal val="1+#ppt_w/2"/>
                                          </p:val>
                                        </p:tav>
                                        <p:tav tm="100000">
                                          <p:val>
                                            <p:strVal val="#ppt_x"/>
                                          </p:val>
                                        </p:tav>
                                      </p:tavLst>
                                    </p:anim>
                                    <p:anim calcmode="lin" valueType="num">
                                      <p:cBhvr additive="base">
                                        <p:cTn id="56" dur="500" fill="hold"/>
                                        <p:tgtEl>
                                          <p:spTgt spid="1709070"/>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9065" grpId="0" animBg="1"/>
      <p:bldP spid="1709067" grpId="0" animBg="1"/>
      <p:bldP spid="1709068" grpId="0" animBg="1"/>
      <p:bldP spid="1709069" grpId="0" animBg="1"/>
      <p:bldP spid="170907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ea typeface="ＭＳ Ｐゴシック" pitchFamily="1" charset="-128"/>
                <a:cs typeface="ＭＳ Ｐゴシック" pitchFamily="1" charset="-128"/>
              </a:rPr>
              <a:t>Managing the Heap</a:t>
            </a:r>
          </a:p>
        </p:txBody>
      </p:sp>
      <p:sp>
        <p:nvSpPr>
          <p:cNvPr id="40963" name="Rectangle 3"/>
          <p:cNvSpPr>
            <a:spLocks noGrp="1" noChangeArrowheads="1"/>
          </p:cNvSpPr>
          <p:nvPr>
            <p:ph type="body" idx="1"/>
          </p:nvPr>
        </p:nvSpPr>
        <p:spPr>
          <a:xfrm>
            <a:off x="304800" y="1143000"/>
            <a:ext cx="8686800" cy="5257800"/>
          </a:xfrm>
        </p:spPr>
        <p:txBody>
          <a:bodyPr>
            <a:noAutofit/>
          </a:bodyPr>
          <a:lstStyle/>
          <a:p>
            <a:pPr marL="0" indent="0">
              <a:lnSpc>
                <a:spcPct val="90000"/>
              </a:lnSpc>
              <a:buNone/>
              <a:defRPr/>
            </a:pPr>
            <a:r>
              <a:rPr lang="en-US" sz="2400" dirty="0" smtClean="0"/>
              <a:t>C supports five functions for heap management:</a:t>
            </a:r>
            <a:endParaRPr lang="en-US" sz="2400" dirty="0">
              <a:latin typeface="Courier"/>
              <a:cs typeface="Courier"/>
            </a:endParaRPr>
          </a:p>
          <a:p>
            <a:pPr>
              <a:lnSpc>
                <a:spcPct val="90000"/>
              </a:lnSpc>
              <a:buFont typeface="Arial" charset="0"/>
              <a:buChar char="•"/>
              <a:defRPr/>
            </a:pPr>
            <a:r>
              <a:rPr lang="en-US" sz="2400" b="1" dirty="0" err="1" smtClean="0">
                <a:latin typeface="Courier"/>
                <a:cs typeface="Courier"/>
              </a:rPr>
              <a:t>malloc</a:t>
            </a:r>
            <a:r>
              <a:rPr lang="en-US" sz="2400" b="1" dirty="0" smtClean="0">
                <a:latin typeface="Courier"/>
                <a:cs typeface="Courier"/>
              </a:rPr>
              <a:t>()  </a:t>
            </a:r>
            <a:r>
              <a:rPr lang="en-US" sz="2400" dirty="0" smtClean="0">
                <a:latin typeface="Calibri"/>
                <a:cs typeface="Calibri"/>
              </a:rPr>
              <a:t>allocate a block of uninitialized memory</a:t>
            </a:r>
            <a:endParaRPr lang="en-US" sz="2400" dirty="0">
              <a:latin typeface="Calibri"/>
              <a:cs typeface="Calibri"/>
            </a:endParaRPr>
          </a:p>
          <a:p>
            <a:pPr>
              <a:lnSpc>
                <a:spcPct val="90000"/>
              </a:lnSpc>
              <a:buFont typeface="Arial" charset="0"/>
              <a:buChar char="•"/>
              <a:defRPr/>
            </a:pPr>
            <a:r>
              <a:rPr lang="en-US" sz="2400" b="1" dirty="0" err="1" smtClean="0">
                <a:latin typeface="Courier"/>
                <a:cs typeface="Courier"/>
              </a:rPr>
              <a:t>calloc</a:t>
            </a:r>
            <a:r>
              <a:rPr lang="en-US" sz="2400" b="1" dirty="0" smtClean="0">
                <a:latin typeface="Courier"/>
                <a:cs typeface="Courier"/>
              </a:rPr>
              <a:t>()</a:t>
            </a:r>
            <a:r>
              <a:rPr lang="en-US" sz="2400" dirty="0">
                <a:cs typeface="Calibri"/>
              </a:rPr>
              <a:t> </a:t>
            </a:r>
            <a:r>
              <a:rPr lang="en-US" sz="2400" dirty="0" smtClean="0">
                <a:cs typeface="Calibri"/>
              </a:rPr>
              <a:t>	allocate </a:t>
            </a:r>
            <a:r>
              <a:rPr lang="en-US" sz="2400" dirty="0">
                <a:cs typeface="Calibri"/>
              </a:rPr>
              <a:t>a block of </a:t>
            </a:r>
            <a:r>
              <a:rPr lang="en-US" sz="2400" dirty="0" smtClean="0">
                <a:cs typeface="Calibri"/>
              </a:rPr>
              <a:t>zeroed memory</a:t>
            </a:r>
            <a:endParaRPr lang="en-US" sz="2400" b="1" dirty="0"/>
          </a:p>
          <a:p>
            <a:pPr>
              <a:lnSpc>
                <a:spcPct val="90000"/>
              </a:lnSpc>
              <a:buFont typeface="Arial" charset="0"/>
              <a:buChar char="•"/>
              <a:defRPr/>
            </a:pPr>
            <a:r>
              <a:rPr lang="en-US" sz="2400" b="1" dirty="0" smtClean="0">
                <a:latin typeface="Courier"/>
                <a:cs typeface="Courier"/>
              </a:rPr>
              <a:t>free()		</a:t>
            </a:r>
            <a:r>
              <a:rPr lang="en-US" sz="2400" dirty="0" smtClean="0">
                <a:cs typeface="Calibri"/>
              </a:rPr>
              <a:t>free previously allocated </a:t>
            </a:r>
            <a:r>
              <a:rPr lang="en-US" sz="2400" dirty="0">
                <a:cs typeface="Calibri"/>
              </a:rPr>
              <a:t>block of </a:t>
            </a:r>
            <a:r>
              <a:rPr lang="en-US" sz="2400" dirty="0" smtClean="0">
                <a:cs typeface="Calibri"/>
              </a:rPr>
              <a:t>memory</a:t>
            </a:r>
            <a:endParaRPr lang="en-US" sz="2400" b="1" dirty="0"/>
          </a:p>
          <a:p>
            <a:pPr>
              <a:lnSpc>
                <a:spcPct val="90000"/>
              </a:lnSpc>
              <a:buFont typeface="Arial" charset="0"/>
              <a:buChar char="•"/>
              <a:defRPr/>
            </a:pPr>
            <a:r>
              <a:rPr lang="en-US" sz="2400" b="1" dirty="0" err="1">
                <a:latin typeface="Courier"/>
                <a:cs typeface="Courier"/>
              </a:rPr>
              <a:t>c</a:t>
            </a:r>
            <a:r>
              <a:rPr lang="en-US" sz="2400" b="1" dirty="0" err="1" smtClean="0">
                <a:latin typeface="Courier"/>
                <a:cs typeface="Courier"/>
              </a:rPr>
              <a:t>free</a:t>
            </a:r>
            <a:r>
              <a:rPr lang="en-US" sz="2400" b="1" dirty="0" smtClean="0">
                <a:latin typeface="Courier"/>
                <a:cs typeface="Courier"/>
              </a:rPr>
              <a:t>()</a:t>
            </a:r>
            <a:r>
              <a:rPr lang="en-US" sz="2400" dirty="0">
                <a:cs typeface="Calibri"/>
              </a:rPr>
              <a:t> </a:t>
            </a:r>
            <a:r>
              <a:rPr lang="en-US" sz="2400" dirty="0" smtClean="0">
                <a:cs typeface="Calibri"/>
              </a:rPr>
              <a:t>		DON’T USE THIS, USE FREE!</a:t>
            </a:r>
            <a:endParaRPr lang="en-US" sz="2400" b="1" dirty="0" smtClean="0">
              <a:latin typeface="Courier"/>
              <a:cs typeface="Courier"/>
            </a:endParaRPr>
          </a:p>
          <a:p>
            <a:pPr>
              <a:lnSpc>
                <a:spcPct val="90000"/>
              </a:lnSpc>
              <a:buFont typeface="Arial" charset="0"/>
              <a:buChar char="•"/>
              <a:defRPr/>
            </a:pPr>
            <a:r>
              <a:rPr lang="en-US" sz="2400" b="1" dirty="0" err="1" smtClean="0">
                <a:latin typeface="Courier"/>
                <a:cs typeface="Courier"/>
              </a:rPr>
              <a:t>realloc</a:t>
            </a:r>
            <a:r>
              <a:rPr lang="en-US" sz="2400" b="1" dirty="0" smtClean="0">
                <a:latin typeface="Courier"/>
                <a:cs typeface="Courier"/>
              </a:rPr>
              <a:t>()</a:t>
            </a:r>
            <a:r>
              <a:rPr lang="en-US" sz="2400" dirty="0">
                <a:cs typeface="Calibri"/>
              </a:rPr>
              <a:t> </a:t>
            </a:r>
            <a:r>
              <a:rPr lang="en-US" sz="2400" dirty="0" smtClean="0">
                <a:cs typeface="Calibri"/>
              </a:rPr>
              <a:t> 	change size of previously allocated block</a:t>
            </a:r>
          </a:p>
          <a:p>
            <a:pPr lvl="1">
              <a:lnSpc>
                <a:spcPct val="90000"/>
              </a:lnSpc>
              <a:buFont typeface="Arial" charset="0"/>
              <a:buChar char="•"/>
              <a:defRPr/>
            </a:pPr>
            <a:r>
              <a:rPr lang="en-US" sz="2000" dirty="0" smtClean="0">
                <a:cs typeface="Calibri"/>
              </a:rPr>
              <a:t>careful – it might move!</a:t>
            </a:r>
            <a:endParaRPr lang="en-US" sz="2000" b="1" dirty="0" smtClean="0">
              <a:latin typeface="Courier"/>
              <a:cs typeface="Courier"/>
            </a:endParaRPr>
          </a:p>
          <a:p>
            <a:pPr lvl="2">
              <a:lnSpc>
                <a:spcPct val="90000"/>
              </a:lnSpc>
              <a:buFont typeface="Arial" charset="0"/>
              <a:buChar char="•"/>
              <a:defRPr/>
            </a:pPr>
            <a:endParaRPr lang="en-US" sz="1600" dirty="0" smtClean="0"/>
          </a:p>
        </p:txBody>
      </p:sp>
      <p:sp>
        <p:nvSpPr>
          <p:cNvPr id="5" name="Slide Number Placeholder 4"/>
          <p:cNvSpPr>
            <a:spLocks noGrp="1"/>
          </p:cNvSpPr>
          <p:nvPr>
            <p:ph type="sldNum" sz="quarter" idx="12"/>
          </p:nvPr>
        </p:nvSpPr>
        <p:spPr/>
        <p:txBody>
          <a:bodyPr/>
          <a:lstStyle/>
          <a:p>
            <a:pPr>
              <a:defRPr/>
            </a:pPr>
            <a:fld id="{65EB02C3-52EC-384D-94F3-073A55BBCB77}" type="slidenum">
              <a:rPr lang="en-US" smtClean="0"/>
              <a:pPr>
                <a:defRPr/>
              </a:pPr>
              <a:t>14</a:t>
            </a:fld>
            <a:endParaRPr lang="en-US" dirty="0"/>
          </a:p>
        </p:txBody>
      </p:sp>
    </p:spTree>
    <p:extLst>
      <p:ext uri="{BB962C8B-B14F-4D97-AF65-F5344CB8AC3E}">
        <p14:creationId xmlns:p14="http://schemas.microsoft.com/office/powerpoint/2010/main" val="8370783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639762"/>
          </a:xfrm>
        </p:spPr>
        <p:txBody>
          <a:bodyPr>
            <a:normAutofit fontScale="90000"/>
          </a:bodyPr>
          <a:lstStyle/>
          <a:p>
            <a:r>
              <a:rPr lang="en-US" dirty="0" err="1" smtClean="0">
                <a:ea typeface="ＭＳ Ｐゴシック" pitchFamily="1" charset="-128"/>
                <a:cs typeface="ＭＳ Ｐゴシック" pitchFamily="1" charset="-128"/>
              </a:rPr>
              <a:t>Malloc</a:t>
            </a:r>
            <a:r>
              <a:rPr lang="en-US" dirty="0" smtClean="0">
                <a:ea typeface="ＭＳ Ｐゴシック" pitchFamily="1" charset="-128"/>
                <a:cs typeface="ＭＳ Ｐゴシック" pitchFamily="1" charset="-128"/>
              </a:rPr>
              <a:t>()</a:t>
            </a:r>
          </a:p>
        </p:txBody>
      </p:sp>
      <p:sp>
        <p:nvSpPr>
          <p:cNvPr id="40963" name="Rectangle 3"/>
          <p:cNvSpPr>
            <a:spLocks noGrp="1" noChangeArrowheads="1"/>
          </p:cNvSpPr>
          <p:nvPr>
            <p:ph type="body" idx="1"/>
          </p:nvPr>
        </p:nvSpPr>
        <p:spPr>
          <a:xfrm>
            <a:off x="304800" y="1143000"/>
            <a:ext cx="8686800" cy="5257800"/>
          </a:xfrm>
        </p:spPr>
        <p:txBody>
          <a:bodyPr>
            <a:noAutofit/>
          </a:bodyPr>
          <a:lstStyle/>
          <a:p>
            <a:pPr>
              <a:lnSpc>
                <a:spcPct val="90000"/>
              </a:lnSpc>
              <a:buFont typeface="Arial" charset="0"/>
              <a:buChar char="•"/>
              <a:defRPr/>
            </a:pPr>
            <a:r>
              <a:rPr lang="en-US" sz="2000" b="1" dirty="0" smtClean="0">
                <a:latin typeface="Courier"/>
                <a:cs typeface="Courier"/>
              </a:rPr>
              <a:t>void *</a:t>
            </a:r>
            <a:r>
              <a:rPr lang="en-US" sz="2000" b="1" dirty="0" err="1" smtClean="0">
                <a:latin typeface="Courier"/>
                <a:cs typeface="Courier"/>
              </a:rPr>
              <a:t>malloc</a:t>
            </a:r>
            <a:r>
              <a:rPr lang="en-US" sz="2000" b="1" dirty="0" smtClean="0">
                <a:latin typeface="Courier"/>
                <a:cs typeface="Courier"/>
              </a:rPr>
              <a:t>(</a:t>
            </a:r>
            <a:r>
              <a:rPr lang="en-US" sz="2000" b="1" dirty="0" err="1" smtClean="0">
                <a:latin typeface="Courier"/>
                <a:cs typeface="Courier"/>
              </a:rPr>
              <a:t>size_t</a:t>
            </a:r>
            <a:r>
              <a:rPr lang="en-US" sz="2000" b="1" dirty="0" smtClean="0">
                <a:latin typeface="Courier"/>
                <a:cs typeface="Courier"/>
              </a:rPr>
              <a:t> n)</a:t>
            </a:r>
            <a:r>
              <a:rPr lang="en-US" sz="2000" dirty="0" smtClean="0"/>
              <a:t>:</a:t>
            </a:r>
          </a:p>
          <a:p>
            <a:pPr lvl="1">
              <a:lnSpc>
                <a:spcPct val="80000"/>
              </a:lnSpc>
              <a:buFont typeface="Arial" charset="0"/>
              <a:buChar char="–"/>
              <a:defRPr/>
            </a:pPr>
            <a:r>
              <a:rPr lang="en-US" sz="2000" dirty="0" smtClean="0"/>
              <a:t>Allocate a block of uninitialized memory</a:t>
            </a:r>
          </a:p>
          <a:p>
            <a:pPr lvl="1">
              <a:lnSpc>
                <a:spcPct val="80000"/>
              </a:lnSpc>
              <a:buFont typeface="Arial" charset="0"/>
              <a:buChar char="–"/>
              <a:defRPr/>
            </a:pPr>
            <a:r>
              <a:rPr lang="en-US" sz="2000" dirty="0" smtClean="0"/>
              <a:t>NOTE: Subsequent calls might not yield blocks in contiguous addresses</a:t>
            </a:r>
          </a:p>
          <a:p>
            <a:pPr lvl="1">
              <a:lnSpc>
                <a:spcPct val="80000"/>
              </a:lnSpc>
              <a:buFont typeface="Arial" charset="0"/>
              <a:buChar char="–"/>
              <a:defRPr/>
            </a:pPr>
            <a:r>
              <a:rPr lang="en-US" sz="2000" b="1" dirty="0" smtClean="0">
                <a:latin typeface="Courier"/>
                <a:cs typeface="Courier"/>
              </a:rPr>
              <a:t>n</a:t>
            </a:r>
            <a:r>
              <a:rPr lang="en-US" sz="2000" dirty="0" smtClean="0"/>
              <a:t> is an integer, indicating size of allocated memory block in bytes</a:t>
            </a:r>
          </a:p>
          <a:p>
            <a:pPr lvl="1">
              <a:lnSpc>
                <a:spcPct val="80000"/>
              </a:lnSpc>
              <a:buFont typeface="Arial" charset="0"/>
              <a:buChar char="–"/>
              <a:defRPr/>
            </a:pPr>
            <a:r>
              <a:rPr lang="en-US" sz="2000" b="1" dirty="0" err="1">
                <a:latin typeface="Courier"/>
                <a:cs typeface="Courier"/>
              </a:rPr>
              <a:t>s</a:t>
            </a:r>
            <a:r>
              <a:rPr lang="en-US" sz="2000" b="1" dirty="0" err="1" smtClean="0">
                <a:latin typeface="Courier"/>
                <a:cs typeface="Courier"/>
              </a:rPr>
              <a:t>ize_t</a:t>
            </a:r>
            <a:r>
              <a:rPr lang="en-US" sz="2000" dirty="0" smtClean="0"/>
              <a:t> is an unsigned integer type big enough to “count” memory bytes</a:t>
            </a:r>
          </a:p>
          <a:p>
            <a:pPr lvl="1">
              <a:lnSpc>
                <a:spcPct val="80000"/>
              </a:lnSpc>
              <a:buFont typeface="Arial" charset="0"/>
              <a:buChar char="–"/>
              <a:defRPr/>
            </a:pPr>
            <a:r>
              <a:rPr lang="en-US" sz="2000" b="1" dirty="0" err="1" smtClean="0">
                <a:latin typeface="Courier"/>
                <a:cs typeface="Courier"/>
              </a:rPr>
              <a:t>sizeof</a:t>
            </a:r>
            <a:r>
              <a:rPr lang="en-US" sz="2000" dirty="0" smtClean="0">
                <a:cs typeface="Courier"/>
              </a:rPr>
              <a:t> </a:t>
            </a:r>
            <a:r>
              <a:rPr lang="en-US" sz="2000" dirty="0" smtClean="0"/>
              <a:t>returns size of given type in bytes, produces more portable code</a:t>
            </a:r>
          </a:p>
          <a:p>
            <a:pPr lvl="1">
              <a:lnSpc>
                <a:spcPct val="80000"/>
              </a:lnSpc>
              <a:buFont typeface="Arial" charset="0"/>
              <a:buChar char="–"/>
              <a:defRPr/>
            </a:pPr>
            <a:r>
              <a:rPr lang="en-US" sz="2000" dirty="0" smtClean="0"/>
              <a:t>Returns </a:t>
            </a:r>
            <a:r>
              <a:rPr lang="en-US" sz="2000" b="1" dirty="0" smtClean="0">
                <a:latin typeface="Courier"/>
                <a:cs typeface="Courier"/>
              </a:rPr>
              <a:t>void*</a:t>
            </a:r>
            <a:r>
              <a:rPr lang="en-US" sz="2000" b="1" dirty="0" smtClean="0">
                <a:latin typeface="Calibri"/>
                <a:cs typeface="Calibri"/>
              </a:rPr>
              <a:t> </a:t>
            </a:r>
            <a:r>
              <a:rPr lang="en-US" sz="2000" dirty="0" smtClean="0"/>
              <a:t>pointer to block; </a:t>
            </a:r>
            <a:r>
              <a:rPr lang="en-US" sz="2000" b="1" dirty="0" smtClean="0">
                <a:latin typeface="Courier"/>
                <a:cs typeface="Courier"/>
              </a:rPr>
              <a:t>NULL</a:t>
            </a:r>
            <a:r>
              <a:rPr lang="en-US" sz="2000" dirty="0" smtClean="0"/>
              <a:t> return indicates no more memory</a:t>
            </a:r>
          </a:p>
          <a:p>
            <a:pPr lvl="1">
              <a:lnSpc>
                <a:spcPct val="80000"/>
              </a:lnSpc>
              <a:buFont typeface="Arial" charset="0"/>
              <a:buChar char="–"/>
              <a:defRPr/>
            </a:pPr>
            <a:r>
              <a:rPr lang="en-US" sz="2000" dirty="0" smtClean="0"/>
              <a:t>Think of pointer as a </a:t>
            </a:r>
            <a:r>
              <a:rPr lang="en-US" sz="2000" i="1" dirty="0" smtClean="0"/>
              <a:t>handle </a:t>
            </a:r>
            <a:r>
              <a:rPr lang="en-US" sz="2000" dirty="0" smtClean="0"/>
              <a:t>that describes the allocated block of memory; </a:t>
            </a:r>
            <a:br>
              <a:rPr lang="en-US" sz="2000" dirty="0" smtClean="0"/>
            </a:br>
            <a:r>
              <a:rPr lang="en-US" sz="2000" dirty="0" smtClean="0"/>
              <a:t>Additional control information stored in the heap around the allocated block!</a:t>
            </a:r>
            <a:br>
              <a:rPr lang="en-US" sz="2000" dirty="0" smtClean="0"/>
            </a:br>
            <a:endParaRPr lang="en-US" sz="2000" dirty="0" smtClean="0"/>
          </a:p>
          <a:p>
            <a:pPr>
              <a:lnSpc>
                <a:spcPct val="90000"/>
              </a:lnSpc>
              <a:buFont typeface="Arial" charset="0"/>
              <a:buChar char="•"/>
              <a:defRPr/>
            </a:pPr>
            <a:r>
              <a:rPr lang="en-US" sz="2000" dirty="0" smtClean="0"/>
              <a:t>Examples:  </a:t>
            </a:r>
          </a:p>
          <a:p>
            <a:pPr lvl="1">
              <a:lnSpc>
                <a:spcPct val="90000"/>
              </a:lnSpc>
              <a:buFont typeface="Arial" charset="0"/>
              <a:buNone/>
              <a:defRPr/>
            </a:pPr>
            <a:r>
              <a:rPr lang="en-US" sz="1600" b="1" dirty="0" err="1" smtClean="0">
                <a:latin typeface="Courier"/>
                <a:cs typeface="Courier"/>
              </a:rPr>
              <a:t>int</a:t>
            </a:r>
            <a:r>
              <a:rPr lang="en-US" sz="1600" b="1" dirty="0" smtClean="0">
                <a:latin typeface="Courier"/>
                <a:cs typeface="Courier"/>
              </a:rPr>
              <a:t> *</a:t>
            </a:r>
            <a:r>
              <a:rPr lang="en-US" sz="1600" b="1" dirty="0" err="1" smtClean="0">
                <a:latin typeface="Courier"/>
                <a:cs typeface="Courier"/>
              </a:rPr>
              <a:t>ip</a:t>
            </a:r>
            <a:r>
              <a:rPr lang="en-US" sz="1600" b="1" dirty="0" smtClean="0">
                <a:latin typeface="Courier"/>
                <a:cs typeface="Courier"/>
              </a:rPr>
              <a:t>;</a:t>
            </a:r>
          </a:p>
          <a:p>
            <a:pPr lvl="1">
              <a:lnSpc>
                <a:spcPct val="90000"/>
              </a:lnSpc>
              <a:buFont typeface="Arial" charset="0"/>
              <a:buNone/>
              <a:defRPr/>
            </a:pPr>
            <a:r>
              <a:rPr lang="en-US" sz="1600" b="1" dirty="0" err="1" smtClean="0">
                <a:latin typeface="Courier"/>
                <a:cs typeface="Courier"/>
              </a:rPr>
              <a:t>ip</a:t>
            </a:r>
            <a:r>
              <a:rPr lang="en-US" sz="1600" b="1" dirty="0" smtClean="0">
                <a:latin typeface="Courier"/>
                <a:cs typeface="Courier"/>
              </a:rPr>
              <a:t> =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smtClean="0">
                <a:latin typeface="Courier"/>
                <a:cs typeface="Courier"/>
              </a:rPr>
              <a:t>(</a:t>
            </a:r>
            <a:r>
              <a:rPr lang="en-US" sz="1600" b="1" dirty="0" err="1" smtClean="0">
                <a:latin typeface="Courier"/>
                <a:cs typeface="Courier"/>
              </a:rPr>
              <a:t>sizeof</a:t>
            </a:r>
            <a:r>
              <a:rPr lang="en-US" sz="1600" b="1" dirty="0" smtClean="0">
                <a:latin typeface="Courier"/>
                <a:cs typeface="Courier"/>
              </a:rPr>
              <a:t>(</a:t>
            </a:r>
            <a:r>
              <a:rPr lang="en-US" sz="1600" b="1" dirty="0" err="1" smtClean="0">
                <a:latin typeface="Courier"/>
                <a:cs typeface="Courier"/>
              </a:rPr>
              <a:t>int</a:t>
            </a:r>
            <a:r>
              <a:rPr lang="en-US" sz="1600" b="1" dirty="0" smtClean="0">
                <a:latin typeface="Courier"/>
                <a:cs typeface="Courier"/>
              </a:rPr>
              <a:t>));</a:t>
            </a:r>
            <a:br>
              <a:rPr lang="en-US" sz="1600" b="1" dirty="0" smtClean="0">
                <a:latin typeface="Courier"/>
                <a:cs typeface="Courier"/>
              </a:rPr>
            </a:br>
            <a:endParaRPr lang="en-US" sz="1600" b="1" dirty="0" smtClean="0">
              <a:latin typeface="Courier"/>
              <a:cs typeface="Courier"/>
            </a:endParaRPr>
          </a:p>
          <a:p>
            <a:pPr lvl="1">
              <a:lnSpc>
                <a:spcPct val="90000"/>
              </a:lnSpc>
              <a:buFont typeface="Arial" charset="0"/>
              <a:buNone/>
              <a:defRPr/>
            </a:pPr>
            <a:r>
              <a:rPr lang="en-US" sz="1600" b="1" dirty="0" err="1" smtClean="0">
                <a:latin typeface="Courier"/>
                <a:cs typeface="Courier"/>
              </a:rPr>
              <a:t>typedef</a:t>
            </a:r>
            <a:r>
              <a:rPr lang="en-US" sz="1600" b="1" dirty="0" smtClean="0">
                <a:latin typeface="Courier"/>
                <a:cs typeface="Courier"/>
              </a:rPr>
              <a:t> </a:t>
            </a:r>
            <a:r>
              <a:rPr lang="en-US" sz="1600" b="1" dirty="0" err="1" smtClean="0">
                <a:latin typeface="Courier"/>
                <a:cs typeface="Courier"/>
              </a:rPr>
              <a:t>struct</a:t>
            </a:r>
            <a:r>
              <a:rPr lang="en-US" sz="1600" b="1" dirty="0" smtClean="0">
                <a:latin typeface="Courier"/>
                <a:cs typeface="Courier"/>
              </a:rPr>
              <a:t> { … } </a:t>
            </a:r>
            <a:r>
              <a:rPr lang="en-US" sz="1600" b="1" dirty="0" err="1" smtClean="0">
                <a:latin typeface="Courier"/>
                <a:cs typeface="Courier"/>
              </a:rPr>
              <a:t>TreeNode</a:t>
            </a:r>
            <a:r>
              <a:rPr lang="en-US" sz="1600" b="1" dirty="0">
                <a:latin typeface="Courier"/>
                <a:cs typeface="Courier"/>
              </a:rPr>
              <a:t>;</a:t>
            </a:r>
            <a:endParaRPr lang="en-US" sz="1600" b="1" dirty="0" smtClean="0">
              <a:latin typeface="Courier"/>
              <a:cs typeface="Courier"/>
            </a:endParaRPr>
          </a:p>
          <a:p>
            <a:pPr lvl="1">
              <a:lnSpc>
                <a:spcPct val="90000"/>
              </a:lnSpc>
              <a:buFont typeface="Arial" charset="0"/>
              <a:buNone/>
              <a:defRPr/>
            </a:pPr>
            <a:r>
              <a:rPr lang="en-US" sz="1600" b="1" dirty="0" err="1" smtClean="0">
                <a:latin typeface="Courier"/>
                <a:cs typeface="Courier"/>
              </a:rPr>
              <a:t>TreeNode</a:t>
            </a:r>
            <a:r>
              <a:rPr lang="en-US" sz="1600" b="1" dirty="0" smtClean="0">
                <a:latin typeface="Courier"/>
                <a:cs typeface="Courier"/>
              </a:rPr>
              <a:t> *</a:t>
            </a:r>
            <a:r>
              <a:rPr lang="en-US" sz="1600" b="1" dirty="0" err="1" smtClean="0">
                <a:latin typeface="Courier"/>
                <a:cs typeface="Courier"/>
              </a:rPr>
              <a:t>tp</a:t>
            </a:r>
            <a:r>
              <a:rPr lang="en-US" sz="1600" b="1" dirty="0" smtClean="0">
                <a:latin typeface="Courier"/>
                <a:cs typeface="Courier"/>
              </a:rPr>
              <a:t> = (</a:t>
            </a:r>
            <a:r>
              <a:rPr lang="en-US" sz="1600" b="1" dirty="0" err="1" smtClean="0">
                <a:latin typeface="Courier"/>
                <a:cs typeface="Courier"/>
              </a:rPr>
              <a:t>TreeNode</a:t>
            </a:r>
            <a:r>
              <a:rPr lang="en-US" sz="1600" b="1" dirty="0" smtClean="0">
                <a:latin typeface="Courier"/>
                <a:cs typeface="Courier"/>
              </a:rPr>
              <a:t> *) </a:t>
            </a:r>
            <a:r>
              <a:rPr lang="en-US" sz="1600" b="1" dirty="0" err="1" smtClean="0">
                <a:latin typeface="Courier"/>
                <a:cs typeface="Courier"/>
              </a:rPr>
              <a:t>malloc</a:t>
            </a:r>
            <a:r>
              <a:rPr lang="en-US" sz="1600" b="1" dirty="0" smtClean="0">
                <a:latin typeface="Courier"/>
                <a:cs typeface="Courier"/>
              </a:rPr>
              <a:t>(</a:t>
            </a:r>
            <a:r>
              <a:rPr lang="en-US" sz="1600" b="1" dirty="0" err="1" smtClean="0">
                <a:latin typeface="Courier"/>
                <a:cs typeface="Courier"/>
              </a:rPr>
              <a:t>sizeof</a:t>
            </a:r>
            <a:r>
              <a:rPr lang="en-US" sz="1600" b="1" dirty="0" smtClean="0">
                <a:latin typeface="Courier"/>
                <a:cs typeface="Courier"/>
              </a:rPr>
              <a:t>(</a:t>
            </a:r>
            <a:r>
              <a:rPr lang="en-US" sz="1600" b="1" dirty="0" err="1">
                <a:latin typeface="Courier"/>
                <a:cs typeface="Courier"/>
              </a:rPr>
              <a:t>T</a:t>
            </a:r>
            <a:r>
              <a:rPr lang="en-US" sz="1600" b="1" dirty="0" err="1" smtClean="0">
                <a:latin typeface="Courier"/>
                <a:cs typeface="Courier"/>
              </a:rPr>
              <a:t>reeNode</a:t>
            </a:r>
            <a:r>
              <a:rPr lang="en-US" sz="1600" b="1" dirty="0" smtClean="0">
                <a:latin typeface="Courier"/>
                <a:cs typeface="Courier"/>
              </a:rPr>
              <a:t>));</a:t>
            </a:r>
          </a:p>
          <a:p>
            <a:pPr lvl="2">
              <a:lnSpc>
                <a:spcPct val="90000"/>
              </a:lnSpc>
              <a:buFont typeface="Arial" charset="0"/>
              <a:buChar char="•"/>
              <a:defRPr/>
            </a:pPr>
            <a:endParaRPr lang="en-US" sz="1400" dirty="0" smtClean="0"/>
          </a:p>
        </p:txBody>
      </p:sp>
      <p:sp>
        <p:nvSpPr>
          <p:cNvPr id="5" name="Slide Number Placeholder 4"/>
          <p:cNvSpPr>
            <a:spLocks noGrp="1"/>
          </p:cNvSpPr>
          <p:nvPr>
            <p:ph type="sldNum" sz="quarter" idx="12"/>
          </p:nvPr>
        </p:nvSpPr>
        <p:spPr/>
        <p:txBody>
          <a:bodyPr/>
          <a:lstStyle/>
          <a:p>
            <a:pPr>
              <a:defRPr/>
            </a:pPr>
            <a:fld id="{65EB02C3-52EC-384D-94F3-073A55BBCB77}" type="slidenum">
              <a:rPr lang="en-US" smtClean="0"/>
              <a:pPr>
                <a:defRPr/>
              </a:pPr>
              <a:t>15</a:t>
            </a:fld>
            <a:endParaRPr lang="en-US" dirty="0"/>
          </a:p>
        </p:txBody>
      </p:sp>
      <p:grpSp>
        <p:nvGrpSpPr>
          <p:cNvPr id="2" name="Group 1"/>
          <p:cNvGrpSpPr/>
          <p:nvPr/>
        </p:nvGrpSpPr>
        <p:grpSpPr>
          <a:xfrm>
            <a:off x="2209800" y="4114800"/>
            <a:ext cx="4724400" cy="861774"/>
            <a:chOff x="2286000" y="4724400"/>
            <a:chExt cx="4724400" cy="861774"/>
          </a:xfrm>
        </p:grpSpPr>
        <p:cxnSp>
          <p:nvCxnSpPr>
            <p:cNvPr id="3" name="Straight Arrow Connector 2"/>
            <p:cNvCxnSpPr/>
            <p:nvPr/>
          </p:nvCxnSpPr>
          <p:spPr>
            <a:xfrm flipV="1">
              <a:off x="2286000" y="5105400"/>
              <a:ext cx="762000" cy="457200"/>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048000" y="4724400"/>
              <a:ext cx="3962400" cy="861774"/>
            </a:xfrm>
            <a:prstGeom prst="rect">
              <a:avLst/>
            </a:prstGeom>
            <a:noFill/>
          </p:spPr>
          <p:txBody>
            <a:bodyPr wrap="square" rtlCol="0">
              <a:spAutoFit/>
            </a:bodyPr>
            <a:lstStyle/>
            <a:p>
              <a:pPr marL="0" lvl="1"/>
              <a:r>
                <a:rPr lang="en-US" sz="1600" i="1" dirty="0"/>
                <a:t>“Cast” operation, changes type of a variable. Here changes </a:t>
              </a:r>
              <a:r>
                <a:rPr lang="en-US" sz="1600" b="1" i="1" dirty="0">
                  <a:latin typeface="Courier"/>
                  <a:cs typeface="Courier"/>
                </a:rPr>
                <a:t>(void *) </a:t>
              </a:r>
              <a:r>
                <a:rPr lang="en-US" sz="1600" i="1" dirty="0"/>
                <a:t>to </a:t>
              </a:r>
              <a:r>
                <a:rPr lang="en-US" sz="1600" b="1" i="1" dirty="0">
                  <a:latin typeface="Courier"/>
                  <a:cs typeface="Courier"/>
                </a:rPr>
                <a:t>(</a:t>
              </a:r>
              <a:r>
                <a:rPr lang="en-US" sz="1600" b="1" i="1" dirty="0" err="1">
                  <a:latin typeface="Courier"/>
                  <a:cs typeface="Courier"/>
                </a:rPr>
                <a:t>int</a:t>
              </a:r>
              <a:r>
                <a:rPr lang="en-US" sz="1600" b="1" i="1" dirty="0">
                  <a:latin typeface="Courier"/>
                  <a:cs typeface="Courier"/>
                </a:rPr>
                <a:t> *)</a:t>
              </a:r>
            </a:p>
            <a:p>
              <a:endParaRPr lang="en-US" i="1" dirty="0"/>
            </a:p>
          </p:txBody>
        </p:sp>
      </p:grpSp>
    </p:spTree>
    <p:extLst>
      <p:ext uri="{BB962C8B-B14F-4D97-AF65-F5344CB8AC3E}">
        <p14:creationId xmlns:p14="http://schemas.microsoft.com/office/powerpoint/2010/main" val="3636905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9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96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96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96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96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96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96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dirty="0" smtClean="0">
                <a:ea typeface="ＭＳ Ｐゴシック" pitchFamily="1" charset="-128"/>
                <a:cs typeface="ＭＳ Ｐゴシック" pitchFamily="1" charset="-128"/>
              </a:rPr>
              <a:t>Managing the Heap</a:t>
            </a:r>
            <a:endParaRPr lang="en-US" sz="1800" dirty="0" smtClean="0">
              <a:solidFill>
                <a:schemeClr val="tx1"/>
              </a:solidFill>
              <a:ea typeface="ＭＳ Ｐゴシック" pitchFamily="1" charset="-128"/>
              <a:cs typeface="ＭＳ Ｐゴシック" pitchFamily="1" charset="-128"/>
            </a:endParaRPr>
          </a:p>
        </p:txBody>
      </p:sp>
      <p:sp>
        <p:nvSpPr>
          <p:cNvPr id="41987" name="Rectangle 3"/>
          <p:cNvSpPr>
            <a:spLocks noGrp="1" noChangeArrowheads="1"/>
          </p:cNvSpPr>
          <p:nvPr>
            <p:ph type="body" idx="1"/>
          </p:nvPr>
        </p:nvSpPr>
        <p:spPr>
          <a:xfrm>
            <a:off x="381000" y="1066800"/>
            <a:ext cx="8763000" cy="5410200"/>
          </a:xfrm>
        </p:spPr>
        <p:txBody>
          <a:bodyPr/>
          <a:lstStyle/>
          <a:p>
            <a:pPr eaLnBrk="1" hangingPunct="1">
              <a:lnSpc>
                <a:spcPct val="90000"/>
              </a:lnSpc>
              <a:buFont typeface="Arial" charset="0"/>
              <a:buChar char="•"/>
              <a:defRPr/>
            </a:pPr>
            <a:r>
              <a:rPr lang="en-US" sz="2000" dirty="0">
                <a:ea typeface="+mn-ea"/>
                <a:cs typeface="+mn-cs"/>
              </a:rPr>
              <a:t> </a:t>
            </a:r>
            <a:r>
              <a:rPr lang="en-US" sz="2000" b="1" dirty="0" smtClean="0">
                <a:latin typeface="Courier"/>
                <a:ea typeface="+mn-ea"/>
                <a:cs typeface="Courier"/>
              </a:rPr>
              <a:t>void free(void *p</a:t>
            </a:r>
            <a:r>
              <a:rPr lang="en-US" sz="2000" b="1" dirty="0">
                <a:latin typeface="Courier"/>
                <a:ea typeface="+mn-ea"/>
                <a:cs typeface="Courier"/>
              </a:rPr>
              <a:t>)</a:t>
            </a:r>
            <a:r>
              <a:rPr lang="en-US" sz="2000" dirty="0">
                <a:latin typeface="Courier New" charset="0"/>
                <a:ea typeface="+mn-ea"/>
                <a:cs typeface="+mn-cs"/>
              </a:rPr>
              <a:t>:</a:t>
            </a:r>
            <a:endParaRPr lang="en-US" sz="2000" dirty="0" smtClean="0">
              <a:latin typeface="Courier New" charset="0"/>
              <a:ea typeface="+mn-ea"/>
              <a:cs typeface="+mn-cs"/>
            </a:endParaRPr>
          </a:p>
          <a:p>
            <a:pPr lvl="1" eaLnBrk="1" hangingPunct="1">
              <a:lnSpc>
                <a:spcPct val="90000"/>
              </a:lnSpc>
              <a:buFont typeface="Arial" charset="0"/>
              <a:buChar char="–"/>
              <a:defRPr/>
            </a:pPr>
            <a:r>
              <a:rPr lang="en-US" sz="1800" dirty="0" smtClean="0"/>
              <a:t>Releases memory </a:t>
            </a:r>
            <a:r>
              <a:rPr lang="en-US" sz="1800" dirty="0"/>
              <a:t>allocated by</a:t>
            </a:r>
            <a:r>
              <a:rPr lang="en-US" sz="1800" b="1" dirty="0"/>
              <a:t> </a:t>
            </a:r>
            <a:r>
              <a:rPr lang="en-US" sz="1800" b="1" dirty="0" err="1">
                <a:latin typeface="Courier"/>
                <a:cs typeface="Courier"/>
              </a:rPr>
              <a:t>malloc</a:t>
            </a:r>
            <a:r>
              <a:rPr lang="en-US" sz="1800" b="1" dirty="0" smtClean="0">
                <a:latin typeface="Courier"/>
                <a:cs typeface="Courier"/>
              </a:rPr>
              <a:t>()</a:t>
            </a:r>
          </a:p>
          <a:p>
            <a:pPr lvl="1" eaLnBrk="1" hangingPunct="1">
              <a:lnSpc>
                <a:spcPct val="90000"/>
              </a:lnSpc>
              <a:buFont typeface="Arial" charset="0"/>
              <a:buChar char="–"/>
              <a:defRPr/>
            </a:pPr>
            <a:r>
              <a:rPr lang="en-US" sz="1800" b="1" dirty="0" err="1" smtClean="0">
                <a:latin typeface="Courier New" charset="0"/>
              </a:rPr>
              <a:t>p</a:t>
            </a:r>
            <a:r>
              <a:rPr lang="en-US" sz="1800" dirty="0" smtClean="0"/>
              <a:t> is pointer </a:t>
            </a:r>
            <a:r>
              <a:rPr lang="en-US" sz="1800" dirty="0"/>
              <a:t>containing the address</a:t>
            </a:r>
            <a:r>
              <a:rPr lang="en-US" sz="1800" dirty="0" smtClean="0"/>
              <a:t> </a:t>
            </a:r>
            <a:r>
              <a:rPr lang="en-US" sz="1800" i="1" dirty="0" smtClean="0"/>
              <a:t>originally </a:t>
            </a:r>
            <a:r>
              <a:rPr lang="en-US" sz="1800" dirty="0" smtClean="0"/>
              <a:t>returned by </a:t>
            </a:r>
            <a:r>
              <a:rPr lang="en-US" sz="1800" b="1" dirty="0" err="1" smtClean="0">
                <a:latin typeface="Courier"/>
                <a:cs typeface="Courier"/>
              </a:rPr>
              <a:t>malloc</a:t>
            </a:r>
            <a:r>
              <a:rPr lang="en-US" sz="1800" b="1" dirty="0" smtClean="0">
                <a:latin typeface="Courier"/>
                <a:cs typeface="Courier"/>
              </a:rPr>
              <a:t>()</a:t>
            </a:r>
          </a:p>
          <a:p>
            <a:pPr lvl="1" eaLnBrk="1" hangingPunct="1">
              <a:lnSpc>
                <a:spcPct val="90000"/>
              </a:lnSpc>
              <a:spcBef>
                <a:spcPct val="0"/>
              </a:spcBef>
              <a:buFontTx/>
              <a:buNone/>
              <a:defRPr/>
            </a:pPr>
            <a:r>
              <a:rPr lang="en-US" sz="1400" dirty="0" smtClean="0">
                <a:latin typeface="Courier New" charset="0"/>
              </a:rPr>
              <a:t>	</a:t>
            </a:r>
            <a:r>
              <a:rPr lang="en-US" sz="1400" dirty="0">
                <a:latin typeface="Courier New" charset="0"/>
              </a:rPr>
              <a:t>	  	</a:t>
            </a:r>
            <a:r>
              <a:rPr lang="en-US" sz="1600" b="1" dirty="0" err="1">
                <a:latin typeface="Courier"/>
                <a:cs typeface="Courier"/>
              </a:rPr>
              <a:t>int</a:t>
            </a:r>
            <a:r>
              <a:rPr lang="en-US" sz="1600" b="1" dirty="0">
                <a:latin typeface="Courier"/>
                <a:cs typeface="Courier"/>
              </a:rPr>
              <a:t> *</a:t>
            </a:r>
            <a:r>
              <a:rPr lang="en-US" sz="1600" b="1" dirty="0" err="1">
                <a:latin typeface="Courier"/>
                <a:cs typeface="Courier"/>
              </a:rPr>
              <a:t>ip</a:t>
            </a:r>
            <a:r>
              <a:rPr lang="en-US" sz="1600" b="1" dirty="0">
                <a:latin typeface="Courier"/>
                <a:cs typeface="Courier"/>
              </a:rPr>
              <a:t>;</a:t>
            </a:r>
          </a:p>
          <a:p>
            <a:pPr lvl="1" eaLnBrk="1" hangingPunct="1">
              <a:lnSpc>
                <a:spcPct val="90000"/>
              </a:lnSpc>
              <a:spcBef>
                <a:spcPct val="0"/>
              </a:spcBef>
              <a:buFontTx/>
              <a:buNone/>
              <a:defRPr/>
            </a:pPr>
            <a:r>
              <a:rPr lang="en-US" sz="1600" b="1" dirty="0">
                <a:latin typeface="Courier"/>
                <a:cs typeface="Courier"/>
              </a:rPr>
              <a:t>		  	</a:t>
            </a:r>
            <a:r>
              <a:rPr lang="en-US" sz="1600" b="1" dirty="0" err="1">
                <a:latin typeface="Courier"/>
                <a:cs typeface="Courier"/>
              </a:rPr>
              <a:t>ip</a:t>
            </a:r>
            <a:r>
              <a:rPr lang="en-US" sz="1600" b="1" dirty="0">
                <a:latin typeface="Courier"/>
                <a:cs typeface="Courier"/>
              </a:rPr>
              <a:t> =</a:t>
            </a:r>
            <a:r>
              <a:rPr lang="en-US" sz="1600" b="1" dirty="0" smtClean="0">
                <a:latin typeface="Courier"/>
                <a:cs typeface="Courier"/>
              </a:rPr>
              <a:t>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a:latin typeface="Courier"/>
                <a:cs typeface="Courier"/>
              </a:rPr>
              <a:t>(</a:t>
            </a:r>
            <a:r>
              <a:rPr lang="en-US" sz="1600" b="1" dirty="0" err="1">
                <a:latin typeface="Courier"/>
                <a:cs typeface="Courier"/>
              </a:rPr>
              <a:t>int</a:t>
            </a:r>
            <a:r>
              <a:rPr lang="en-US" sz="1600" b="1" dirty="0">
                <a:latin typeface="Courier"/>
                <a:cs typeface="Courier"/>
              </a:rPr>
              <a:t>));</a:t>
            </a:r>
          </a:p>
          <a:p>
            <a:pPr lvl="1" eaLnBrk="1" hangingPunct="1">
              <a:lnSpc>
                <a:spcPct val="90000"/>
              </a:lnSpc>
              <a:spcBef>
                <a:spcPct val="0"/>
              </a:spcBef>
              <a:buFontTx/>
              <a:buNone/>
              <a:defRPr/>
            </a:pPr>
            <a:r>
              <a:rPr lang="en-US" sz="1600" dirty="0">
                <a:latin typeface="Courier"/>
                <a:cs typeface="Courier"/>
              </a:rPr>
              <a:t>		  	</a:t>
            </a:r>
            <a:r>
              <a:rPr lang="en-US" sz="1600" b="1" dirty="0">
                <a:latin typeface="Courier"/>
                <a:cs typeface="Courier"/>
              </a:rPr>
              <a:t>... .. ..</a:t>
            </a:r>
          </a:p>
          <a:p>
            <a:pPr lvl="2" eaLnBrk="1" hangingPunct="1">
              <a:lnSpc>
                <a:spcPct val="90000"/>
              </a:lnSpc>
              <a:spcBef>
                <a:spcPct val="0"/>
              </a:spcBef>
              <a:buFontTx/>
              <a:buNone/>
              <a:defRPr/>
            </a:pPr>
            <a:r>
              <a:rPr lang="en-US" sz="1600" dirty="0">
                <a:latin typeface="Courier"/>
                <a:cs typeface="Courier"/>
              </a:rPr>
              <a:t>		</a:t>
            </a:r>
            <a:r>
              <a:rPr lang="en-US" sz="1600" b="1" dirty="0">
                <a:latin typeface="Courier"/>
                <a:cs typeface="Courier"/>
              </a:rPr>
              <a:t>free</a:t>
            </a:r>
            <a:r>
              <a:rPr lang="en-US" sz="1600" b="1" dirty="0" smtClean="0">
                <a:latin typeface="Courier"/>
                <a:cs typeface="Courier"/>
              </a:rPr>
              <a:t>((void*) </a:t>
            </a:r>
            <a:r>
              <a:rPr lang="en-US" sz="1600" b="1" dirty="0" err="1" smtClean="0">
                <a:latin typeface="Courier"/>
                <a:cs typeface="Courier"/>
              </a:rPr>
              <a:t>ip</a:t>
            </a:r>
            <a:r>
              <a:rPr lang="en-US" sz="1600" b="1" dirty="0">
                <a:latin typeface="Courier"/>
                <a:cs typeface="Courier"/>
              </a:rPr>
              <a:t>);</a:t>
            </a:r>
            <a:r>
              <a:rPr lang="en-US" sz="1600" dirty="0">
                <a:latin typeface="Courier"/>
                <a:cs typeface="Courier"/>
              </a:rPr>
              <a:t>	/*</a:t>
            </a:r>
            <a:r>
              <a:rPr lang="en-US" sz="1600" dirty="0" smtClean="0">
                <a:latin typeface="Courier"/>
                <a:cs typeface="Courier"/>
              </a:rPr>
              <a:t> </a:t>
            </a:r>
            <a:r>
              <a:rPr lang="en-US" sz="1600" b="1" dirty="0" smtClean="0">
                <a:solidFill>
                  <a:srgbClr val="FF0000"/>
                </a:solidFill>
                <a:latin typeface="Courier"/>
                <a:cs typeface="Courier"/>
              </a:rPr>
              <a:t>Can </a:t>
            </a:r>
            <a:r>
              <a:rPr lang="en-US" sz="1600" b="1" dirty="0">
                <a:solidFill>
                  <a:srgbClr val="FF0000"/>
                </a:solidFill>
                <a:latin typeface="Courier"/>
                <a:cs typeface="Courier"/>
              </a:rPr>
              <a:t>you free(</a:t>
            </a:r>
            <a:r>
              <a:rPr lang="en-US" sz="1600" b="1" dirty="0" err="1">
                <a:solidFill>
                  <a:srgbClr val="FF0000"/>
                </a:solidFill>
                <a:latin typeface="Courier"/>
                <a:cs typeface="Courier"/>
              </a:rPr>
              <a:t>ip</a:t>
            </a:r>
            <a:r>
              <a:rPr lang="en-US" sz="1600" b="1" dirty="0" smtClean="0">
                <a:solidFill>
                  <a:srgbClr val="FF0000"/>
                </a:solidFill>
                <a:latin typeface="Courier"/>
                <a:cs typeface="Courier"/>
              </a:rPr>
              <a:t>) after </a:t>
            </a:r>
            <a:r>
              <a:rPr lang="en-US" sz="1600" b="1" dirty="0" err="1" smtClean="0">
                <a:solidFill>
                  <a:srgbClr val="FF0000"/>
                </a:solidFill>
                <a:latin typeface="Courier"/>
                <a:cs typeface="Courier"/>
              </a:rPr>
              <a:t>ip</a:t>
            </a:r>
            <a:r>
              <a:rPr lang="en-US" sz="1600" b="1" dirty="0">
                <a:solidFill>
                  <a:srgbClr val="FF0000"/>
                </a:solidFill>
                <a:latin typeface="Courier"/>
                <a:cs typeface="Courier"/>
              </a:rPr>
              <a:t>++ ? </a:t>
            </a:r>
            <a:r>
              <a:rPr lang="en-US" sz="1600" dirty="0">
                <a:latin typeface="Courier"/>
                <a:cs typeface="Courier"/>
              </a:rPr>
              <a:t>*/</a:t>
            </a:r>
          </a:p>
          <a:p>
            <a:pPr lvl="2" eaLnBrk="1" hangingPunct="1">
              <a:lnSpc>
                <a:spcPct val="90000"/>
              </a:lnSpc>
              <a:spcBef>
                <a:spcPct val="0"/>
              </a:spcBef>
              <a:buFontTx/>
              <a:buNone/>
              <a:defRPr/>
            </a:pPr>
            <a:endParaRPr lang="en-US" sz="1600" b="1" dirty="0" smtClean="0">
              <a:latin typeface="Courier New" charset="0"/>
            </a:endParaRPr>
          </a:p>
          <a:p>
            <a:pPr lvl="1" eaLnBrk="1" hangingPunct="1">
              <a:lnSpc>
                <a:spcPct val="90000"/>
              </a:lnSpc>
              <a:spcBef>
                <a:spcPct val="0"/>
              </a:spcBef>
              <a:buFontTx/>
              <a:buNone/>
              <a:defRPr/>
            </a:pPr>
            <a:r>
              <a:rPr lang="en-US" sz="1400" b="1" dirty="0" smtClean="0">
                <a:latin typeface="Courier New" charset="0"/>
              </a:rPr>
              <a:t>	</a:t>
            </a:r>
            <a:r>
              <a:rPr lang="en-US" sz="1400" b="1" dirty="0">
                <a:latin typeface="Courier New" charset="0"/>
              </a:rPr>
              <a:t>	  </a:t>
            </a:r>
            <a:r>
              <a:rPr lang="en-US" sz="1400" b="1" dirty="0" smtClean="0">
                <a:latin typeface="Courier New" charset="0"/>
              </a:rPr>
              <a:t>	</a:t>
            </a:r>
            <a:r>
              <a:rPr lang="en-US" sz="1400" b="1" dirty="0" err="1" smtClean="0">
                <a:latin typeface="Courier New" charset="0"/>
              </a:rPr>
              <a:t>typedef</a:t>
            </a:r>
            <a:r>
              <a:rPr lang="en-US" sz="1400" b="1" dirty="0" smtClean="0">
                <a:latin typeface="Courier New" charset="0"/>
              </a:rPr>
              <a:t> </a:t>
            </a:r>
            <a:r>
              <a:rPr lang="en-US" sz="1400" b="1" dirty="0" err="1" smtClean="0">
                <a:latin typeface="Courier New" charset="0"/>
              </a:rPr>
              <a:t>struct</a:t>
            </a:r>
            <a:r>
              <a:rPr lang="en-US" sz="1400" b="1" dirty="0" smtClean="0">
                <a:latin typeface="Courier New" charset="0"/>
              </a:rPr>
              <a:t> {… } </a:t>
            </a:r>
            <a:r>
              <a:rPr lang="en-US" sz="1400" b="1" dirty="0" err="1" smtClean="0">
                <a:latin typeface="Courier New" charset="0"/>
              </a:rPr>
              <a:t>T</a:t>
            </a:r>
            <a:r>
              <a:rPr lang="en-US" sz="1600" b="1" dirty="0" err="1" smtClean="0">
                <a:latin typeface="Courier"/>
                <a:cs typeface="Courier"/>
              </a:rPr>
              <a:t>reeNode</a:t>
            </a:r>
            <a:r>
              <a:rPr lang="en-US" sz="1600" b="1" dirty="0" smtClean="0">
                <a:latin typeface="Courier"/>
                <a:cs typeface="Courier"/>
              </a:rPr>
              <a:t>;</a:t>
            </a:r>
            <a:endParaRPr lang="en-US" sz="1600" b="1" dirty="0">
              <a:latin typeface="Courier"/>
              <a:cs typeface="Courier"/>
            </a:endParaRPr>
          </a:p>
          <a:p>
            <a:pPr lvl="1" eaLnBrk="1" hangingPunct="1">
              <a:lnSpc>
                <a:spcPct val="90000"/>
              </a:lnSpc>
              <a:spcBef>
                <a:spcPct val="0"/>
              </a:spcBef>
              <a:buFontTx/>
              <a:buNone/>
              <a:defRPr/>
            </a:pPr>
            <a:r>
              <a:rPr lang="en-US" sz="1600" b="1" dirty="0">
                <a:latin typeface="Courier"/>
                <a:cs typeface="Courier"/>
              </a:rPr>
              <a:t>		  	</a:t>
            </a:r>
            <a:r>
              <a:rPr lang="en-US" sz="1600" b="1" dirty="0" err="1" smtClean="0">
                <a:latin typeface="Courier"/>
                <a:cs typeface="Courier"/>
              </a:rPr>
              <a:t>TreeNode</a:t>
            </a:r>
            <a:r>
              <a:rPr lang="en-US" sz="1600" b="1" dirty="0" smtClean="0">
                <a:latin typeface="Courier"/>
                <a:cs typeface="Courier"/>
              </a:rPr>
              <a:t> *</a:t>
            </a:r>
            <a:r>
              <a:rPr lang="en-US" sz="1600" b="1" dirty="0" err="1" smtClean="0">
                <a:latin typeface="Courier"/>
                <a:cs typeface="Courier"/>
              </a:rPr>
              <a:t>tp</a:t>
            </a:r>
            <a:r>
              <a:rPr lang="en-US" sz="1600" b="1" dirty="0" smtClean="0">
                <a:latin typeface="Courier"/>
                <a:cs typeface="Courier"/>
              </a:rPr>
              <a:t> = (</a:t>
            </a:r>
            <a:r>
              <a:rPr lang="en-US" sz="1600" b="1" dirty="0" err="1" smtClean="0">
                <a:latin typeface="Courier"/>
                <a:cs typeface="Courier"/>
              </a:rPr>
              <a:t>TreeNode</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smtClean="0">
                <a:latin typeface="Courier"/>
                <a:cs typeface="Courier"/>
              </a:rPr>
              <a:t>(</a:t>
            </a:r>
            <a:r>
              <a:rPr lang="en-US" sz="1600" b="1" dirty="0" err="1">
                <a:latin typeface="Courier"/>
                <a:cs typeface="Courier"/>
              </a:rPr>
              <a:t>T</a:t>
            </a:r>
            <a:r>
              <a:rPr lang="en-US" sz="1600" b="1" dirty="0" err="1" smtClean="0">
                <a:latin typeface="Courier"/>
                <a:cs typeface="Courier"/>
              </a:rPr>
              <a:t>reeNode</a:t>
            </a:r>
            <a:r>
              <a:rPr lang="en-US" sz="1600" b="1" dirty="0" smtClean="0">
                <a:latin typeface="Courier"/>
                <a:cs typeface="Courier"/>
              </a:rPr>
              <a:t>)</a:t>
            </a:r>
            <a:r>
              <a:rPr lang="en-US" sz="1600" b="1" dirty="0">
                <a:latin typeface="Courier"/>
                <a:cs typeface="Courier"/>
              </a:rPr>
              <a:t>);</a:t>
            </a:r>
          </a:p>
          <a:p>
            <a:pPr lvl="1" eaLnBrk="1" hangingPunct="1">
              <a:lnSpc>
                <a:spcPct val="90000"/>
              </a:lnSpc>
              <a:spcBef>
                <a:spcPct val="0"/>
              </a:spcBef>
              <a:buFontTx/>
              <a:buNone/>
              <a:defRPr/>
            </a:pPr>
            <a:r>
              <a:rPr lang="en-US" sz="1600" b="1" dirty="0">
                <a:latin typeface="Courier"/>
                <a:cs typeface="Courier"/>
              </a:rPr>
              <a:t>		  		... .. ..</a:t>
            </a:r>
          </a:p>
          <a:p>
            <a:pPr lvl="2" eaLnBrk="1" hangingPunct="1">
              <a:lnSpc>
                <a:spcPct val="90000"/>
              </a:lnSpc>
              <a:spcBef>
                <a:spcPct val="0"/>
              </a:spcBef>
              <a:buFontTx/>
              <a:buNone/>
              <a:defRPr/>
            </a:pPr>
            <a:r>
              <a:rPr lang="en-US" sz="1600" b="1" dirty="0">
                <a:latin typeface="Courier"/>
                <a:cs typeface="Courier"/>
              </a:rPr>
              <a:t>		free</a:t>
            </a:r>
            <a:r>
              <a:rPr lang="en-US" sz="1600" b="1" dirty="0" smtClean="0">
                <a:latin typeface="Courier"/>
                <a:cs typeface="Courier"/>
              </a:rPr>
              <a:t>((void *) </a:t>
            </a:r>
            <a:r>
              <a:rPr lang="en-US" sz="1600" b="1" dirty="0" err="1" smtClean="0">
                <a:latin typeface="Courier"/>
                <a:cs typeface="Courier"/>
              </a:rPr>
              <a:t>tp</a:t>
            </a:r>
            <a:r>
              <a:rPr lang="en-US" sz="1600" b="1" dirty="0">
                <a:latin typeface="Courier"/>
                <a:cs typeface="Courier"/>
              </a:rPr>
              <a:t>);</a:t>
            </a:r>
          </a:p>
          <a:p>
            <a:pPr lvl="1" eaLnBrk="1" hangingPunct="1">
              <a:lnSpc>
                <a:spcPct val="90000"/>
              </a:lnSpc>
              <a:buFont typeface="Arial" charset="0"/>
              <a:buChar char="–"/>
              <a:defRPr/>
            </a:pPr>
            <a:r>
              <a:rPr lang="en-US" sz="1800" dirty="0"/>
              <a:t>When</a:t>
            </a:r>
            <a:r>
              <a:rPr lang="en-US" sz="1800" dirty="0" smtClean="0"/>
              <a:t> insufficient free memory, </a:t>
            </a:r>
            <a:r>
              <a:rPr lang="en-US" sz="1800" b="1" dirty="0" err="1" smtClean="0">
                <a:latin typeface="Courier"/>
                <a:cs typeface="Courier"/>
              </a:rPr>
              <a:t>malloc</a:t>
            </a:r>
            <a:r>
              <a:rPr lang="en-US" sz="1800" b="1" dirty="0">
                <a:latin typeface="Courier"/>
                <a:cs typeface="Courier"/>
              </a:rPr>
              <a:t>()</a:t>
            </a:r>
            <a:r>
              <a:rPr lang="en-US" sz="1800" dirty="0" smtClean="0"/>
              <a:t> returns</a:t>
            </a:r>
            <a:r>
              <a:rPr lang="en-US" sz="1800" b="1" dirty="0" smtClean="0">
                <a:latin typeface="Courier New" charset="0"/>
              </a:rPr>
              <a:t> </a:t>
            </a:r>
            <a:r>
              <a:rPr lang="en-US" sz="1800" b="1" dirty="0">
                <a:latin typeface="Courier"/>
                <a:cs typeface="Courier"/>
              </a:rPr>
              <a:t>NULL</a:t>
            </a:r>
            <a:r>
              <a:rPr lang="en-US" sz="1800" dirty="0">
                <a:latin typeface="Courier"/>
                <a:cs typeface="Courier"/>
              </a:rPr>
              <a:t> </a:t>
            </a:r>
            <a:r>
              <a:rPr lang="en-US" sz="1800" dirty="0" smtClean="0"/>
              <a:t>pointer; </a:t>
            </a:r>
            <a:r>
              <a:rPr lang="en-US" sz="1800" b="1" dirty="0" smtClean="0">
                <a:solidFill>
                  <a:srgbClr val="FF0000"/>
                </a:solidFill>
              </a:rPr>
              <a:t>Check for it!</a:t>
            </a:r>
            <a:endParaRPr lang="en-US" sz="1800" b="1" dirty="0" smtClean="0">
              <a:solidFill>
                <a:srgbClr val="FF0000"/>
              </a:solidFill>
              <a:latin typeface="Courier New" charset="0"/>
            </a:endParaRPr>
          </a:p>
          <a:p>
            <a:pPr lvl="2" eaLnBrk="1" hangingPunct="1">
              <a:lnSpc>
                <a:spcPct val="90000"/>
              </a:lnSpc>
              <a:spcBef>
                <a:spcPct val="0"/>
              </a:spcBef>
              <a:buFontTx/>
              <a:buNone/>
              <a:defRPr/>
            </a:pPr>
            <a:r>
              <a:rPr lang="en-US" sz="1600" b="1" dirty="0">
                <a:latin typeface="Courier"/>
                <a:cs typeface="Courier"/>
              </a:rPr>
              <a:t>if ((</a:t>
            </a:r>
            <a:r>
              <a:rPr lang="en-US" sz="1600" b="1" dirty="0" err="1" smtClean="0">
                <a:latin typeface="Courier"/>
                <a:cs typeface="Courier"/>
              </a:rPr>
              <a:t>ip</a:t>
            </a:r>
            <a:r>
              <a:rPr lang="en-US" sz="1600" b="1" dirty="0" smtClean="0">
                <a:latin typeface="Courier"/>
                <a:cs typeface="Courier"/>
              </a:rPr>
              <a:t> = (</a:t>
            </a:r>
            <a:r>
              <a:rPr lang="en-US" sz="1600" b="1" dirty="0" err="1" smtClean="0">
                <a:latin typeface="Courier"/>
                <a:cs typeface="Courier"/>
              </a:rPr>
              <a:t>int</a:t>
            </a:r>
            <a:r>
              <a:rPr lang="en-US" sz="1600" b="1" dirty="0" smtClean="0">
                <a:latin typeface="Courier"/>
                <a:cs typeface="Courier"/>
              </a:rPr>
              <a:t> *) </a:t>
            </a:r>
            <a:r>
              <a:rPr lang="en-US" sz="1600" b="1" dirty="0" err="1" smtClean="0">
                <a:latin typeface="Courier"/>
                <a:cs typeface="Courier"/>
              </a:rPr>
              <a:t>malloc</a:t>
            </a:r>
            <a:r>
              <a:rPr lang="en-US" sz="1600" b="1" dirty="0">
                <a:latin typeface="Courier"/>
                <a:cs typeface="Courier"/>
              </a:rPr>
              <a:t>(</a:t>
            </a:r>
            <a:r>
              <a:rPr lang="en-US" sz="1600" b="1" dirty="0" err="1">
                <a:latin typeface="Courier"/>
                <a:cs typeface="Courier"/>
              </a:rPr>
              <a:t>sizeof</a:t>
            </a:r>
            <a:r>
              <a:rPr lang="en-US" sz="1600" b="1" dirty="0">
                <a:latin typeface="Courier"/>
                <a:cs typeface="Courier"/>
              </a:rPr>
              <a:t>(</a:t>
            </a:r>
            <a:r>
              <a:rPr lang="en-US" sz="1600" b="1" dirty="0" err="1">
                <a:latin typeface="Courier"/>
                <a:cs typeface="Courier"/>
              </a:rPr>
              <a:t>int</a:t>
            </a:r>
            <a:r>
              <a:rPr lang="en-US" sz="1600" b="1" dirty="0">
                <a:latin typeface="Courier"/>
                <a:cs typeface="Courier"/>
              </a:rPr>
              <a:t>))) == NULL){</a:t>
            </a:r>
          </a:p>
          <a:p>
            <a:pPr lvl="3" eaLnBrk="1" hangingPunct="1">
              <a:lnSpc>
                <a:spcPct val="90000"/>
              </a:lnSpc>
              <a:spcBef>
                <a:spcPct val="0"/>
              </a:spcBef>
              <a:buFontTx/>
              <a:buNone/>
              <a:defRPr/>
            </a:pPr>
            <a:r>
              <a:rPr lang="en-US" sz="1600" b="1" dirty="0" err="1">
                <a:latin typeface="Courier"/>
                <a:cs typeface="Courier"/>
              </a:rPr>
              <a:t>printf(“\nMemory</a:t>
            </a:r>
            <a:r>
              <a:rPr lang="en-US" sz="1600" b="1" dirty="0">
                <a:latin typeface="Courier"/>
                <a:cs typeface="Courier"/>
              </a:rPr>
              <a:t> is FULL\</a:t>
            </a:r>
            <a:r>
              <a:rPr lang="en-US" sz="1600" b="1" dirty="0" err="1">
                <a:latin typeface="Courier"/>
                <a:cs typeface="Courier"/>
              </a:rPr>
              <a:t>n</a:t>
            </a:r>
            <a:r>
              <a:rPr lang="en-US" sz="1600" b="1" dirty="0">
                <a:latin typeface="Courier"/>
                <a:cs typeface="Courier"/>
              </a:rPr>
              <a:t>”);</a:t>
            </a:r>
          </a:p>
          <a:p>
            <a:pPr lvl="3" eaLnBrk="1" hangingPunct="1">
              <a:lnSpc>
                <a:spcPct val="90000"/>
              </a:lnSpc>
              <a:spcBef>
                <a:spcPct val="0"/>
              </a:spcBef>
              <a:buFontTx/>
              <a:buNone/>
              <a:defRPr/>
            </a:pPr>
            <a:r>
              <a:rPr lang="en-US" sz="1600" b="1" dirty="0">
                <a:latin typeface="Courier"/>
                <a:cs typeface="Courier"/>
              </a:rPr>
              <a:t>exit(1)</a:t>
            </a:r>
            <a:r>
              <a:rPr lang="en-US" sz="1600" b="1" dirty="0" smtClean="0">
                <a:latin typeface="Courier"/>
                <a:cs typeface="Courier"/>
              </a:rPr>
              <a:t>; /* Crash and burn! */</a:t>
            </a:r>
            <a:endParaRPr lang="en-US" sz="1600" b="1" dirty="0">
              <a:latin typeface="Courier"/>
              <a:cs typeface="Courier"/>
            </a:endParaRPr>
          </a:p>
          <a:p>
            <a:pPr lvl="2" eaLnBrk="1" hangingPunct="1">
              <a:lnSpc>
                <a:spcPct val="90000"/>
              </a:lnSpc>
              <a:spcBef>
                <a:spcPct val="0"/>
              </a:spcBef>
              <a:buFontTx/>
              <a:buNone/>
              <a:defRPr/>
            </a:pPr>
            <a:r>
              <a:rPr lang="en-US" sz="1600" b="1" dirty="0">
                <a:latin typeface="Courier"/>
                <a:cs typeface="Courier"/>
              </a:rPr>
              <a:t>}</a:t>
            </a:r>
          </a:p>
          <a:p>
            <a:pPr lvl="1" eaLnBrk="1" hangingPunct="1">
              <a:lnSpc>
                <a:spcPct val="90000"/>
              </a:lnSpc>
              <a:buFont typeface="Arial" charset="0"/>
              <a:buChar char="–"/>
              <a:defRPr/>
            </a:pPr>
            <a:r>
              <a:rPr lang="en-US" sz="1800" dirty="0"/>
              <a:t>When you free</a:t>
            </a:r>
            <a:r>
              <a:rPr lang="en-US" sz="1800" dirty="0" smtClean="0"/>
              <a:t> memory</a:t>
            </a:r>
            <a:r>
              <a:rPr lang="en-US" sz="1800" dirty="0"/>
              <a:t>, you must be sure that you pass the </a:t>
            </a:r>
            <a:r>
              <a:rPr lang="en-US" sz="1800" b="1" dirty="0">
                <a:solidFill>
                  <a:srgbClr val="FF0000"/>
                </a:solidFill>
              </a:rPr>
              <a:t>original </a:t>
            </a:r>
            <a:r>
              <a:rPr lang="en-US" sz="1800" b="1" dirty="0" smtClean="0">
                <a:solidFill>
                  <a:srgbClr val="FF0000"/>
                </a:solidFill>
              </a:rPr>
              <a:t>address </a:t>
            </a:r>
            <a:r>
              <a:rPr lang="en-US" sz="1800" dirty="0" smtClean="0"/>
              <a:t>returned </a:t>
            </a:r>
            <a:r>
              <a:rPr lang="en-US" sz="1800" dirty="0"/>
              <a:t>from</a:t>
            </a:r>
            <a:r>
              <a:rPr lang="en-US" sz="1800" b="1" dirty="0"/>
              <a:t> </a:t>
            </a:r>
            <a:r>
              <a:rPr lang="en-US" sz="1800" b="1" dirty="0" err="1">
                <a:latin typeface="Courier"/>
                <a:cs typeface="Courier"/>
              </a:rPr>
              <a:t>malloc</a:t>
            </a:r>
            <a:r>
              <a:rPr lang="en-US" sz="1800" b="1" dirty="0">
                <a:latin typeface="Courier"/>
                <a:cs typeface="Courier"/>
              </a:rPr>
              <a:t>(</a:t>
            </a:r>
            <a:r>
              <a:rPr lang="en-US" sz="1800" b="1" dirty="0" smtClean="0">
                <a:latin typeface="Courier"/>
                <a:cs typeface="Courier"/>
              </a:rPr>
              <a:t>)</a:t>
            </a:r>
            <a:r>
              <a:rPr lang="en-US" sz="1800" dirty="0" smtClean="0">
                <a:cs typeface="Courier"/>
              </a:rPr>
              <a:t> </a:t>
            </a:r>
            <a:r>
              <a:rPr lang="en-US" sz="1800" dirty="0" smtClean="0"/>
              <a:t>to </a:t>
            </a:r>
            <a:r>
              <a:rPr lang="en-US" sz="1800" b="1" dirty="0" smtClean="0">
                <a:latin typeface="Courier"/>
                <a:cs typeface="Courier"/>
              </a:rPr>
              <a:t>free</a:t>
            </a:r>
            <a:r>
              <a:rPr lang="en-US" sz="1800" b="1" dirty="0">
                <a:latin typeface="Courier"/>
                <a:cs typeface="Courier"/>
              </a:rPr>
              <a:t>(</a:t>
            </a:r>
            <a:r>
              <a:rPr lang="en-US" sz="1800" b="1" dirty="0" smtClean="0">
                <a:latin typeface="Courier"/>
                <a:cs typeface="Courier"/>
              </a:rPr>
              <a:t>)</a:t>
            </a:r>
            <a:r>
              <a:rPr lang="en-US" sz="1800" dirty="0" smtClean="0"/>
              <a:t>;</a:t>
            </a:r>
            <a:r>
              <a:rPr lang="en-US" sz="1800" b="1" dirty="0" smtClean="0">
                <a:cs typeface="Courier"/>
              </a:rPr>
              <a:t> </a:t>
            </a:r>
            <a:r>
              <a:rPr lang="en-US" sz="1800" dirty="0" smtClean="0"/>
              <a:t>Otherwise</a:t>
            </a:r>
            <a:r>
              <a:rPr lang="en-US" sz="1800" dirty="0"/>
              <a:t>, system </a:t>
            </a:r>
            <a:r>
              <a:rPr lang="en-US" sz="1800" dirty="0" smtClean="0"/>
              <a:t>exception (or worse)!</a:t>
            </a:r>
            <a:endParaRPr lang="en-US" sz="1800" dirty="0"/>
          </a:p>
        </p:txBody>
      </p:sp>
      <p:sp>
        <p:nvSpPr>
          <p:cNvPr id="5" name="Slide Number Placeholder 4"/>
          <p:cNvSpPr>
            <a:spLocks noGrp="1"/>
          </p:cNvSpPr>
          <p:nvPr>
            <p:ph type="sldNum" sz="quarter" idx="12"/>
          </p:nvPr>
        </p:nvSpPr>
        <p:spPr/>
        <p:txBody>
          <a:bodyPr/>
          <a:lstStyle/>
          <a:p>
            <a:pPr>
              <a:defRPr/>
            </a:pPr>
            <a:fld id="{3E02891D-738E-2641-A0EE-1EF2AFA211D8}" type="slidenum">
              <a:rPr lang="en-US" smtClean="0"/>
              <a:pPr>
                <a:defRPr/>
              </a:pPr>
              <a:t>16</a:t>
            </a:fld>
            <a:endParaRPr lang="en-US"/>
          </a:p>
        </p:txBody>
      </p:sp>
    </p:spTree>
    <p:extLst>
      <p:ext uri="{BB962C8B-B14F-4D97-AF65-F5344CB8AC3E}">
        <p14:creationId xmlns:p14="http://schemas.microsoft.com/office/powerpoint/2010/main" val="1691002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98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1987">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987">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987">
                                            <p:txEl>
                                              <p:pRg st="10" end="10"/>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1987">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1987">
                                            <p:txEl>
                                              <p:pRg st="12" end="12"/>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987">
                                            <p:txEl>
                                              <p:pRg st="13" end="13"/>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987">
                                            <p:txEl>
                                              <p:pRg st="14" end="14"/>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1987">
                                            <p:txEl>
                                              <p:pRg st="15" end="15"/>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1987">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98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Using Dynamic Memory</a:t>
            </a:r>
            <a:endParaRPr lang="en-US" dirty="0"/>
          </a:p>
        </p:txBody>
      </p:sp>
      <p:sp>
        <p:nvSpPr>
          <p:cNvPr id="3" name="Content Placeholder 2"/>
          <p:cNvSpPr>
            <a:spLocks noGrp="1"/>
          </p:cNvSpPr>
          <p:nvPr>
            <p:ph idx="1"/>
          </p:nvPr>
        </p:nvSpPr>
        <p:spPr>
          <a:xfrm>
            <a:off x="228600" y="914400"/>
            <a:ext cx="4953000" cy="5562600"/>
          </a:xfrm>
        </p:spPr>
        <p:txBody>
          <a:bodyPr>
            <a:noAutofit/>
          </a:bodyPr>
          <a:lstStyle/>
          <a:p>
            <a:pPr marL="0" indent="0">
              <a:lnSpc>
                <a:spcPct val="80000"/>
              </a:lnSpc>
              <a:buNone/>
            </a:pPr>
            <a:r>
              <a:rPr lang="en-US" sz="1100" b="1" dirty="0" err="1">
                <a:latin typeface="Courier"/>
                <a:cs typeface="Courier"/>
              </a:rPr>
              <a:t>typedef</a:t>
            </a:r>
            <a:r>
              <a:rPr lang="en-US" sz="1100" b="1" dirty="0">
                <a:latin typeface="Courier"/>
                <a:cs typeface="Courier"/>
              </a:rPr>
              <a:t> </a:t>
            </a:r>
            <a:r>
              <a:rPr lang="en-US" sz="1100" b="1" dirty="0" err="1">
                <a:latin typeface="Courier"/>
                <a:cs typeface="Courier"/>
              </a:rPr>
              <a:t>struct</a:t>
            </a:r>
            <a:r>
              <a:rPr lang="en-US" sz="1100" b="1" dirty="0">
                <a:latin typeface="Courier"/>
                <a:cs typeface="Courier"/>
              </a:rPr>
              <a:t> node {</a:t>
            </a:r>
          </a:p>
          <a:p>
            <a:pPr marL="0" indent="0">
              <a:lnSpc>
                <a:spcPct val="80000"/>
              </a:lnSpc>
              <a:buNone/>
            </a:pPr>
            <a:r>
              <a:rPr lang="en-US" sz="1100" b="1" dirty="0">
                <a:latin typeface="Courier"/>
                <a:cs typeface="Courier"/>
              </a:rPr>
              <a:t>        </a:t>
            </a:r>
            <a:r>
              <a:rPr lang="en-US" sz="1100" b="1" dirty="0" err="1">
                <a:latin typeface="Courier"/>
                <a:cs typeface="Courier"/>
              </a:rPr>
              <a:t>int</a:t>
            </a:r>
            <a:r>
              <a:rPr lang="en-US" sz="1100" b="1" dirty="0">
                <a:latin typeface="Courier"/>
                <a:cs typeface="Courier"/>
              </a:rPr>
              <a:t> key;</a:t>
            </a:r>
          </a:p>
          <a:p>
            <a:pPr marL="0" indent="0">
              <a:lnSpc>
                <a:spcPct val="80000"/>
              </a:lnSpc>
              <a:buNone/>
            </a:pPr>
            <a:r>
              <a:rPr lang="en-US" sz="1100" b="1" dirty="0">
                <a:latin typeface="Courier"/>
                <a:cs typeface="Courier"/>
              </a:rPr>
              <a:t>        </a:t>
            </a:r>
            <a:r>
              <a:rPr lang="en-US" sz="1100" b="1" dirty="0" err="1">
                <a:latin typeface="Courier"/>
                <a:cs typeface="Courier"/>
              </a:rPr>
              <a:t>struct</a:t>
            </a:r>
            <a:r>
              <a:rPr lang="en-US" sz="1100" b="1" dirty="0">
                <a:latin typeface="Courier"/>
                <a:cs typeface="Courier"/>
              </a:rPr>
              <a:t> node *left;</a:t>
            </a:r>
          </a:p>
          <a:p>
            <a:pPr marL="0" indent="0">
              <a:lnSpc>
                <a:spcPct val="80000"/>
              </a:lnSpc>
              <a:buNone/>
            </a:pPr>
            <a:r>
              <a:rPr lang="en-US" sz="1100" b="1" dirty="0">
                <a:latin typeface="Courier"/>
                <a:cs typeface="Courier"/>
              </a:rPr>
              <a:t>        </a:t>
            </a:r>
            <a:r>
              <a:rPr lang="en-US" sz="1100" b="1" dirty="0" err="1">
                <a:latin typeface="Courier"/>
                <a:cs typeface="Courier"/>
              </a:rPr>
              <a:t>struct</a:t>
            </a:r>
            <a:r>
              <a:rPr lang="en-US" sz="1100" b="1" dirty="0">
                <a:latin typeface="Courier"/>
                <a:cs typeface="Courier"/>
              </a:rPr>
              <a:t> node *right;</a:t>
            </a:r>
          </a:p>
          <a:p>
            <a:pPr marL="0" indent="0">
              <a:lnSpc>
                <a:spcPct val="80000"/>
              </a:lnSpc>
              <a:buNone/>
            </a:pPr>
            <a:r>
              <a:rPr lang="en-US" sz="1100" b="1" dirty="0">
                <a:latin typeface="Courier"/>
                <a:cs typeface="Courier"/>
              </a:rPr>
              <a:t>} Node;</a:t>
            </a:r>
          </a:p>
          <a:p>
            <a:pPr marL="0" indent="0">
              <a:lnSpc>
                <a:spcPct val="80000"/>
              </a:lnSpc>
              <a:buNone/>
            </a:pPr>
            <a:endParaRPr lang="en-US" sz="1100" b="1" dirty="0">
              <a:latin typeface="Courier"/>
              <a:cs typeface="Courier"/>
            </a:endParaRPr>
          </a:p>
          <a:p>
            <a:pPr marL="0" indent="0">
              <a:lnSpc>
                <a:spcPct val="80000"/>
              </a:lnSpc>
              <a:buNone/>
            </a:pPr>
            <a:r>
              <a:rPr lang="en-US" sz="1100" b="1" dirty="0">
                <a:latin typeface="Courier"/>
                <a:cs typeface="Courier"/>
              </a:rPr>
              <a:t>Node *root = 0;</a:t>
            </a:r>
          </a:p>
          <a:p>
            <a:pPr marL="0" indent="0">
              <a:lnSpc>
                <a:spcPct val="80000"/>
              </a:lnSpc>
              <a:buNone/>
            </a:pPr>
            <a:endParaRPr lang="en-US" sz="1100" b="1" dirty="0">
              <a:latin typeface="Courier"/>
              <a:cs typeface="Courier"/>
            </a:endParaRPr>
          </a:p>
          <a:p>
            <a:pPr marL="0" indent="0">
              <a:lnSpc>
                <a:spcPct val="80000"/>
              </a:lnSpc>
              <a:buNone/>
            </a:pPr>
            <a:r>
              <a:rPr lang="en-US" sz="1100" b="1" dirty="0">
                <a:latin typeface="Courier"/>
                <a:cs typeface="Courier"/>
              </a:rPr>
              <a:t>Node *</a:t>
            </a:r>
            <a:r>
              <a:rPr lang="en-US" sz="1100" b="1" dirty="0" err="1">
                <a:latin typeface="Courier"/>
                <a:cs typeface="Courier"/>
              </a:rPr>
              <a:t>create_node</a:t>
            </a:r>
            <a:r>
              <a:rPr lang="en-US" sz="1100" b="1" dirty="0">
                <a:latin typeface="Courier"/>
                <a:cs typeface="Courier"/>
              </a:rPr>
              <a:t>(</a:t>
            </a:r>
            <a:r>
              <a:rPr lang="en-US" sz="1100" b="1" dirty="0" err="1">
                <a:latin typeface="Courier"/>
                <a:cs typeface="Courier"/>
              </a:rPr>
              <a:t>int</a:t>
            </a:r>
            <a:r>
              <a:rPr lang="en-US" sz="1100" b="1" dirty="0">
                <a:latin typeface="Courier"/>
                <a:cs typeface="Courier"/>
              </a:rPr>
              <a:t> key, Node *left, Node *right)</a:t>
            </a:r>
          </a:p>
          <a:p>
            <a:pPr marL="0" indent="0">
              <a:lnSpc>
                <a:spcPct val="80000"/>
              </a:lnSpc>
              <a:buNone/>
            </a:pPr>
            <a:r>
              <a:rPr lang="en-US" sz="1100" b="1" dirty="0">
                <a:latin typeface="Courier"/>
                <a:cs typeface="Courier"/>
              </a:rPr>
              <a:t>{</a:t>
            </a:r>
          </a:p>
          <a:p>
            <a:pPr marL="0" indent="0">
              <a:lnSpc>
                <a:spcPct val="80000"/>
              </a:lnSpc>
              <a:buNone/>
            </a:pPr>
            <a:r>
              <a:rPr lang="en-US" sz="1100" b="1" dirty="0">
                <a:latin typeface="Courier"/>
                <a:cs typeface="Courier"/>
              </a:rPr>
              <a:t>   Node *</a:t>
            </a:r>
            <a:r>
              <a:rPr lang="en-US" sz="1100" b="1" dirty="0" err="1">
                <a:latin typeface="Courier"/>
                <a:cs typeface="Courier"/>
              </a:rPr>
              <a:t>np</a:t>
            </a:r>
            <a:r>
              <a:rPr lang="en-US" sz="1100" b="1" dirty="0">
                <a:latin typeface="Courier"/>
                <a:cs typeface="Courier"/>
              </a:rPr>
              <a:t>;</a:t>
            </a:r>
          </a:p>
          <a:p>
            <a:pPr marL="0" indent="0">
              <a:lnSpc>
                <a:spcPct val="80000"/>
              </a:lnSpc>
              <a:buNone/>
            </a:pPr>
            <a:r>
              <a:rPr lang="en-US" sz="1100" b="1" dirty="0">
                <a:latin typeface="Courier"/>
                <a:cs typeface="Courier"/>
              </a:rPr>
              <a:t>   if ( (</a:t>
            </a:r>
            <a:r>
              <a:rPr lang="en-US" sz="1100" b="1" dirty="0" err="1">
                <a:latin typeface="Courier"/>
                <a:cs typeface="Courier"/>
              </a:rPr>
              <a:t>np</a:t>
            </a:r>
            <a:r>
              <a:rPr lang="en-US" sz="1100" b="1" dirty="0">
                <a:latin typeface="Courier"/>
                <a:cs typeface="Courier"/>
              </a:rPr>
              <a:t> = (Node*) </a:t>
            </a:r>
            <a:r>
              <a:rPr lang="en-US" sz="1100" b="1" dirty="0" err="1">
                <a:latin typeface="Courier"/>
                <a:cs typeface="Courier"/>
              </a:rPr>
              <a:t>malloc</a:t>
            </a:r>
            <a:r>
              <a:rPr lang="en-US" sz="1100" b="1" dirty="0">
                <a:latin typeface="Courier"/>
                <a:cs typeface="Courier"/>
              </a:rPr>
              <a:t>(</a:t>
            </a:r>
            <a:r>
              <a:rPr lang="en-US" sz="1100" b="1" dirty="0" err="1">
                <a:latin typeface="Courier"/>
                <a:cs typeface="Courier"/>
              </a:rPr>
              <a:t>sizeof</a:t>
            </a:r>
            <a:r>
              <a:rPr lang="en-US" sz="1100" b="1" dirty="0">
                <a:latin typeface="Courier"/>
                <a:cs typeface="Courier"/>
              </a:rPr>
              <a:t>(Node))) == NULL)</a:t>
            </a:r>
          </a:p>
          <a:p>
            <a:pPr marL="0" indent="0">
              <a:lnSpc>
                <a:spcPct val="80000"/>
              </a:lnSpc>
              <a:buNone/>
            </a:pPr>
            <a:r>
              <a:rPr lang="en-US" sz="1100" b="1" dirty="0">
                <a:latin typeface="Courier"/>
                <a:cs typeface="Courier"/>
              </a:rPr>
              <a:t>   { </a:t>
            </a:r>
            <a:r>
              <a:rPr lang="en-US" sz="1100" b="1" dirty="0" err="1">
                <a:latin typeface="Courier"/>
                <a:cs typeface="Courier"/>
              </a:rPr>
              <a:t>printf</a:t>
            </a:r>
            <a:r>
              <a:rPr lang="en-US" sz="1100" b="1" dirty="0">
                <a:latin typeface="Courier"/>
                <a:cs typeface="Courier"/>
              </a:rPr>
              <a:t>("Memory exhausted!\n"); exit(1); }</a:t>
            </a:r>
          </a:p>
          <a:p>
            <a:pPr marL="0" indent="0">
              <a:lnSpc>
                <a:spcPct val="80000"/>
              </a:lnSpc>
              <a:buNone/>
            </a:pPr>
            <a:r>
              <a:rPr lang="en-US" sz="1100" b="1" dirty="0">
                <a:latin typeface="Courier"/>
                <a:cs typeface="Courier"/>
              </a:rPr>
              <a:t>   else</a:t>
            </a:r>
          </a:p>
          <a:p>
            <a:pPr marL="0" indent="0">
              <a:lnSpc>
                <a:spcPct val="80000"/>
              </a:lnSpc>
              <a:buNone/>
            </a:pPr>
            <a:r>
              <a:rPr lang="en-US" sz="1100" b="1" dirty="0">
                <a:latin typeface="Courier"/>
                <a:cs typeface="Courier"/>
              </a:rPr>
              <a:t>   {  </a:t>
            </a:r>
            <a:r>
              <a:rPr lang="en-US" sz="1100" b="1" dirty="0" err="1">
                <a:latin typeface="Courier"/>
                <a:cs typeface="Courier"/>
              </a:rPr>
              <a:t>np</a:t>
            </a:r>
            <a:r>
              <a:rPr lang="en-US" sz="1100" b="1" dirty="0">
                <a:latin typeface="Courier"/>
                <a:cs typeface="Courier"/>
              </a:rPr>
              <a:t>-&gt;key = key;</a:t>
            </a:r>
          </a:p>
          <a:p>
            <a:pPr marL="0" indent="0">
              <a:lnSpc>
                <a:spcPct val="80000"/>
              </a:lnSpc>
              <a:buNone/>
            </a:pPr>
            <a:r>
              <a:rPr lang="en-US" sz="1100" b="1" dirty="0">
                <a:latin typeface="Courier"/>
                <a:cs typeface="Courier"/>
              </a:rPr>
              <a:t>      </a:t>
            </a:r>
            <a:r>
              <a:rPr lang="en-US" sz="1100" b="1" dirty="0" err="1">
                <a:latin typeface="Courier"/>
                <a:cs typeface="Courier"/>
              </a:rPr>
              <a:t>np</a:t>
            </a:r>
            <a:r>
              <a:rPr lang="en-US" sz="1100" b="1" dirty="0">
                <a:latin typeface="Courier"/>
                <a:cs typeface="Courier"/>
              </a:rPr>
              <a:t>-&gt;left = left;</a:t>
            </a:r>
          </a:p>
          <a:p>
            <a:pPr marL="0" indent="0">
              <a:lnSpc>
                <a:spcPct val="80000"/>
              </a:lnSpc>
              <a:buNone/>
            </a:pPr>
            <a:r>
              <a:rPr lang="en-US" sz="1100" b="1" dirty="0">
                <a:latin typeface="Courier"/>
                <a:cs typeface="Courier"/>
              </a:rPr>
              <a:t>      </a:t>
            </a:r>
            <a:r>
              <a:rPr lang="en-US" sz="1100" b="1" dirty="0" err="1">
                <a:latin typeface="Courier"/>
                <a:cs typeface="Courier"/>
              </a:rPr>
              <a:t>np</a:t>
            </a:r>
            <a:r>
              <a:rPr lang="en-US" sz="1100" b="1" dirty="0">
                <a:latin typeface="Courier"/>
                <a:cs typeface="Courier"/>
              </a:rPr>
              <a:t>-&gt;right = right;</a:t>
            </a:r>
          </a:p>
          <a:p>
            <a:pPr marL="0" indent="0">
              <a:lnSpc>
                <a:spcPct val="80000"/>
              </a:lnSpc>
              <a:buNone/>
            </a:pPr>
            <a:r>
              <a:rPr lang="en-US" sz="1100" b="1" dirty="0">
                <a:latin typeface="Courier"/>
                <a:cs typeface="Courier"/>
              </a:rPr>
              <a:t>      return </a:t>
            </a:r>
            <a:r>
              <a:rPr lang="en-US" sz="1100" b="1" dirty="0" err="1">
                <a:latin typeface="Courier"/>
                <a:cs typeface="Courier"/>
              </a:rPr>
              <a:t>np</a:t>
            </a:r>
            <a:r>
              <a:rPr lang="en-US" sz="1100" b="1" dirty="0">
                <a:latin typeface="Courier"/>
                <a:cs typeface="Courier"/>
              </a:rPr>
              <a:t>;</a:t>
            </a:r>
          </a:p>
          <a:p>
            <a:pPr marL="0" indent="0">
              <a:lnSpc>
                <a:spcPct val="80000"/>
              </a:lnSpc>
              <a:buNone/>
            </a:pPr>
            <a:r>
              <a:rPr lang="en-US" sz="1100" b="1" dirty="0">
                <a:latin typeface="Courier"/>
                <a:cs typeface="Courier"/>
              </a:rPr>
              <a:t>   }</a:t>
            </a:r>
          </a:p>
          <a:p>
            <a:pPr marL="0" indent="0">
              <a:lnSpc>
                <a:spcPct val="80000"/>
              </a:lnSpc>
              <a:buNone/>
            </a:pPr>
            <a:r>
              <a:rPr lang="en-US" sz="1100" b="1" dirty="0">
                <a:latin typeface="Courier"/>
                <a:cs typeface="Courier"/>
              </a:rPr>
              <a:t>}</a:t>
            </a:r>
          </a:p>
          <a:p>
            <a:pPr marL="0" indent="0">
              <a:lnSpc>
                <a:spcPct val="80000"/>
              </a:lnSpc>
              <a:buNone/>
            </a:pPr>
            <a:endParaRPr lang="en-US" sz="1100" b="1" dirty="0">
              <a:latin typeface="Courier"/>
              <a:cs typeface="Courier"/>
            </a:endParaRPr>
          </a:p>
          <a:p>
            <a:pPr marL="0" indent="0">
              <a:lnSpc>
                <a:spcPct val="80000"/>
              </a:lnSpc>
              <a:buNone/>
            </a:pPr>
            <a:r>
              <a:rPr lang="en-US" sz="1100" b="1" dirty="0">
                <a:latin typeface="Courier"/>
                <a:cs typeface="Courier"/>
              </a:rPr>
              <a:t>void insert(</a:t>
            </a:r>
            <a:r>
              <a:rPr lang="en-US" sz="1100" b="1" dirty="0" err="1">
                <a:latin typeface="Courier"/>
                <a:cs typeface="Courier"/>
              </a:rPr>
              <a:t>int</a:t>
            </a:r>
            <a:r>
              <a:rPr lang="en-US" sz="1100" b="1" dirty="0">
                <a:latin typeface="Courier"/>
                <a:cs typeface="Courier"/>
              </a:rPr>
              <a:t> key, Node **tree)</a:t>
            </a:r>
          </a:p>
          <a:p>
            <a:pPr marL="0" indent="0">
              <a:lnSpc>
                <a:spcPct val="80000"/>
              </a:lnSpc>
              <a:buNone/>
            </a:pPr>
            <a:r>
              <a:rPr lang="en-US" sz="1100" b="1" dirty="0">
                <a:latin typeface="Courier"/>
                <a:cs typeface="Courier"/>
              </a:rPr>
              <a:t>{</a:t>
            </a:r>
          </a:p>
          <a:p>
            <a:pPr marL="0" indent="0">
              <a:lnSpc>
                <a:spcPct val="80000"/>
              </a:lnSpc>
              <a:buNone/>
            </a:pPr>
            <a:r>
              <a:rPr lang="en-US" sz="1100" b="1" dirty="0">
                <a:latin typeface="Courier"/>
                <a:cs typeface="Courier"/>
              </a:rPr>
              <a:t>   if ( (*tree) == NULL)</a:t>
            </a:r>
          </a:p>
          <a:p>
            <a:pPr marL="0" indent="0">
              <a:lnSpc>
                <a:spcPct val="80000"/>
              </a:lnSpc>
              <a:buNone/>
            </a:pPr>
            <a:r>
              <a:rPr lang="en-US" sz="1100" b="1" dirty="0">
                <a:latin typeface="Courier"/>
                <a:cs typeface="Courier"/>
              </a:rPr>
              <a:t>   { (*tree) = </a:t>
            </a:r>
            <a:r>
              <a:rPr lang="en-US" sz="1100" b="1" dirty="0" err="1">
                <a:latin typeface="Courier"/>
                <a:cs typeface="Courier"/>
              </a:rPr>
              <a:t>create_node</a:t>
            </a:r>
            <a:r>
              <a:rPr lang="en-US" sz="1100" b="1" dirty="0">
                <a:latin typeface="Courier"/>
                <a:cs typeface="Courier"/>
              </a:rPr>
              <a:t>(key, NULL, NULL); return; }</a:t>
            </a:r>
          </a:p>
          <a:p>
            <a:pPr marL="0" indent="0">
              <a:lnSpc>
                <a:spcPct val="80000"/>
              </a:lnSpc>
              <a:buNone/>
            </a:pPr>
            <a:r>
              <a:rPr lang="en-US" sz="1100" b="1" dirty="0">
                <a:latin typeface="Courier"/>
                <a:cs typeface="Courier"/>
              </a:rPr>
              <a:t>        </a:t>
            </a:r>
          </a:p>
          <a:p>
            <a:pPr marL="0" indent="0">
              <a:lnSpc>
                <a:spcPct val="80000"/>
              </a:lnSpc>
              <a:buNone/>
            </a:pPr>
            <a:r>
              <a:rPr lang="en-US" sz="1100" b="1" dirty="0">
                <a:latin typeface="Courier"/>
                <a:cs typeface="Courier"/>
              </a:rPr>
              <a:t>   if (key &lt;= (*tree)-&gt;key)</a:t>
            </a:r>
          </a:p>
          <a:p>
            <a:pPr marL="0" indent="0">
              <a:lnSpc>
                <a:spcPct val="80000"/>
              </a:lnSpc>
              <a:buNone/>
            </a:pPr>
            <a:r>
              <a:rPr lang="en-US" sz="1100" b="1" dirty="0">
                <a:latin typeface="Courier"/>
                <a:cs typeface="Courier"/>
              </a:rPr>
              <a:t>      insert(key, &amp;((*tree)-&gt;left));</a:t>
            </a:r>
          </a:p>
          <a:p>
            <a:pPr marL="0" indent="0">
              <a:lnSpc>
                <a:spcPct val="80000"/>
              </a:lnSpc>
              <a:buNone/>
            </a:pPr>
            <a:r>
              <a:rPr lang="en-US" sz="1100" b="1" dirty="0">
                <a:latin typeface="Courier"/>
                <a:cs typeface="Courier"/>
              </a:rPr>
              <a:t>   else</a:t>
            </a:r>
          </a:p>
          <a:p>
            <a:pPr marL="0" indent="0">
              <a:lnSpc>
                <a:spcPct val="80000"/>
              </a:lnSpc>
              <a:buNone/>
            </a:pPr>
            <a:r>
              <a:rPr lang="en-US" sz="1100" b="1" dirty="0">
                <a:latin typeface="Courier"/>
                <a:cs typeface="Courier"/>
              </a:rPr>
              <a:t>      insert(key, &amp;((*tree)-&gt;right));</a:t>
            </a:r>
          </a:p>
          <a:p>
            <a:pPr marL="0" indent="0">
              <a:lnSpc>
                <a:spcPct val="80000"/>
              </a:lnSpc>
              <a:buNone/>
            </a:pPr>
            <a:r>
              <a:rPr lang="en-US" sz="1100" b="1" dirty="0">
                <a:latin typeface="Courier"/>
                <a:cs typeface="Courier"/>
              </a:rPr>
              <a:t>}</a:t>
            </a:r>
          </a:p>
          <a:p>
            <a:pPr marL="0" indent="0">
              <a:lnSpc>
                <a:spcPct val="80000"/>
              </a:lnSpc>
              <a:buNone/>
            </a:pPr>
            <a:endParaRPr lang="en-US" sz="1100" b="1" dirty="0">
              <a:latin typeface="Courier"/>
              <a:cs typeface="Courier"/>
            </a:endParaRPr>
          </a:p>
          <a:p>
            <a:pPr marL="0" indent="0">
              <a:lnSpc>
                <a:spcPct val="80000"/>
              </a:lnSpc>
              <a:buNone/>
            </a:pPr>
            <a:endParaRPr lang="en-US" sz="1100" b="1" dirty="0">
              <a:latin typeface="Courier"/>
              <a:cs typeface="Courier"/>
            </a:endParaRPr>
          </a:p>
          <a:p>
            <a:pPr marL="0" indent="0">
              <a:lnSpc>
                <a:spcPct val="80000"/>
              </a:lnSpc>
              <a:buNone/>
            </a:pPr>
            <a:endParaRPr lang="en-US" sz="1100" b="1" dirty="0">
              <a:latin typeface="Courier"/>
              <a:cs typeface="Courier"/>
            </a:endParaRPr>
          </a:p>
        </p:txBody>
      </p:sp>
      <p:sp>
        <p:nvSpPr>
          <p:cNvPr id="4" name="Slide Number Placeholder 3"/>
          <p:cNvSpPr>
            <a:spLocks noGrp="1"/>
          </p:cNvSpPr>
          <p:nvPr>
            <p:ph type="sldNum" sz="quarter" idx="12"/>
          </p:nvPr>
        </p:nvSpPr>
        <p:spPr/>
        <p:txBody>
          <a:bodyPr/>
          <a:lstStyle/>
          <a:p>
            <a:fld id="{3CC63E4C-4642-794D-A2FD-70F6B81535F5}" type="slidenum">
              <a:rPr lang="en-US" smtClean="0"/>
              <a:pPr/>
              <a:t>17</a:t>
            </a:fld>
            <a:endParaRPr lang="en-US"/>
          </a:p>
        </p:txBody>
      </p:sp>
      <p:sp>
        <p:nvSpPr>
          <p:cNvPr id="5" name="Rectangle 4"/>
          <p:cNvSpPr/>
          <p:nvPr/>
        </p:nvSpPr>
        <p:spPr>
          <a:xfrm>
            <a:off x="5181600" y="1219200"/>
            <a:ext cx="10668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rgbClr val="000000"/>
                </a:solidFill>
              </a:rPr>
              <a:t>Root</a:t>
            </a:r>
          </a:p>
        </p:txBody>
      </p:sp>
      <p:grpSp>
        <p:nvGrpSpPr>
          <p:cNvPr id="9" name="Group 8"/>
          <p:cNvGrpSpPr/>
          <p:nvPr/>
        </p:nvGrpSpPr>
        <p:grpSpPr>
          <a:xfrm>
            <a:off x="6172200" y="1828800"/>
            <a:ext cx="1371600" cy="838200"/>
            <a:chOff x="5715000" y="2743200"/>
            <a:chExt cx="1371600" cy="838200"/>
          </a:xfrm>
        </p:grpSpPr>
        <p:sp>
          <p:nvSpPr>
            <p:cNvPr id="6" name="Rectangle 5"/>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Key=10</a:t>
              </a:r>
            </a:p>
          </p:txBody>
        </p:sp>
        <p:sp>
          <p:nvSpPr>
            <p:cNvPr id="7" name="Rectangle 6"/>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8" name="Rectangle 7"/>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cxnSp>
        <p:nvCxnSpPr>
          <p:cNvPr id="11" name="Straight Arrow Connector 10"/>
          <p:cNvCxnSpPr/>
          <p:nvPr/>
        </p:nvCxnSpPr>
        <p:spPr>
          <a:xfrm>
            <a:off x="6096000" y="1447800"/>
            <a:ext cx="228600" cy="3810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5562600" y="2895600"/>
            <a:ext cx="1371600" cy="838200"/>
            <a:chOff x="5715000" y="2743200"/>
            <a:chExt cx="1371600" cy="838200"/>
          </a:xfrm>
        </p:grpSpPr>
        <p:sp>
          <p:nvSpPr>
            <p:cNvPr id="14" name="Rectangle 13"/>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Key=5</a:t>
              </a:r>
            </a:p>
          </p:txBody>
        </p:sp>
        <p:sp>
          <p:nvSpPr>
            <p:cNvPr id="15" name="Rectangle 14"/>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16" name="Rectangle 15"/>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grpSp>
        <p:nvGrpSpPr>
          <p:cNvPr id="17" name="Group 16"/>
          <p:cNvGrpSpPr/>
          <p:nvPr/>
        </p:nvGrpSpPr>
        <p:grpSpPr>
          <a:xfrm>
            <a:off x="7315200" y="3048000"/>
            <a:ext cx="1371600" cy="838200"/>
            <a:chOff x="5715000" y="2743200"/>
            <a:chExt cx="1371600" cy="838200"/>
          </a:xfrm>
        </p:grpSpPr>
        <p:sp>
          <p:nvSpPr>
            <p:cNvPr id="18" name="Rectangle 17"/>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Key=16</a:t>
              </a:r>
            </a:p>
          </p:txBody>
        </p:sp>
        <p:sp>
          <p:nvSpPr>
            <p:cNvPr id="19" name="Rectangle 18"/>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20" name="Rectangle 19"/>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grpSp>
        <p:nvGrpSpPr>
          <p:cNvPr id="21" name="Group 20"/>
          <p:cNvGrpSpPr/>
          <p:nvPr/>
        </p:nvGrpSpPr>
        <p:grpSpPr>
          <a:xfrm>
            <a:off x="6705600" y="4572000"/>
            <a:ext cx="1371600" cy="838200"/>
            <a:chOff x="5715000" y="2743200"/>
            <a:chExt cx="1371600" cy="838200"/>
          </a:xfrm>
        </p:grpSpPr>
        <p:sp>
          <p:nvSpPr>
            <p:cNvPr id="22" name="Rectangle 21"/>
            <p:cNvSpPr/>
            <p:nvPr/>
          </p:nvSpPr>
          <p:spPr>
            <a:xfrm>
              <a:off x="5715000" y="2743200"/>
              <a:ext cx="1371600" cy="3048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Key=11</a:t>
              </a:r>
            </a:p>
          </p:txBody>
        </p:sp>
        <p:sp>
          <p:nvSpPr>
            <p:cNvPr id="23" name="Rectangle 22"/>
            <p:cNvSpPr/>
            <p:nvPr/>
          </p:nvSpPr>
          <p:spPr>
            <a:xfrm>
              <a:off x="57150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Left</a:t>
              </a:r>
            </a:p>
          </p:txBody>
        </p:sp>
        <p:sp>
          <p:nvSpPr>
            <p:cNvPr id="24" name="Rectangle 23"/>
            <p:cNvSpPr/>
            <p:nvPr/>
          </p:nvSpPr>
          <p:spPr>
            <a:xfrm>
              <a:off x="6400800" y="3048000"/>
              <a:ext cx="685800" cy="533400"/>
            </a:xfrm>
            <a:prstGeom prst="rect">
              <a:avLst/>
            </a:prstGeom>
            <a:solidFill>
              <a:srgbClr val="FFFFF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Right</a:t>
              </a:r>
            </a:p>
          </p:txBody>
        </p:sp>
      </p:grpSp>
      <p:cxnSp>
        <p:nvCxnSpPr>
          <p:cNvPr id="25" name="Straight Arrow Connector 24"/>
          <p:cNvCxnSpPr>
            <a:stCxn id="8" idx="2"/>
            <a:endCxn id="18" idx="0"/>
          </p:cNvCxnSpPr>
          <p:nvPr/>
        </p:nvCxnSpPr>
        <p:spPr>
          <a:xfrm>
            <a:off x="7200900" y="2667000"/>
            <a:ext cx="800100" cy="3810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7" idx="2"/>
            <a:endCxn id="14" idx="0"/>
          </p:cNvCxnSpPr>
          <p:nvPr/>
        </p:nvCxnSpPr>
        <p:spPr>
          <a:xfrm flipH="1">
            <a:off x="6248400" y="2667000"/>
            <a:ext cx="266700" cy="2286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19" idx="2"/>
            <a:endCxn id="22" idx="0"/>
          </p:cNvCxnSpPr>
          <p:nvPr/>
        </p:nvCxnSpPr>
        <p:spPr>
          <a:xfrm flipH="1">
            <a:off x="7391400" y="3886200"/>
            <a:ext cx="266700" cy="685800"/>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90128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ea typeface="ＭＳ Ｐゴシック" pitchFamily="1" charset="-128"/>
                <a:cs typeface="ＭＳ Ｐゴシック" pitchFamily="1" charset="-128"/>
              </a:rPr>
              <a:t>Observations</a:t>
            </a:r>
          </a:p>
        </p:txBody>
      </p:sp>
      <p:sp>
        <p:nvSpPr>
          <p:cNvPr id="26627" name="Rectangle 3"/>
          <p:cNvSpPr>
            <a:spLocks noGrp="1" noChangeArrowheads="1"/>
          </p:cNvSpPr>
          <p:nvPr>
            <p:ph type="body" idx="1"/>
          </p:nvPr>
        </p:nvSpPr>
        <p:spPr/>
        <p:txBody>
          <a:bodyPr/>
          <a:lstStyle/>
          <a:p>
            <a:r>
              <a:rPr lang="en-US" dirty="0" smtClean="0">
                <a:ea typeface="ＭＳ Ｐゴシック" pitchFamily="1" charset="-128"/>
                <a:cs typeface="ＭＳ Ｐゴシック" pitchFamily="1" charset="-128"/>
              </a:rPr>
              <a:t>Code, Static storage are easy: they never grow or shrink</a:t>
            </a:r>
          </a:p>
          <a:p>
            <a:r>
              <a:rPr lang="en-US" dirty="0" smtClean="0">
                <a:ea typeface="ＭＳ Ｐゴシック" pitchFamily="1" charset="-128"/>
                <a:cs typeface="ＭＳ Ｐゴシック" pitchFamily="1" charset="-128"/>
              </a:rPr>
              <a:t>Stack space is relatively easy: stack frames are created and destroyed in last-in, first-out (LIFO) order</a:t>
            </a:r>
          </a:p>
          <a:p>
            <a:r>
              <a:rPr lang="en-US" i="1" dirty="0" smtClean="0">
                <a:solidFill>
                  <a:srgbClr val="3366FF"/>
                </a:solidFill>
                <a:ea typeface="ＭＳ Ｐゴシック" pitchFamily="1" charset="-128"/>
                <a:cs typeface="ＭＳ Ｐゴシック" pitchFamily="1" charset="-128"/>
              </a:rPr>
              <a:t>Managing the heap is tricky</a:t>
            </a:r>
            <a:r>
              <a:rPr lang="en-US" dirty="0" smtClean="0">
                <a:ea typeface="ＭＳ Ｐゴシック" pitchFamily="1" charset="-128"/>
                <a:cs typeface="ＭＳ Ｐゴシック" pitchFamily="1" charset="-128"/>
              </a:rPr>
              <a:t>: memory can be allocated / </a:t>
            </a:r>
            <a:r>
              <a:rPr lang="en-US" dirty="0" err="1" smtClean="0">
                <a:ea typeface="ＭＳ Ｐゴシック" pitchFamily="1" charset="-128"/>
                <a:cs typeface="ＭＳ Ｐゴシック" pitchFamily="1" charset="-128"/>
              </a:rPr>
              <a:t>deallocated</a:t>
            </a:r>
            <a:r>
              <a:rPr lang="en-US" dirty="0" smtClean="0">
                <a:ea typeface="ＭＳ Ｐゴシック" pitchFamily="1" charset="-128"/>
                <a:cs typeface="ＭＳ Ｐゴシック" pitchFamily="1" charset="-128"/>
              </a:rPr>
              <a:t> at any time</a:t>
            </a:r>
          </a:p>
        </p:txBody>
      </p:sp>
      <p:sp>
        <p:nvSpPr>
          <p:cNvPr id="7" name="Slide Number Placeholder 6"/>
          <p:cNvSpPr>
            <a:spLocks noGrp="1"/>
          </p:cNvSpPr>
          <p:nvPr>
            <p:ph type="sldNum" sz="quarter" idx="12"/>
          </p:nvPr>
        </p:nvSpPr>
        <p:spPr/>
        <p:txBody>
          <a:bodyPr/>
          <a:lstStyle/>
          <a:p>
            <a:pPr>
              <a:defRPr/>
            </a:pPr>
            <a:fld id="{34DB14CC-0480-AE4A-9EB4-59060E4E0B60}" type="slidenum">
              <a:rPr lang="en-US" smtClean="0"/>
              <a:pPr>
                <a:defRPr/>
              </a:pPr>
              <a:t>18</a:t>
            </a:fld>
            <a:endParaRPr lang="en-US"/>
          </a:p>
        </p:txBody>
      </p:sp>
    </p:spTree>
    <p:extLst>
      <p:ext uri="{BB962C8B-B14F-4D97-AF65-F5344CB8AC3E}">
        <p14:creationId xmlns:p14="http://schemas.microsoft.com/office/powerpoint/2010/main" val="3797443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Clickers/Peer Instruction!</a:t>
            </a:r>
            <a:endParaRPr lang="en-US" dirty="0"/>
          </a:p>
        </p:txBody>
      </p:sp>
      <p:sp>
        <p:nvSpPr>
          <p:cNvPr id="3" name="Content Placeholder 2"/>
          <p:cNvSpPr>
            <a:spLocks noGrp="1"/>
          </p:cNvSpPr>
          <p:nvPr>
            <p:ph idx="1"/>
          </p:nvPr>
        </p:nvSpPr>
        <p:spPr>
          <a:xfrm>
            <a:off x="457200" y="990600"/>
            <a:ext cx="8229600" cy="5638800"/>
          </a:xfrm>
        </p:spPr>
        <p:txBody>
          <a:bodyPr>
            <a:normAutofit fontScale="47500" lnSpcReduction="20000"/>
          </a:bodyPr>
          <a:lstStyle/>
          <a:p>
            <a:pPr marL="0" indent="0">
              <a:buNone/>
            </a:pPr>
            <a:r>
              <a:rPr lang="en-US" b="1" dirty="0" err="1">
                <a:latin typeface="Courier"/>
                <a:cs typeface="Courier"/>
              </a:rPr>
              <a:t>int</a:t>
            </a:r>
            <a:r>
              <a:rPr lang="en-US" b="1" dirty="0">
                <a:latin typeface="Courier"/>
                <a:cs typeface="Courier"/>
              </a:rPr>
              <a:t> x = 2;</a:t>
            </a:r>
          </a:p>
          <a:p>
            <a:pPr marL="0" indent="0">
              <a:buNone/>
            </a:pPr>
            <a:r>
              <a:rPr lang="en-US" b="1" dirty="0" err="1">
                <a:latin typeface="Courier"/>
                <a:cs typeface="Courier"/>
              </a:rPr>
              <a:t>int</a:t>
            </a:r>
            <a:r>
              <a:rPr lang="en-US" b="1" dirty="0">
                <a:latin typeface="Courier"/>
                <a:cs typeface="Courier"/>
              </a:rPr>
              <a:t> result;</a:t>
            </a:r>
          </a:p>
          <a:p>
            <a:pPr marL="0" indent="0">
              <a:buNone/>
            </a:pPr>
            <a:endParaRPr lang="en-US" b="1" dirty="0">
              <a:latin typeface="Courier"/>
              <a:cs typeface="Courier"/>
            </a:endParaRPr>
          </a:p>
          <a:p>
            <a:pPr marL="0" indent="0">
              <a:buNone/>
            </a:pPr>
            <a:r>
              <a:rPr lang="en-US" b="1" dirty="0" err="1">
                <a:latin typeface="Courier"/>
                <a:cs typeface="Courier"/>
              </a:rPr>
              <a:t>int</a:t>
            </a:r>
            <a:r>
              <a:rPr lang="en-US" b="1" dirty="0">
                <a:latin typeface="Courier"/>
                <a:cs typeface="Courier"/>
              </a:rPr>
              <a:t> foo(</a:t>
            </a:r>
            <a:r>
              <a:rPr lang="en-US" b="1" dirty="0" err="1">
                <a:latin typeface="Courier"/>
                <a:cs typeface="Courier"/>
              </a:rPr>
              <a:t>int</a:t>
            </a:r>
            <a:r>
              <a:rPr lang="en-US" b="1" dirty="0">
                <a:latin typeface="Courier"/>
                <a:cs typeface="Courier"/>
              </a:rPr>
              <a:t> n)</a:t>
            </a:r>
          </a:p>
          <a:p>
            <a:pPr marL="0" indent="0">
              <a:buNone/>
            </a:pPr>
            <a:r>
              <a:rPr lang="en-US" b="1" dirty="0">
                <a:latin typeface="Courier"/>
                <a:cs typeface="Courier"/>
              </a:rPr>
              <a:t>{   </a:t>
            </a:r>
            <a:r>
              <a:rPr lang="en-US" b="1" dirty="0" err="1">
                <a:latin typeface="Courier"/>
                <a:cs typeface="Courier"/>
              </a:rPr>
              <a:t>int</a:t>
            </a:r>
            <a:r>
              <a:rPr lang="en-US" b="1" dirty="0">
                <a:latin typeface="Courier"/>
                <a:cs typeface="Courier"/>
              </a:rPr>
              <a:t> y;</a:t>
            </a:r>
          </a:p>
          <a:p>
            <a:pPr marL="0" indent="0">
              <a:buNone/>
            </a:pPr>
            <a:r>
              <a:rPr lang="en-US" b="1" dirty="0">
                <a:latin typeface="Courier"/>
                <a:cs typeface="Courier"/>
              </a:rPr>
              <a:t>    if (n &lt;= 0) { </a:t>
            </a:r>
            <a:r>
              <a:rPr lang="en-US" b="1" dirty="0" err="1">
                <a:latin typeface="Courier"/>
                <a:cs typeface="Courier"/>
              </a:rPr>
              <a:t>printf</a:t>
            </a:r>
            <a:r>
              <a:rPr lang="en-US" b="1" dirty="0">
                <a:latin typeface="Courier"/>
                <a:cs typeface="Courier"/>
              </a:rPr>
              <a:t>("End case!\n"); return 0; }</a:t>
            </a:r>
          </a:p>
          <a:p>
            <a:pPr marL="0" indent="0">
              <a:buNone/>
            </a:pPr>
            <a:r>
              <a:rPr lang="en-US" b="1" dirty="0">
                <a:latin typeface="Courier"/>
                <a:cs typeface="Courier"/>
              </a:rPr>
              <a:t>    else</a:t>
            </a:r>
          </a:p>
          <a:p>
            <a:pPr marL="0" indent="0">
              <a:buNone/>
            </a:pPr>
            <a:r>
              <a:rPr lang="en-US" b="1" dirty="0">
                <a:latin typeface="Courier"/>
                <a:cs typeface="Courier"/>
              </a:rPr>
              <a:t>    {  y = n + foo(n-x);</a:t>
            </a:r>
          </a:p>
          <a:p>
            <a:pPr marL="0" indent="0">
              <a:buNone/>
            </a:pPr>
            <a:r>
              <a:rPr lang="en-US" b="1" dirty="0">
                <a:latin typeface="Courier"/>
                <a:cs typeface="Courier"/>
              </a:rPr>
              <a:t>       return y;</a:t>
            </a:r>
          </a:p>
          <a:p>
            <a:pPr marL="0" indent="0">
              <a:buNone/>
            </a:pPr>
            <a:r>
              <a:rPr lang="en-US" b="1" dirty="0">
                <a:latin typeface="Courier"/>
                <a:cs typeface="Courier"/>
              </a:rPr>
              <a:t>    }</a:t>
            </a:r>
          </a:p>
          <a:p>
            <a:pPr marL="0" indent="0">
              <a:buNone/>
            </a:pPr>
            <a:r>
              <a:rPr lang="en-US" b="1" dirty="0" smtClean="0">
                <a:latin typeface="Courier"/>
                <a:cs typeface="Courier"/>
              </a:rPr>
              <a:t>}</a:t>
            </a:r>
            <a:endParaRPr lang="en-US" b="1" dirty="0">
              <a:latin typeface="Courier"/>
              <a:cs typeface="Courier"/>
            </a:endParaRPr>
          </a:p>
          <a:p>
            <a:pPr marL="0" indent="0">
              <a:buNone/>
            </a:pPr>
            <a:r>
              <a:rPr lang="en-US" b="1" dirty="0">
                <a:latin typeface="Courier"/>
                <a:cs typeface="Courier"/>
              </a:rPr>
              <a:t>result = foo(10);</a:t>
            </a:r>
          </a:p>
          <a:p>
            <a:pPr marL="0" indent="0">
              <a:buNone/>
            </a:pPr>
            <a:endParaRPr lang="en-US" dirty="0"/>
          </a:p>
          <a:p>
            <a:pPr marL="0" indent="0">
              <a:buNone/>
            </a:pPr>
            <a:r>
              <a:rPr lang="en-US" dirty="0"/>
              <a:t>Right after the </a:t>
            </a:r>
            <a:r>
              <a:rPr lang="en-US" b="1" dirty="0" err="1">
                <a:latin typeface="Courier"/>
                <a:cs typeface="Courier"/>
              </a:rPr>
              <a:t>printf</a:t>
            </a:r>
            <a:r>
              <a:rPr lang="en-US" dirty="0"/>
              <a:t> executes but before the </a:t>
            </a:r>
            <a:r>
              <a:rPr lang="en-US" b="1" dirty="0">
                <a:latin typeface="Courier"/>
                <a:cs typeface="Courier"/>
              </a:rPr>
              <a:t>return 0</a:t>
            </a:r>
            <a:r>
              <a:rPr lang="en-US" dirty="0"/>
              <a:t>, how many copies of </a:t>
            </a:r>
            <a:r>
              <a:rPr lang="en-US" b="1" dirty="0">
                <a:latin typeface="Courier"/>
                <a:cs typeface="Courier"/>
              </a:rPr>
              <a:t>x</a:t>
            </a:r>
            <a:r>
              <a:rPr lang="en-US" dirty="0"/>
              <a:t> and </a:t>
            </a:r>
            <a:r>
              <a:rPr lang="en-US" b="1" dirty="0">
                <a:latin typeface="Courier"/>
                <a:cs typeface="Courier"/>
              </a:rPr>
              <a:t>y</a:t>
            </a:r>
            <a:r>
              <a:rPr lang="en-US" dirty="0"/>
              <a:t> are there</a:t>
            </a:r>
          </a:p>
          <a:p>
            <a:pPr marL="0" indent="0">
              <a:buNone/>
            </a:pPr>
            <a:r>
              <a:rPr lang="en-US" dirty="0"/>
              <a:t>allocated in memory?</a:t>
            </a:r>
          </a:p>
          <a:p>
            <a:pPr marL="0" indent="0">
              <a:buNone/>
            </a:pPr>
            <a:endParaRPr lang="en-US" sz="4000" dirty="0"/>
          </a:p>
          <a:p>
            <a:pPr marL="0" indent="0">
              <a:buNone/>
            </a:pPr>
            <a:r>
              <a:rPr lang="en-US" sz="4500" dirty="0"/>
              <a:t>A: #x = 1, #y = 1</a:t>
            </a:r>
          </a:p>
          <a:p>
            <a:pPr marL="0" indent="0">
              <a:buNone/>
            </a:pPr>
            <a:r>
              <a:rPr lang="en-US" sz="4500" dirty="0"/>
              <a:t>B: #x = 1, #y = 5</a:t>
            </a:r>
          </a:p>
          <a:p>
            <a:pPr marL="0" indent="0">
              <a:buNone/>
            </a:pPr>
            <a:r>
              <a:rPr lang="en-US" sz="4500" dirty="0" smtClean="0"/>
              <a:t>C: </a:t>
            </a:r>
            <a:r>
              <a:rPr lang="en-US" sz="4500" dirty="0"/>
              <a:t>#x = 5, #y = 1</a:t>
            </a:r>
          </a:p>
          <a:p>
            <a:pPr marL="0" indent="0">
              <a:buNone/>
            </a:pPr>
            <a:r>
              <a:rPr lang="en-US" sz="4500" dirty="0"/>
              <a:t>D</a:t>
            </a:r>
            <a:r>
              <a:rPr lang="en-US" sz="4500" dirty="0" smtClean="0"/>
              <a:t>: </a:t>
            </a:r>
            <a:r>
              <a:rPr lang="en-US" sz="4500" dirty="0"/>
              <a:t>#x = 1, #y = 6</a:t>
            </a:r>
          </a:p>
          <a:p>
            <a:pPr marL="0" indent="0">
              <a:buNone/>
            </a:pPr>
            <a:r>
              <a:rPr lang="en-US" sz="4500" dirty="0" smtClean="0"/>
              <a:t>E: </a:t>
            </a:r>
            <a:r>
              <a:rPr lang="en-US" sz="4500" dirty="0"/>
              <a:t>#x = 6, #y = 6</a:t>
            </a:r>
          </a:p>
          <a:p>
            <a:pPr marL="0" indent="0">
              <a:buNone/>
            </a:pP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19</a:t>
            </a:fld>
            <a:endParaRPr lang="en-US"/>
          </a:p>
        </p:txBody>
      </p:sp>
    </p:spTree>
    <p:extLst>
      <p:ext uri="{BB962C8B-B14F-4D97-AF65-F5344CB8AC3E}">
        <p14:creationId xmlns:p14="http://schemas.microsoft.com/office/powerpoint/2010/main" val="3448846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Review, Last Lecture</a:t>
            </a:r>
            <a:endParaRPr lang="en-US" dirty="0"/>
          </a:p>
        </p:txBody>
      </p:sp>
      <p:sp>
        <p:nvSpPr>
          <p:cNvPr id="54275" name="Rectangle 3"/>
          <p:cNvSpPr>
            <a:spLocks noGrp="1" noChangeArrowheads="1"/>
          </p:cNvSpPr>
          <p:nvPr>
            <p:ph type="body" idx="1"/>
          </p:nvPr>
        </p:nvSpPr>
        <p:spPr/>
        <p:txBody>
          <a:bodyPr>
            <a:normAutofit fontScale="92500" lnSpcReduction="20000"/>
          </a:bodyPr>
          <a:lstStyle/>
          <a:p>
            <a:r>
              <a:rPr lang="en-US" dirty="0" smtClean="0"/>
              <a:t>Pointers are abstraction of machine memory addresses</a:t>
            </a:r>
            <a:endParaRPr lang="en-US" dirty="0"/>
          </a:p>
          <a:p>
            <a:r>
              <a:rPr lang="en-US" dirty="0" smtClean="0"/>
              <a:t>Pointer variables are held in memory, and pointer values are just numbers that can be manipulated by software</a:t>
            </a:r>
          </a:p>
          <a:p>
            <a:r>
              <a:rPr lang="en-US" dirty="0" smtClean="0"/>
              <a:t>In C, close relationship between array names and pointers</a:t>
            </a:r>
          </a:p>
          <a:p>
            <a:r>
              <a:rPr lang="en-US" dirty="0" smtClean="0"/>
              <a:t>Pointers know the type of the object they point to (</a:t>
            </a:r>
            <a:r>
              <a:rPr lang="en-US" smtClean="0"/>
              <a:t>except void *)</a:t>
            </a:r>
            <a:endParaRPr lang="en-US" dirty="0" smtClean="0"/>
          </a:p>
          <a:p>
            <a:r>
              <a:rPr lang="en-US" dirty="0" smtClean="0"/>
              <a:t>Pointers are powerful but potentially dangerous</a:t>
            </a:r>
          </a:p>
          <a:p>
            <a:endParaRPr lang="en-US" dirty="0" smtClean="0"/>
          </a:p>
        </p:txBody>
      </p:sp>
      <p:sp>
        <p:nvSpPr>
          <p:cNvPr id="5" name="Slide Number Placeholder 4"/>
          <p:cNvSpPr>
            <a:spLocks noGrp="1"/>
          </p:cNvSpPr>
          <p:nvPr>
            <p:ph type="sldNum" sz="quarter" idx="12"/>
          </p:nvPr>
        </p:nvSpPr>
        <p:spPr/>
        <p:txBody>
          <a:bodyPr/>
          <a:lstStyle/>
          <a:p>
            <a:fld id="{3CC63E4C-4642-794D-A2FD-70F6B81535F5}"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Administrivia</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800" dirty="0" smtClean="0"/>
              <a:t>We can accommodate all those on the wait list, but you have to enroll in a lab section with space!</a:t>
            </a:r>
          </a:p>
          <a:p>
            <a:pPr lvl="1"/>
            <a:r>
              <a:rPr lang="en-US" sz="2400" dirty="0" smtClean="0"/>
              <a:t>Lab section is important, but you can attend different discussion section</a:t>
            </a:r>
          </a:p>
          <a:p>
            <a:pPr lvl="1"/>
            <a:r>
              <a:rPr lang="en-US" sz="2400" dirty="0" smtClean="0"/>
              <a:t>Enroll into lab with space, and try to swap with someone later</a:t>
            </a:r>
          </a:p>
          <a:p>
            <a:r>
              <a:rPr lang="en-US" sz="2800" dirty="0" smtClean="0"/>
              <a:t>HW0 due 11:59:59pm Sunday 2/1</a:t>
            </a:r>
          </a:p>
          <a:p>
            <a:pPr lvl="1"/>
            <a:r>
              <a:rPr lang="en-US" sz="2400" dirty="0" smtClean="0"/>
              <a:t>Right after the </a:t>
            </a:r>
            <a:r>
              <a:rPr lang="en-US" sz="2400" dirty="0" err="1"/>
              <a:t>S</a:t>
            </a:r>
            <a:r>
              <a:rPr lang="en-US" sz="2400" dirty="0" err="1" smtClean="0"/>
              <a:t>uperbowl</a:t>
            </a:r>
            <a:r>
              <a:rPr lang="en-US" sz="2400" dirty="0" smtClean="0"/>
              <a:t>…</a:t>
            </a:r>
          </a:p>
          <a:p>
            <a:r>
              <a:rPr lang="en-US" sz="2800" dirty="0" smtClean="0"/>
              <a:t>Midterm-II now Thursday April 9 in class</a:t>
            </a:r>
            <a:endParaRPr lang="en-US" sz="2800"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20</a:t>
            </a:fld>
            <a:endParaRPr lang="en-US"/>
          </a:p>
        </p:txBody>
      </p:sp>
    </p:spTree>
    <p:extLst>
      <p:ext uri="{BB962C8B-B14F-4D97-AF65-F5344CB8AC3E}">
        <p14:creationId xmlns:p14="http://schemas.microsoft.com/office/powerpoint/2010/main" val="16016717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a:t>
            </a:r>
            <a:r>
              <a:rPr lang="en-US" dirty="0" err="1" smtClean="0"/>
              <a:t>Malloc</a:t>
            </a:r>
            <a:r>
              <a:rPr lang="en-US" dirty="0" smtClean="0"/>
              <a:t>/Free implemented?</a:t>
            </a:r>
            <a:endParaRPr lang="en-US" dirty="0"/>
          </a:p>
        </p:txBody>
      </p:sp>
      <p:sp>
        <p:nvSpPr>
          <p:cNvPr id="3" name="Content Placeholder 2"/>
          <p:cNvSpPr>
            <a:spLocks noGrp="1"/>
          </p:cNvSpPr>
          <p:nvPr>
            <p:ph idx="1"/>
          </p:nvPr>
        </p:nvSpPr>
        <p:spPr>
          <a:xfrm>
            <a:off x="457200" y="1600200"/>
            <a:ext cx="8229600" cy="4525963"/>
          </a:xfrm>
        </p:spPr>
        <p:txBody>
          <a:bodyPr/>
          <a:lstStyle/>
          <a:p>
            <a:r>
              <a:rPr lang="en-US" dirty="0" smtClean="0"/>
              <a:t>Underlying operating system allows </a:t>
            </a:r>
            <a:r>
              <a:rPr lang="en-US" b="1" dirty="0" err="1" smtClean="0">
                <a:latin typeface="Courier"/>
                <a:cs typeface="Courier"/>
              </a:rPr>
              <a:t>malloc</a:t>
            </a:r>
            <a:r>
              <a:rPr lang="en-US" dirty="0" smtClean="0"/>
              <a:t> library to ask for large blocks of memory to use in heap (e.g., using Unix </a:t>
            </a:r>
            <a:r>
              <a:rPr lang="en-US" b="1" dirty="0" err="1" smtClean="0">
                <a:latin typeface="Courier"/>
                <a:cs typeface="Courier"/>
              </a:rPr>
              <a:t>sbrk</a:t>
            </a:r>
            <a:r>
              <a:rPr lang="en-US" b="1" dirty="0" smtClean="0">
                <a:latin typeface="Courier"/>
                <a:cs typeface="Courier"/>
              </a:rPr>
              <a:t>()</a:t>
            </a:r>
            <a:r>
              <a:rPr lang="en-US" b="1" dirty="0" smtClean="0">
                <a:latin typeface="Calibri"/>
                <a:cs typeface="Calibri"/>
              </a:rPr>
              <a:t> </a:t>
            </a:r>
            <a:r>
              <a:rPr lang="en-US" dirty="0" smtClean="0"/>
              <a:t>call)</a:t>
            </a:r>
          </a:p>
          <a:p>
            <a:r>
              <a:rPr lang="en-US" smtClean="0"/>
              <a:t>C standard </a:t>
            </a:r>
            <a:r>
              <a:rPr lang="en-US" b="1" dirty="0" err="1">
                <a:latin typeface="Courier"/>
                <a:cs typeface="Courier"/>
              </a:rPr>
              <a:t>m</a:t>
            </a:r>
            <a:r>
              <a:rPr lang="en-US" b="1" dirty="0" err="1" smtClean="0">
                <a:latin typeface="Courier"/>
                <a:cs typeface="Courier"/>
              </a:rPr>
              <a:t>alloc</a:t>
            </a:r>
            <a:r>
              <a:rPr lang="en-US" dirty="0" smtClean="0"/>
              <a:t> library creates data structure inside unused portions to track free space</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21</a:t>
            </a:fld>
            <a:endParaRPr lang="en-US"/>
          </a:p>
        </p:txBody>
      </p:sp>
    </p:spTree>
    <p:extLst>
      <p:ext uri="{BB962C8B-B14F-4D97-AF65-F5344CB8AC3E}">
        <p14:creationId xmlns:p14="http://schemas.microsoft.com/office/powerpoint/2010/main" val="424464940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a:t>
            </a:r>
            <a:r>
              <a:rPr lang="en-US" dirty="0"/>
              <a:t>Slow </a:t>
            </a:r>
            <a:r>
              <a:rPr lang="en-US" dirty="0" err="1" smtClean="0"/>
              <a:t>Malloc</a:t>
            </a:r>
            <a:r>
              <a:rPr lang="en-US" dirty="0" smtClean="0"/>
              <a:t> Implementation</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22</a:t>
            </a:fld>
            <a:endParaRPr lang="en-US"/>
          </a:p>
        </p:txBody>
      </p:sp>
      <p:sp>
        <p:nvSpPr>
          <p:cNvPr id="7" name="Rectangle 6"/>
          <p:cNvSpPr/>
          <p:nvPr/>
        </p:nvSpPr>
        <p:spPr>
          <a:xfrm>
            <a:off x="990600" y="1676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Initial Empty Heap space from Operating System</a:t>
            </a:r>
            <a:endParaRPr lang="en-US" dirty="0">
              <a:solidFill>
                <a:srgbClr val="000000"/>
              </a:solidFill>
            </a:endParaRPr>
          </a:p>
        </p:txBody>
      </p:sp>
      <p:grpSp>
        <p:nvGrpSpPr>
          <p:cNvPr id="56" name="Group 55"/>
          <p:cNvGrpSpPr/>
          <p:nvPr/>
        </p:nvGrpSpPr>
        <p:grpSpPr>
          <a:xfrm>
            <a:off x="609600" y="2364569"/>
            <a:ext cx="7467600" cy="1128963"/>
            <a:chOff x="609600" y="2364569"/>
            <a:chExt cx="7467600" cy="1128963"/>
          </a:xfrm>
        </p:grpSpPr>
        <p:sp>
          <p:nvSpPr>
            <p:cNvPr id="10" name="Rectangle 9"/>
            <p:cNvSpPr/>
            <p:nvPr/>
          </p:nvSpPr>
          <p:spPr>
            <a:xfrm>
              <a:off x="990600" y="25908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 Space</a:t>
              </a:r>
              <a:endParaRPr lang="en-US" dirty="0">
                <a:solidFill>
                  <a:srgbClr val="000000"/>
                </a:solidFill>
              </a:endParaRPr>
            </a:p>
          </p:txBody>
        </p:sp>
        <p:sp>
          <p:nvSpPr>
            <p:cNvPr id="8" name="Rectangle 7"/>
            <p:cNvSpPr/>
            <p:nvPr/>
          </p:nvSpPr>
          <p:spPr>
            <a:xfrm>
              <a:off x="990601" y="25908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7924800" y="25908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Freeform 21"/>
            <p:cNvSpPr/>
            <p:nvPr/>
          </p:nvSpPr>
          <p:spPr>
            <a:xfrm>
              <a:off x="1066799" y="2364569"/>
              <a:ext cx="6936619"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TextBox 22"/>
            <p:cNvSpPr txBox="1"/>
            <p:nvPr/>
          </p:nvSpPr>
          <p:spPr>
            <a:xfrm>
              <a:off x="609600" y="3124200"/>
              <a:ext cx="6527260" cy="369332"/>
            </a:xfrm>
            <a:prstGeom prst="rect">
              <a:avLst/>
            </a:prstGeom>
            <a:noFill/>
          </p:spPr>
          <p:txBody>
            <a:bodyPr wrap="none" rtlCol="0">
              <a:spAutoFit/>
            </a:bodyPr>
            <a:lstStyle/>
            <a:p>
              <a:r>
                <a:rPr lang="en-US" dirty="0" err="1" smtClean="0"/>
                <a:t>Malloc</a:t>
              </a:r>
              <a:r>
                <a:rPr lang="en-US" dirty="0" smtClean="0"/>
                <a:t> library creates linked list of empty blocks (one block initially)</a:t>
              </a:r>
              <a:endParaRPr lang="en-US" dirty="0"/>
            </a:p>
          </p:txBody>
        </p:sp>
      </p:grpSp>
      <p:sp>
        <p:nvSpPr>
          <p:cNvPr id="24" name="Rectangle 23"/>
          <p:cNvSpPr/>
          <p:nvPr/>
        </p:nvSpPr>
        <p:spPr>
          <a:xfrm>
            <a:off x="1066800" y="38862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a:t>
            </a:r>
            <a:endParaRPr lang="en-US" dirty="0">
              <a:solidFill>
                <a:srgbClr val="000000"/>
              </a:solidFill>
            </a:endParaRPr>
          </a:p>
        </p:txBody>
      </p:sp>
      <p:sp>
        <p:nvSpPr>
          <p:cNvPr id="25" name="Rectangle 24"/>
          <p:cNvSpPr/>
          <p:nvPr/>
        </p:nvSpPr>
        <p:spPr>
          <a:xfrm>
            <a:off x="1066801"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8001000"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1142999" y="3659969"/>
            <a:ext cx="1447801"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Rectangle 27"/>
          <p:cNvSpPr/>
          <p:nvPr/>
        </p:nvSpPr>
        <p:spPr>
          <a:xfrm>
            <a:off x="1219200" y="3886200"/>
            <a:ext cx="12954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Object 1</a:t>
            </a:r>
            <a:endParaRPr lang="en-US" dirty="0">
              <a:solidFill>
                <a:srgbClr val="000000"/>
              </a:solidFill>
            </a:endParaRPr>
          </a:p>
        </p:txBody>
      </p:sp>
      <p:sp>
        <p:nvSpPr>
          <p:cNvPr id="29" name="Rectangle 28"/>
          <p:cNvSpPr/>
          <p:nvPr/>
        </p:nvSpPr>
        <p:spPr>
          <a:xfrm>
            <a:off x="2514600" y="38862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Freeform 29"/>
          <p:cNvSpPr/>
          <p:nvPr/>
        </p:nvSpPr>
        <p:spPr>
          <a:xfrm>
            <a:off x="2590800" y="3657600"/>
            <a:ext cx="54864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Rectangle 30"/>
          <p:cNvSpPr/>
          <p:nvPr/>
        </p:nvSpPr>
        <p:spPr>
          <a:xfrm>
            <a:off x="1066800" y="5105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Free</a:t>
            </a:r>
            <a:endParaRPr lang="en-US" dirty="0">
              <a:solidFill>
                <a:srgbClr val="000000"/>
              </a:solidFill>
            </a:endParaRPr>
          </a:p>
        </p:txBody>
      </p:sp>
      <p:sp>
        <p:nvSpPr>
          <p:cNvPr id="32" name="Rectangle 31"/>
          <p:cNvSpPr/>
          <p:nvPr/>
        </p:nvSpPr>
        <p:spPr>
          <a:xfrm>
            <a:off x="1066801"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0010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Freeform 33"/>
          <p:cNvSpPr/>
          <p:nvPr/>
        </p:nvSpPr>
        <p:spPr>
          <a:xfrm>
            <a:off x="1142999" y="4879169"/>
            <a:ext cx="1447801"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Rectangle 34"/>
          <p:cNvSpPr/>
          <p:nvPr/>
        </p:nvSpPr>
        <p:spPr>
          <a:xfrm>
            <a:off x="1219200" y="5105400"/>
            <a:ext cx="12954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6" name="Rectangle 35"/>
          <p:cNvSpPr/>
          <p:nvPr/>
        </p:nvSpPr>
        <p:spPr>
          <a:xfrm>
            <a:off x="2514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Freeform 36"/>
          <p:cNvSpPr/>
          <p:nvPr/>
        </p:nvSpPr>
        <p:spPr>
          <a:xfrm>
            <a:off x="2590800" y="4876800"/>
            <a:ext cx="28956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Rectangle 37"/>
          <p:cNvSpPr/>
          <p:nvPr/>
        </p:nvSpPr>
        <p:spPr>
          <a:xfrm>
            <a:off x="3429000" y="5105400"/>
            <a:ext cx="10668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9" name="Rectangle 38"/>
          <p:cNvSpPr/>
          <p:nvPr/>
        </p:nvSpPr>
        <p:spPr>
          <a:xfrm>
            <a:off x="58674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0" name="Rectangle 39"/>
          <p:cNvSpPr/>
          <p:nvPr/>
        </p:nvSpPr>
        <p:spPr>
          <a:xfrm>
            <a:off x="72390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1" name="Rectangle 40"/>
          <p:cNvSpPr/>
          <p:nvPr/>
        </p:nvSpPr>
        <p:spPr>
          <a:xfrm>
            <a:off x="4648200" y="5105400"/>
            <a:ext cx="762000" cy="53047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42" name="Rectangle 41"/>
          <p:cNvSpPr/>
          <p:nvPr/>
        </p:nvSpPr>
        <p:spPr>
          <a:xfrm>
            <a:off x="44958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54102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3276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57150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66294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086600" y="5105400"/>
            <a:ext cx="152400" cy="53047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Freeform 47"/>
          <p:cNvSpPr/>
          <p:nvPr/>
        </p:nvSpPr>
        <p:spPr>
          <a:xfrm>
            <a:off x="5486400" y="4876800"/>
            <a:ext cx="12192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6705600" y="4876800"/>
            <a:ext cx="1295400" cy="270339"/>
          </a:xfrm>
          <a:custGeom>
            <a:avLst/>
            <a:gdLst>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4798565 w 6978645"/>
              <a:gd name="connsiteY20" fmla="*/ 112525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264757 w 6978645"/>
              <a:gd name="connsiteY20" fmla="*/ 64300 h 273275"/>
              <a:gd name="connsiteX21" fmla="*/ 5666647 w 6978645"/>
              <a:gd name="connsiteY21" fmla="*/ 120562 h 273275"/>
              <a:gd name="connsiteX22" fmla="*/ 5851517 w 6978645"/>
              <a:gd name="connsiteY22" fmla="*/ 136637 h 273275"/>
              <a:gd name="connsiteX23" fmla="*/ 6446314 w 6978645"/>
              <a:gd name="connsiteY23" fmla="*/ 144675 h 273275"/>
              <a:gd name="connsiteX24" fmla="*/ 6518654 w 6978645"/>
              <a:gd name="connsiteY24" fmla="*/ 152712 h 273275"/>
              <a:gd name="connsiteX25" fmla="*/ 6566881 w 6978645"/>
              <a:gd name="connsiteY25" fmla="*/ 160750 h 273275"/>
              <a:gd name="connsiteX26" fmla="*/ 6623145 w 6978645"/>
              <a:gd name="connsiteY26" fmla="*/ 168787 h 273275"/>
              <a:gd name="connsiteX27" fmla="*/ 6711561 w 6978645"/>
              <a:gd name="connsiteY27" fmla="*/ 184862 h 273275"/>
              <a:gd name="connsiteX28" fmla="*/ 6743712 w 6978645"/>
              <a:gd name="connsiteY28" fmla="*/ 192900 h 273275"/>
              <a:gd name="connsiteX29" fmla="*/ 6888392 w 6978645"/>
              <a:gd name="connsiteY29" fmla="*/ 200937 h 273275"/>
              <a:gd name="connsiteX30" fmla="*/ 6952695 w 6978645"/>
              <a:gd name="connsiteY30" fmla="*/ 233087 h 273275"/>
              <a:gd name="connsiteX31" fmla="*/ 6976808 w 6978645"/>
              <a:gd name="connsiteY31" fmla="*/ 249162 h 273275"/>
              <a:gd name="connsiteX32" fmla="*/ 6976808 w 6978645"/>
              <a:gd name="connsiteY32" fmla="*/ 273275 h 273275"/>
              <a:gd name="connsiteX0" fmla="*/ 0 w 6978645"/>
              <a:gd name="connsiteY0" fmla="*/ 273275 h 273275"/>
              <a:gd name="connsiteX1" fmla="*/ 48226 w 6978645"/>
              <a:gd name="connsiteY1" fmla="*/ 249162 h 273275"/>
              <a:gd name="connsiteX2" fmla="*/ 72340 w 6978645"/>
              <a:gd name="connsiteY2" fmla="*/ 225050 h 273275"/>
              <a:gd name="connsiteX3" fmla="*/ 96453 w 6978645"/>
              <a:gd name="connsiteY3" fmla="*/ 208975 h 273275"/>
              <a:gd name="connsiteX4" fmla="*/ 168793 w 6978645"/>
              <a:gd name="connsiteY4" fmla="*/ 152712 h 273275"/>
              <a:gd name="connsiteX5" fmla="*/ 297398 w 6978645"/>
              <a:gd name="connsiteY5" fmla="*/ 104487 h 273275"/>
              <a:gd name="connsiteX6" fmla="*/ 321511 w 6978645"/>
              <a:gd name="connsiteY6" fmla="*/ 96450 h 273275"/>
              <a:gd name="connsiteX7" fmla="*/ 345625 w 6978645"/>
              <a:gd name="connsiteY7" fmla="*/ 88412 h 273275"/>
              <a:gd name="connsiteX8" fmla="*/ 490305 w 6978645"/>
              <a:gd name="connsiteY8" fmla="*/ 72337 h 273275"/>
              <a:gd name="connsiteX9" fmla="*/ 570683 w 6978645"/>
              <a:gd name="connsiteY9" fmla="*/ 56262 h 273275"/>
              <a:gd name="connsiteX10" fmla="*/ 795742 w 6978645"/>
              <a:gd name="connsiteY10" fmla="*/ 40187 h 273275"/>
              <a:gd name="connsiteX11" fmla="*/ 980611 w 6978645"/>
              <a:gd name="connsiteY11" fmla="*/ 16075 h 273275"/>
              <a:gd name="connsiteX12" fmla="*/ 1028838 w 6978645"/>
              <a:gd name="connsiteY12" fmla="*/ 8037 h 273275"/>
              <a:gd name="connsiteX13" fmla="*/ 1133329 w 6978645"/>
              <a:gd name="connsiteY13" fmla="*/ 0 h 273275"/>
              <a:gd name="connsiteX14" fmla="*/ 3922445 w 6978645"/>
              <a:gd name="connsiteY14" fmla="*/ 8037 h 273275"/>
              <a:gd name="connsiteX15" fmla="*/ 4123390 w 6978645"/>
              <a:gd name="connsiteY15" fmla="*/ 32150 h 273275"/>
              <a:gd name="connsiteX16" fmla="*/ 4187692 w 6978645"/>
              <a:gd name="connsiteY16" fmla="*/ 40187 h 273275"/>
              <a:gd name="connsiteX17" fmla="*/ 4428826 w 6978645"/>
              <a:gd name="connsiteY17" fmla="*/ 72337 h 273275"/>
              <a:gd name="connsiteX18" fmla="*/ 4573507 w 6978645"/>
              <a:gd name="connsiteY18" fmla="*/ 80375 h 273275"/>
              <a:gd name="connsiteX19" fmla="*/ 4621733 w 6978645"/>
              <a:gd name="connsiteY19" fmla="*/ 88412 h 273275"/>
              <a:gd name="connsiteX20" fmla="*/ 5666647 w 6978645"/>
              <a:gd name="connsiteY20" fmla="*/ 120562 h 273275"/>
              <a:gd name="connsiteX21" fmla="*/ 5851517 w 6978645"/>
              <a:gd name="connsiteY21" fmla="*/ 136637 h 273275"/>
              <a:gd name="connsiteX22" fmla="*/ 6446314 w 6978645"/>
              <a:gd name="connsiteY22" fmla="*/ 144675 h 273275"/>
              <a:gd name="connsiteX23" fmla="*/ 6518654 w 6978645"/>
              <a:gd name="connsiteY23" fmla="*/ 152712 h 273275"/>
              <a:gd name="connsiteX24" fmla="*/ 6566881 w 6978645"/>
              <a:gd name="connsiteY24" fmla="*/ 160750 h 273275"/>
              <a:gd name="connsiteX25" fmla="*/ 6623145 w 6978645"/>
              <a:gd name="connsiteY25" fmla="*/ 168787 h 273275"/>
              <a:gd name="connsiteX26" fmla="*/ 6711561 w 6978645"/>
              <a:gd name="connsiteY26" fmla="*/ 184862 h 273275"/>
              <a:gd name="connsiteX27" fmla="*/ 6743712 w 6978645"/>
              <a:gd name="connsiteY27" fmla="*/ 192900 h 273275"/>
              <a:gd name="connsiteX28" fmla="*/ 6888392 w 6978645"/>
              <a:gd name="connsiteY28" fmla="*/ 200937 h 273275"/>
              <a:gd name="connsiteX29" fmla="*/ 6952695 w 6978645"/>
              <a:gd name="connsiteY29" fmla="*/ 233087 h 273275"/>
              <a:gd name="connsiteX30" fmla="*/ 6976808 w 6978645"/>
              <a:gd name="connsiteY30" fmla="*/ 249162 h 273275"/>
              <a:gd name="connsiteX31" fmla="*/ 6976808 w 6978645"/>
              <a:gd name="connsiteY31" fmla="*/ 273275 h 273275"/>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168793 w 6978645"/>
              <a:gd name="connsiteY4" fmla="*/ 144675 h 265238"/>
              <a:gd name="connsiteX5" fmla="*/ 297398 w 6978645"/>
              <a:gd name="connsiteY5" fmla="*/ 96450 h 265238"/>
              <a:gd name="connsiteX6" fmla="*/ 321511 w 6978645"/>
              <a:gd name="connsiteY6" fmla="*/ 88413 h 265238"/>
              <a:gd name="connsiteX7" fmla="*/ 345625 w 6978645"/>
              <a:gd name="connsiteY7" fmla="*/ 80375 h 265238"/>
              <a:gd name="connsiteX8" fmla="*/ 490305 w 6978645"/>
              <a:gd name="connsiteY8" fmla="*/ 64300 h 265238"/>
              <a:gd name="connsiteX9" fmla="*/ 570683 w 6978645"/>
              <a:gd name="connsiteY9" fmla="*/ 48225 h 265238"/>
              <a:gd name="connsiteX10" fmla="*/ 795742 w 6978645"/>
              <a:gd name="connsiteY10" fmla="*/ 32150 h 265238"/>
              <a:gd name="connsiteX11" fmla="*/ 980611 w 6978645"/>
              <a:gd name="connsiteY11" fmla="*/ 8038 h 265238"/>
              <a:gd name="connsiteX12" fmla="*/ 1028838 w 6978645"/>
              <a:gd name="connsiteY12" fmla="*/ 0 h 265238"/>
              <a:gd name="connsiteX13" fmla="*/ 3922445 w 6978645"/>
              <a:gd name="connsiteY13" fmla="*/ 0 h 265238"/>
              <a:gd name="connsiteX14" fmla="*/ 4123390 w 6978645"/>
              <a:gd name="connsiteY14" fmla="*/ 24113 h 265238"/>
              <a:gd name="connsiteX15" fmla="*/ 4187692 w 6978645"/>
              <a:gd name="connsiteY15" fmla="*/ 32150 h 265238"/>
              <a:gd name="connsiteX16" fmla="*/ 4428826 w 6978645"/>
              <a:gd name="connsiteY16" fmla="*/ 64300 h 265238"/>
              <a:gd name="connsiteX17" fmla="*/ 4573507 w 6978645"/>
              <a:gd name="connsiteY17" fmla="*/ 72338 h 265238"/>
              <a:gd name="connsiteX18" fmla="*/ 4621733 w 6978645"/>
              <a:gd name="connsiteY18" fmla="*/ 80375 h 265238"/>
              <a:gd name="connsiteX19" fmla="*/ 5666647 w 6978645"/>
              <a:gd name="connsiteY19" fmla="*/ 112525 h 265238"/>
              <a:gd name="connsiteX20" fmla="*/ 5851517 w 6978645"/>
              <a:gd name="connsiteY20" fmla="*/ 128600 h 265238"/>
              <a:gd name="connsiteX21" fmla="*/ 6446314 w 6978645"/>
              <a:gd name="connsiteY21" fmla="*/ 136638 h 265238"/>
              <a:gd name="connsiteX22" fmla="*/ 6518654 w 6978645"/>
              <a:gd name="connsiteY22" fmla="*/ 144675 h 265238"/>
              <a:gd name="connsiteX23" fmla="*/ 6566881 w 6978645"/>
              <a:gd name="connsiteY23" fmla="*/ 152713 h 265238"/>
              <a:gd name="connsiteX24" fmla="*/ 6623145 w 6978645"/>
              <a:gd name="connsiteY24" fmla="*/ 160750 h 265238"/>
              <a:gd name="connsiteX25" fmla="*/ 6711561 w 6978645"/>
              <a:gd name="connsiteY25" fmla="*/ 176825 h 265238"/>
              <a:gd name="connsiteX26" fmla="*/ 6743712 w 6978645"/>
              <a:gd name="connsiteY26" fmla="*/ 184863 h 265238"/>
              <a:gd name="connsiteX27" fmla="*/ 6888392 w 6978645"/>
              <a:gd name="connsiteY27" fmla="*/ 192900 h 265238"/>
              <a:gd name="connsiteX28" fmla="*/ 6952695 w 6978645"/>
              <a:gd name="connsiteY28" fmla="*/ 225050 h 265238"/>
              <a:gd name="connsiteX29" fmla="*/ 6976808 w 6978645"/>
              <a:gd name="connsiteY29" fmla="*/ 241125 h 265238"/>
              <a:gd name="connsiteX30" fmla="*/ 6976808 w 6978645"/>
              <a:gd name="connsiteY30"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96453 w 6978645"/>
              <a:gd name="connsiteY3" fmla="*/ 200938 h 265238"/>
              <a:gd name="connsiteX4" fmla="*/ 297398 w 6978645"/>
              <a:gd name="connsiteY4" fmla="*/ 96450 h 265238"/>
              <a:gd name="connsiteX5" fmla="*/ 321511 w 6978645"/>
              <a:gd name="connsiteY5" fmla="*/ 88413 h 265238"/>
              <a:gd name="connsiteX6" fmla="*/ 345625 w 6978645"/>
              <a:gd name="connsiteY6" fmla="*/ 80375 h 265238"/>
              <a:gd name="connsiteX7" fmla="*/ 490305 w 6978645"/>
              <a:gd name="connsiteY7" fmla="*/ 64300 h 265238"/>
              <a:gd name="connsiteX8" fmla="*/ 570683 w 6978645"/>
              <a:gd name="connsiteY8" fmla="*/ 48225 h 265238"/>
              <a:gd name="connsiteX9" fmla="*/ 795742 w 6978645"/>
              <a:gd name="connsiteY9" fmla="*/ 32150 h 265238"/>
              <a:gd name="connsiteX10" fmla="*/ 980611 w 6978645"/>
              <a:gd name="connsiteY10" fmla="*/ 8038 h 265238"/>
              <a:gd name="connsiteX11" fmla="*/ 1028838 w 6978645"/>
              <a:gd name="connsiteY11" fmla="*/ 0 h 265238"/>
              <a:gd name="connsiteX12" fmla="*/ 3922445 w 6978645"/>
              <a:gd name="connsiteY12" fmla="*/ 0 h 265238"/>
              <a:gd name="connsiteX13" fmla="*/ 4123390 w 6978645"/>
              <a:gd name="connsiteY13" fmla="*/ 24113 h 265238"/>
              <a:gd name="connsiteX14" fmla="*/ 4187692 w 6978645"/>
              <a:gd name="connsiteY14" fmla="*/ 32150 h 265238"/>
              <a:gd name="connsiteX15" fmla="*/ 4428826 w 6978645"/>
              <a:gd name="connsiteY15" fmla="*/ 64300 h 265238"/>
              <a:gd name="connsiteX16" fmla="*/ 4573507 w 6978645"/>
              <a:gd name="connsiteY16" fmla="*/ 72338 h 265238"/>
              <a:gd name="connsiteX17" fmla="*/ 4621733 w 6978645"/>
              <a:gd name="connsiteY17" fmla="*/ 80375 h 265238"/>
              <a:gd name="connsiteX18" fmla="*/ 5666647 w 6978645"/>
              <a:gd name="connsiteY18" fmla="*/ 112525 h 265238"/>
              <a:gd name="connsiteX19" fmla="*/ 5851517 w 6978645"/>
              <a:gd name="connsiteY19" fmla="*/ 128600 h 265238"/>
              <a:gd name="connsiteX20" fmla="*/ 6446314 w 6978645"/>
              <a:gd name="connsiteY20" fmla="*/ 136638 h 265238"/>
              <a:gd name="connsiteX21" fmla="*/ 6518654 w 6978645"/>
              <a:gd name="connsiteY21" fmla="*/ 144675 h 265238"/>
              <a:gd name="connsiteX22" fmla="*/ 6566881 w 6978645"/>
              <a:gd name="connsiteY22" fmla="*/ 152713 h 265238"/>
              <a:gd name="connsiteX23" fmla="*/ 6623145 w 6978645"/>
              <a:gd name="connsiteY23" fmla="*/ 160750 h 265238"/>
              <a:gd name="connsiteX24" fmla="*/ 6711561 w 6978645"/>
              <a:gd name="connsiteY24" fmla="*/ 176825 h 265238"/>
              <a:gd name="connsiteX25" fmla="*/ 6743712 w 6978645"/>
              <a:gd name="connsiteY25" fmla="*/ 184863 h 265238"/>
              <a:gd name="connsiteX26" fmla="*/ 6888392 w 6978645"/>
              <a:gd name="connsiteY26" fmla="*/ 192900 h 265238"/>
              <a:gd name="connsiteX27" fmla="*/ 6952695 w 6978645"/>
              <a:gd name="connsiteY27" fmla="*/ 225050 h 265238"/>
              <a:gd name="connsiteX28" fmla="*/ 6976808 w 6978645"/>
              <a:gd name="connsiteY28" fmla="*/ 241125 h 265238"/>
              <a:gd name="connsiteX29" fmla="*/ 6976808 w 6978645"/>
              <a:gd name="connsiteY29"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345625 w 6978645"/>
              <a:gd name="connsiteY5" fmla="*/ 80375 h 265238"/>
              <a:gd name="connsiteX6" fmla="*/ 490305 w 6978645"/>
              <a:gd name="connsiteY6" fmla="*/ 64300 h 265238"/>
              <a:gd name="connsiteX7" fmla="*/ 570683 w 6978645"/>
              <a:gd name="connsiteY7" fmla="*/ 48225 h 265238"/>
              <a:gd name="connsiteX8" fmla="*/ 795742 w 6978645"/>
              <a:gd name="connsiteY8" fmla="*/ 32150 h 265238"/>
              <a:gd name="connsiteX9" fmla="*/ 980611 w 6978645"/>
              <a:gd name="connsiteY9" fmla="*/ 8038 h 265238"/>
              <a:gd name="connsiteX10" fmla="*/ 1028838 w 6978645"/>
              <a:gd name="connsiteY10" fmla="*/ 0 h 265238"/>
              <a:gd name="connsiteX11" fmla="*/ 3922445 w 6978645"/>
              <a:gd name="connsiteY11" fmla="*/ 0 h 265238"/>
              <a:gd name="connsiteX12" fmla="*/ 4123390 w 6978645"/>
              <a:gd name="connsiteY12" fmla="*/ 24113 h 265238"/>
              <a:gd name="connsiteX13" fmla="*/ 4187692 w 6978645"/>
              <a:gd name="connsiteY13" fmla="*/ 32150 h 265238"/>
              <a:gd name="connsiteX14" fmla="*/ 4428826 w 6978645"/>
              <a:gd name="connsiteY14" fmla="*/ 64300 h 265238"/>
              <a:gd name="connsiteX15" fmla="*/ 4573507 w 6978645"/>
              <a:gd name="connsiteY15" fmla="*/ 72338 h 265238"/>
              <a:gd name="connsiteX16" fmla="*/ 4621733 w 6978645"/>
              <a:gd name="connsiteY16" fmla="*/ 80375 h 265238"/>
              <a:gd name="connsiteX17" fmla="*/ 5666647 w 6978645"/>
              <a:gd name="connsiteY17" fmla="*/ 112525 h 265238"/>
              <a:gd name="connsiteX18" fmla="*/ 5851517 w 6978645"/>
              <a:gd name="connsiteY18" fmla="*/ 128600 h 265238"/>
              <a:gd name="connsiteX19" fmla="*/ 6446314 w 6978645"/>
              <a:gd name="connsiteY19" fmla="*/ 136638 h 265238"/>
              <a:gd name="connsiteX20" fmla="*/ 6518654 w 6978645"/>
              <a:gd name="connsiteY20" fmla="*/ 144675 h 265238"/>
              <a:gd name="connsiteX21" fmla="*/ 6566881 w 6978645"/>
              <a:gd name="connsiteY21" fmla="*/ 152713 h 265238"/>
              <a:gd name="connsiteX22" fmla="*/ 6623145 w 6978645"/>
              <a:gd name="connsiteY22" fmla="*/ 160750 h 265238"/>
              <a:gd name="connsiteX23" fmla="*/ 6711561 w 6978645"/>
              <a:gd name="connsiteY23" fmla="*/ 176825 h 265238"/>
              <a:gd name="connsiteX24" fmla="*/ 6743712 w 6978645"/>
              <a:gd name="connsiteY24" fmla="*/ 184863 h 265238"/>
              <a:gd name="connsiteX25" fmla="*/ 6888392 w 6978645"/>
              <a:gd name="connsiteY25" fmla="*/ 192900 h 265238"/>
              <a:gd name="connsiteX26" fmla="*/ 6952695 w 6978645"/>
              <a:gd name="connsiteY26" fmla="*/ 225050 h 265238"/>
              <a:gd name="connsiteX27" fmla="*/ 6976808 w 6978645"/>
              <a:gd name="connsiteY27" fmla="*/ 241125 h 265238"/>
              <a:gd name="connsiteX28" fmla="*/ 6976808 w 6978645"/>
              <a:gd name="connsiteY28"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490305 w 6978645"/>
              <a:gd name="connsiteY5" fmla="*/ 64300 h 265238"/>
              <a:gd name="connsiteX6" fmla="*/ 570683 w 6978645"/>
              <a:gd name="connsiteY6" fmla="*/ 48225 h 265238"/>
              <a:gd name="connsiteX7" fmla="*/ 795742 w 6978645"/>
              <a:gd name="connsiteY7" fmla="*/ 32150 h 265238"/>
              <a:gd name="connsiteX8" fmla="*/ 980611 w 6978645"/>
              <a:gd name="connsiteY8" fmla="*/ 8038 h 265238"/>
              <a:gd name="connsiteX9" fmla="*/ 1028838 w 6978645"/>
              <a:gd name="connsiteY9" fmla="*/ 0 h 265238"/>
              <a:gd name="connsiteX10" fmla="*/ 3922445 w 6978645"/>
              <a:gd name="connsiteY10" fmla="*/ 0 h 265238"/>
              <a:gd name="connsiteX11" fmla="*/ 4123390 w 6978645"/>
              <a:gd name="connsiteY11" fmla="*/ 24113 h 265238"/>
              <a:gd name="connsiteX12" fmla="*/ 4187692 w 6978645"/>
              <a:gd name="connsiteY12" fmla="*/ 32150 h 265238"/>
              <a:gd name="connsiteX13" fmla="*/ 4428826 w 6978645"/>
              <a:gd name="connsiteY13" fmla="*/ 64300 h 265238"/>
              <a:gd name="connsiteX14" fmla="*/ 4573507 w 6978645"/>
              <a:gd name="connsiteY14" fmla="*/ 72338 h 265238"/>
              <a:gd name="connsiteX15" fmla="*/ 4621733 w 6978645"/>
              <a:gd name="connsiteY15" fmla="*/ 80375 h 265238"/>
              <a:gd name="connsiteX16" fmla="*/ 5666647 w 6978645"/>
              <a:gd name="connsiteY16" fmla="*/ 112525 h 265238"/>
              <a:gd name="connsiteX17" fmla="*/ 5851517 w 6978645"/>
              <a:gd name="connsiteY17" fmla="*/ 128600 h 265238"/>
              <a:gd name="connsiteX18" fmla="*/ 6446314 w 6978645"/>
              <a:gd name="connsiteY18" fmla="*/ 136638 h 265238"/>
              <a:gd name="connsiteX19" fmla="*/ 6518654 w 6978645"/>
              <a:gd name="connsiteY19" fmla="*/ 144675 h 265238"/>
              <a:gd name="connsiteX20" fmla="*/ 6566881 w 6978645"/>
              <a:gd name="connsiteY20" fmla="*/ 152713 h 265238"/>
              <a:gd name="connsiteX21" fmla="*/ 6623145 w 6978645"/>
              <a:gd name="connsiteY21" fmla="*/ 160750 h 265238"/>
              <a:gd name="connsiteX22" fmla="*/ 6711561 w 6978645"/>
              <a:gd name="connsiteY22" fmla="*/ 176825 h 265238"/>
              <a:gd name="connsiteX23" fmla="*/ 6743712 w 6978645"/>
              <a:gd name="connsiteY23" fmla="*/ 184863 h 265238"/>
              <a:gd name="connsiteX24" fmla="*/ 6888392 w 6978645"/>
              <a:gd name="connsiteY24" fmla="*/ 192900 h 265238"/>
              <a:gd name="connsiteX25" fmla="*/ 6952695 w 6978645"/>
              <a:gd name="connsiteY25" fmla="*/ 225050 h 265238"/>
              <a:gd name="connsiteX26" fmla="*/ 6976808 w 6978645"/>
              <a:gd name="connsiteY26" fmla="*/ 241125 h 265238"/>
              <a:gd name="connsiteX27" fmla="*/ 6976808 w 6978645"/>
              <a:gd name="connsiteY27"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1028838 w 6978645"/>
              <a:gd name="connsiteY8" fmla="*/ 0 h 265238"/>
              <a:gd name="connsiteX9" fmla="*/ 3922445 w 6978645"/>
              <a:gd name="connsiteY9" fmla="*/ 0 h 265238"/>
              <a:gd name="connsiteX10" fmla="*/ 4123390 w 6978645"/>
              <a:gd name="connsiteY10" fmla="*/ 24113 h 265238"/>
              <a:gd name="connsiteX11" fmla="*/ 4187692 w 6978645"/>
              <a:gd name="connsiteY11" fmla="*/ 32150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203768 w 6978645"/>
              <a:gd name="connsiteY11" fmla="*/ 40187 h 265238"/>
              <a:gd name="connsiteX12" fmla="*/ 4428826 w 6978645"/>
              <a:gd name="connsiteY12" fmla="*/ 64300 h 265238"/>
              <a:gd name="connsiteX13" fmla="*/ 4573507 w 6978645"/>
              <a:gd name="connsiteY13" fmla="*/ 72338 h 265238"/>
              <a:gd name="connsiteX14" fmla="*/ 4621733 w 6978645"/>
              <a:gd name="connsiteY14" fmla="*/ 80375 h 265238"/>
              <a:gd name="connsiteX15" fmla="*/ 5666647 w 6978645"/>
              <a:gd name="connsiteY15" fmla="*/ 112525 h 265238"/>
              <a:gd name="connsiteX16" fmla="*/ 5851517 w 6978645"/>
              <a:gd name="connsiteY16" fmla="*/ 128600 h 265238"/>
              <a:gd name="connsiteX17" fmla="*/ 6446314 w 6978645"/>
              <a:gd name="connsiteY17" fmla="*/ 136638 h 265238"/>
              <a:gd name="connsiteX18" fmla="*/ 6518654 w 6978645"/>
              <a:gd name="connsiteY18" fmla="*/ 144675 h 265238"/>
              <a:gd name="connsiteX19" fmla="*/ 6566881 w 6978645"/>
              <a:gd name="connsiteY19" fmla="*/ 152713 h 265238"/>
              <a:gd name="connsiteX20" fmla="*/ 6623145 w 6978645"/>
              <a:gd name="connsiteY20" fmla="*/ 160750 h 265238"/>
              <a:gd name="connsiteX21" fmla="*/ 6711561 w 6978645"/>
              <a:gd name="connsiteY21" fmla="*/ 176825 h 265238"/>
              <a:gd name="connsiteX22" fmla="*/ 6743712 w 6978645"/>
              <a:gd name="connsiteY22" fmla="*/ 184863 h 265238"/>
              <a:gd name="connsiteX23" fmla="*/ 6888392 w 6978645"/>
              <a:gd name="connsiteY23" fmla="*/ 192900 h 265238"/>
              <a:gd name="connsiteX24" fmla="*/ 6952695 w 6978645"/>
              <a:gd name="connsiteY24" fmla="*/ 225050 h 265238"/>
              <a:gd name="connsiteX25" fmla="*/ 6976808 w 6978645"/>
              <a:gd name="connsiteY25" fmla="*/ 241125 h 265238"/>
              <a:gd name="connsiteX26" fmla="*/ 6976808 w 6978645"/>
              <a:gd name="connsiteY26"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23390 w 6978645"/>
              <a:gd name="connsiteY9" fmla="*/ 24113 h 265238"/>
              <a:gd name="connsiteX10" fmla="*/ 4187692 w 6978645"/>
              <a:gd name="connsiteY10" fmla="*/ 32150 h 265238"/>
              <a:gd name="connsiteX11" fmla="*/ 4428826 w 6978645"/>
              <a:gd name="connsiteY11" fmla="*/ 64300 h 265238"/>
              <a:gd name="connsiteX12" fmla="*/ 4573507 w 6978645"/>
              <a:gd name="connsiteY12" fmla="*/ 72338 h 265238"/>
              <a:gd name="connsiteX13" fmla="*/ 4621733 w 6978645"/>
              <a:gd name="connsiteY13" fmla="*/ 80375 h 265238"/>
              <a:gd name="connsiteX14" fmla="*/ 5666647 w 6978645"/>
              <a:gd name="connsiteY14" fmla="*/ 112525 h 265238"/>
              <a:gd name="connsiteX15" fmla="*/ 5851517 w 6978645"/>
              <a:gd name="connsiteY15" fmla="*/ 128600 h 265238"/>
              <a:gd name="connsiteX16" fmla="*/ 6446314 w 6978645"/>
              <a:gd name="connsiteY16" fmla="*/ 136638 h 265238"/>
              <a:gd name="connsiteX17" fmla="*/ 6518654 w 6978645"/>
              <a:gd name="connsiteY17" fmla="*/ 144675 h 265238"/>
              <a:gd name="connsiteX18" fmla="*/ 6566881 w 6978645"/>
              <a:gd name="connsiteY18" fmla="*/ 152713 h 265238"/>
              <a:gd name="connsiteX19" fmla="*/ 6623145 w 6978645"/>
              <a:gd name="connsiteY19" fmla="*/ 160750 h 265238"/>
              <a:gd name="connsiteX20" fmla="*/ 6711561 w 6978645"/>
              <a:gd name="connsiteY20" fmla="*/ 176825 h 265238"/>
              <a:gd name="connsiteX21" fmla="*/ 6743712 w 6978645"/>
              <a:gd name="connsiteY21" fmla="*/ 184863 h 265238"/>
              <a:gd name="connsiteX22" fmla="*/ 6888392 w 6978645"/>
              <a:gd name="connsiteY22" fmla="*/ 192900 h 265238"/>
              <a:gd name="connsiteX23" fmla="*/ 6952695 w 6978645"/>
              <a:gd name="connsiteY23" fmla="*/ 225050 h 265238"/>
              <a:gd name="connsiteX24" fmla="*/ 6976808 w 6978645"/>
              <a:gd name="connsiteY24" fmla="*/ 241125 h 265238"/>
              <a:gd name="connsiteX25" fmla="*/ 6976808 w 6978645"/>
              <a:gd name="connsiteY25"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187692 w 6978645"/>
              <a:gd name="connsiteY9" fmla="*/ 32150 h 265238"/>
              <a:gd name="connsiteX10" fmla="*/ 4428826 w 6978645"/>
              <a:gd name="connsiteY10" fmla="*/ 64300 h 265238"/>
              <a:gd name="connsiteX11" fmla="*/ 4573507 w 6978645"/>
              <a:gd name="connsiteY11" fmla="*/ 72338 h 265238"/>
              <a:gd name="connsiteX12" fmla="*/ 4621733 w 6978645"/>
              <a:gd name="connsiteY12" fmla="*/ 80375 h 265238"/>
              <a:gd name="connsiteX13" fmla="*/ 5666647 w 6978645"/>
              <a:gd name="connsiteY13" fmla="*/ 112525 h 265238"/>
              <a:gd name="connsiteX14" fmla="*/ 5851517 w 6978645"/>
              <a:gd name="connsiteY14" fmla="*/ 128600 h 265238"/>
              <a:gd name="connsiteX15" fmla="*/ 6446314 w 6978645"/>
              <a:gd name="connsiteY15" fmla="*/ 136638 h 265238"/>
              <a:gd name="connsiteX16" fmla="*/ 6518654 w 6978645"/>
              <a:gd name="connsiteY16" fmla="*/ 144675 h 265238"/>
              <a:gd name="connsiteX17" fmla="*/ 6566881 w 6978645"/>
              <a:gd name="connsiteY17" fmla="*/ 152713 h 265238"/>
              <a:gd name="connsiteX18" fmla="*/ 6623145 w 6978645"/>
              <a:gd name="connsiteY18" fmla="*/ 160750 h 265238"/>
              <a:gd name="connsiteX19" fmla="*/ 6711561 w 6978645"/>
              <a:gd name="connsiteY19" fmla="*/ 176825 h 265238"/>
              <a:gd name="connsiteX20" fmla="*/ 6743712 w 6978645"/>
              <a:gd name="connsiteY20" fmla="*/ 184863 h 265238"/>
              <a:gd name="connsiteX21" fmla="*/ 6888392 w 6978645"/>
              <a:gd name="connsiteY21" fmla="*/ 192900 h 265238"/>
              <a:gd name="connsiteX22" fmla="*/ 6952695 w 6978645"/>
              <a:gd name="connsiteY22" fmla="*/ 225050 h 265238"/>
              <a:gd name="connsiteX23" fmla="*/ 6976808 w 6978645"/>
              <a:gd name="connsiteY23" fmla="*/ 241125 h 265238"/>
              <a:gd name="connsiteX24" fmla="*/ 6976808 w 6978645"/>
              <a:gd name="connsiteY24"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428826 w 6978645"/>
              <a:gd name="connsiteY9" fmla="*/ 64300 h 265238"/>
              <a:gd name="connsiteX10" fmla="*/ 4573507 w 6978645"/>
              <a:gd name="connsiteY10" fmla="*/ 72338 h 265238"/>
              <a:gd name="connsiteX11" fmla="*/ 4621733 w 6978645"/>
              <a:gd name="connsiteY11" fmla="*/ 80375 h 265238"/>
              <a:gd name="connsiteX12" fmla="*/ 5666647 w 6978645"/>
              <a:gd name="connsiteY12" fmla="*/ 112525 h 265238"/>
              <a:gd name="connsiteX13" fmla="*/ 5851517 w 6978645"/>
              <a:gd name="connsiteY13" fmla="*/ 128600 h 265238"/>
              <a:gd name="connsiteX14" fmla="*/ 6446314 w 6978645"/>
              <a:gd name="connsiteY14" fmla="*/ 136638 h 265238"/>
              <a:gd name="connsiteX15" fmla="*/ 6518654 w 6978645"/>
              <a:gd name="connsiteY15" fmla="*/ 144675 h 265238"/>
              <a:gd name="connsiteX16" fmla="*/ 6566881 w 6978645"/>
              <a:gd name="connsiteY16" fmla="*/ 152713 h 265238"/>
              <a:gd name="connsiteX17" fmla="*/ 6623145 w 6978645"/>
              <a:gd name="connsiteY17" fmla="*/ 160750 h 265238"/>
              <a:gd name="connsiteX18" fmla="*/ 6711561 w 6978645"/>
              <a:gd name="connsiteY18" fmla="*/ 176825 h 265238"/>
              <a:gd name="connsiteX19" fmla="*/ 6743712 w 6978645"/>
              <a:gd name="connsiteY19" fmla="*/ 184863 h 265238"/>
              <a:gd name="connsiteX20" fmla="*/ 6888392 w 6978645"/>
              <a:gd name="connsiteY20" fmla="*/ 192900 h 265238"/>
              <a:gd name="connsiteX21" fmla="*/ 6952695 w 6978645"/>
              <a:gd name="connsiteY21" fmla="*/ 225050 h 265238"/>
              <a:gd name="connsiteX22" fmla="*/ 6976808 w 6978645"/>
              <a:gd name="connsiteY22" fmla="*/ 241125 h 265238"/>
              <a:gd name="connsiteX23" fmla="*/ 6976808 w 6978645"/>
              <a:gd name="connsiteY23"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573507 w 6978645"/>
              <a:gd name="connsiteY9" fmla="*/ 72338 h 265238"/>
              <a:gd name="connsiteX10" fmla="*/ 4621733 w 6978645"/>
              <a:gd name="connsiteY10" fmla="*/ 80375 h 265238"/>
              <a:gd name="connsiteX11" fmla="*/ 5666647 w 6978645"/>
              <a:gd name="connsiteY11" fmla="*/ 112525 h 265238"/>
              <a:gd name="connsiteX12" fmla="*/ 5851517 w 6978645"/>
              <a:gd name="connsiteY12" fmla="*/ 128600 h 265238"/>
              <a:gd name="connsiteX13" fmla="*/ 6446314 w 6978645"/>
              <a:gd name="connsiteY13" fmla="*/ 136638 h 265238"/>
              <a:gd name="connsiteX14" fmla="*/ 6518654 w 6978645"/>
              <a:gd name="connsiteY14" fmla="*/ 144675 h 265238"/>
              <a:gd name="connsiteX15" fmla="*/ 6566881 w 6978645"/>
              <a:gd name="connsiteY15" fmla="*/ 152713 h 265238"/>
              <a:gd name="connsiteX16" fmla="*/ 6623145 w 6978645"/>
              <a:gd name="connsiteY16" fmla="*/ 160750 h 265238"/>
              <a:gd name="connsiteX17" fmla="*/ 6711561 w 6978645"/>
              <a:gd name="connsiteY17" fmla="*/ 176825 h 265238"/>
              <a:gd name="connsiteX18" fmla="*/ 6743712 w 6978645"/>
              <a:gd name="connsiteY18" fmla="*/ 184863 h 265238"/>
              <a:gd name="connsiteX19" fmla="*/ 6888392 w 6978645"/>
              <a:gd name="connsiteY19" fmla="*/ 192900 h 265238"/>
              <a:gd name="connsiteX20" fmla="*/ 6952695 w 6978645"/>
              <a:gd name="connsiteY20" fmla="*/ 225050 h 265238"/>
              <a:gd name="connsiteX21" fmla="*/ 6976808 w 6978645"/>
              <a:gd name="connsiteY21" fmla="*/ 241125 h 265238"/>
              <a:gd name="connsiteX22" fmla="*/ 6976808 w 6978645"/>
              <a:gd name="connsiteY22"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4621733 w 6978645"/>
              <a:gd name="connsiteY9" fmla="*/ 80375 h 265238"/>
              <a:gd name="connsiteX10" fmla="*/ 5666647 w 6978645"/>
              <a:gd name="connsiteY10" fmla="*/ 112525 h 265238"/>
              <a:gd name="connsiteX11" fmla="*/ 5851517 w 6978645"/>
              <a:gd name="connsiteY11" fmla="*/ 128600 h 265238"/>
              <a:gd name="connsiteX12" fmla="*/ 6446314 w 6978645"/>
              <a:gd name="connsiteY12" fmla="*/ 136638 h 265238"/>
              <a:gd name="connsiteX13" fmla="*/ 6518654 w 6978645"/>
              <a:gd name="connsiteY13" fmla="*/ 144675 h 265238"/>
              <a:gd name="connsiteX14" fmla="*/ 6566881 w 6978645"/>
              <a:gd name="connsiteY14" fmla="*/ 152713 h 265238"/>
              <a:gd name="connsiteX15" fmla="*/ 6623145 w 6978645"/>
              <a:gd name="connsiteY15" fmla="*/ 160750 h 265238"/>
              <a:gd name="connsiteX16" fmla="*/ 6711561 w 6978645"/>
              <a:gd name="connsiteY16" fmla="*/ 176825 h 265238"/>
              <a:gd name="connsiteX17" fmla="*/ 6743712 w 6978645"/>
              <a:gd name="connsiteY17" fmla="*/ 184863 h 265238"/>
              <a:gd name="connsiteX18" fmla="*/ 6888392 w 6978645"/>
              <a:gd name="connsiteY18" fmla="*/ 192900 h 265238"/>
              <a:gd name="connsiteX19" fmla="*/ 6952695 w 6978645"/>
              <a:gd name="connsiteY19" fmla="*/ 225050 h 265238"/>
              <a:gd name="connsiteX20" fmla="*/ 6976808 w 6978645"/>
              <a:gd name="connsiteY20" fmla="*/ 241125 h 265238"/>
              <a:gd name="connsiteX21" fmla="*/ 6976808 w 6978645"/>
              <a:gd name="connsiteY21" fmla="*/ 265238 h 265238"/>
              <a:gd name="connsiteX0" fmla="*/ 0 w 6978645"/>
              <a:gd name="connsiteY0" fmla="*/ 265238 h 265238"/>
              <a:gd name="connsiteX1" fmla="*/ 48226 w 6978645"/>
              <a:gd name="connsiteY1" fmla="*/ 241125 h 265238"/>
              <a:gd name="connsiteX2" fmla="*/ 72340 w 6978645"/>
              <a:gd name="connsiteY2" fmla="*/ 217013 h 265238"/>
              <a:gd name="connsiteX3" fmla="*/ 297398 w 6978645"/>
              <a:gd name="connsiteY3" fmla="*/ 96450 h 265238"/>
              <a:gd name="connsiteX4" fmla="*/ 321511 w 6978645"/>
              <a:gd name="connsiteY4" fmla="*/ 88413 h 265238"/>
              <a:gd name="connsiteX5" fmla="*/ 570683 w 6978645"/>
              <a:gd name="connsiteY5" fmla="*/ 48225 h 265238"/>
              <a:gd name="connsiteX6" fmla="*/ 795742 w 6978645"/>
              <a:gd name="connsiteY6" fmla="*/ 32150 h 265238"/>
              <a:gd name="connsiteX7" fmla="*/ 980611 w 6978645"/>
              <a:gd name="connsiteY7" fmla="*/ 8038 h 265238"/>
              <a:gd name="connsiteX8" fmla="*/ 3922445 w 6978645"/>
              <a:gd name="connsiteY8" fmla="*/ 0 h 265238"/>
              <a:gd name="connsiteX9" fmla="*/ 5666647 w 6978645"/>
              <a:gd name="connsiteY9" fmla="*/ 112525 h 265238"/>
              <a:gd name="connsiteX10" fmla="*/ 5851517 w 6978645"/>
              <a:gd name="connsiteY10" fmla="*/ 128600 h 265238"/>
              <a:gd name="connsiteX11" fmla="*/ 6446314 w 6978645"/>
              <a:gd name="connsiteY11" fmla="*/ 136638 h 265238"/>
              <a:gd name="connsiteX12" fmla="*/ 6518654 w 6978645"/>
              <a:gd name="connsiteY12" fmla="*/ 144675 h 265238"/>
              <a:gd name="connsiteX13" fmla="*/ 6566881 w 6978645"/>
              <a:gd name="connsiteY13" fmla="*/ 152713 h 265238"/>
              <a:gd name="connsiteX14" fmla="*/ 6623145 w 6978645"/>
              <a:gd name="connsiteY14" fmla="*/ 160750 h 265238"/>
              <a:gd name="connsiteX15" fmla="*/ 6711561 w 6978645"/>
              <a:gd name="connsiteY15" fmla="*/ 176825 h 265238"/>
              <a:gd name="connsiteX16" fmla="*/ 6743712 w 6978645"/>
              <a:gd name="connsiteY16" fmla="*/ 184863 h 265238"/>
              <a:gd name="connsiteX17" fmla="*/ 6888392 w 6978645"/>
              <a:gd name="connsiteY17" fmla="*/ 192900 h 265238"/>
              <a:gd name="connsiteX18" fmla="*/ 6952695 w 6978645"/>
              <a:gd name="connsiteY18" fmla="*/ 225050 h 265238"/>
              <a:gd name="connsiteX19" fmla="*/ 6976808 w 6978645"/>
              <a:gd name="connsiteY19" fmla="*/ 241125 h 265238"/>
              <a:gd name="connsiteX20" fmla="*/ 6976808 w 6978645"/>
              <a:gd name="connsiteY20" fmla="*/ 265238 h 265238"/>
              <a:gd name="connsiteX0" fmla="*/ 0 w 6978645"/>
              <a:gd name="connsiteY0" fmla="*/ 272904 h 272904"/>
              <a:gd name="connsiteX1" fmla="*/ 48226 w 6978645"/>
              <a:gd name="connsiteY1" fmla="*/ 248791 h 272904"/>
              <a:gd name="connsiteX2" fmla="*/ 72340 w 6978645"/>
              <a:gd name="connsiteY2" fmla="*/ 224679 h 272904"/>
              <a:gd name="connsiteX3" fmla="*/ 297398 w 6978645"/>
              <a:gd name="connsiteY3" fmla="*/ 104116 h 272904"/>
              <a:gd name="connsiteX4" fmla="*/ 321511 w 6978645"/>
              <a:gd name="connsiteY4" fmla="*/ 96079 h 272904"/>
              <a:gd name="connsiteX5" fmla="*/ 570683 w 6978645"/>
              <a:gd name="connsiteY5" fmla="*/ 55891 h 272904"/>
              <a:gd name="connsiteX6" fmla="*/ 795742 w 6978645"/>
              <a:gd name="connsiteY6" fmla="*/ 39816 h 272904"/>
              <a:gd name="connsiteX7" fmla="*/ 980611 w 6978645"/>
              <a:gd name="connsiteY7" fmla="*/ 15704 h 272904"/>
              <a:gd name="connsiteX8" fmla="*/ 3922445 w 6978645"/>
              <a:gd name="connsiteY8" fmla="*/ 7666 h 272904"/>
              <a:gd name="connsiteX9" fmla="*/ 5851517 w 6978645"/>
              <a:gd name="connsiteY9" fmla="*/ 136266 h 272904"/>
              <a:gd name="connsiteX10" fmla="*/ 6446314 w 6978645"/>
              <a:gd name="connsiteY10" fmla="*/ 144304 h 272904"/>
              <a:gd name="connsiteX11" fmla="*/ 6518654 w 6978645"/>
              <a:gd name="connsiteY11" fmla="*/ 152341 h 272904"/>
              <a:gd name="connsiteX12" fmla="*/ 6566881 w 6978645"/>
              <a:gd name="connsiteY12" fmla="*/ 160379 h 272904"/>
              <a:gd name="connsiteX13" fmla="*/ 6623145 w 6978645"/>
              <a:gd name="connsiteY13" fmla="*/ 168416 h 272904"/>
              <a:gd name="connsiteX14" fmla="*/ 6711561 w 6978645"/>
              <a:gd name="connsiteY14" fmla="*/ 184491 h 272904"/>
              <a:gd name="connsiteX15" fmla="*/ 6743712 w 6978645"/>
              <a:gd name="connsiteY15" fmla="*/ 192529 h 272904"/>
              <a:gd name="connsiteX16" fmla="*/ 6888392 w 6978645"/>
              <a:gd name="connsiteY16" fmla="*/ 200566 h 272904"/>
              <a:gd name="connsiteX17" fmla="*/ 6952695 w 6978645"/>
              <a:gd name="connsiteY17" fmla="*/ 232716 h 272904"/>
              <a:gd name="connsiteX18" fmla="*/ 6976808 w 6978645"/>
              <a:gd name="connsiteY18" fmla="*/ 248791 h 272904"/>
              <a:gd name="connsiteX19" fmla="*/ 6976808 w 6978645"/>
              <a:gd name="connsiteY19" fmla="*/ 272904 h 272904"/>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11561 w 6978645"/>
              <a:gd name="connsiteY13" fmla="*/ 185074 h 273487"/>
              <a:gd name="connsiteX14" fmla="*/ 6743712 w 6978645"/>
              <a:gd name="connsiteY14" fmla="*/ 193112 h 273487"/>
              <a:gd name="connsiteX15" fmla="*/ 6888392 w 6978645"/>
              <a:gd name="connsiteY15" fmla="*/ 201149 h 273487"/>
              <a:gd name="connsiteX16" fmla="*/ 6952695 w 6978645"/>
              <a:gd name="connsiteY16" fmla="*/ 233299 h 273487"/>
              <a:gd name="connsiteX17" fmla="*/ 6976808 w 6978645"/>
              <a:gd name="connsiteY17" fmla="*/ 249374 h 273487"/>
              <a:gd name="connsiteX18" fmla="*/ 6976808 w 6978645"/>
              <a:gd name="connsiteY18"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566881 w 6978645"/>
              <a:gd name="connsiteY11" fmla="*/ 160962 h 273487"/>
              <a:gd name="connsiteX12" fmla="*/ 6623145 w 6978645"/>
              <a:gd name="connsiteY12" fmla="*/ 168999 h 273487"/>
              <a:gd name="connsiteX13" fmla="*/ 6743712 w 6978645"/>
              <a:gd name="connsiteY13" fmla="*/ 193112 h 273487"/>
              <a:gd name="connsiteX14" fmla="*/ 6888392 w 6978645"/>
              <a:gd name="connsiteY14" fmla="*/ 201149 h 273487"/>
              <a:gd name="connsiteX15" fmla="*/ 6952695 w 6978645"/>
              <a:gd name="connsiteY15" fmla="*/ 233299 h 273487"/>
              <a:gd name="connsiteX16" fmla="*/ 6976808 w 6978645"/>
              <a:gd name="connsiteY16" fmla="*/ 249374 h 273487"/>
              <a:gd name="connsiteX17" fmla="*/ 6976808 w 6978645"/>
              <a:gd name="connsiteY17"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518654 w 6978645"/>
              <a:gd name="connsiteY10" fmla="*/ 152924 h 273487"/>
              <a:gd name="connsiteX11" fmla="*/ 6623145 w 6978645"/>
              <a:gd name="connsiteY11" fmla="*/ 168999 h 273487"/>
              <a:gd name="connsiteX12" fmla="*/ 6743712 w 6978645"/>
              <a:gd name="connsiteY12" fmla="*/ 193112 h 273487"/>
              <a:gd name="connsiteX13" fmla="*/ 6888392 w 6978645"/>
              <a:gd name="connsiteY13" fmla="*/ 201149 h 273487"/>
              <a:gd name="connsiteX14" fmla="*/ 6952695 w 6978645"/>
              <a:gd name="connsiteY14" fmla="*/ 233299 h 273487"/>
              <a:gd name="connsiteX15" fmla="*/ 6976808 w 6978645"/>
              <a:gd name="connsiteY15" fmla="*/ 249374 h 273487"/>
              <a:gd name="connsiteX16" fmla="*/ 6976808 w 6978645"/>
              <a:gd name="connsiteY16"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743712 w 6978645"/>
              <a:gd name="connsiteY11" fmla="*/ 193112 h 273487"/>
              <a:gd name="connsiteX12" fmla="*/ 6888392 w 6978645"/>
              <a:gd name="connsiteY12" fmla="*/ 201149 h 273487"/>
              <a:gd name="connsiteX13" fmla="*/ 6952695 w 6978645"/>
              <a:gd name="connsiteY13" fmla="*/ 233299 h 273487"/>
              <a:gd name="connsiteX14" fmla="*/ 6976808 w 6978645"/>
              <a:gd name="connsiteY14" fmla="*/ 249374 h 273487"/>
              <a:gd name="connsiteX15" fmla="*/ 6976808 w 6978645"/>
              <a:gd name="connsiteY15" fmla="*/ 273487 h 273487"/>
              <a:gd name="connsiteX0" fmla="*/ 0 w 6978645"/>
              <a:gd name="connsiteY0" fmla="*/ 273487 h 273487"/>
              <a:gd name="connsiteX1" fmla="*/ 48226 w 6978645"/>
              <a:gd name="connsiteY1" fmla="*/ 249374 h 273487"/>
              <a:gd name="connsiteX2" fmla="*/ 72340 w 6978645"/>
              <a:gd name="connsiteY2" fmla="*/ 225262 h 273487"/>
              <a:gd name="connsiteX3" fmla="*/ 297398 w 6978645"/>
              <a:gd name="connsiteY3" fmla="*/ 104699 h 273487"/>
              <a:gd name="connsiteX4" fmla="*/ 321511 w 6978645"/>
              <a:gd name="connsiteY4" fmla="*/ 96662 h 273487"/>
              <a:gd name="connsiteX5" fmla="*/ 570683 w 6978645"/>
              <a:gd name="connsiteY5" fmla="*/ 56474 h 273487"/>
              <a:gd name="connsiteX6" fmla="*/ 795742 w 6978645"/>
              <a:gd name="connsiteY6" fmla="*/ 40399 h 273487"/>
              <a:gd name="connsiteX7" fmla="*/ 980611 w 6978645"/>
              <a:gd name="connsiteY7" fmla="*/ 16287 h 273487"/>
              <a:gd name="connsiteX8" fmla="*/ 3922445 w 6978645"/>
              <a:gd name="connsiteY8" fmla="*/ 8249 h 273487"/>
              <a:gd name="connsiteX9" fmla="*/ 6446314 w 6978645"/>
              <a:gd name="connsiteY9" fmla="*/ 144887 h 273487"/>
              <a:gd name="connsiteX10" fmla="*/ 6623145 w 6978645"/>
              <a:gd name="connsiteY10" fmla="*/ 168999 h 273487"/>
              <a:gd name="connsiteX11" fmla="*/ 6888392 w 6978645"/>
              <a:gd name="connsiteY11" fmla="*/ 201149 h 273487"/>
              <a:gd name="connsiteX12" fmla="*/ 6952695 w 6978645"/>
              <a:gd name="connsiteY12" fmla="*/ 233299 h 273487"/>
              <a:gd name="connsiteX13" fmla="*/ 6976808 w 6978645"/>
              <a:gd name="connsiteY13" fmla="*/ 249374 h 273487"/>
              <a:gd name="connsiteX14" fmla="*/ 6976808 w 6978645"/>
              <a:gd name="connsiteY14" fmla="*/ 273487 h 273487"/>
              <a:gd name="connsiteX0" fmla="*/ 0 w 6985375"/>
              <a:gd name="connsiteY0" fmla="*/ 273487 h 273487"/>
              <a:gd name="connsiteX1" fmla="*/ 48226 w 6985375"/>
              <a:gd name="connsiteY1" fmla="*/ 249374 h 273487"/>
              <a:gd name="connsiteX2" fmla="*/ 72340 w 6985375"/>
              <a:gd name="connsiteY2" fmla="*/ 225262 h 273487"/>
              <a:gd name="connsiteX3" fmla="*/ 297398 w 6985375"/>
              <a:gd name="connsiteY3" fmla="*/ 104699 h 273487"/>
              <a:gd name="connsiteX4" fmla="*/ 321511 w 6985375"/>
              <a:gd name="connsiteY4" fmla="*/ 96662 h 273487"/>
              <a:gd name="connsiteX5" fmla="*/ 570683 w 6985375"/>
              <a:gd name="connsiteY5" fmla="*/ 56474 h 273487"/>
              <a:gd name="connsiteX6" fmla="*/ 795742 w 6985375"/>
              <a:gd name="connsiteY6" fmla="*/ 40399 h 273487"/>
              <a:gd name="connsiteX7" fmla="*/ 980611 w 6985375"/>
              <a:gd name="connsiteY7" fmla="*/ 16287 h 273487"/>
              <a:gd name="connsiteX8" fmla="*/ 3922445 w 6985375"/>
              <a:gd name="connsiteY8" fmla="*/ 8249 h 273487"/>
              <a:gd name="connsiteX9" fmla="*/ 6446314 w 6985375"/>
              <a:gd name="connsiteY9" fmla="*/ 144887 h 273487"/>
              <a:gd name="connsiteX10" fmla="*/ 6623145 w 6985375"/>
              <a:gd name="connsiteY10" fmla="*/ 168999 h 273487"/>
              <a:gd name="connsiteX11" fmla="*/ 6952695 w 6985375"/>
              <a:gd name="connsiteY11" fmla="*/ 233299 h 273487"/>
              <a:gd name="connsiteX12" fmla="*/ 6976808 w 6985375"/>
              <a:gd name="connsiteY12" fmla="*/ 249374 h 273487"/>
              <a:gd name="connsiteX13" fmla="*/ 6976808 w 6985375"/>
              <a:gd name="connsiteY13" fmla="*/ 273487 h 273487"/>
              <a:gd name="connsiteX0" fmla="*/ 0 w 7003005"/>
              <a:gd name="connsiteY0" fmla="*/ 273487 h 273487"/>
              <a:gd name="connsiteX1" fmla="*/ 48226 w 7003005"/>
              <a:gd name="connsiteY1" fmla="*/ 249374 h 273487"/>
              <a:gd name="connsiteX2" fmla="*/ 72340 w 7003005"/>
              <a:gd name="connsiteY2" fmla="*/ 225262 h 273487"/>
              <a:gd name="connsiteX3" fmla="*/ 297398 w 7003005"/>
              <a:gd name="connsiteY3" fmla="*/ 104699 h 273487"/>
              <a:gd name="connsiteX4" fmla="*/ 321511 w 7003005"/>
              <a:gd name="connsiteY4" fmla="*/ 96662 h 273487"/>
              <a:gd name="connsiteX5" fmla="*/ 570683 w 7003005"/>
              <a:gd name="connsiteY5" fmla="*/ 56474 h 273487"/>
              <a:gd name="connsiteX6" fmla="*/ 795742 w 7003005"/>
              <a:gd name="connsiteY6" fmla="*/ 40399 h 273487"/>
              <a:gd name="connsiteX7" fmla="*/ 980611 w 7003005"/>
              <a:gd name="connsiteY7" fmla="*/ 16287 h 273487"/>
              <a:gd name="connsiteX8" fmla="*/ 3922445 w 7003005"/>
              <a:gd name="connsiteY8" fmla="*/ 8249 h 273487"/>
              <a:gd name="connsiteX9" fmla="*/ 6446314 w 7003005"/>
              <a:gd name="connsiteY9" fmla="*/ 144887 h 273487"/>
              <a:gd name="connsiteX10" fmla="*/ 6623145 w 7003005"/>
              <a:gd name="connsiteY10" fmla="*/ 168999 h 273487"/>
              <a:gd name="connsiteX11" fmla="*/ 6976808 w 7003005"/>
              <a:gd name="connsiteY11" fmla="*/ 249374 h 273487"/>
              <a:gd name="connsiteX12" fmla="*/ 6976808 w 7003005"/>
              <a:gd name="connsiteY12" fmla="*/ 273487 h 273487"/>
              <a:gd name="connsiteX0" fmla="*/ 0 w 7000623"/>
              <a:gd name="connsiteY0" fmla="*/ 273487 h 273487"/>
              <a:gd name="connsiteX1" fmla="*/ 48226 w 7000623"/>
              <a:gd name="connsiteY1" fmla="*/ 249374 h 273487"/>
              <a:gd name="connsiteX2" fmla="*/ 72340 w 7000623"/>
              <a:gd name="connsiteY2" fmla="*/ 225262 h 273487"/>
              <a:gd name="connsiteX3" fmla="*/ 297398 w 7000623"/>
              <a:gd name="connsiteY3" fmla="*/ 104699 h 273487"/>
              <a:gd name="connsiteX4" fmla="*/ 321511 w 7000623"/>
              <a:gd name="connsiteY4" fmla="*/ 96662 h 273487"/>
              <a:gd name="connsiteX5" fmla="*/ 570683 w 7000623"/>
              <a:gd name="connsiteY5" fmla="*/ 56474 h 273487"/>
              <a:gd name="connsiteX6" fmla="*/ 795742 w 7000623"/>
              <a:gd name="connsiteY6" fmla="*/ 40399 h 273487"/>
              <a:gd name="connsiteX7" fmla="*/ 980611 w 7000623"/>
              <a:gd name="connsiteY7" fmla="*/ 16287 h 273487"/>
              <a:gd name="connsiteX8" fmla="*/ 3922445 w 7000623"/>
              <a:gd name="connsiteY8" fmla="*/ 8249 h 273487"/>
              <a:gd name="connsiteX9" fmla="*/ 6446314 w 7000623"/>
              <a:gd name="connsiteY9" fmla="*/ 144887 h 273487"/>
              <a:gd name="connsiteX10" fmla="*/ 6655296 w 7000623"/>
              <a:gd name="connsiteY10" fmla="*/ 120774 h 273487"/>
              <a:gd name="connsiteX11" fmla="*/ 6976808 w 7000623"/>
              <a:gd name="connsiteY11" fmla="*/ 249374 h 273487"/>
              <a:gd name="connsiteX12" fmla="*/ 6976808 w 7000623"/>
              <a:gd name="connsiteY12" fmla="*/ 273487 h 273487"/>
              <a:gd name="connsiteX0" fmla="*/ 0 w 7000623"/>
              <a:gd name="connsiteY0" fmla="*/ 265238 h 265238"/>
              <a:gd name="connsiteX1" fmla="*/ 48226 w 7000623"/>
              <a:gd name="connsiteY1" fmla="*/ 241125 h 265238"/>
              <a:gd name="connsiteX2" fmla="*/ 72340 w 7000623"/>
              <a:gd name="connsiteY2" fmla="*/ 217013 h 265238"/>
              <a:gd name="connsiteX3" fmla="*/ 297398 w 7000623"/>
              <a:gd name="connsiteY3" fmla="*/ 96450 h 265238"/>
              <a:gd name="connsiteX4" fmla="*/ 321511 w 7000623"/>
              <a:gd name="connsiteY4" fmla="*/ 88413 h 265238"/>
              <a:gd name="connsiteX5" fmla="*/ 570683 w 7000623"/>
              <a:gd name="connsiteY5" fmla="*/ 48225 h 265238"/>
              <a:gd name="connsiteX6" fmla="*/ 795742 w 7000623"/>
              <a:gd name="connsiteY6" fmla="*/ 32150 h 265238"/>
              <a:gd name="connsiteX7" fmla="*/ 980611 w 7000623"/>
              <a:gd name="connsiteY7" fmla="*/ 8038 h 265238"/>
              <a:gd name="connsiteX8" fmla="*/ 3922445 w 7000623"/>
              <a:gd name="connsiteY8" fmla="*/ 0 h 265238"/>
              <a:gd name="connsiteX9" fmla="*/ 6414162 w 7000623"/>
              <a:gd name="connsiteY9" fmla="*/ 112526 h 265238"/>
              <a:gd name="connsiteX10" fmla="*/ 6655296 w 7000623"/>
              <a:gd name="connsiteY10" fmla="*/ 112525 h 265238"/>
              <a:gd name="connsiteX11" fmla="*/ 6976808 w 7000623"/>
              <a:gd name="connsiteY11" fmla="*/ 241125 h 265238"/>
              <a:gd name="connsiteX12" fmla="*/ 6976808 w 7000623"/>
              <a:gd name="connsiteY12" fmla="*/ 265238 h 265238"/>
              <a:gd name="connsiteX0" fmla="*/ 0 w 7000623"/>
              <a:gd name="connsiteY0" fmla="*/ 271741 h 271741"/>
              <a:gd name="connsiteX1" fmla="*/ 48226 w 7000623"/>
              <a:gd name="connsiteY1" fmla="*/ 247628 h 271741"/>
              <a:gd name="connsiteX2" fmla="*/ 72340 w 7000623"/>
              <a:gd name="connsiteY2" fmla="*/ 223516 h 271741"/>
              <a:gd name="connsiteX3" fmla="*/ 297398 w 7000623"/>
              <a:gd name="connsiteY3" fmla="*/ 102953 h 271741"/>
              <a:gd name="connsiteX4" fmla="*/ 321511 w 7000623"/>
              <a:gd name="connsiteY4" fmla="*/ 94916 h 271741"/>
              <a:gd name="connsiteX5" fmla="*/ 570683 w 7000623"/>
              <a:gd name="connsiteY5" fmla="*/ 54728 h 271741"/>
              <a:gd name="connsiteX6" fmla="*/ 795742 w 7000623"/>
              <a:gd name="connsiteY6" fmla="*/ 38653 h 271741"/>
              <a:gd name="connsiteX7" fmla="*/ 980611 w 7000623"/>
              <a:gd name="connsiteY7" fmla="*/ 14541 h 271741"/>
              <a:gd name="connsiteX8" fmla="*/ 3922445 w 7000623"/>
              <a:gd name="connsiteY8" fmla="*/ 6503 h 271741"/>
              <a:gd name="connsiteX9" fmla="*/ 6655296 w 7000623"/>
              <a:gd name="connsiteY9" fmla="*/ 119028 h 271741"/>
              <a:gd name="connsiteX10" fmla="*/ 6976808 w 7000623"/>
              <a:gd name="connsiteY10" fmla="*/ 247628 h 271741"/>
              <a:gd name="connsiteX11" fmla="*/ 6976808 w 7000623"/>
              <a:gd name="connsiteY11" fmla="*/ 271741 h 271741"/>
              <a:gd name="connsiteX0" fmla="*/ 0 w 7000623"/>
              <a:gd name="connsiteY0" fmla="*/ 272708 h 272708"/>
              <a:gd name="connsiteX1" fmla="*/ 48226 w 7000623"/>
              <a:gd name="connsiteY1" fmla="*/ 248595 h 272708"/>
              <a:gd name="connsiteX2" fmla="*/ 72340 w 7000623"/>
              <a:gd name="connsiteY2" fmla="*/ 224483 h 272708"/>
              <a:gd name="connsiteX3" fmla="*/ 297398 w 7000623"/>
              <a:gd name="connsiteY3" fmla="*/ 103920 h 272708"/>
              <a:gd name="connsiteX4" fmla="*/ 321511 w 7000623"/>
              <a:gd name="connsiteY4" fmla="*/ 95883 h 272708"/>
              <a:gd name="connsiteX5" fmla="*/ 570683 w 7000623"/>
              <a:gd name="connsiteY5" fmla="*/ 55695 h 272708"/>
              <a:gd name="connsiteX6" fmla="*/ 980611 w 7000623"/>
              <a:gd name="connsiteY6" fmla="*/ 15508 h 272708"/>
              <a:gd name="connsiteX7" fmla="*/ 3922445 w 7000623"/>
              <a:gd name="connsiteY7" fmla="*/ 7470 h 272708"/>
              <a:gd name="connsiteX8" fmla="*/ 6655296 w 7000623"/>
              <a:gd name="connsiteY8" fmla="*/ 119995 h 272708"/>
              <a:gd name="connsiteX9" fmla="*/ 6976808 w 7000623"/>
              <a:gd name="connsiteY9" fmla="*/ 248595 h 272708"/>
              <a:gd name="connsiteX10" fmla="*/ 6976808 w 7000623"/>
              <a:gd name="connsiteY10" fmla="*/ 272708 h 272708"/>
              <a:gd name="connsiteX0" fmla="*/ 0 w 6999432"/>
              <a:gd name="connsiteY0" fmla="*/ 270339 h 270339"/>
              <a:gd name="connsiteX1" fmla="*/ 48226 w 6999432"/>
              <a:gd name="connsiteY1" fmla="*/ 246226 h 270339"/>
              <a:gd name="connsiteX2" fmla="*/ 72340 w 6999432"/>
              <a:gd name="connsiteY2" fmla="*/ 222114 h 270339"/>
              <a:gd name="connsiteX3" fmla="*/ 297398 w 6999432"/>
              <a:gd name="connsiteY3" fmla="*/ 101551 h 270339"/>
              <a:gd name="connsiteX4" fmla="*/ 321511 w 6999432"/>
              <a:gd name="connsiteY4" fmla="*/ 93514 h 270339"/>
              <a:gd name="connsiteX5" fmla="*/ 570683 w 6999432"/>
              <a:gd name="connsiteY5" fmla="*/ 53326 h 270339"/>
              <a:gd name="connsiteX6" fmla="*/ 980611 w 6999432"/>
              <a:gd name="connsiteY6" fmla="*/ 13139 h 270339"/>
              <a:gd name="connsiteX7" fmla="*/ 3922445 w 6999432"/>
              <a:gd name="connsiteY7" fmla="*/ 5101 h 270339"/>
              <a:gd name="connsiteX8" fmla="*/ 6671372 w 6999432"/>
              <a:gd name="connsiteY8" fmla="*/ 85476 h 270339"/>
              <a:gd name="connsiteX9" fmla="*/ 6976808 w 6999432"/>
              <a:gd name="connsiteY9" fmla="*/ 246226 h 270339"/>
              <a:gd name="connsiteX10" fmla="*/ 6976808 w 6999432"/>
              <a:gd name="connsiteY10" fmla="*/ 270339 h 270339"/>
              <a:gd name="connsiteX0" fmla="*/ 0 w 6976808"/>
              <a:gd name="connsiteY0" fmla="*/ 270339 h 270339"/>
              <a:gd name="connsiteX1" fmla="*/ 48226 w 6976808"/>
              <a:gd name="connsiteY1" fmla="*/ 246226 h 270339"/>
              <a:gd name="connsiteX2" fmla="*/ 72340 w 6976808"/>
              <a:gd name="connsiteY2" fmla="*/ 222114 h 270339"/>
              <a:gd name="connsiteX3" fmla="*/ 297398 w 6976808"/>
              <a:gd name="connsiteY3" fmla="*/ 101551 h 270339"/>
              <a:gd name="connsiteX4" fmla="*/ 321511 w 6976808"/>
              <a:gd name="connsiteY4" fmla="*/ 93514 h 270339"/>
              <a:gd name="connsiteX5" fmla="*/ 570683 w 6976808"/>
              <a:gd name="connsiteY5" fmla="*/ 53326 h 270339"/>
              <a:gd name="connsiteX6" fmla="*/ 980611 w 6976808"/>
              <a:gd name="connsiteY6" fmla="*/ 13139 h 270339"/>
              <a:gd name="connsiteX7" fmla="*/ 3922445 w 6976808"/>
              <a:gd name="connsiteY7" fmla="*/ 5101 h 270339"/>
              <a:gd name="connsiteX8" fmla="*/ 6671372 w 6976808"/>
              <a:gd name="connsiteY8" fmla="*/ 85476 h 270339"/>
              <a:gd name="connsiteX9" fmla="*/ 6976808 w 6976808"/>
              <a:gd name="connsiteY9" fmla="*/ 246226 h 270339"/>
              <a:gd name="connsiteX0" fmla="*/ 0 w 6936619"/>
              <a:gd name="connsiteY0" fmla="*/ 270339 h 270339"/>
              <a:gd name="connsiteX1" fmla="*/ 48226 w 6936619"/>
              <a:gd name="connsiteY1" fmla="*/ 246226 h 270339"/>
              <a:gd name="connsiteX2" fmla="*/ 72340 w 6936619"/>
              <a:gd name="connsiteY2" fmla="*/ 222114 h 270339"/>
              <a:gd name="connsiteX3" fmla="*/ 297398 w 6936619"/>
              <a:gd name="connsiteY3" fmla="*/ 101551 h 270339"/>
              <a:gd name="connsiteX4" fmla="*/ 321511 w 6936619"/>
              <a:gd name="connsiteY4" fmla="*/ 93514 h 270339"/>
              <a:gd name="connsiteX5" fmla="*/ 570683 w 6936619"/>
              <a:gd name="connsiteY5" fmla="*/ 53326 h 270339"/>
              <a:gd name="connsiteX6" fmla="*/ 980611 w 6936619"/>
              <a:gd name="connsiteY6" fmla="*/ 13139 h 270339"/>
              <a:gd name="connsiteX7" fmla="*/ 3922445 w 6936619"/>
              <a:gd name="connsiteY7" fmla="*/ 5101 h 270339"/>
              <a:gd name="connsiteX8" fmla="*/ 6671372 w 6936619"/>
              <a:gd name="connsiteY8" fmla="*/ 85476 h 270339"/>
              <a:gd name="connsiteX9" fmla="*/ 6936619 w 6936619"/>
              <a:gd name="connsiteY9" fmla="*/ 246226 h 270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36619" h="270339">
                <a:moveTo>
                  <a:pt x="0" y="270339"/>
                </a:moveTo>
                <a:cubicBezTo>
                  <a:pt x="16075" y="262301"/>
                  <a:pt x="33272" y="256195"/>
                  <a:pt x="48226" y="246226"/>
                </a:cubicBezTo>
                <a:cubicBezTo>
                  <a:pt x="57684" y="239921"/>
                  <a:pt x="30811" y="246227"/>
                  <a:pt x="72340" y="222114"/>
                </a:cubicBezTo>
                <a:cubicBezTo>
                  <a:pt x="113869" y="198002"/>
                  <a:pt x="255870" y="122984"/>
                  <a:pt x="297398" y="101551"/>
                </a:cubicBezTo>
                <a:cubicBezTo>
                  <a:pt x="338926" y="80118"/>
                  <a:pt x="275964" y="101552"/>
                  <a:pt x="321511" y="93514"/>
                </a:cubicBezTo>
                <a:cubicBezTo>
                  <a:pt x="367059" y="85477"/>
                  <a:pt x="460833" y="66722"/>
                  <a:pt x="570683" y="53326"/>
                </a:cubicBezTo>
                <a:cubicBezTo>
                  <a:pt x="680533" y="39930"/>
                  <a:pt x="421984" y="21176"/>
                  <a:pt x="980611" y="13139"/>
                </a:cubicBezTo>
                <a:cubicBezTo>
                  <a:pt x="1539238" y="5102"/>
                  <a:pt x="2973985" y="-6955"/>
                  <a:pt x="3922445" y="5101"/>
                </a:cubicBezTo>
                <a:cubicBezTo>
                  <a:pt x="4870905" y="17157"/>
                  <a:pt x="6162312" y="45289"/>
                  <a:pt x="6671372" y="85476"/>
                </a:cubicBezTo>
                <a:cubicBezTo>
                  <a:pt x="6759788" y="102891"/>
                  <a:pt x="6885713" y="215416"/>
                  <a:pt x="6936619" y="246226"/>
                </a:cubicBezTo>
              </a:path>
            </a:pathLst>
          </a:custGeom>
          <a:ln>
            <a:solidFill>
              <a:srgbClr val="000000"/>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TextBox 49"/>
          <p:cNvSpPr txBox="1"/>
          <p:nvPr/>
        </p:nvSpPr>
        <p:spPr>
          <a:xfrm>
            <a:off x="609600" y="4419600"/>
            <a:ext cx="5346047" cy="369332"/>
          </a:xfrm>
          <a:prstGeom prst="rect">
            <a:avLst/>
          </a:prstGeom>
          <a:noFill/>
        </p:spPr>
        <p:txBody>
          <a:bodyPr wrap="none" rtlCol="0">
            <a:spAutoFit/>
          </a:bodyPr>
          <a:lstStyle/>
          <a:p>
            <a:r>
              <a:rPr lang="en-US" dirty="0" smtClean="0"/>
              <a:t>First allocation chews up space from start of free space</a:t>
            </a:r>
            <a:endParaRPr lang="en-US" dirty="0"/>
          </a:p>
        </p:txBody>
      </p:sp>
      <p:sp>
        <p:nvSpPr>
          <p:cNvPr id="51" name="TextBox 50"/>
          <p:cNvSpPr txBox="1"/>
          <p:nvPr/>
        </p:nvSpPr>
        <p:spPr>
          <a:xfrm>
            <a:off x="685800" y="5791200"/>
            <a:ext cx="7789312" cy="646331"/>
          </a:xfrm>
          <a:prstGeom prst="rect">
            <a:avLst/>
          </a:prstGeom>
          <a:noFill/>
        </p:spPr>
        <p:txBody>
          <a:bodyPr wrap="none" rtlCol="0">
            <a:spAutoFit/>
          </a:bodyPr>
          <a:lstStyle/>
          <a:p>
            <a:r>
              <a:rPr lang="en-US" dirty="0" smtClean="0"/>
              <a:t>After many </a:t>
            </a:r>
            <a:r>
              <a:rPr lang="en-US" dirty="0" err="1" smtClean="0"/>
              <a:t>mallocs</a:t>
            </a:r>
            <a:r>
              <a:rPr lang="en-US" dirty="0" smtClean="0"/>
              <a:t> and frees, have potentially long linked list of odd-sized blocks</a:t>
            </a:r>
          </a:p>
          <a:p>
            <a:r>
              <a:rPr lang="en-US" dirty="0" smtClean="0"/>
              <a:t>Frees link block back onto linked list – might merge with neighboring free space</a:t>
            </a:r>
            <a:endParaRPr lang="en-US" dirty="0"/>
          </a:p>
        </p:txBody>
      </p:sp>
    </p:spTree>
    <p:extLst>
      <p:ext uri="{BB962C8B-B14F-4D97-AF65-F5344CB8AC3E}">
        <p14:creationId xmlns:p14="http://schemas.microsoft.com/office/powerpoint/2010/main" val="13035670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Faster </a:t>
            </a:r>
            <a:r>
              <a:rPr lang="en-US" dirty="0" err="1" smtClean="0"/>
              <a:t>malloc</a:t>
            </a:r>
            <a:r>
              <a:rPr lang="en-US" dirty="0" smtClean="0"/>
              <a:t> implementations</a:t>
            </a:r>
            <a:endParaRPr lang="en-US" dirty="0"/>
          </a:p>
        </p:txBody>
      </p:sp>
      <p:sp>
        <p:nvSpPr>
          <p:cNvPr id="3" name="Content Placeholder 2"/>
          <p:cNvSpPr>
            <a:spLocks noGrp="1"/>
          </p:cNvSpPr>
          <p:nvPr>
            <p:ph idx="1"/>
          </p:nvPr>
        </p:nvSpPr>
        <p:spPr/>
        <p:txBody>
          <a:bodyPr/>
          <a:lstStyle/>
          <a:p>
            <a:r>
              <a:rPr lang="en-US" dirty="0" smtClean="0"/>
              <a:t>Keep separate pools of blocks for different sized objects</a:t>
            </a:r>
          </a:p>
          <a:p>
            <a:r>
              <a:rPr lang="en-US" dirty="0" smtClean="0"/>
              <a:t>“Buddy allocators” always round up to power-of-2 sized chunks to simplify finding correct size and merging neighboring blocks:</a:t>
            </a:r>
          </a:p>
          <a:p>
            <a:pPr lvl="1"/>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23</a:t>
            </a:fld>
            <a:endParaRPr lang="en-US"/>
          </a:p>
        </p:txBody>
      </p:sp>
    </p:spTree>
    <p:extLst>
      <p:ext uri="{BB962C8B-B14F-4D97-AF65-F5344CB8AC3E}">
        <p14:creationId xmlns:p14="http://schemas.microsoft.com/office/powerpoint/2010/main" val="316758001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Power-of-2 “Buddy Allocator”</a:t>
            </a:r>
            <a:endParaRPr lang="en-US"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24</a:t>
            </a:fld>
            <a:endParaRPr lang="en-US"/>
          </a:p>
        </p:txBody>
      </p:sp>
      <p:sp>
        <p:nvSpPr>
          <p:cNvPr id="8" name="Rectangle 7"/>
          <p:cNvSpPr/>
          <p:nvPr/>
        </p:nvSpPr>
        <p:spPr>
          <a:xfrm>
            <a:off x="990600" y="13716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nvGrpSpPr>
          <p:cNvPr id="38" name="Group 37"/>
          <p:cNvGrpSpPr/>
          <p:nvPr/>
        </p:nvGrpSpPr>
        <p:grpSpPr>
          <a:xfrm>
            <a:off x="990600" y="1981200"/>
            <a:ext cx="7086600" cy="530476"/>
            <a:chOff x="990600" y="1981200"/>
            <a:chExt cx="7086600" cy="530476"/>
          </a:xfrm>
        </p:grpSpPr>
        <p:sp>
          <p:nvSpPr>
            <p:cNvPr id="9" name="Rectangle 8"/>
            <p:cNvSpPr/>
            <p:nvPr/>
          </p:nvSpPr>
          <p:spPr>
            <a:xfrm>
              <a:off x="990600" y="19812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0" name="Rectangle 9"/>
            <p:cNvSpPr/>
            <p:nvPr/>
          </p:nvSpPr>
          <p:spPr>
            <a:xfrm>
              <a:off x="990600" y="19812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39" name="Group 38"/>
          <p:cNvGrpSpPr/>
          <p:nvPr/>
        </p:nvGrpSpPr>
        <p:grpSpPr>
          <a:xfrm>
            <a:off x="990600" y="2590800"/>
            <a:ext cx="7086600" cy="530476"/>
            <a:chOff x="990600" y="2590800"/>
            <a:chExt cx="7086600" cy="530476"/>
          </a:xfrm>
        </p:grpSpPr>
        <p:sp>
          <p:nvSpPr>
            <p:cNvPr id="11" name="Rectangle 10"/>
            <p:cNvSpPr/>
            <p:nvPr/>
          </p:nvSpPr>
          <p:spPr>
            <a:xfrm>
              <a:off x="990600" y="25908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2" name="Rectangle 11"/>
            <p:cNvSpPr/>
            <p:nvPr/>
          </p:nvSpPr>
          <p:spPr>
            <a:xfrm>
              <a:off x="990600" y="25908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4" name="Rectangle 13"/>
            <p:cNvSpPr/>
            <p:nvPr/>
          </p:nvSpPr>
          <p:spPr>
            <a:xfrm>
              <a:off x="4572000" y="2590800"/>
              <a:ext cx="17526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1" name="Group 40"/>
          <p:cNvGrpSpPr/>
          <p:nvPr/>
        </p:nvGrpSpPr>
        <p:grpSpPr>
          <a:xfrm>
            <a:off x="990600" y="3812924"/>
            <a:ext cx="7086600" cy="530476"/>
            <a:chOff x="990600" y="3812924"/>
            <a:chExt cx="7086600" cy="530476"/>
          </a:xfrm>
        </p:grpSpPr>
        <p:sp>
          <p:nvSpPr>
            <p:cNvPr id="22" name="Rectangle 21"/>
            <p:cNvSpPr/>
            <p:nvPr/>
          </p:nvSpPr>
          <p:spPr>
            <a:xfrm>
              <a:off x="990600" y="3812924"/>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0" name="Rectangle 19"/>
            <p:cNvSpPr/>
            <p:nvPr/>
          </p:nvSpPr>
          <p:spPr>
            <a:xfrm>
              <a:off x="6324600" y="3812924"/>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1" name="Rectangle 20"/>
            <p:cNvSpPr/>
            <p:nvPr/>
          </p:nvSpPr>
          <p:spPr>
            <a:xfrm>
              <a:off x="6781800" y="3812924"/>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3" name="Rectangle 22"/>
            <p:cNvSpPr/>
            <p:nvPr/>
          </p:nvSpPr>
          <p:spPr>
            <a:xfrm>
              <a:off x="990600" y="3812924"/>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4" name="Rectangle 23"/>
            <p:cNvSpPr/>
            <p:nvPr/>
          </p:nvSpPr>
          <p:spPr>
            <a:xfrm>
              <a:off x="4572000" y="3812924"/>
              <a:ext cx="17526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2" name="Group 41"/>
          <p:cNvGrpSpPr/>
          <p:nvPr/>
        </p:nvGrpSpPr>
        <p:grpSpPr>
          <a:xfrm>
            <a:off x="990600" y="4422524"/>
            <a:ext cx="7086600" cy="530476"/>
            <a:chOff x="990600" y="4422524"/>
            <a:chExt cx="7086600" cy="530476"/>
          </a:xfrm>
        </p:grpSpPr>
        <p:sp>
          <p:nvSpPr>
            <p:cNvPr id="25" name="Rectangle 24"/>
            <p:cNvSpPr/>
            <p:nvPr/>
          </p:nvSpPr>
          <p:spPr>
            <a:xfrm>
              <a:off x="990600" y="4422524"/>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7" name="Rectangle 26"/>
            <p:cNvSpPr/>
            <p:nvPr/>
          </p:nvSpPr>
          <p:spPr>
            <a:xfrm>
              <a:off x="6781800" y="4422524"/>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8" name="Rectangle 27"/>
            <p:cNvSpPr/>
            <p:nvPr/>
          </p:nvSpPr>
          <p:spPr>
            <a:xfrm>
              <a:off x="990600" y="4422524"/>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29" name="Rectangle 28"/>
            <p:cNvSpPr/>
            <p:nvPr/>
          </p:nvSpPr>
          <p:spPr>
            <a:xfrm>
              <a:off x="4572000" y="4422524"/>
              <a:ext cx="17526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3" name="Group 42"/>
          <p:cNvGrpSpPr/>
          <p:nvPr/>
        </p:nvGrpSpPr>
        <p:grpSpPr>
          <a:xfrm>
            <a:off x="990600" y="5029200"/>
            <a:ext cx="7086600" cy="530476"/>
            <a:chOff x="990600" y="5029200"/>
            <a:chExt cx="7086600" cy="530476"/>
          </a:xfrm>
        </p:grpSpPr>
        <p:sp>
          <p:nvSpPr>
            <p:cNvPr id="30" name="Rectangle 29"/>
            <p:cNvSpPr/>
            <p:nvPr/>
          </p:nvSpPr>
          <p:spPr>
            <a:xfrm>
              <a:off x="990600" y="50292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1" name="Rectangle 30"/>
            <p:cNvSpPr/>
            <p:nvPr/>
          </p:nvSpPr>
          <p:spPr>
            <a:xfrm>
              <a:off x="6781800" y="5029200"/>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2" name="Rectangle 31"/>
            <p:cNvSpPr/>
            <p:nvPr/>
          </p:nvSpPr>
          <p:spPr>
            <a:xfrm>
              <a:off x="990600" y="50292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4" name="Group 43"/>
          <p:cNvGrpSpPr/>
          <p:nvPr/>
        </p:nvGrpSpPr>
        <p:grpSpPr>
          <a:xfrm>
            <a:off x="990600" y="5638800"/>
            <a:ext cx="7086600" cy="530476"/>
            <a:chOff x="990600" y="5638800"/>
            <a:chExt cx="7086600" cy="530476"/>
          </a:xfrm>
        </p:grpSpPr>
        <p:sp>
          <p:nvSpPr>
            <p:cNvPr id="34" name="Rectangle 33"/>
            <p:cNvSpPr/>
            <p:nvPr/>
          </p:nvSpPr>
          <p:spPr>
            <a:xfrm>
              <a:off x="990600" y="56388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6" name="Rectangle 35"/>
            <p:cNvSpPr/>
            <p:nvPr/>
          </p:nvSpPr>
          <p:spPr>
            <a:xfrm>
              <a:off x="990600" y="56388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grpSp>
        <p:nvGrpSpPr>
          <p:cNvPr id="40" name="Group 39"/>
          <p:cNvGrpSpPr/>
          <p:nvPr/>
        </p:nvGrpSpPr>
        <p:grpSpPr>
          <a:xfrm>
            <a:off x="990600" y="3200400"/>
            <a:ext cx="7086600" cy="530476"/>
            <a:chOff x="990600" y="3200400"/>
            <a:chExt cx="7086600" cy="530476"/>
          </a:xfrm>
        </p:grpSpPr>
        <p:sp>
          <p:nvSpPr>
            <p:cNvPr id="15" name="Rectangle 14"/>
            <p:cNvSpPr/>
            <p:nvPr/>
          </p:nvSpPr>
          <p:spPr>
            <a:xfrm>
              <a:off x="990600" y="3200400"/>
              <a:ext cx="7086600" cy="530476"/>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6" name="Rectangle 15"/>
            <p:cNvSpPr/>
            <p:nvPr/>
          </p:nvSpPr>
          <p:spPr>
            <a:xfrm>
              <a:off x="990600" y="3200400"/>
              <a:ext cx="35814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17" name="Rectangle 16"/>
            <p:cNvSpPr/>
            <p:nvPr/>
          </p:nvSpPr>
          <p:spPr>
            <a:xfrm>
              <a:off x="4572000" y="3200400"/>
              <a:ext cx="17526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37" name="Rectangle 36"/>
            <p:cNvSpPr/>
            <p:nvPr/>
          </p:nvSpPr>
          <p:spPr>
            <a:xfrm>
              <a:off x="6324600" y="3200400"/>
              <a:ext cx="457200" cy="53047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grpSp>
    </p:spTree>
    <p:extLst>
      <p:ext uri="{BB962C8B-B14F-4D97-AF65-F5344CB8AC3E}">
        <p14:creationId xmlns:p14="http://schemas.microsoft.com/office/powerpoint/2010/main" val="20163259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Malloc</a:t>
            </a:r>
            <a:r>
              <a:rPr lang="en-US" dirty="0" smtClean="0"/>
              <a:t> Implementations</a:t>
            </a:r>
            <a:endParaRPr lang="en-US" dirty="0"/>
          </a:p>
        </p:txBody>
      </p:sp>
      <p:sp>
        <p:nvSpPr>
          <p:cNvPr id="7" name="Content Placeholder 6"/>
          <p:cNvSpPr>
            <a:spLocks noGrp="1"/>
          </p:cNvSpPr>
          <p:nvPr>
            <p:ph idx="1"/>
          </p:nvPr>
        </p:nvSpPr>
        <p:spPr/>
        <p:txBody>
          <a:bodyPr>
            <a:normAutofit lnSpcReduction="10000"/>
          </a:bodyPr>
          <a:lstStyle/>
          <a:p>
            <a:r>
              <a:rPr lang="en-US" dirty="0" smtClean="0"/>
              <a:t>All provide the same library interface, but can have radically different implementations</a:t>
            </a:r>
          </a:p>
          <a:p>
            <a:r>
              <a:rPr lang="en-US" dirty="0" smtClean="0"/>
              <a:t>Uses headers at start of allocated blocks and space in unallocated memory to hold </a:t>
            </a:r>
            <a:r>
              <a:rPr lang="en-US" b="1" dirty="0" err="1" smtClean="0">
                <a:latin typeface="Courier"/>
                <a:cs typeface="Courier"/>
              </a:rPr>
              <a:t>malloc</a:t>
            </a:r>
            <a:r>
              <a:rPr lang="en-US" dirty="0" err="1" smtClean="0"/>
              <a:t>’s</a:t>
            </a:r>
            <a:r>
              <a:rPr lang="en-US" dirty="0" smtClean="0"/>
              <a:t> internal data structures</a:t>
            </a:r>
          </a:p>
          <a:p>
            <a:r>
              <a:rPr lang="en-US" dirty="0"/>
              <a:t>Rely on programmer </a:t>
            </a:r>
            <a:r>
              <a:rPr lang="en-US" dirty="0" smtClean="0"/>
              <a:t>remembering to free with same pointer returned by </a:t>
            </a:r>
            <a:r>
              <a:rPr lang="en-US" b="1" dirty="0" err="1" smtClean="0">
                <a:latin typeface="Courier"/>
                <a:cs typeface="Courier"/>
              </a:rPr>
              <a:t>malloc</a:t>
            </a:r>
            <a:endParaRPr lang="en-US" b="1" dirty="0" smtClean="0">
              <a:latin typeface="Courier"/>
              <a:cs typeface="Courier"/>
            </a:endParaRPr>
          </a:p>
          <a:p>
            <a:r>
              <a:rPr lang="en-US" dirty="0" smtClean="0"/>
              <a:t>Rely on programmer not </a:t>
            </a:r>
            <a:r>
              <a:rPr lang="en-US" dirty="0"/>
              <a:t>messing with internal data </a:t>
            </a:r>
            <a:r>
              <a:rPr lang="en-US" dirty="0" smtClean="0"/>
              <a:t>structures accidentally!</a:t>
            </a:r>
            <a:endParaRPr lang="en-US" dirty="0"/>
          </a:p>
          <a:p>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25</a:t>
            </a:fld>
            <a:endParaRPr lang="en-US"/>
          </a:p>
        </p:txBody>
      </p:sp>
    </p:spTree>
    <p:extLst>
      <p:ext uri="{BB962C8B-B14F-4D97-AF65-F5344CB8AC3E}">
        <p14:creationId xmlns:p14="http://schemas.microsoft.com/office/powerpoint/2010/main" val="306402551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ea typeface="ＭＳ Ｐゴシック" pitchFamily="1" charset="-128"/>
                <a:cs typeface="ＭＳ Ｐゴシック" pitchFamily="1" charset="-128"/>
              </a:rPr>
              <a:t>Common Memory Problems</a:t>
            </a:r>
          </a:p>
        </p:txBody>
      </p:sp>
      <p:sp>
        <p:nvSpPr>
          <p:cNvPr id="43011" name="Content Placeholder 4"/>
          <p:cNvSpPr>
            <a:spLocks noGrp="1"/>
          </p:cNvSpPr>
          <p:nvPr>
            <p:ph sz="quarter" idx="1"/>
          </p:nvPr>
        </p:nvSpPr>
        <p:spPr/>
        <p:txBody>
          <a:bodyPr>
            <a:normAutofit fontScale="92500" lnSpcReduction="10000"/>
          </a:bodyPr>
          <a:lstStyle/>
          <a:p>
            <a:r>
              <a:rPr lang="en-US" dirty="0" smtClean="0">
                <a:ea typeface="ＭＳ Ｐゴシック" pitchFamily="1" charset="-128"/>
                <a:cs typeface="ＭＳ Ｐゴシック" pitchFamily="1" charset="-128"/>
              </a:rPr>
              <a:t>Using uninitialized values</a:t>
            </a:r>
          </a:p>
          <a:p>
            <a:r>
              <a:rPr lang="en-US" dirty="0" smtClean="0">
                <a:ea typeface="ＭＳ Ｐゴシック" pitchFamily="1" charset="-128"/>
                <a:cs typeface="ＭＳ Ｐゴシック" pitchFamily="1" charset="-128"/>
              </a:rPr>
              <a:t>Using memory that you don’t own</a:t>
            </a:r>
          </a:p>
          <a:p>
            <a:pPr lvl="1"/>
            <a:r>
              <a:rPr lang="en-US" dirty="0" err="1" smtClean="0"/>
              <a:t>Deallocated</a:t>
            </a:r>
            <a:r>
              <a:rPr lang="en-US" dirty="0" smtClean="0"/>
              <a:t> stack or heap variable</a:t>
            </a:r>
          </a:p>
          <a:p>
            <a:pPr lvl="1"/>
            <a:r>
              <a:rPr lang="en-US" dirty="0" smtClean="0"/>
              <a:t>Out-of-bounds reference to stack or heap array</a:t>
            </a:r>
          </a:p>
          <a:p>
            <a:pPr lvl="1"/>
            <a:r>
              <a:rPr lang="en-US" dirty="0" smtClean="0"/>
              <a:t>Using NULL or garbage data as a pointer</a:t>
            </a:r>
          </a:p>
          <a:p>
            <a:r>
              <a:rPr lang="en-US" dirty="0" smtClean="0">
                <a:ea typeface="ＭＳ Ｐゴシック" pitchFamily="1" charset="-128"/>
                <a:cs typeface="ＭＳ Ｐゴシック" pitchFamily="1" charset="-128"/>
              </a:rPr>
              <a:t>Improper use of free/</a:t>
            </a:r>
            <a:r>
              <a:rPr lang="en-US" dirty="0" err="1" smtClean="0">
                <a:ea typeface="ＭＳ Ｐゴシック" pitchFamily="1" charset="-128"/>
                <a:cs typeface="ＭＳ Ｐゴシック" pitchFamily="1" charset="-128"/>
              </a:rPr>
              <a:t>realloc</a:t>
            </a:r>
            <a:r>
              <a:rPr lang="en-US" dirty="0" smtClean="0">
                <a:ea typeface="ＭＳ Ｐゴシック" pitchFamily="1" charset="-128"/>
                <a:cs typeface="ＭＳ Ｐゴシック" pitchFamily="1" charset="-128"/>
              </a:rPr>
              <a:t> by messing with the pointer handle returned by </a:t>
            </a:r>
            <a:r>
              <a:rPr lang="en-US" dirty="0" err="1" smtClean="0">
                <a:ea typeface="ＭＳ Ｐゴシック" pitchFamily="1" charset="-128"/>
                <a:cs typeface="ＭＳ Ｐゴシック" pitchFamily="1" charset="-128"/>
              </a:rPr>
              <a:t>malloc/calloc</a:t>
            </a:r>
            <a:endParaRPr lang="en-US" dirty="0" smtClean="0">
              <a:ea typeface="ＭＳ Ｐゴシック" pitchFamily="1" charset="-128"/>
              <a:cs typeface="ＭＳ Ｐゴシック" pitchFamily="1" charset="-128"/>
            </a:endParaRPr>
          </a:p>
          <a:p>
            <a:r>
              <a:rPr lang="en-US" dirty="0" smtClean="0">
                <a:ea typeface="ＭＳ Ｐゴシック" pitchFamily="1" charset="-128"/>
                <a:cs typeface="ＭＳ Ｐゴシック" pitchFamily="1" charset="-128"/>
              </a:rPr>
              <a:t>Memory leaks (you allocated something you forgot to later free)</a:t>
            </a:r>
          </a:p>
        </p:txBody>
      </p:sp>
      <p:sp>
        <p:nvSpPr>
          <p:cNvPr id="23556" name="Slide Number Placeholder 3"/>
          <p:cNvSpPr>
            <a:spLocks noGrp="1"/>
          </p:cNvSpPr>
          <p:nvPr>
            <p:ph type="sldNum" sz="quarter" idx="12"/>
          </p:nvPr>
        </p:nvSpPr>
        <p:spPr/>
        <p:txBody>
          <a:bodyPr/>
          <a:lstStyle/>
          <a:p>
            <a:pPr>
              <a:defRPr/>
            </a:pPr>
            <a:fld id="{8C411ACB-692E-7745-9925-C418E41BC815}" type="slidenum">
              <a:rPr lang="en-US" smtClean="0"/>
              <a:pPr>
                <a:defRPr/>
              </a:pPr>
              <a:t>26</a:t>
            </a:fld>
            <a:endParaRPr lang="en-US"/>
          </a:p>
        </p:txBody>
      </p:sp>
    </p:spTree>
    <p:extLst>
      <p:ext uri="{BB962C8B-B14F-4D97-AF65-F5344CB8AC3E}">
        <p14:creationId xmlns:p14="http://schemas.microsoft.com/office/powerpoint/2010/main" val="11846057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0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dirty="0" smtClean="0">
                <a:ea typeface="ＭＳ Ｐゴシック" pitchFamily="1" charset="-128"/>
                <a:cs typeface="ＭＳ Ｐゴシック" pitchFamily="1" charset="-128"/>
              </a:rPr>
              <a:t>Using Memory You Don’t Own</a:t>
            </a:r>
          </a:p>
        </p:txBody>
      </p:sp>
      <p:sp>
        <p:nvSpPr>
          <p:cNvPr id="26629" name="Content Placeholder 4"/>
          <p:cNvSpPr>
            <a:spLocks noGrp="1"/>
          </p:cNvSpPr>
          <p:nvPr>
            <p:ph sz="quarter" idx="1"/>
          </p:nvPr>
        </p:nvSpPr>
        <p:spPr/>
        <p:txBody>
          <a:bodyPr>
            <a:normAutofit fontScale="85000" lnSpcReduction="20000"/>
          </a:bodyPr>
          <a:lstStyle/>
          <a:p>
            <a:pPr>
              <a:buFont typeface="Arial" charset="0"/>
              <a:buChar char="•"/>
              <a:defRPr/>
            </a:pPr>
            <a:r>
              <a:rPr lang="en-US" dirty="0" smtClean="0"/>
              <a:t>What is wrong with this code?</a:t>
            </a:r>
          </a:p>
          <a:p>
            <a:pPr>
              <a:buNone/>
              <a:defRPr/>
            </a:pPr>
            <a:r>
              <a:rPr lang="en-US" sz="2400" dirty="0" smtClean="0">
                <a:latin typeface="Courier" pitchFamily="1" charset="0"/>
                <a:ea typeface="Courier" pitchFamily="1" charset="0"/>
                <a:cs typeface="Courier" pitchFamily="1" charset="0"/>
              </a:rPr>
              <a:t>int *</a:t>
            </a:r>
            <a:r>
              <a:rPr lang="en-US" sz="2400" dirty="0" err="1" smtClean="0">
                <a:latin typeface="Courier" pitchFamily="1" charset="0"/>
                <a:ea typeface="Courier" pitchFamily="1" charset="0"/>
                <a:cs typeface="Courier" pitchFamily="1" charset="0"/>
              </a:rPr>
              <a:t>ipr</a:t>
            </a:r>
            <a:r>
              <a:rPr lang="en-US" sz="2400" dirty="0" smtClean="0">
                <a:latin typeface="Courier" pitchFamily="1" charset="0"/>
                <a:ea typeface="Courier" pitchFamily="1" charset="0"/>
                <a:cs typeface="Courier" pitchFamily="1" charset="0"/>
              </a:rPr>
              <a:t>, *</a:t>
            </a:r>
            <a:r>
              <a:rPr lang="en-US" sz="2400" dirty="0" err="1" smtClean="0">
                <a:latin typeface="Courier" pitchFamily="1" charset="0"/>
                <a:ea typeface="Courier" pitchFamily="1" charset="0"/>
                <a:cs typeface="Courier" pitchFamily="1" charset="0"/>
              </a:rPr>
              <a:t>ipw</a:t>
            </a:r>
            <a:r>
              <a:rPr lang="en-US" sz="2400" dirty="0" smtClean="0">
                <a:latin typeface="Courier" pitchFamily="1" charset="0"/>
                <a:ea typeface="Courier" pitchFamily="1" charset="0"/>
                <a:cs typeface="Courier" pitchFamily="1" charset="0"/>
              </a:rPr>
              <a:t>;</a:t>
            </a:r>
          </a:p>
          <a:p>
            <a:pPr>
              <a:buFont typeface="Arial" charset="0"/>
              <a:buNone/>
              <a:defRPr/>
            </a:pPr>
            <a:r>
              <a:rPr lang="en-US" sz="2400" dirty="0" smtClean="0">
                <a:latin typeface="Courier"/>
                <a:cs typeface="Courier"/>
              </a:rPr>
              <a:t>void </a:t>
            </a:r>
            <a:r>
              <a:rPr lang="en-US" sz="2400" dirty="0" err="1" smtClean="0">
                <a:latin typeface="Courier"/>
                <a:cs typeface="Courier"/>
              </a:rPr>
              <a:t>ReadMem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i</a:t>
            </a:r>
            <a:r>
              <a:rPr lang="en-US" sz="2400" dirty="0" smtClean="0">
                <a:latin typeface="Courier"/>
                <a:cs typeface="Courier"/>
              </a:rPr>
              <a:t>, j;</a:t>
            </a:r>
          </a:p>
          <a:p>
            <a:pPr>
              <a:buNone/>
              <a:defRPr/>
            </a:pPr>
            <a:r>
              <a:rPr lang="pt-BR" sz="2400" dirty="0" smtClean="0">
                <a:latin typeface="Courier"/>
                <a:cs typeface="Courier"/>
              </a:rPr>
              <a:t>	   </a:t>
            </a:r>
            <a:r>
              <a:rPr lang="en-US" sz="2400" dirty="0">
                <a:latin typeface="Courier"/>
                <a:cs typeface="Courier"/>
              </a:rPr>
              <a:t>*</a:t>
            </a:r>
            <a:r>
              <a:rPr lang="en-US" sz="2400" dirty="0" err="1">
                <a:latin typeface="Courier"/>
                <a:cs typeface="Courier"/>
              </a:rPr>
              <a:t>ipr</a:t>
            </a:r>
            <a:r>
              <a:rPr lang="en-US" sz="2400" dirty="0">
                <a:latin typeface="Courier"/>
                <a:cs typeface="Courier"/>
              </a:rPr>
              <a:t> = </a:t>
            </a:r>
            <a:r>
              <a:rPr lang="en-US" sz="2400" dirty="0" err="1">
                <a:latin typeface="Courier"/>
                <a:cs typeface="Courier"/>
              </a:rPr>
              <a:t>malloc</a:t>
            </a:r>
            <a:r>
              <a:rPr lang="en-US" sz="2400" dirty="0">
                <a:latin typeface="Courier"/>
                <a:cs typeface="Courier"/>
              </a:rPr>
              <a:t>(4 * </a:t>
            </a:r>
            <a:r>
              <a:rPr lang="en-US" sz="2400" dirty="0" err="1">
                <a:latin typeface="Courier"/>
                <a:cs typeface="Courier"/>
              </a:rPr>
              <a:t>sizeof</a:t>
            </a:r>
            <a:r>
              <a:rPr lang="en-US" sz="2400" dirty="0">
                <a:latin typeface="Courier"/>
                <a:cs typeface="Courier"/>
              </a:rPr>
              <a:t>(</a:t>
            </a:r>
            <a:r>
              <a:rPr lang="en-US" sz="2400" dirty="0" err="1">
                <a:latin typeface="Courier"/>
                <a:cs typeface="Courier"/>
              </a:rPr>
              <a:t>int</a:t>
            </a:r>
            <a:r>
              <a:rPr lang="en-US" sz="2400" dirty="0">
                <a:latin typeface="Courier"/>
                <a:cs typeface="Courier"/>
              </a:rPr>
              <a:t>));</a:t>
            </a:r>
          </a:p>
          <a:p>
            <a:pPr>
              <a:buFont typeface="Arial" charset="0"/>
              <a:buNone/>
              <a:defRPr/>
            </a:pPr>
            <a:r>
              <a:rPr lang="pt-BR" sz="2400" dirty="0" smtClean="0">
                <a:latin typeface="Courier"/>
                <a:cs typeface="Courier"/>
              </a:rPr>
              <a:t>			</a:t>
            </a:r>
            <a:r>
              <a:rPr lang="pt-BR" sz="2400" dirty="0" err="1" smtClean="0">
                <a:latin typeface="Courier"/>
                <a:cs typeface="Courier"/>
              </a:rPr>
              <a:t>i</a:t>
            </a:r>
            <a:r>
              <a:rPr lang="pt-BR" sz="2400" dirty="0" smtClean="0">
                <a:latin typeface="Courier"/>
                <a:cs typeface="Courier"/>
              </a:rPr>
              <a:t> = *(</a:t>
            </a:r>
            <a:r>
              <a:rPr lang="pt-BR" sz="2400" dirty="0" err="1" smtClean="0">
                <a:latin typeface="Courier"/>
                <a:cs typeface="Courier"/>
              </a:rPr>
              <a:t>ipr</a:t>
            </a:r>
            <a:r>
              <a:rPr lang="pt-BR" sz="2400" dirty="0" smtClean="0">
                <a:latin typeface="Courier"/>
                <a:cs typeface="Courier"/>
              </a:rPr>
              <a:t> - 1000); j = *(</a:t>
            </a:r>
            <a:r>
              <a:rPr lang="pt-BR" sz="2400" dirty="0" err="1" smtClean="0">
                <a:latin typeface="Courier"/>
                <a:cs typeface="Courier"/>
              </a:rPr>
              <a:t>ipr</a:t>
            </a:r>
            <a:r>
              <a:rPr lang="pt-BR" sz="2400" dirty="0" smtClean="0">
                <a:latin typeface="Courier"/>
                <a:cs typeface="Courier"/>
              </a:rPr>
              <a:t> + 1000);</a:t>
            </a:r>
          </a:p>
          <a:p>
            <a:pPr>
              <a:buFont typeface="Arial" charset="0"/>
              <a:buNone/>
              <a:defRPr/>
            </a:pPr>
            <a:r>
              <a:rPr lang="en-US" sz="2400" dirty="0" smtClean="0">
                <a:latin typeface="Courier"/>
                <a:cs typeface="Courier"/>
              </a:rPr>
              <a:t>	   </a:t>
            </a:r>
            <a:r>
              <a:rPr lang="en-US" sz="2400" dirty="0" err="1" smtClean="0">
                <a:latin typeface="Courier"/>
                <a:cs typeface="Courier"/>
              </a:rPr>
              <a:t>free(ipr</a:t>
            </a:r>
            <a:r>
              <a:rPr lang="en-US" sz="2400" dirty="0" smtClean="0">
                <a:latin typeface="Courier"/>
                <a:cs typeface="Courier"/>
              </a:rPr>
              <a:t>);</a:t>
            </a:r>
          </a:p>
          <a:p>
            <a:pPr>
              <a:buFont typeface="Arial" charset="0"/>
              <a:buNone/>
              <a:defRPr/>
            </a:pPr>
            <a:r>
              <a:rPr lang="en-US" sz="2400" dirty="0" smtClean="0">
                <a:latin typeface="Courier"/>
                <a:cs typeface="Courier"/>
              </a:rPr>
              <a:t>   }</a:t>
            </a:r>
          </a:p>
          <a:p>
            <a:pPr>
              <a:buFont typeface="Arial" charset="0"/>
              <a:buNone/>
              <a:defRPr/>
            </a:pPr>
            <a:endParaRPr lang="en-US" sz="2400" dirty="0" smtClean="0">
              <a:latin typeface="Courier"/>
              <a:cs typeface="Courier"/>
            </a:endParaRPr>
          </a:p>
          <a:p>
            <a:pPr>
              <a:buFont typeface="Arial" charset="0"/>
              <a:buNone/>
              <a:defRPr/>
            </a:pPr>
            <a:r>
              <a:rPr lang="en-US" sz="2400" dirty="0" smtClean="0">
                <a:latin typeface="Courier"/>
                <a:cs typeface="Courier"/>
              </a:rPr>
              <a:t>   void </a:t>
            </a:r>
            <a:r>
              <a:rPr lang="en-US" sz="2400" dirty="0" err="1" smtClean="0">
                <a:latin typeface="Courier"/>
                <a:cs typeface="Courier"/>
              </a:rPr>
              <a:t>WriteMem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malloc(5 * </a:t>
            </a:r>
            <a:r>
              <a:rPr lang="en-US" sz="2400" dirty="0" err="1" smtClean="0">
                <a:latin typeface="Courier"/>
                <a:cs typeface="Courier"/>
              </a:rPr>
              <a:t>sizeof(int</a:t>
            </a:r>
            <a:r>
              <a:rPr lang="en-US" sz="2400" dirty="0" smtClean="0">
                <a:latin typeface="Courier"/>
                <a:cs typeface="Courier"/>
              </a:rPr>
              <a:t>));</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- 1000) = 0; *(</a:t>
            </a:r>
            <a:r>
              <a:rPr lang="en-US" sz="2400" dirty="0" err="1" smtClean="0">
                <a:latin typeface="Courier"/>
                <a:cs typeface="Courier"/>
              </a:rPr>
              <a:t>ipw</a:t>
            </a:r>
            <a:r>
              <a:rPr lang="en-US" sz="2400" dirty="0" smtClean="0">
                <a:latin typeface="Courier"/>
                <a:cs typeface="Courier"/>
              </a:rPr>
              <a:t> + 1000) = 0; </a:t>
            </a:r>
          </a:p>
          <a:p>
            <a:pPr>
              <a:buFont typeface="Arial" charset="0"/>
              <a:buNone/>
              <a:defRPr/>
            </a:pPr>
            <a:r>
              <a:rPr lang="en-US" sz="2400" dirty="0" smtClean="0">
                <a:latin typeface="Courier"/>
                <a:cs typeface="Courier"/>
              </a:rPr>
              <a:t>	   </a:t>
            </a:r>
            <a:r>
              <a:rPr lang="en-US" sz="2400" dirty="0" err="1" smtClean="0">
                <a:latin typeface="Courier"/>
                <a:cs typeface="Courier"/>
              </a:rPr>
              <a:t>free(ipw</a:t>
            </a:r>
            <a:r>
              <a:rPr lang="en-US" sz="2400" dirty="0" smtClean="0">
                <a:latin typeface="Courier"/>
                <a:cs typeface="Courier"/>
              </a:rPr>
              <a:t>);</a:t>
            </a:r>
          </a:p>
          <a:p>
            <a:pPr>
              <a:buFont typeface="Arial" charset="0"/>
              <a:buNone/>
              <a:defRPr/>
            </a:pPr>
            <a:r>
              <a:rPr lang="en-US" sz="2400" dirty="0" smtClean="0">
                <a:latin typeface="Courier"/>
                <a:cs typeface="Courier"/>
              </a:rPr>
              <a:t>   }</a:t>
            </a:r>
            <a:endParaRPr lang="en-US" sz="2400" dirty="0">
              <a:latin typeface="Courier"/>
              <a:cs typeface="Courier"/>
            </a:endParaRPr>
          </a:p>
        </p:txBody>
      </p:sp>
      <p:sp>
        <p:nvSpPr>
          <p:cNvPr id="26628" name="Slide Number Placeholder 3"/>
          <p:cNvSpPr>
            <a:spLocks noGrp="1"/>
          </p:cNvSpPr>
          <p:nvPr>
            <p:ph type="sldNum" sz="quarter" idx="12"/>
          </p:nvPr>
        </p:nvSpPr>
        <p:spPr/>
        <p:txBody>
          <a:bodyPr/>
          <a:lstStyle/>
          <a:p>
            <a:pPr>
              <a:defRPr/>
            </a:pPr>
            <a:fld id="{890193C7-2450-6349-97A7-4AC8AC308216}" type="slidenum">
              <a:rPr lang="en-US" smtClean="0"/>
              <a:pPr>
                <a:defRPr/>
              </a:pPr>
              <a:t>27</a:t>
            </a:fld>
            <a:endParaRPr lang="en-US"/>
          </a:p>
        </p:txBody>
      </p:sp>
    </p:spTree>
    <p:extLst>
      <p:ext uri="{BB962C8B-B14F-4D97-AF65-F5344CB8AC3E}">
        <p14:creationId xmlns:p14="http://schemas.microsoft.com/office/powerpoint/2010/main" val="405068915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6629" name="Content Placeholder 4"/>
          <p:cNvSpPr>
            <a:spLocks noGrp="1"/>
          </p:cNvSpPr>
          <p:nvPr>
            <p:ph sz="quarter" idx="1"/>
          </p:nvPr>
        </p:nvSpPr>
        <p:spPr/>
        <p:txBody>
          <a:bodyPr>
            <a:normAutofit fontScale="70000" lnSpcReduction="20000"/>
          </a:bodyPr>
          <a:lstStyle/>
          <a:p>
            <a:pPr>
              <a:buFont typeface="Arial" charset="0"/>
              <a:buChar char="•"/>
              <a:defRPr/>
            </a:pPr>
            <a:r>
              <a:rPr lang="en-US" sz="3429" dirty="0" smtClean="0"/>
              <a:t>Using pointers beyond the range that had been </a:t>
            </a:r>
            <a:r>
              <a:rPr lang="en-US" sz="3429" dirty="0" err="1" smtClean="0"/>
              <a:t>malloc’d</a:t>
            </a:r>
            <a:endParaRPr lang="en-US" sz="3429" dirty="0" smtClean="0"/>
          </a:p>
          <a:p>
            <a:pPr lvl="1">
              <a:buFont typeface="Arial" charset="0"/>
              <a:buChar char="–"/>
              <a:defRPr/>
            </a:pPr>
            <a:r>
              <a:rPr lang="en-US" dirty="0" smtClean="0"/>
              <a:t>May look obvious, but what if </a:t>
            </a:r>
            <a:r>
              <a:rPr lang="en-US" dirty="0" err="1" smtClean="0"/>
              <a:t>mem</a:t>
            </a:r>
            <a:r>
              <a:rPr lang="en-US" dirty="0" smtClean="0"/>
              <a:t> refs had been result of pointer arithmetic that erroneously took them out of the allocated range?</a:t>
            </a:r>
          </a:p>
          <a:p>
            <a:pPr>
              <a:buNone/>
              <a:defRPr/>
            </a:pPr>
            <a:r>
              <a:rPr lang="en-US" sz="2400" dirty="0" smtClean="0">
                <a:latin typeface="Courier"/>
                <a:cs typeface="Courier"/>
              </a:rPr>
              <a:t>	</a:t>
            </a:r>
            <a:r>
              <a:rPr lang="en-US" sz="2400" dirty="0" smtClean="0">
                <a:latin typeface="Courier" pitchFamily="1" charset="0"/>
                <a:ea typeface="Courier" pitchFamily="1" charset="0"/>
                <a:cs typeface="Courier" pitchFamily="1" charset="0"/>
              </a:rPr>
              <a:t>int *</a:t>
            </a:r>
            <a:r>
              <a:rPr lang="en-US" sz="2400" dirty="0" err="1" smtClean="0">
                <a:latin typeface="Courier" pitchFamily="1" charset="0"/>
                <a:ea typeface="Courier" pitchFamily="1" charset="0"/>
                <a:cs typeface="Courier" pitchFamily="1" charset="0"/>
              </a:rPr>
              <a:t>ipr</a:t>
            </a:r>
            <a:r>
              <a:rPr lang="en-US" sz="2400" dirty="0" smtClean="0">
                <a:latin typeface="Courier" pitchFamily="1" charset="0"/>
                <a:ea typeface="Courier" pitchFamily="1" charset="0"/>
                <a:cs typeface="Courier" pitchFamily="1" charset="0"/>
              </a:rPr>
              <a:t>, *</a:t>
            </a:r>
            <a:r>
              <a:rPr lang="en-US" sz="2400" dirty="0" err="1" smtClean="0">
                <a:latin typeface="Courier" pitchFamily="1" charset="0"/>
                <a:ea typeface="Courier" pitchFamily="1" charset="0"/>
                <a:cs typeface="Courier" pitchFamily="1" charset="0"/>
              </a:rPr>
              <a:t>ipw</a:t>
            </a:r>
            <a:r>
              <a:rPr lang="en-US" sz="2400" dirty="0" smtClean="0">
                <a:latin typeface="Courier" pitchFamily="1" charset="0"/>
                <a:ea typeface="Courier" pitchFamily="1" charset="0"/>
                <a:cs typeface="Courier" pitchFamily="1" charset="0"/>
              </a:rPr>
              <a:t>;</a:t>
            </a:r>
          </a:p>
          <a:p>
            <a:pPr>
              <a:buFont typeface="Arial" charset="0"/>
              <a:buNone/>
              <a:defRPr/>
            </a:pPr>
            <a:r>
              <a:rPr lang="en-US" sz="2400" dirty="0" smtClean="0">
                <a:latin typeface="Courier"/>
                <a:cs typeface="Courier"/>
              </a:rPr>
              <a:t>	void </a:t>
            </a:r>
            <a:r>
              <a:rPr lang="en-US" sz="2400" dirty="0" err="1" smtClean="0">
                <a:latin typeface="Courier"/>
                <a:cs typeface="Courier"/>
              </a:rPr>
              <a:t>ReadMem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int</a:t>
            </a:r>
            <a:r>
              <a:rPr lang="en-US" sz="2400" dirty="0" smtClean="0">
                <a:latin typeface="Courier"/>
                <a:cs typeface="Courier"/>
              </a:rPr>
              <a:t> </a:t>
            </a:r>
            <a:r>
              <a:rPr lang="en-US" sz="2400" dirty="0" err="1" smtClean="0">
                <a:latin typeface="Courier"/>
                <a:cs typeface="Courier"/>
              </a:rPr>
              <a:t>i</a:t>
            </a:r>
            <a:r>
              <a:rPr lang="en-US" sz="2400" dirty="0" smtClean="0">
                <a:latin typeface="Courier"/>
                <a:cs typeface="Courier"/>
              </a:rPr>
              <a:t>, j;</a:t>
            </a:r>
          </a:p>
          <a:p>
            <a:pPr>
              <a:buNone/>
              <a:defRPr/>
            </a:pPr>
            <a:r>
              <a:rPr lang="pt-BR" sz="2400" dirty="0" smtClean="0">
                <a:latin typeface="Courier"/>
                <a:cs typeface="Courier"/>
              </a:rPr>
              <a:t>	   </a:t>
            </a:r>
            <a:r>
              <a:rPr lang="en-US" sz="2400" dirty="0">
                <a:latin typeface="Courier"/>
                <a:cs typeface="Courier"/>
              </a:rPr>
              <a:t>*</a:t>
            </a:r>
            <a:r>
              <a:rPr lang="en-US" sz="2400" dirty="0" err="1">
                <a:latin typeface="Courier"/>
                <a:cs typeface="Courier"/>
              </a:rPr>
              <a:t>ipr</a:t>
            </a:r>
            <a:r>
              <a:rPr lang="en-US" sz="2400" dirty="0">
                <a:latin typeface="Courier"/>
                <a:cs typeface="Courier"/>
              </a:rPr>
              <a:t> = </a:t>
            </a:r>
            <a:r>
              <a:rPr lang="en-US" sz="2400" dirty="0" err="1">
                <a:latin typeface="Courier"/>
                <a:cs typeface="Courier"/>
              </a:rPr>
              <a:t>malloc</a:t>
            </a:r>
            <a:r>
              <a:rPr lang="en-US" sz="2400" dirty="0">
                <a:latin typeface="Courier"/>
                <a:cs typeface="Courier"/>
              </a:rPr>
              <a:t>(4 * </a:t>
            </a:r>
            <a:r>
              <a:rPr lang="en-US" sz="2400" dirty="0" err="1">
                <a:latin typeface="Courier"/>
                <a:cs typeface="Courier"/>
              </a:rPr>
              <a:t>sizeof</a:t>
            </a:r>
            <a:r>
              <a:rPr lang="en-US" sz="2400" dirty="0">
                <a:latin typeface="Courier"/>
                <a:cs typeface="Courier"/>
              </a:rPr>
              <a:t>(</a:t>
            </a:r>
            <a:r>
              <a:rPr lang="en-US" sz="2400" dirty="0" err="1">
                <a:latin typeface="Courier"/>
                <a:cs typeface="Courier"/>
              </a:rPr>
              <a:t>int</a:t>
            </a:r>
            <a:r>
              <a:rPr lang="en-US" sz="2400" dirty="0">
                <a:latin typeface="Courier"/>
                <a:cs typeface="Courier"/>
              </a:rPr>
              <a:t>))</a:t>
            </a:r>
            <a:r>
              <a:rPr lang="en-US" sz="2400" dirty="0" smtClean="0">
                <a:latin typeface="Courier"/>
                <a:cs typeface="Courier"/>
              </a:rPr>
              <a:t>;</a:t>
            </a:r>
          </a:p>
          <a:p>
            <a:pPr>
              <a:buNone/>
              <a:defRPr/>
            </a:pPr>
            <a:r>
              <a:rPr lang="en-US" sz="2400" dirty="0">
                <a:latin typeface="Courier"/>
                <a:cs typeface="Courier"/>
              </a:rPr>
              <a:t>	</a:t>
            </a:r>
            <a:r>
              <a:rPr lang="en-US" sz="2400" dirty="0" smtClean="0">
                <a:latin typeface="Courier"/>
                <a:cs typeface="Courier"/>
              </a:rPr>
              <a:t>	  </a:t>
            </a:r>
            <a:r>
              <a:rPr lang="pt-BR" sz="2400" dirty="0" err="1" smtClean="0">
                <a:latin typeface="Courier"/>
                <a:cs typeface="Courier"/>
              </a:rPr>
              <a:t>i</a:t>
            </a:r>
            <a:r>
              <a:rPr lang="pt-BR" sz="2400" dirty="0" smtClean="0">
                <a:latin typeface="Courier"/>
                <a:cs typeface="Courier"/>
              </a:rPr>
              <a:t> = *(</a:t>
            </a:r>
            <a:r>
              <a:rPr lang="pt-BR" sz="2400" dirty="0" err="1" smtClean="0">
                <a:latin typeface="Courier"/>
                <a:cs typeface="Courier"/>
              </a:rPr>
              <a:t>ipr</a:t>
            </a:r>
            <a:r>
              <a:rPr lang="pt-BR" sz="2400" dirty="0" smtClean="0">
                <a:latin typeface="Courier"/>
                <a:cs typeface="Courier"/>
              </a:rPr>
              <a:t> - 1000); j = *(</a:t>
            </a:r>
            <a:r>
              <a:rPr lang="pt-BR" sz="2400" dirty="0" err="1" smtClean="0">
                <a:latin typeface="Courier"/>
                <a:cs typeface="Courier"/>
              </a:rPr>
              <a:t>ipr</a:t>
            </a:r>
            <a:r>
              <a:rPr lang="pt-BR" sz="2400" dirty="0" smtClean="0">
                <a:latin typeface="Courier"/>
                <a:cs typeface="Courier"/>
              </a:rPr>
              <a:t> + 1000);</a:t>
            </a:r>
          </a:p>
          <a:p>
            <a:pPr>
              <a:buFont typeface="Arial" charset="0"/>
              <a:buNone/>
              <a:defRPr/>
            </a:pPr>
            <a:r>
              <a:rPr lang="en-US" sz="2400" dirty="0" smtClean="0">
                <a:latin typeface="Courier"/>
                <a:cs typeface="Courier"/>
              </a:rPr>
              <a:t>	   </a:t>
            </a:r>
            <a:r>
              <a:rPr lang="en-US" sz="2400" dirty="0" err="1" smtClean="0">
                <a:latin typeface="Courier"/>
                <a:cs typeface="Courier"/>
              </a:rPr>
              <a:t>free(ipr</a:t>
            </a:r>
            <a:r>
              <a:rPr lang="en-US" sz="2400" dirty="0" smtClean="0">
                <a:latin typeface="Courier"/>
                <a:cs typeface="Courier"/>
              </a:rPr>
              <a:t>);</a:t>
            </a:r>
          </a:p>
          <a:p>
            <a:pPr>
              <a:buFont typeface="Arial" charset="0"/>
              <a:buNone/>
              <a:defRPr/>
            </a:pPr>
            <a:r>
              <a:rPr lang="en-US" sz="2400" dirty="0" smtClean="0">
                <a:latin typeface="Courier"/>
                <a:cs typeface="Courier"/>
              </a:rPr>
              <a:t>   }</a:t>
            </a:r>
          </a:p>
          <a:p>
            <a:pPr>
              <a:buFont typeface="Arial" charset="0"/>
              <a:buNone/>
              <a:defRPr/>
            </a:pPr>
            <a:endParaRPr lang="en-US" sz="2400" dirty="0" smtClean="0">
              <a:latin typeface="Courier"/>
              <a:cs typeface="Courier"/>
            </a:endParaRPr>
          </a:p>
          <a:p>
            <a:pPr>
              <a:buFont typeface="Arial" charset="0"/>
              <a:buNone/>
              <a:defRPr/>
            </a:pPr>
            <a:r>
              <a:rPr lang="en-US" sz="2400" dirty="0" smtClean="0">
                <a:latin typeface="Courier"/>
                <a:cs typeface="Courier"/>
              </a:rPr>
              <a:t>   void </a:t>
            </a:r>
            <a:r>
              <a:rPr lang="en-US" sz="2400" dirty="0" err="1" smtClean="0">
                <a:latin typeface="Courier"/>
                <a:cs typeface="Courier"/>
              </a:rPr>
              <a:t>WriteMem</a:t>
            </a:r>
            <a:r>
              <a:rPr lang="en-US" sz="2400" dirty="0" smtClean="0">
                <a:latin typeface="Courier"/>
                <a:cs typeface="Courier"/>
              </a:rPr>
              <a:t>() {</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malloc(5 * </a:t>
            </a:r>
            <a:r>
              <a:rPr lang="en-US" sz="2400" dirty="0" err="1" smtClean="0">
                <a:latin typeface="Courier"/>
                <a:cs typeface="Courier"/>
              </a:rPr>
              <a:t>sizeof(int</a:t>
            </a:r>
            <a:r>
              <a:rPr lang="en-US" sz="2400" dirty="0" smtClean="0">
                <a:latin typeface="Courier"/>
                <a:cs typeface="Courier"/>
              </a:rPr>
              <a:t>));</a:t>
            </a:r>
          </a:p>
          <a:p>
            <a:pPr>
              <a:buFont typeface="Arial" charset="0"/>
              <a:buNone/>
              <a:defRPr/>
            </a:pPr>
            <a:r>
              <a:rPr lang="en-US" sz="2400" dirty="0" smtClean="0">
                <a:latin typeface="Courier"/>
                <a:cs typeface="Courier"/>
              </a:rPr>
              <a:t>	   *(</a:t>
            </a:r>
            <a:r>
              <a:rPr lang="en-US" sz="2400" dirty="0" err="1" smtClean="0">
                <a:latin typeface="Courier"/>
                <a:cs typeface="Courier"/>
              </a:rPr>
              <a:t>ipw</a:t>
            </a:r>
            <a:r>
              <a:rPr lang="en-US" sz="2400" dirty="0" smtClean="0">
                <a:latin typeface="Courier"/>
                <a:cs typeface="Courier"/>
              </a:rPr>
              <a:t> - 1000) = 0; *(</a:t>
            </a:r>
            <a:r>
              <a:rPr lang="en-US" sz="2400" dirty="0" err="1" smtClean="0">
                <a:latin typeface="Courier"/>
                <a:cs typeface="Courier"/>
              </a:rPr>
              <a:t>ipw</a:t>
            </a:r>
            <a:r>
              <a:rPr lang="en-US" sz="2400" dirty="0" smtClean="0">
                <a:latin typeface="Courier"/>
                <a:cs typeface="Courier"/>
              </a:rPr>
              <a:t> + 1000) = 0; </a:t>
            </a:r>
          </a:p>
          <a:p>
            <a:pPr>
              <a:buFont typeface="Arial" charset="0"/>
              <a:buNone/>
              <a:defRPr/>
            </a:pPr>
            <a:r>
              <a:rPr lang="en-US" sz="2400" dirty="0" smtClean="0">
                <a:latin typeface="Courier"/>
                <a:cs typeface="Courier"/>
              </a:rPr>
              <a:t>	   </a:t>
            </a:r>
            <a:r>
              <a:rPr lang="en-US" sz="2400" dirty="0" err="1" smtClean="0">
                <a:latin typeface="Courier"/>
                <a:cs typeface="Courier"/>
              </a:rPr>
              <a:t>free(ipw</a:t>
            </a:r>
            <a:r>
              <a:rPr lang="en-US" sz="2400" dirty="0" smtClean="0">
                <a:latin typeface="Courier"/>
                <a:cs typeface="Courier"/>
              </a:rPr>
              <a:t>);</a:t>
            </a:r>
          </a:p>
          <a:p>
            <a:pPr>
              <a:buFont typeface="Arial" charset="0"/>
              <a:buNone/>
              <a:defRPr/>
            </a:pPr>
            <a:r>
              <a:rPr lang="en-US" sz="2400" dirty="0" smtClean="0">
                <a:latin typeface="Courier"/>
                <a:cs typeface="Courier"/>
              </a:rPr>
              <a:t>   }</a:t>
            </a:r>
            <a:endParaRPr lang="en-US" sz="2400" dirty="0">
              <a:latin typeface="Courier"/>
              <a:cs typeface="Courier"/>
            </a:endParaRPr>
          </a:p>
        </p:txBody>
      </p:sp>
      <p:sp>
        <p:nvSpPr>
          <p:cNvPr id="26628" name="Slide Number Placeholder 3"/>
          <p:cNvSpPr>
            <a:spLocks noGrp="1"/>
          </p:cNvSpPr>
          <p:nvPr>
            <p:ph type="sldNum" sz="quarter" idx="12"/>
          </p:nvPr>
        </p:nvSpPr>
        <p:spPr/>
        <p:txBody>
          <a:bodyPr/>
          <a:lstStyle/>
          <a:p>
            <a:pPr>
              <a:defRPr/>
            </a:pPr>
            <a:fld id="{1BB3DFF0-9FB5-7C42-A7D2-64D39FD8DBEE}" type="slidenum">
              <a:rPr lang="en-US" smtClean="0"/>
              <a:pPr>
                <a:defRPr/>
              </a:pPr>
              <a:t>28</a:t>
            </a:fld>
            <a:endParaRPr lang="en-US"/>
          </a:p>
        </p:txBody>
      </p:sp>
    </p:spTree>
    <p:extLst>
      <p:ext uri="{BB962C8B-B14F-4D97-AF65-F5344CB8AC3E}">
        <p14:creationId xmlns:p14="http://schemas.microsoft.com/office/powerpoint/2010/main" val="19458734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1683" name="Content Placeholder 4"/>
          <p:cNvSpPr>
            <a:spLocks noGrp="1"/>
          </p:cNvSpPr>
          <p:nvPr>
            <p:ph sz="quarter" idx="1"/>
          </p:nvPr>
        </p:nvSpPr>
        <p:spPr/>
        <p:txBody>
          <a:bodyPr>
            <a:normAutofit lnSpcReduction="10000"/>
          </a:bodyPr>
          <a:lstStyle/>
          <a:p>
            <a:r>
              <a:rPr lang="en-US" dirty="0" smtClean="0">
                <a:ea typeface="ＭＳ Ｐゴシック" pitchFamily="1" charset="-128"/>
                <a:cs typeface="ＭＳ Ｐゴシック" pitchFamily="1" charset="-128"/>
              </a:rPr>
              <a:t>What is wrong with this code?</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int *pi;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malloc(8*</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free(pi</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main()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malloc(4*</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1748" name="Slide Number Placeholder 3"/>
          <p:cNvSpPr>
            <a:spLocks noGrp="1"/>
          </p:cNvSpPr>
          <p:nvPr>
            <p:ph type="sldNum" sz="quarter" idx="12"/>
          </p:nvPr>
        </p:nvSpPr>
        <p:spPr/>
        <p:txBody>
          <a:bodyPr/>
          <a:lstStyle/>
          <a:p>
            <a:pPr>
              <a:defRPr/>
            </a:pPr>
            <a:fld id="{0985E98B-0724-F340-BF68-112A46A85241}" type="slidenum">
              <a:rPr lang="en-US" smtClean="0"/>
              <a:pPr>
                <a:defRPr/>
              </a:pPr>
              <a:t>29</a:t>
            </a:fld>
            <a:endParaRPr lang="en-US"/>
          </a:p>
        </p:txBody>
      </p:sp>
    </p:spTree>
    <p:extLst>
      <p:ext uri="{BB962C8B-B14F-4D97-AF65-F5344CB8AC3E}">
        <p14:creationId xmlns:p14="http://schemas.microsoft.com/office/powerpoint/2010/main" val="25066894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39762"/>
          </a:xfrm>
        </p:spPr>
        <p:txBody>
          <a:bodyPr>
            <a:normAutofit fontScale="90000"/>
          </a:bodyPr>
          <a:lstStyle/>
          <a:p>
            <a:r>
              <a:rPr lang="en-US" dirty="0" smtClean="0"/>
              <a:t>Review: C Strings</a:t>
            </a:r>
            <a:endParaRPr lang="en-US" dirty="0"/>
          </a:p>
        </p:txBody>
      </p:sp>
      <p:sp>
        <p:nvSpPr>
          <p:cNvPr id="37891" name="Rectangle 3"/>
          <p:cNvSpPr>
            <a:spLocks noGrp="1" noChangeArrowheads="1"/>
          </p:cNvSpPr>
          <p:nvPr>
            <p:ph type="body" idx="1"/>
          </p:nvPr>
        </p:nvSpPr>
        <p:spPr>
          <a:xfrm>
            <a:off x="457200" y="1143000"/>
            <a:ext cx="8229600" cy="4525963"/>
          </a:xfrm>
        </p:spPr>
        <p:txBody>
          <a:bodyPr>
            <a:normAutofit/>
          </a:bodyPr>
          <a:lstStyle/>
          <a:p>
            <a:r>
              <a:rPr lang="en-US" sz="2800" dirty="0" smtClean="0"/>
              <a:t>String in C is just an array of characters</a:t>
            </a:r>
          </a:p>
          <a:p>
            <a:pPr>
              <a:buNone/>
            </a:pPr>
            <a:r>
              <a:rPr lang="en-US" sz="2800" b="1" dirty="0" smtClean="0"/>
              <a:t>			</a:t>
            </a:r>
            <a:r>
              <a:rPr lang="en-US" sz="2800" b="1" dirty="0" smtClean="0">
                <a:latin typeface="Courier New"/>
                <a:cs typeface="Courier New"/>
              </a:rPr>
              <a:t>char string[] = "</a:t>
            </a:r>
            <a:r>
              <a:rPr lang="en-US" sz="2800" b="1" dirty="0" err="1" smtClean="0">
                <a:latin typeface="Courier New"/>
                <a:cs typeface="Courier New"/>
              </a:rPr>
              <a:t>abc</a:t>
            </a:r>
            <a:r>
              <a:rPr lang="en-US" sz="2800" b="1" dirty="0" smtClean="0">
                <a:latin typeface="Courier New"/>
                <a:cs typeface="Courier New"/>
              </a:rPr>
              <a:t>";</a:t>
            </a:r>
          </a:p>
          <a:p>
            <a:r>
              <a:rPr lang="en-US" sz="2800" dirty="0" smtClean="0"/>
              <a:t>How do you tell how long a string is?</a:t>
            </a:r>
          </a:p>
          <a:p>
            <a:pPr lvl="1"/>
            <a:r>
              <a:rPr lang="en-US" sz="2400" dirty="0" smtClean="0"/>
              <a:t>Last character is followed by a 0 byte </a:t>
            </a:r>
            <a:br>
              <a:rPr lang="en-US" sz="2400" dirty="0" smtClean="0"/>
            </a:br>
            <a:r>
              <a:rPr lang="en-US" sz="2400" dirty="0" smtClean="0"/>
              <a:t>(aka “null terminator”)					</a:t>
            </a:r>
            <a:endParaRPr lang="en-US" sz="2400" dirty="0"/>
          </a:p>
        </p:txBody>
      </p:sp>
      <p:sp>
        <p:nvSpPr>
          <p:cNvPr id="6" name="Slide Number Placeholder 5"/>
          <p:cNvSpPr>
            <a:spLocks noGrp="1"/>
          </p:cNvSpPr>
          <p:nvPr>
            <p:ph type="sldNum" sz="quarter" idx="12"/>
          </p:nvPr>
        </p:nvSpPr>
        <p:spPr/>
        <p:txBody>
          <a:bodyPr/>
          <a:lstStyle/>
          <a:p>
            <a:fld id="{3CC63E4C-4642-794D-A2FD-70F6B81535F5}" type="slidenum">
              <a:rPr lang="en-US" smtClean="0"/>
              <a:pPr/>
              <a:t>3</a:t>
            </a:fld>
            <a:endParaRPr lang="en-US"/>
          </a:p>
        </p:txBody>
      </p:sp>
      <p:sp>
        <p:nvSpPr>
          <p:cNvPr id="37892" name="Text Box 4"/>
          <p:cNvSpPr txBox="1">
            <a:spLocks noChangeArrowheads="1"/>
          </p:cNvSpPr>
          <p:nvPr/>
        </p:nvSpPr>
        <p:spPr bwMode="auto">
          <a:xfrm>
            <a:off x="1828800" y="3810000"/>
            <a:ext cx="4986762" cy="2308324"/>
          </a:xfrm>
          <a:prstGeom prst="rect">
            <a:avLst/>
          </a:prstGeom>
          <a:noFill/>
          <a:ln w="12700">
            <a:noFill/>
            <a:miter lim="800000"/>
            <a:headEnd/>
            <a:tailEnd/>
          </a:ln>
        </p:spPr>
        <p:txBody>
          <a:bodyPr wrap="none">
            <a:prstTxWarp prst="textNoShape">
              <a:avLst/>
            </a:prstTxWarp>
            <a:spAutoFit/>
          </a:bodyPr>
          <a:lstStyle/>
          <a:p>
            <a:r>
              <a:rPr lang="en-US" sz="2400" b="1" dirty="0" err="1">
                <a:solidFill>
                  <a:schemeClr val="tx1"/>
                </a:solidFill>
                <a:latin typeface="Courier New" charset="0"/>
              </a:rPr>
              <a:t>int</a:t>
            </a:r>
            <a:r>
              <a:rPr lang="en-US" sz="2400" b="1" dirty="0">
                <a:solidFill>
                  <a:schemeClr val="tx1"/>
                </a:solidFill>
                <a:latin typeface="Courier New" charset="0"/>
              </a:rPr>
              <a:t> </a:t>
            </a:r>
            <a:r>
              <a:rPr lang="en-US" sz="2400" b="1" dirty="0" err="1">
                <a:solidFill>
                  <a:schemeClr val="tx1"/>
                </a:solidFill>
                <a:latin typeface="Courier New" charset="0"/>
              </a:rPr>
              <a:t>strlen(char</a:t>
            </a:r>
            <a:r>
              <a:rPr lang="en-US" sz="2400" b="1" dirty="0">
                <a:solidFill>
                  <a:schemeClr val="tx1"/>
                </a:solidFill>
                <a:latin typeface="Courier New" charset="0"/>
              </a:rPr>
              <a:t> </a:t>
            </a:r>
            <a:r>
              <a:rPr lang="en-US" sz="2400" b="1" dirty="0" err="1">
                <a:solidFill>
                  <a:schemeClr val="tx1"/>
                </a:solidFill>
                <a:latin typeface="Courier New" charset="0"/>
              </a:rPr>
              <a:t>s</a:t>
            </a:r>
            <a:r>
              <a:rPr lang="en-US" sz="2400" b="1" dirty="0">
                <a:solidFill>
                  <a:schemeClr val="tx1"/>
                </a:solidFill>
                <a:latin typeface="Courier New" charset="0"/>
              </a:rPr>
              <a:t>[])</a:t>
            </a:r>
          </a:p>
          <a:p>
            <a:r>
              <a:rPr lang="en-US" sz="2400" b="1" dirty="0">
                <a:solidFill>
                  <a:schemeClr val="tx1"/>
                </a:solidFill>
                <a:latin typeface="Courier New" charset="0"/>
              </a:rPr>
              <a:t>{</a:t>
            </a:r>
          </a:p>
          <a:p>
            <a:r>
              <a:rPr lang="en-US" sz="2400" b="1" dirty="0">
                <a:solidFill>
                  <a:schemeClr val="tx1"/>
                </a:solidFill>
                <a:latin typeface="Courier New" charset="0"/>
              </a:rPr>
              <a:t>    </a:t>
            </a:r>
            <a:r>
              <a:rPr lang="en-US" sz="2400" b="1" dirty="0" err="1">
                <a:solidFill>
                  <a:schemeClr val="tx1"/>
                </a:solidFill>
                <a:latin typeface="Courier New" charset="0"/>
              </a:rPr>
              <a:t>int</a:t>
            </a:r>
            <a:r>
              <a:rPr lang="en-US" sz="2400" b="1" dirty="0">
                <a:solidFill>
                  <a:schemeClr val="tx1"/>
                </a:solidFill>
                <a:latin typeface="Courier New" charset="0"/>
              </a:rPr>
              <a:t> </a:t>
            </a:r>
            <a:r>
              <a:rPr lang="en-US" sz="2400" b="1" dirty="0" err="1">
                <a:solidFill>
                  <a:schemeClr val="tx1"/>
                </a:solidFill>
                <a:latin typeface="Courier New" charset="0"/>
              </a:rPr>
              <a:t>n</a:t>
            </a:r>
            <a:r>
              <a:rPr lang="en-US" sz="2400" b="1" dirty="0">
                <a:solidFill>
                  <a:schemeClr val="tx1"/>
                </a:solidFill>
                <a:latin typeface="Courier New" charset="0"/>
              </a:rPr>
              <a:t> = 0;</a:t>
            </a:r>
          </a:p>
          <a:p>
            <a:r>
              <a:rPr lang="en-US" sz="2400" b="1" dirty="0">
                <a:solidFill>
                  <a:schemeClr val="tx1"/>
                </a:solidFill>
                <a:latin typeface="Courier New" charset="0"/>
              </a:rPr>
              <a:t>    while (</a:t>
            </a:r>
            <a:r>
              <a:rPr lang="en-US" sz="2400" b="1" dirty="0" err="1">
                <a:solidFill>
                  <a:schemeClr val="tx1"/>
                </a:solidFill>
                <a:latin typeface="Courier New" charset="0"/>
              </a:rPr>
              <a:t>s[n</a:t>
            </a:r>
            <a:r>
              <a:rPr lang="en-US" sz="2400" b="1" dirty="0">
                <a:solidFill>
                  <a:schemeClr val="tx1"/>
                </a:solidFill>
                <a:latin typeface="Courier New" charset="0"/>
              </a:rPr>
              <a:t>] != 0) </a:t>
            </a:r>
            <a:r>
              <a:rPr lang="en-US" sz="2400" b="1" dirty="0" err="1">
                <a:solidFill>
                  <a:schemeClr val="tx1"/>
                </a:solidFill>
                <a:latin typeface="Courier New" charset="0"/>
              </a:rPr>
              <a:t>n</a:t>
            </a:r>
            <a:r>
              <a:rPr lang="en-US" sz="2400" b="1" dirty="0">
                <a:solidFill>
                  <a:schemeClr val="tx1"/>
                </a:solidFill>
                <a:latin typeface="Courier New" charset="0"/>
              </a:rPr>
              <a:t>++;</a:t>
            </a:r>
          </a:p>
          <a:p>
            <a:r>
              <a:rPr lang="en-US" sz="2400" b="1" dirty="0">
                <a:solidFill>
                  <a:schemeClr val="tx1"/>
                </a:solidFill>
                <a:latin typeface="Courier New" charset="0"/>
              </a:rPr>
              <a:t>    return </a:t>
            </a:r>
            <a:r>
              <a:rPr lang="en-US" sz="2400" b="1" dirty="0" err="1">
                <a:solidFill>
                  <a:schemeClr val="tx1"/>
                </a:solidFill>
                <a:latin typeface="Courier New" charset="0"/>
              </a:rPr>
              <a:t>n</a:t>
            </a:r>
            <a:r>
              <a:rPr lang="en-US" sz="2400" b="1" dirty="0">
                <a:solidFill>
                  <a:schemeClr val="tx1"/>
                </a:solidFill>
                <a:latin typeface="Courier New" charset="0"/>
              </a:rPr>
              <a:t>;</a:t>
            </a:r>
          </a:p>
          <a:p>
            <a:r>
              <a:rPr lang="en-US" sz="2400" b="1" dirty="0">
                <a:solidFill>
                  <a:schemeClr val="tx1"/>
                </a:solidFill>
                <a:latin typeface="Courier New" charset="0"/>
              </a:rPr>
              <a:t>}</a:t>
            </a:r>
          </a:p>
        </p:txBody>
      </p:sp>
    </p:spTree>
    <p:extLst>
      <p:ext uri="{BB962C8B-B14F-4D97-AF65-F5344CB8AC3E}">
        <p14:creationId xmlns:p14="http://schemas.microsoft.com/office/powerpoint/2010/main" val="15472060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3731" name="Content Placeholder 4"/>
          <p:cNvSpPr>
            <a:spLocks noGrp="1"/>
          </p:cNvSpPr>
          <p:nvPr>
            <p:ph sz="quarter" idx="1"/>
          </p:nvPr>
        </p:nvSpPr>
        <p:spPr/>
        <p:txBody>
          <a:bodyPr>
            <a:normAutofit fontScale="92500" lnSpcReduction="10000"/>
          </a:bodyPr>
          <a:lstStyle/>
          <a:p>
            <a:r>
              <a:rPr lang="en-US" dirty="0" smtClean="0">
                <a:ea typeface="ＭＳ Ｐゴシック" pitchFamily="1" charset="-128"/>
                <a:cs typeface="ＭＳ Ｐゴシック" pitchFamily="1" charset="-128"/>
              </a:rPr>
              <a:t>Memory leak: </a:t>
            </a:r>
            <a:r>
              <a:rPr lang="en-US" i="1" dirty="0" smtClean="0">
                <a:ea typeface="ＭＳ Ｐゴシック" pitchFamily="1" charset="-128"/>
                <a:cs typeface="ＭＳ Ｐゴシック" pitchFamily="1" charset="-128"/>
              </a:rPr>
              <a:t>more </a:t>
            </a:r>
            <a:r>
              <a:rPr lang="en-US" i="1" dirty="0" err="1" smtClean="0">
                <a:ea typeface="ＭＳ Ｐゴシック" pitchFamily="1" charset="-128"/>
                <a:cs typeface="ＭＳ Ｐゴシック" pitchFamily="1" charset="-128"/>
              </a:rPr>
              <a:t>mallocs</a:t>
            </a:r>
            <a:r>
              <a:rPr lang="en-US" i="1" dirty="0" smtClean="0">
                <a:ea typeface="ＭＳ Ｐゴシック" pitchFamily="1" charset="-128"/>
                <a:cs typeface="ＭＳ Ｐゴシック" pitchFamily="1" charset="-128"/>
              </a:rPr>
              <a:t> than frees</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int *pi;</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malloc(8*</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Allocate memory for pi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 Oops, leaked the old memory pointed to by pi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free(pi</a:t>
            </a:r>
            <a:r>
              <a:rPr lang="en-US" sz="2000" dirty="0" smtClean="0">
                <a:latin typeface="Courier" pitchFamily="1" charset="0"/>
                <a:ea typeface="Courier" pitchFamily="1" charset="0"/>
                <a:cs typeface="Courier" pitchFamily="1" charset="0"/>
              </a:rPr>
              <a:t>); /*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is done with pi, so free it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endParaRPr lang="en-US" sz="2000" dirty="0" smtClean="0">
              <a:latin typeface="Courier" pitchFamily="1" charset="0"/>
              <a:ea typeface="Courier" pitchFamily="1" charset="0"/>
              <a:cs typeface="Courier" pitchFamily="1" charset="0"/>
            </a:endParaRPr>
          </a:p>
          <a:p>
            <a:pPr>
              <a:spcBef>
                <a:spcPct val="0"/>
              </a:spcBef>
              <a:buFont typeface="Arial" pitchFamily="1" charset="0"/>
              <a:buNone/>
            </a:pPr>
            <a:r>
              <a:rPr lang="en-US" sz="2000" dirty="0" smtClean="0">
                <a:latin typeface="Courier" pitchFamily="1" charset="0"/>
                <a:ea typeface="Courier" pitchFamily="1" charset="0"/>
                <a:cs typeface="Courier" pitchFamily="1" charset="0"/>
              </a:rPr>
              <a:t>void main()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pi = malloc(4*</a:t>
            </a:r>
            <a:r>
              <a:rPr lang="en-US" sz="2000" dirty="0" err="1" smtClean="0">
                <a:latin typeface="Courier" pitchFamily="1" charset="0"/>
                <a:ea typeface="Courier" pitchFamily="1" charset="0"/>
                <a:cs typeface="Courier" pitchFamily="1" charset="0"/>
              </a:rPr>
              <a:t>sizeof(int</a:t>
            </a:r>
            <a:r>
              <a:rPr lang="en-US" sz="2000" dirty="0" smtClean="0">
                <a:latin typeface="Courier" pitchFamily="1" charset="0"/>
                <a:ea typeface="Courier" pitchFamily="1" charset="0"/>
                <a:cs typeface="Courier" pitchFamily="1" charset="0"/>
              </a:rPr>
              <a:t>));</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 Memory leak: </a:t>
            </a:r>
            <a:r>
              <a:rPr lang="en-US" sz="2000" dirty="0" err="1" smtClean="0">
                <a:latin typeface="Courier" pitchFamily="1" charset="0"/>
                <a:ea typeface="Courier" pitchFamily="1" charset="0"/>
                <a:cs typeface="Courier" pitchFamily="1" charset="0"/>
              </a:rPr>
              <a:t>foo</a:t>
            </a:r>
            <a:r>
              <a:rPr lang="en-US" sz="2000" dirty="0" smtClean="0">
                <a:latin typeface="Courier" pitchFamily="1" charset="0"/>
                <a:ea typeface="Courier" pitchFamily="1" charset="0"/>
                <a:cs typeface="Courier" pitchFamily="1" charset="0"/>
              </a:rPr>
              <a:t> leaks it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  …</a:t>
            </a:r>
          </a:p>
          <a:p>
            <a:pPr>
              <a:spcBef>
                <a:spcPct val="0"/>
              </a:spcBef>
              <a:buFont typeface="Arial" pitchFamily="1" charset="0"/>
              <a:buNone/>
            </a:pPr>
            <a:r>
              <a:rPr lang="en-US" sz="2000" dirty="0" smtClean="0">
                <a:latin typeface="Courier" pitchFamily="1" charset="0"/>
                <a:ea typeface="Courier" pitchFamily="1" charset="0"/>
                <a:cs typeface="Courier" pitchFamily="1" charset="0"/>
              </a:rPr>
              <a:t>}</a:t>
            </a:r>
          </a:p>
        </p:txBody>
      </p:sp>
      <p:sp>
        <p:nvSpPr>
          <p:cNvPr id="31748" name="Slide Number Placeholder 3"/>
          <p:cNvSpPr>
            <a:spLocks noGrp="1"/>
          </p:cNvSpPr>
          <p:nvPr>
            <p:ph type="sldNum" sz="quarter" idx="12"/>
          </p:nvPr>
        </p:nvSpPr>
        <p:spPr/>
        <p:txBody>
          <a:bodyPr/>
          <a:lstStyle/>
          <a:p>
            <a:pPr>
              <a:defRPr/>
            </a:pPr>
            <a:fld id="{BFDD2FD2-6516-E94E-8DAB-9E22A517B556}" type="slidenum">
              <a:rPr lang="en-US" smtClean="0"/>
              <a:pPr>
                <a:defRPr/>
              </a:pPr>
              <a:t>30</a:t>
            </a:fld>
            <a:endParaRPr lang="en-US"/>
          </a:p>
        </p:txBody>
      </p:sp>
    </p:spTree>
    <p:extLst>
      <p:ext uri="{BB962C8B-B14F-4D97-AF65-F5344CB8AC3E}">
        <p14:creationId xmlns:p14="http://schemas.microsoft.com/office/powerpoint/2010/main" val="36112500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5779"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int *plk = NULL;</a:t>
            </a:r>
          </a:p>
          <a:p>
            <a:pPr>
              <a:spcBef>
                <a:spcPct val="0"/>
              </a:spcBef>
              <a:buFont typeface="Arial" pitchFamily="1" charset="0"/>
              <a:buNone/>
            </a:pPr>
            <a:r>
              <a:rPr lang="en-US" sz="2000" smtClean="0">
                <a:latin typeface="Courier" pitchFamily="1" charset="0"/>
                <a:ea typeface="Courier" pitchFamily="1" charset="0"/>
                <a:cs typeface="Courier" pitchFamily="1" charset="0"/>
              </a:rPr>
              <a:t>void genPLK() {</a:t>
            </a:r>
          </a:p>
          <a:p>
            <a:pPr>
              <a:spcBef>
                <a:spcPct val="0"/>
              </a:spcBef>
              <a:buFont typeface="Arial" pitchFamily="1" charset="0"/>
              <a:buNone/>
            </a:pPr>
            <a:r>
              <a:rPr lang="en-US" sz="2000" smtClean="0">
                <a:latin typeface="Courier" pitchFamily="1" charset="0"/>
                <a:ea typeface="Courier" pitchFamily="1" charset="0"/>
                <a:cs typeface="Courier" pitchFamily="1" charset="0"/>
              </a:rPr>
              <a:t>	plk = malloc(2 * sizeof(int));</a:t>
            </a:r>
          </a:p>
          <a:p>
            <a:pPr>
              <a:spcBef>
                <a:spcPct val="0"/>
              </a:spcBef>
              <a:buFont typeface="Arial" pitchFamily="1" charset="0"/>
              <a:buNone/>
            </a:pPr>
            <a:r>
              <a:rPr lang="en-US" sz="2000" smtClean="0">
                <a:latin typeface="Courier" pitchFamily="1" charset="0"/>
                <a:ea typeface="Courier" pitchFamily="1" charset="0"/>
                <a:cs typeface="Courier" pitchFamily="1" charset="0"/>
              </a:rPr>
              <a:t>  … … … </a:t>
            </a:r>
          </a:p>
          <a:p>
            <a:pPr>
              <a:spcBef>
                <a:spcPct val="0"/>
              </a:spcBef>
              <a:buFont typeface="Arial" pitchFamily="1" charset="0"/>
              <a:buNone/>
            </a:pPr>
            <a:r>
              <a:rPr lang="en-US" sz="2000" smtClean="0">
                <a:latin typeface="Courier" pitchFamily="1" charset="0"/>
                <a:ea typeface="Courier" pitchFamily="1" charset="0"/>
                <a:cs typeface="Courier" pitchFamily="1" charset="0"/>
              </a:rPr>
              <a:t>	plk++;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p>
        </p:txBody>
      </p:sp>
      <p:sp>
        <p:nvSpPr>
          <p:cNvPr id="32772" name="Slide Number Placeholder 3"/>
          <p:cNvSpPr>
            <a:spLocks noGrp="1"/>
          </p:cNvSpPr>
          <p:nvPr>
            <p:ph type="sldNum" sz="quarter" idx="12"/>
          </p:nvPr>
        </p:nvSpPr>
        <p:spPr/>
        <p:txBody>
          <a:bodyPr/>
          <a:lstStyle/>
          <a:p>
            <a:pPr>
              <a:defRPr/>
            </a:pPr>
            <a:fld id="{01037B26-8E32-0C44-83A9-179921D1B95B}" type="slidenum">
              <a:rPr lang="en-US" smtClean="0"/>
              <a:pPr>
                <a:defRPr/>
              </a:pPr>
              <a:t>31</a:t>
            </a:fld>
            <a:endParaRPr lang="en-US"/>
          </a:p>
        </p:txBody>
      </p:sp>
    </p:spTree>
    <p:extLst>
      <p:ext uri="{BB962C8B-B14F-4D97-AF65-F5344CB8AC3E}">
        <p14:creationId xmlns:p14="http://schemas.microsoft.com/office/powerpoint/2010/main" val="28452137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7827"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Potential memory leak – handle has been changed, do you still have copy of it that can correctly be used in a later free?</a:t>
            </a:r>
          </a:p>
          <a:p>
            <a:pPr>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int *plk = NULL;</a:t>
            </a:r>
          </a:p>
          <a:p>
            <a:pPr>
              <a:spcBef>
                <a:spcPct val="0"/>
              </a:spcBef>
              <a:buFont typeface="Arial" pitchFamily="1" charset="0"/>
              <a:buNone/>
            </a:pPr>
            <a:r>
              <a:rPr lang="en-US" sz="2000" smtClean="0">
                <a:latin typeface="Courier" pitchFamily="1" charset="0"/>
                <a:ea typeface="Courier" pitchFamily="1" charset="0"/>
                <a:cs typeface="Courier" pitchFamily="1" charset="0"/>
              </a:rPr>
              <a:t>void genPLK() {</a:t>
            </a:r>
          </a:p>
          <a:p>
            <a:pPr>
              <a:spcBef>
                <a:spcPct val="0"/>
              </a:spcBef>
              <a:buFont typeface="Arial" pitchFamily="1" charset="0"/>
              <a:buNone/>
            </a:pPr>
            <a:r>
              <a:rPr lang="en-US" sz="2000" smtClean="0">
                <a:latin typeface="Courier" pitchFamily="1" charset="0"/>
                <a:ea typeface="Courier" pitchFamily="1" charset="0"/>
                <a:cs typeface="Courier" pitchFamily="1" charset="0"/>
              </a:rPr>
              <a:t>	plk = malloc(2 * sizeof(int));</a:t>
            </a:r>
          </a:p>
          <a:p>
            <a:pPr>
              <a:spcBef>
                <a:spcPct val="0"/>
              </a:spcBef>
              <a:buFont typeface="Arial" pitchFamily="1" charset="0"/>
              <a:buNone/>
            </a:pPr>
            <a:r>
              <a:rPr lang="en-US" sz="2000" smtClean="0">
                <a:latin typeface="Courier" pitchFamily="1" charset="0"/>
                <a:ea typeface="Courier" pitchFamily="1" charset="0"/>
                <a:cs typeface="Courier" pitchFamily="1" charset="0"/>
              </a:rPr>
              <a:t>	… … …</a:t>
            </a:r>
          </a:p>
          <a:p>
            <a:pPr>
              <a:spcBef>
                <a:spcPct val="0"/>
              </a:spcBef>
              <a:buFont typeface="Arial" pitchFamily="1" charset="0"/>
              <a:buNone/>
            </a:pPr>
            <a:r>
              <a:rPr lang="en-US" sz="2000" smtClean="0">
                <a:latin typeface="Courier" pitchFamily="1" charset="0"/>
                <a:ea typeface="Courier" pitchFamily="1" charset="0"/>
                <a:cs typeface="Courier" pitchFamily="1" charset="0"/>
              </a:rPr>
              <a:t>	plk++;	/* Potential leak: pointer variable incremented past beginning of block!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p>
        </p:txBody>
      </p:sp>
      <p:sp>
        <p:nvSpPr>
          <p:cNvPr id="32772" name="Slide Number Placeholder 3"/>
          <p:cNvSpPr>
            <a:spLocks noGrp="1"/>
          </p:cNvSpPr>
          <p:nvPr>
            <p:ph type="sldNum" sz="quarter" idx="12"/>
          </p:nvPr>
        </p:nvSpPr>
        <p:spPr/>
        <p:txBody>
          <a:bodyPr/>
          <a:lstStyle/>
          <a:p>
            <a:pPr>
              <a:defRPr/>
            </a:pPr>
            <a:fld id="{CA3A03BA-3DC6-CF45-9A6C-64772058C549}" type="slidenum">
              <a:rPr lang="en-US" smtClean="0"/>
              <a:pPr>
                <a:defRPr/>
              </a:pPr>
              <a:t>32</a:t>
            </a:fld>
            <a:endParaRPr lang="en-US"/>
          </a:p>
        </p:txBody>
      </p:sp>
    </p:spTree>
    <p:extLst>
      <p:ext uri="{BB962C8B-B14F-4D97-AF65-F5344CB8AC3E}">
        <p14:creationId xmlns:p14="http://schemas.microsoft.com/office/powerpoint/2010/main" val="33535285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News, Smallest Chess Program</a:t>
            </a:r>
            <a:endParaRPr lang="en-US" dirty="0"/>
          </a:p>
        </p:txBody>
      </p:sp>
      <p:sp>
        <p:nvSpPr>
          <p:cNvPr id="3" name="Content Placeholder 2"/>
          <p:cNvSpPr>
            <a:spLocks noGrp="1"/>
          </p:cNvSpPr>
          <p:nvPr>
            <p:ph idx="1"/>
          </p:nvPr>
        </p:nvSpPr>
        <p:spPr>
          <a:xfrm>
            <a:off x="3886200" y="1371600"/>
            <a:ext cx="4876800" cy="4525963"/>
          </a:xfrm>
        </p:spPr>
        <p:txBody>
          <a:bodyPr/>
          <a:lstStyle/>
          <a:p>
            <a:r>
              <a:rPr lang="en-US" dirty="0" smtClean="0"/>
              <a:t>Written by Olivier </a:t>
            </a:r>
            <a:r>
              <a:rPr lang="en-US" dirty="0" err="1" smtClean="0"/>
              <a:t>Poudade</a:t>
            </a:r>
            <a:r>
              <a:rPr lang="en-US" dirty="0" smtClean="0"/>
              <a:t> in x86 assembly code</a:t>
            </a:r>
          </a:p>
          <a:p>
            <a:r>
              <a:rPr lang="en-US" dirty="0" smtClean="0"/>
              <a:t>Fits in “a 512</a:t>
            </a:r>
            <a:r>
              <a:rPr lang="en-US" dirty="0"/>
              <a:t>-byte x86 boot sector for Windows / Linux / OS X / DOS / BSD</a:t>
            </a:r>
            <a:r>
              <a:rPr lang="en-US" dirty="0" smtClean="0"/>
              <a:t>”</a:t>
            </a:r>
          </a:p>
        </p:txBody>
      </p:sp>
      <p:sp>
        <p:nvSpPr>
          <p:cNvPr id="4" name="Slide Number Placeholder 3"/>
          <p:cNvSpPr>
            <a:spLocks noGrp="1"/>
          </p:cNvSpPr>
          <p:nvPr>
            <p:ph type="sldNum" sz="quarter" idx="12"/>
          </p:nvPr>
        </p:nvSpPr>
        <p:spPr/>
        <p:txBody>
          <a:bodyPr/>
          <a:lstStyle/>
          <a:p>
            <a:fld id="{3CC63E4C-4642-794D-A2FD-70F6B81535F5}" type="slidenum">
              <a:rPr lang="en-US" smtClean="0"/>
              <a:pPr/>
              <a:t>33</a:t>
            </a:fld>
            <a:endParaRPr lang="en-US"/>
          </a:p>
        </p:txBody>
      </p:sp>
      <p:pic>
        <p:nvPicPr>
          <p:cNvPr id="6" name="Picture 5"/>
          <p:cNvPicPr>
            <a:picLocks noChangeAspect="1"/>
          </p:cNvPicPr>
          <p:nvPr/>
        </p:nvPicPr>
        <p:blipFill rotWithShape="1">
          <a:blip r:embed="rId2"/>
          <a:srcRect t="2" r="67709" b="49024"/>
          <a:stretch/>
        </p:blipFill>
        <p:spPr>
          <a:xfrm>
            <a:off x="381000" y="1295400"/>
            <a:ext cx="3352800" cy="4009768"/>
          </a:xfrm>
          <a:prstGeom prst="rect">
            <a:avLst/>
          </a:prstGeom>
        </p:spPr>
      </p:pic>
      <p:sp>
        <p:nvSpPr>
          <p:cNvPr id="7" name="TextBox 6"/>
          <p:cNvSpPr txBox="1"/>
          <p:nvPr/>
        </p:nvSpPr>
        <p:spPr>
          <a:xfrm>
            <a:off x="152400" y="5791200"/>
            <a:ext cx="9220200" cy="830997"/>
          </a:xfrm>
          <a:prstGeom prst="rect">
            <a:avLst/>
          </a:prstGeom>
          <a:noFill/>
        </p:spPr>
        <p:txBody>
          <a:bodyPr wrap="square" rtlCol="0">
            <a:spAutoFit/>
          </a:bodyPr>
          <a:lstStyle/>
          <a:p>
            <a:r>
              <a:rPr lang="en-US" sz="2400" b="1" dirty="0">
                <a:latin typeface="Courier"/>
                <a:cs typeface="Courier"/>
              </a:rPr>
              <a:t>http://</a:t>
            </a:r>
            <a:r>
              <a:rPr lang="en-US" sz="2400" b="1" dirty="0" err="1">
                <a:latin typeface="Courier"/>
                <a:cs typeface="Courier"/>
              </a:rPr>
              <a:t>olivier.poudade.free.fr</a:t>
            </a:r>
            <a:r>
              <a:rPr lang="en-US" sz="2400" b="1" dirty="0">
                <a:latin typeface="Courier"/>
                <a:cs typeface="Courier"/>
              </a:rPr>
              <a:t>/</a:t>
            </a:r>
            <a:r>
              <a:rPr lang="en-US" sz="2400" b="1" dirty="0" err="1">
                <a:latin typeface="Courier"/>
                <a:cs typeface="Courier"/>
              </a:rPr>
              <a:t>src</a:t>
            </a:r>
            <a:r>
              <a:rPr lang="en-US" sz="2400" b="1" dirty="0">
                <a:latin typeface="Courier"/>
                <a:cs typeface="Courier"/>
              </a:rPr>
              <a:t>/</a:t>
            </a:r>
            <a:r>
              <a:rPr lang="en-US" sz="2400" b="1" dirty="0" err="1">
                <a:latin typeface="Courier"/>
                <a:cs typeface="Courier"/>
              </a:rPr>
              <a:t>BootChess.asm</a:t>
            </a:r>
            <a:endParaRPr lang="en-US" sz="2400" b="1" dirty="0">
              <a:latin typeface="Courier"/>
              <a:cs typeface="Courier"/>
            </a:endParaRPr>
          </a:p>
          <a:p>
            <a:endParaRPr lang="en-US" sz="2400" b="1" dirty="0">
              <a:latin typeface="Courier"/>
              <a:cs typeface="Courier"/>
            </a:endParaRPr>
          </a:p>
        </p:txBody>
      </p:sp>
    </p:spTree>
    <p:extLst>
      <p:ext uri="{BB962C8B-B14F-4D97-AF65-F5344CB8AC3E}">
        <p14:creationId xmlns:p14="http://schemas.microsoft.com/office/powerpoint/2010/main" val="20738088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79875"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spcBef>
                <a:spcPct val="0"/>
              </a:spcBef>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void FreeMemX() {</a:t>
            </a:r>
          </a:p>
          <a:p>
            <a:pPr>
              <a:spcBef>
                <a:spcPct val="0"/>
              </a:spcBef>
              <a:buFont typeface="Arial" pitchFamily="1" charset="0"/>
              <a:buNone/>
            </a:pPr>
            <a:r>
              <a:rPr lang="en-US" sz="2000" smtClean="0">
                <a:latin typeface="Courier" pitchFamily="1" charset="0"/>
                <a:ea typeface="Courier" pitchFamily="1" charset="0"/>
                <a:cs typeface="Courier" pitchFamily="1" charset="0"/>
              </a:rPr>
              <a:t>	int fnh = 0;</a:t>
            </a:r>
          </a:p>
          <a:p>
            <a:pPr>
              <a:spcBef>
                <a:spcPct val="0"/>
              </a:spcBef>
              <a:buFont typeface="Arial" pitchFamily="1" charset="0"/>
              <a:buNone/>
            </a:pPr>
            <a:r>
              <a:rPr lang="en-US" sz="2000" smtClean="0">
                <a:latin typeface="Courier" pitchFamily="1" charset="0"/>
                <a:ea typeface="Courier" pitchFamily="1" charset="0"/>
                <a:cs typeface="Courier" pitchFamily="1" charset="0"/>
              </a:rPr>
              <a:t>	free(&amp;fnh);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br>
              <a:rPr lang="en-US" sz="2000" smtClean="0">
                <a:latin typeface="Courier" pitchFamily="1" charset="0"/>
                <a:ea typeface="Courier" pitchFamily="1" charset="0"/>
                <a:cs typeface="Courier" pitchFamily="1" charset="0"/>
              </a:rPr>
            </a:b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void FreeMemY() {</a:t>
            </a:r>
          </a:p>
          <a:p>
            <a:pPr>
              <a:spcBef>
                <a:spcPct val="0"/>
              </a:spcBef>
              <a:buFont typeface="Arial" pitchFamily="1" charset="0"/>
              <a:buNone/>
            </a:pPr>
            <a:r>
              <a:rPr lang="en-US" sz="2000" smtClean="0">
                <a:latin typeface="Courier" pitchFamily="1" charset="0"/>
                <a:ea typeface="Courier" pitchFamily="1" charset="0"/>
                <a:cs typeface="Courier" pitchFamily="1" charset="0"/>
              </a:rPr>
              <a:t>	int *fum = malloc(4 * sizeof(int));</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free(fum+1); </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a:t>
            </a:r>
          </a:p>
          <a:p>
            <a:pPr>
              <a:spcBef>
                <a:spcPct val="0"/>
              </a:spcBef>
              <a:buFont typeface="Arial" pitchFamily="1" charset="0"/>
              <a:buNone/>
            </a:pPr>
            <a:r>
              <a:rPr lang="en-US" sz="2000" smtClean="0">
                <a:latin typeface="Courier" pitchFamily="1" charset="0"/>
                <a:ea typeface="Courier" pitchFamily="1" charset="0"/>
                <a:cs typeface="Courier" pitchFamily="1" charset="0"/>
              </a:rPr>
              <a:t>	free(fum); </a:t>
            </a:r>
          </a:p>
          <a:p>
            <a:pPr>
              <a:spcBef>
                <a:spcPct val="0"/>
              </a:spcBef>
              <a:buFont typeface="Arial" pitchFamily="1" charset="0"/>
              <a:buNone/>
            </a:pPr>
            <a:r>
              <a:rPr lang="en-US" sz="2000" smtClean="0">
                <a:latin typeface="Courier" pitchFamily="1" charset="0"/>
                <a:ea typeface="Courier" pitchFamily="1" charset="0"/>
                <a:cs typeface="Courier" pitchFamily="1" charset="0"/>
              </a:rPr>
              <a:t>}</a:t>
            </a:r>
          </a:p>
        </p:txBody>
      </p:sp>
      <p:sp>
        <p:nvSpPr>
          <p:cNvPr id="33796" name="Slide Number Placeholder 3"/>
          <p:cNvSpPr>
            <a:spLocks noGrp="1"/>
          </p:cNvSpPr>
          <p:nvPr>
            <p:ph type="sldNum" sz="quarter" idx="12"/>
          </p:nvPr>
        </p:nvSpPr>
        <p:spPr/>
        <p:txBody>
          <a:bodyPr/>
          <a:lstStyle/>
          <a:p>
            <a:pPr>
              <a:defRPr/>
            </a:pPr>
            <a:fld id="{0EE97933-9B15-0D46-8C4B-A46C8EA8CA3F}" type="slidenum">
              <a:rPr lang="en-US" smtClean="0"/>
              <a:pPr>
                <a:defRPr/>
              </a:pPr>
              <a:t>34</a:t>
            </a:fld>
            <a:endParaRPr lang="en-US"/>
          </a:p>
        </p:txBody>
      </p:sp>
    </p:spTree>
    <p:extLst>
      <p:ext uri="{BB962C8B-B14F-4D97-AF65-F5344CB8AC3E}">
        <p14:creationId xmlns:p14="http://schemas.microsoft.com/office/powerpoint/2010/main" val="10204653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smtClean="0">
                <a:ea typeface="ＭＳ Ｐゴシック" pitchFamily="1" charset="-128"/>
                <a:cs typeface="ＭＳ Ｐゴシック" pitchFamily="1" charset="-128"/>
              </a:rPr>
              <a:t>Faulty Heap Management</a:t>
            </a:r>
          </a:p>
        </p:txBody>
      </p:sp>
      <p:sp>
        <p:nvSpPr>
          <p:cNvPr id="33797" name="Content Placeholder 4"/>
          <p:cNvSpPr>
            <a:spLocks noGrp="1"/>
          </p:cNvSpPr>
          <p:nvPr>
            <p:ph sz="quarter" idx="1"/>
          </p:nvPr>
        </p:nvSpPr>
        <p:spPr/>
        <p:txBody>
          <a:bodyPr>
            <a:normAutofit fontScale="92500" lnSpcReduction="20000"/>
          </a:bodyPr>
          <a:lstStyle/>
          <a:p>
            <a:pPr>
              <a:buFont typeface="Arial" charset="0"/>
              <a:buChar char="•"/>
              <a:defRPr/>
            </a:pPr>
            <a:r>
              <a:rPr lang="en-US" dirty="0" smtClean="0"/>
              <a:t>Can’t free non-heap memory; Can’t free memory that hasn’t been allocated</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void </a:t>
            </a:r>
            <a:r>
              <a:rPr lang="en-US" sz="2000" dirty="0" err="1" smtClean="0">
                <a:latin typeface="Courier"/>
                <a:cs typeface="Courier"/>
              </a:rPr>
              <a:t>FreeMemX</a:t>
            </a: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fnh</a:t>
            </a:r>
            <a:r>
              <a:rPr lang="en-US" sz="2000" dirty="0" smtClean="0">
                <a:latin typeface="Courier"/>
                <a:cs typeface="Courier"/>
              </a:rPr>
              <a:t> = 0;</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free(&amp;fnh</a:t>
            </a:r>
            <a:r>
              <a:rPr lang="en-US" sz="2000" dirty="0" smtClean="0">
                <a:latin typeface="Courier"/>
                <a:cs typeface="Courier"/>
              </a:rPr>
              <a:t>); /* Oops! freeing stack memory */</a:t>
            </a:r>
          </a:p>
          <a:p>
            <a:pPr>
              <a:spcBef>
                <a:spcPts val="0"/>
              </a:spcBef>
              <a:buFont typeface="Arial" charset="0"/>
              <a:buNone/>
              <a:defRPr/>
            </a:pPr>
            <a:r>
              <a:rPr lang="en-US" sz="2000" dirty="0" smtClean="0">
                <a:latin typeface="Courier"/>
                <a:cs typeface="Courier"/>
              </a:rPr>
              <a:t>}</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void </a:t>
            </a:r>
            <a:r>
              <a:rPr lang="en-US" sz="2000" dirty="0" err="1" smtClean="0">
                <a:latin typeface="Courier"/>
                <a:cs typeface="Courier"/>
              </a:rPr>
              <a:t>FreeMemY</a:t>
            </a: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fum</a:t>
            </a:r>
            <a:r>
              <a:rPr lang="en-US" sz="2000" dirty="0" smtClean="0">
                <a:latin typeface="Courier"/>
                <a:cs typeface="Courier"/>
              </a:rPr>
              <a:t> = malloc(4 * </a:t>
            </a:r>
            <a:r>
              <a:rPr lang="en-US" sz="2000" dirty="0" err="1" smtClean="0">
                <a:latin typeface="Courier"/>
                <a:cs typeface="Courier"/>
              </a:rPr>
              <a:t>sizeof(int</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free(fum+1); </a:t>
            </a:r>
            <a:br>
              <a:rPr lang="en-US" sz="2000" dirty="0" smtClean="0">
                <a:latin typeface="Courier"/>
                <a:cs typeface="Courier"/>
              </a:rPr>
            </a:br>
            <a:r>
              <a:rPr lang="en-US" sz="2000" dirty="0" smtClean="0">
                <a:latin typeface="Courier"/>
                <a:cs typeface="Courier"/>
              </a:rPr>
              <a:t>/* fum+1 is not a proper handle; points to middle </a:t>
            </a:r>
            <a:br>
              <a:rPr lang="en-US" sz="2000" dirty="0" smtClean="0">
                <a:latin typeface="Courier"/>
                <a:cs typeface="Courier"/>
              </a:rPr>
            </a:br>
            <a:r>
              <a:rPr lang="en-US" sz="2000" dirty="0" smtClean="0">
                <a:latin typeface="Courier"/>
                <a:cs typeface="Courier"/>
              </a:rPr>
              <a:t>of a block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free(fum</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free(fum</a:t>
            </a:r>
            <a:r>
              <a:rPr lang="en-US" sz="2000" dirty="0" smtClean="0">
                <a:latin typeface="Courier"/>
                <a:cs typeface="Courier"/>
              </a:rPr>
              <a:t>); </a:t>
            </a:r>
            <a:br>
              <a:rPr lang="en-US" sz="2000" dirty="0" smtClean="0">
                <a:latin typeface="Courier"/>
                <a:cs typeface="Courier"/>
              </a:rPr>
            </a:br>
            <a:r>
              <a:rPr lang="en-US" sz="2000" dirty="0" smtClean="0">
                <a:latin typeface="Courier"/>
                <a:cs typeface="Courier"/>
              </a:rPr>
              <a:t>/* Oops! Attempt to free already freed memory */</a:t>
            </a:r>
          </a:p>
          <a:p>
            <a:pPr>
              <a:spcBef>
                <a:spcPts val="0"/>
              </a:spcBef>
              <a:buFont typeface="Arial" charset="0"/>
              <a:buNone/>
              <a:defRPr/>
            </a:pPr>
            <a:r>
              <a:rPr lang="en-US" sz="2000" dirty="0" smtClean="0">
                <a:latin typeface="Courier"/>
                <a:cs typeface="Courier"/>
              </a:rPr>
              <a:t>}</a:t>
            </a:r>
            <a:endParaRPr lang="en-US" sz="2000" dirty="0">
              <a:latin typeface="Courier"/>
              <a:cs typeface="Courier"/>
            </a:endParaRPr>
          </a:p>
        </p:txBody>
      </p:sp>
      <p:sp>
        <p:nvSpPr>
          <p:cNvPr id="33796" name="Slide Number Placeholder 3"/>
          <p:cNvSpPr>
            <a:spLocks noGrp="1"/>
          </p:cNvSpPr>
          <p:nvPr>
            <p:ph type="sldNum" sz="quarter" idx="12"/>
          </p:nvPr>
        </p:nvSpPr>
        <p:spPr/>
        <p:txBody>
          <a:bodyPr/>
          <a:lstStyle/>
          <a:p>
            <a:pPr>
              <a:defRPr/>
            </a:pPr>
            <a:fld id="{3A9FABE4-A156-144B-881F-7C83E0DA8C6E}" type="slidenum">
              <a:rPr lang="en-US" smtClean="0"/>
              <a:pPr>
                <a:defRPr/>
              </a:pPr>
              <a:t>35</a:t>
            </a:fld>
            <a:endParaRPr lang="en-US"/>
          </a:p>
        </p:txBody>
      </p:sp>
    </p:spTree>
    <p:extLst>
      <p:ext uri="{BB962C8B-B14F-4D97-AF65-F5344CB8AC3E}">
        <p14:creationId xmlns:p14="http://schemas.microsoft.com/office/powerpoint/2010/main" val="6098046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36538" y="274638"/>
            <a:ext cx="8686800" cy="1143000"/>
          </a:xfrm>
        </p:spPr>
        <p:txBody>
          <a:bodyPr/>
          <a:lstStyle/>
          <a:p>
            <a:r>
              <a:rPr lang="en-US" smtClean="0">
                <a:ea typeface="ＭＳ Ｐゴシック" pitchFamily="1" charset="-128"/>
                <a:cs typeface="ＭＳ Ｐゴシック" pitchFamily="1" charset="-128"/>
              </a:rPr>
              <a:t>Using Memory You Haven’t Allocated</a:t>
            </a:r>
          </a:p>
        </p:txBody>
      </p:sp>
      <p:sp>
        <p:nvSpPr>
          <p:cNvPr id="67587"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endParaRPr lang="en-US" smtClean="0">
              <a:ea typeface="ＭＳ Ｐゴシック" pitchFamily="1" charset="-128"/>
              <a:cs typeface="ＭＳ Ｐゴシック" pitchFamily="1" charset="-128"/>
            </a:endParaRPr>
          </a:p>
          <a:p>
            <a:pPr>
              <a:buFont typeface="Arial" pitchFamily="1" charset="0"/>
              <a:buNone/>
            </a:pPr>
            <a:r>
              <a:rPr lang="en-US" sz="2400" smtClean="0">
                <a:latin typeface="Courier" pitchFamily="1" charset="0"/>
                <a:ea typeface="Courier" pitchFamily="1" charset="0"/>
                <a:cs typeface="Courier" pitchFamily="1" charset="0"/>
              </a:rPr>
              <a:t>void StringManipulate() {</a:t>
            </a:r>
          </a:p>
          <a:p>
            <a:pPr>
              <a:buFont typeface="Arial" pitchFamily="1" charset="0"/>
              <a:buNone/>
            </a:pPr>
            <a:r>
              <a:rPr lang="en-US" sz="2400" smtClean="0">
                <a:latin typeface="Courier" pitchFamily="1" charset="0"/>
                <a:ea typeface="Courier" pitchFamily="1" charset="0"/>
                <a:cs typeface="Courier" pitchFamily="1" charset="0"/>
              </a:rPr>
              <a:t>	const char *name = “Safety Critical";</a:t>
            </a:r>
          </a:p>
          <a:p>
            <a:pPr>
              <a:buFont typeface="Arial" pitchFamily="1" charset="0"/>
              <a:buNone/>
            </a:pPr>
            <a:r>
              <a:rPr lang="en-US" sz="2400" smtClean="0">
                <a:latin typeface="Courier" pitchFamily="1" charset="0"/>
                <a:ea typeface="Courier" pitchFamily="1" charset="0"/>
                <a:cs typeface="Courier" pitchFamily="1" charset="0"/>
              </a:rPr>
              <a:t>	char *str = malloc(10);</a:t>
            </a:r>
          </a:p>
          <a:p>
            <a:pPr>
              <a:buFont typeface="Arial" pitchFamily="1" charset="0"/>
              <a:buNone/>
            </a:pPr>
            <a:r>
              <a:rPr lang="en-US" sz="2400" smtClean="0">
                <a:latin typeface="Courier" pitchFamily="1" charset="0"/>
                <a:ea typeface="Courier" pitchFamily="1" charset="0"/>
                <a:cs typeface="Courier" pitchFamily="1" charset="0"/>
              </a:rPr>
              <a:t>	strncpy(str, name, 10);</a:t>
            </a:r>
          </a:p>
          <a:p>
            <a:pPr>
              <a:buFont typeface="Arial" pitchFamily="1" charset="0"/>
              <a:buNone/>
            </a:pPr>
            <a:r>
              <a:rPr lang="en-US" sz="2400" smtClean="0">
                <a:latin typeface="Courier" pitchFamily="1" charset="0"/>
                <a:ea typeface="Courier" pitchFamily="1" charset="0"/>
                <a:cs typeface="Courier" pitchFamily="1" charset="0"/>
              </a:rPr>
              <a:t>	str[10] = '\0';</a:t>
            </a:r>
          </a:p>
          <a:p>
            <a:pPr>
              <a:buFont typeface="Arial" pitchFamily="1" charset="0"/>
              <a:buNone/>
            </a:pPr>
            <a:r>
              <a:rPr lang="en-US" sz="2400" smtClean="0">
                <a:latin typeface="Courier" pitchFamily="1" charset="0"/>
                <a:ea typeface="Courier" pitchFamily="1" charset="0"/>
                <a:cs typeface="Courier" pitchFamily="1" charset="0"/>
              </a:rPr>
              <a:t>	printf("%s\n", str); </a:t>
            </a:r>
          </a:p>
          <a:p>
            <a:pPr>
              <a:buFont typeface="Arial" pitchFamily="1" charset="0"/>
              <a:buNone/>
            </a:pPr>
            <a:r>
              <a:rPr lang="en-US" sz="2400" smtClean="0">
                <a:latin typeface="Courier" pitchFamily="1" charset="0"/>
                <a:ea typeface="Courier" pitchFamily="1" charset="0"/>
                <a:cs typeface="Courier" pitchFamily="1" charset="0"/>
              </a:rPr>
              <a:t>}</a:t>
            </a:r>
          </a:p>
        </p:txBody>
      </p:sp>
      <p:sp>
        <p:nvSpPr>
          <p:cNvPr id="30724" name="Slide Number Placeholder 3"/>
          <p:cNvSpPr>
            <a:spLocks noGrp="1"/>
          </p:cNvSpPr>
          <p:nvPr>
            <p:ph type="sldNum" sz="quarter" idx="12"/>
          </p:nvPr>
        </p:nvSpPr>
        <p:spPr/>
        <p:txBody>
          <a:bodyPr/>
          <a:lstStyle/>
          <a:p>
            <a:pPr>
              <a:defRPr/>
            </a:pPr>
            <a:fld id="{F31F1A60-2929-ED4E-973E-38F5651B3081}" type="slidenum">
              <a:rPr lang="en-US" smtClean="0"/>
              <a:pPr>
                <a:defRPr/>
              </a:pPr>
              <a:t>36</a:t>
            </a:fld>
            <a:endParaRPr lang="en-US" dirty="0"/>
          </a:p>
        </p:txBody>
      </p:sp>
    </p:spTree>
    <p:extLst>
      <p:ext uri="{BB962C8B-B14F-4D97-AF65-F5344CB8AC3E}">
        <p14:creationId xmlns:p14="http://schemas.microsoft.com/office/powerpoint/2010/main" val="33352906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236538" y="274638"/>
            <a:ext cx="8686800" cy="1143000"/>
          </a:xfrm>
        </p:spPr>
        <p:txBody>
          <a:bodyPr/>
          <a:lstStyle/>
          <a:p>
            <a:r>
              <a:rPr lang="en-US" smtClean="0">
                <a:ea typeface="ＭＳ Ｐゴシック" pitchFamily="1" charset="-128"/>
                <a:cs typeface="ＭＳ Ｐゴシック" pitchFamily="1" charset="-128"/>
              </a:rPr>
              <a:t>Using Memory You Haven’t Allocated</a:t>
            </a:r>
          </a:p>
        </p:txBody>
      </p:sp>
      <p:sp>
        <p:nvSpPr>
          <p:cNvPr id="46083" name="Content Placeholder 4"/>
          <p:cNvSpPr>
            <a:spLocks noGrp="1"/>
          </p:cNvSpPr>
          <p:nvPr>
            <p:ph sz="quarter" idx="1"/>
          </p:nvPr>
        </p:nvSpPr>
        <p:spPr>
          <a:xfrm>
            <a:off x="457200" y="1600200"/>
            <a:ext cx="8229600" cy="4986338"/>
          </a:xfrm>
        </p:spPr>
        <p:txBody>
          <a:bodyPr>
            <a:normAutofit lnSpcReduction="10000"/>
          </a:bodyPr>
          <a:lstStyle/>
          <a:p>
            <a:pPr>
              <a:buFont typeface="Arial" charset="0"/>
              <a:buChar char="•"/>
              <a:defRPr/>
            </a:pPr>
            <a:r>
              <a:rPr lang="en-US" dirty="0" smtClean="0"/>
              <a:t>Reference beyond array bounds</a:t>
            </a:r>
          </a:p>
          <a:p>
            <a:pPr>
              <a:buFont typeface="Arial" charset="0"/>
              <a:buChar char="•"/>
              <a:defRPr/>
            </a:pPr>
            <a:endParaRPr lang="en-US" dirty="0" smtClean="0"/>
          </a:p>
          <a:p>
            <a:pPr>
              <a:buFont typeface="Arial" charset="0"/>
              <a:buNone/>
              <a:defRPr/>
            </a:pPr>
            <a:r>
              <a:rPr lang="en-US" sz="2400" dirty="0" smtClean="0">
                <a:latin typeface="Courier" charset="0"/>
                <a:ea typeface="Courier" charset="0"/>
                <a:cs typeface="Courier" charset="0"/>
              </a:rPr>
              <a:t>void </a:t>
            </a:r>
            <a:r>
              <a:rPr lang="en-US" sz="2400" dirty="0" err="1" smtClean="0">
                <a:latin typeface="Courier" charset="0"/>
                <a:ea typeface="Courier" charset="0"/>
                <a:cs typeface="Courier" charset="0"/>
              </a:rPr>
              <a:t>StringManipulate</a:t>
            </a:r>
            <a:r>
              <a:rPr lang="en-US" sz="2400" dirty="0" smtClean="0">
                <a:latin typeface="Courier" charset="0"/>
                <a:ea typeface="Courier" charset="0"/>
                <a:cs typeface="Courier" charset="0"/>
              </a:rPr>
              <a:t>() {</a:t>
            </a:r>
          </a:p>
          <a:p>
            <a:pPr>
              <a:buFont typeface="Arial" charset="0"/>
              <a:buNone/>
              <a:defRPr/>
            </a:pPr>
            <a:r>
              <a:rPr lang="en-US" sz="2400" dirty="0" smtClean="0">
                <a:latin typeface="Courier" charset="0"/>
                <a:ea typeface="Courier" charset="0"/>
                <a:cs typeface="Courier" charset="0"/>
              </a:rPr>
              <a:t>	const char *name = “Safety Critical";</a:t>
            </a:r>
          </a:p>
          <a:p>
            <a:pPr>
              <a:buFont typeface="Arial" charset="0"/>
              <a:buNone/>
              <a:defRPr/>
            </a:pPr>
            <a:r>
              <a:rPr lang="en-US" sz="2400" dirty="0" smtClean="0">
                <a:latin typeface="Courier" charset="0"/>
                <a:ea typeface="Courier" charset="0"/>
                <a:cs typeface="Courier" charset="0"/>
              </a:rPr>
              <a:t>	char *</a:t>
            </a:r>
            <a:r>
              <a:rPr lang="en-US" sz="2400" dirty="0" err="1" smtClean="0">
                <a:latin typeface="Courier" charset="0"/>
                <a:ea typeface="Courier" charset="0"/>
                <a:cs typeface="Courier" charset="0"/>
              </a:rPr>
              <a:t>str</a:t>
            </a:r>
            <a:r>
              <a:rPr lang="en-US" sz="2400" dirty="0" smtClean="0">
                <a:latin typeface="Courier" charset="0"/>
                <a:ea typeface="Courier" charset="0"/>
                <a:cs typeface="Courier" charset="0"/>
              </a:rPr>
              <a:t> = malloc(10);</a:t>
            </a:r>
          </a:p>
          <a:p>
            <a:pPr>
              <a:buFont typeface="Arial" charset="0"/>
              <a:buNone/>
              <a:defRPr/>
            </a:pP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strncpy(str</a:t>
            </a:r>
            <a:r>
              <a:rPr lang="en-US" sz="2400" dirty="0" smtClean="0">
                <a:latin typeface="Courier" charset="0"/>
                <a:ea typeface="Courier" charset="0"/>
                <a:cs typeface="Courier" charset="0"/>
              </a:rPr>
              <a:t>, name, 10);</a:t>
            </a:r>
          </a:p>
          <a:p>
            <a:pPr>
              <a:buFont typeface="Arial" charset="0"/>
              <a:buNone/>
              <a:defRPr/>
            </a:pPr>
            <a:r>
              <a:rPr lang="en-US" sz="2400" dirty="0" smtClean="0">
                <a:latin typeface="Courier" charset="0"/>
                <a:ea typeface="Courier" charset="0"/>
                <a:cs typeface="Courier" charset="0"/>
              </a:rPr>
              <a:t>	str[10] = '\0'; </a:t>
            </a:r>
          </a:p>
          <a:p>
            <a:pPr>
              <a:buFont typeface="Arial" charset="0"/>
              <a:buNone/>
              <a:defRPr/>
            </a:pPr>
            <a:r>
              <a:rPr lang="en-US" sz="2400" dirty="0" smtClean="0">
                <a:latin typeface="Courier" charset="0"/>
                <a:ea typeface="Courier" charset="0"/>
                <a:cs typeface="Courier" charset="0"/>
              </a:rPr>
              <a:t>  /* Write Beyond Array Bounds */</a:t>
            </a:r>
          </a:p>
          <a:p>
            <a:pPr>
              <a:buFont typeface="Arial" charset="0"/>
              <a:buNone/>
              <a:defRPr/>
            </a:pP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printf("%s\n</a:t>
            </a:r>
            <a:r>
              <a:rPr lang="en-US" sz="2400" dirty="0" smtClean="0">
                <a:latin typeface="Courier" charset="0"/>
                <a:ea typeface="Courier" charset="0"/>
                <a:cs typeface="Courier" charset="0"/>
              </a:rPr>
              <a:t>", </a:t>
            </a:r>
            <a:r>
              <a:rPr lang="en-US" sz="2400" dirty="0" err="1" smtClean="0">
                <a:latin typeface="Courier" charset="0"/>
                <a:ea typeface="Courier" charset="0"/>
                <a:cs typeface="Courier" charset="0"/>
              </a:rPr>
              <a:t>str</a:t>
            </a:r>
            <a:r>
              <a:rPr lang="en-US" sz="2400" dirty="0" smtClean="0">
                <a:latin typeface="Courier" charset="0"/>
                <a:ea typeface="Courier" charset="0"/>
                <a:cs typeface="Courier" charset="0"/>
              </a:rPr>
              <a:t>); </a:t>
            </a:r>
          </a:p>
          <a:p>
            <a:pPr>
              <a:buFont typeface="Arial" charset="0"/>
              <a:buNone/>
              <a:defRPr/>
            </a:pPr>
            <a:r>
              <a:rPr lang="en-US" sz="2400" dirty="0" smtClean="0">
                <a:latin typeface="Courier" charset="0"/>
                <a:ea typeface="Courier" charset="0"/>
                <a:cs typeface="Courier" charset="0"/>
              </a:rPr>
              <a:t>  /* Read Beyond Array Bounds */</a:t>
            </a:r>
          </a:p>
          <a:p>
            <a:pPr>
              <a:buFont typeface="Arial" charset="0"/>
              <a:buNone/>
              <a:defRPr/>
            </a:pPr>
            <a:r>
              <a:rPr lang="en-US" sz="2400" dirty="0" smtClean="0">
                <a:latin typeface="Courier" charset="0"/>
                <a:ea typeface="Courier" charset="0"/>
                <a:cs typeface="Courier" charset="0"/>
              </a:rPr>
              <a:t>}</a:t>
            </a:r>
          </a:p>
        </p:txBody>
      </p:sp>
      <p:sp>
        <p:nvSpPr>
          <p:cNvPr id="30724" name="Slide Number Placeholder 3"/>
          <p:cNvSpPr>
            <a:spLocks noGrp="1"/>
          </p:cNvSpPr>
          <p:nvPr>
            <p:ph type="sldNum" sz="quarter" idx="12"/>
          </p:nvPr>
        </p:nvSpPr>
        <p:spPr/>
        <p:txBody>
          <a:bodyPr/>
          <a:lstStyle/>
          <a:p>
            <a:pPr>
              <a:defRPr/>
            </a:pPr>
            <a:fld id="{707F7D59-99F0-9544-879B-127518A280A5}" type="slidenum">
              <a:rPr lang="en-US" smtClean="0"/>
              <a:pPr>
                <a:defRPr/>
              </a:pPr>
              <a:t>37</a:t>
            </a:fld>
            <a:endParaRPr lang="en-US" dirty="0"/>
          </a:p>
        </p:txBody>
      </p:sp>
    </p:spTree>
    <p:extLst>
      <p:ext uri="{BB962C8B-B14F-4D97-AF65-F5344CB8AC3E}">
        <p14:creationId xmlns:p14="http://schemas.microsoft.com/office/powerpoint/2010/main" val="34877827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ea typeface="ＭＳ Ｐゴシック" pitchFamily="1" charset="-128"/>
                <a:cs typeface="ＭＳ Ｐゴシック" pitchFamily="1" charset="-128"/>
              </a:rPr>
              <a:t>Using Memory You Don’t Own</a:t>
            </a:r>
          </a:p>
        </p:txBody>
      </p:sp>
      <p:sp>
        <p:nvSpPr>
          <p:cNvPr id="29700" name="Slide Number Placeholder 3"/>
          <p:cNvSpPr>
            <a:spLocks noGrp="1"/>
          </p:cNvSpPr>
          <p:nvPr>
            <p:ph type="sldNum" sz="quarter" idx="12"/>
          </p:nvPr>
        </p:nvSpPr>
        <p:spPr bwMode="auto">
          <a:ln>
            <a:miter lim="800000"/>
            <a:headEnd/>
            <a:tailEnd/>
          </a:ln>
        </p:spPr>
        <p:txBody>
          <a:bodyPr/>
          <a:lstStyle/>
          <a:p>
            <a:pPr>
              <a:defRPr/>
            </a:pPr>
            <a:fld id="{23939270-E161-EE43-BA65-288E58D1BA10}" type="slidenum">
              <a:rPr lang="en-US"/>
              <a:pPr>
                <a:defRPr/>
              </a:pPr>
              <a:t>38</a:t>
            </a:fld>
            <a:endParaRPr lang="en-US"/>
          </a:p>
        </p:txBody>
      </p:sp>
      <p:sp>
        <p:nvSpPr>
          <p:cNvPr id="63493" name="Content Placeholder 4"/>
          <p:cNvSpPr>
            <a:spLocks noGrp="1"/>
          </p:cNvSpPr>
          <p:nvPr>
            <p:ph sz="quarter" idx="1"/>
          </p:nvPr>
        </p:nvSpPr>
        <p:spPr>
          <a:xfrm>
            <a:off x="457200" y="1219200"/>
            <a:ext cx="8229600" cy="4937125"/>
          </a:xfrm>
        </p:spPr>
        <p:txBody>
          <a:bodyPr/>
          <a:lstStyle/>
          <a:p>
            <a:pPr eaLnBrk="1" hangingPunct="1">
              <a:lnSpc>
                <a:spcPct val="80000"/>
              </a:lnSpc>
            </a:pPr>
            <a:r>
              <a:rPr lang="en-US" sz="2400" smtClean="0">
                <a:ea typeface="ＭＳ Ｐゴシック" pitchFamily="1" charset="-128"/>
                <a:cs typeface="ＭＳ Ｐゴシック" pitchFamily="1" charset="-128"/>
              </a:rPr>
              <a:t>What’s wrong with this code?</a:t>
            </a:r>
          </a:p>
          <a:p>
            <a:pPr eaLnBrk="1" hangingPunct="1">
              <a:lnSpc>
                <a:spcPct val="80000"/>
              </a:lnSpc>
              <a:buFont typeface="Wingdings 3" pitchFamily="1" charset="2"/>
              <a:buNone/>
            </a:pPr>
            <a:endParaRPr lang="en-US" sz="2000">
              <a:latin typeface="Lucida Console" pitchFamily="1" charset="0"/>
              <a:ea typeface="ＭＳ Ｐゴシック" pitchFamily="1" charset="-128"/>
              <a:cs typeface="ＭＳ Ｐゴシック" pitchFamily="1" charset="-128"/>
            </a:endParaRP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char *append(const char* s1, const char *s2)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const int MAXSIZE = 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char result[128];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int i=0, j=0;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j&lt;strlen(s1);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s1[j];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j&lt;strlen(s2);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s2[j];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return result;</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a:t>
            </a:r>
          </a:p>
        </p:txBody>
      </p:sp>
    </p:spTree>
    <p:extLst>
      <p:ext uri="{BB962C8B-B14F-4D97-AF65-F5344CB8AC3E}">
        <p14:creationId xmlns:p14="http://schemas.microsoft.com/office/powerpoint/2010/main" val="23802427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a:ea typeface="ＭＳ Ｐゴシック" pitchFamily="1" charset="-128"/>
                <a:cs typeface="ＭＳ Ｐゴシック" pitchFamily="1" charset="-128"/>
              </a:rPr>
              <a:t>Using Memory You Don’t Own</a:t>
            </a:r>
          </a:p>
        </p:txBody>
      </p:sp>
      <p:sp>
        <p:nvSpPr>
          <p:cNvPr id="29700" name="Slide Number Placeholder 3"/>
          <p:cNvSpPr>
            <a:spLocks noGrp="1"/>
          </p:cNvSpPr>
          <p:nvPr>
            <p:ph type="sldNum" sz="quarter" idx="12"/>
          </p:nvPr>
        </p:nvSpPr>
        <p:spPr bwMode="auto">
          <a:ln>
            <a:miter lim="800000"/>
            <a:headEnd/>
            <a:tailEnd/>
          </a:ln>
        </p:spPr>
        <p:txBody>
          <a:bodyPr/>
          <a:lstStyle/>
          <a:p>
            <a:pPr>
              <a:defRPr/>
            </a:pPr>
            <a:fld id="{C6CB5ED6-2B64-9343-91EF-A606C1DF5D8F}" type="slidenum">
              <a:rPr lang="en-US"/>
              <a:pPr>
                <a:defRPr/>
              </a:pPr>
              <a:t>39</a:t>
            </a:fld>
            <a:endParaRPr lang="en-US"/>
          </a:p>
        </p:txBody>
      </p:sp>
      <p:sp>
        <p:nvSpPr>
          <p:cNvPr id="65541" name="Content Placeholder 4"/>
          <p:cNvSpPr>
            <a:spLocks noGrp="1"/>
          </p:cNvSpPr>
          <p:nvPr>
            <p:ph sz="quarter" idx="1"/>
          </p:nvPr>
        </p:nvSpPr>
        <p:spPr>
          <a:xfrm>
            <a:off x="457200" y="1219200"/>
            <a:ext cx="8229600" cy="4937125"/>
          </a:xfrm>
        </p:spPr>
        <p:txBody>
          <a:bodyPr/>
          <a:lstStyle/>
          <a:p>
            <a:pPr eaLnBrk="1" hangingPunct="1">
              <a:lnSpc>
                <a:spcPct val="80000"/>
              </a:lnSpc>
            </a:pPr>
            <a:r>
              <a:rPr lang="en-US" sz="2400">
                <a:ea typeface="ＭＳ Ｐゴシック" pitchFamily="1" charset="-128"/>
                <a:cs typeface="ＭＳ Ｐゴシック" pitchFamily="1" charset="-128"/>
              </a:rPr>
              <a:t>Beyond stack read/write</a:t>
            </a:r>
          </a:p>
          <a:p>
            <a:pPr eaLnBrk="1" hangingPunct="1">
              <a:lnSpc>
                <a:spcPct val="80000"/>
              </a:lnSpc>
              <a:buFont typeface="Wingdings 3" pitchFamily="1" charset="2"/>
              <a:buNone/>
            </a:pPr>
            <a:endParaRPr lang="en-US" sz="2000">
              <a:latin typeface="Lucida Console" pitchFamily="1" charset="0"/>
              <a:ea typeface="ＭＳ Ｐゴシック" pitchFamily="1" charset="-128"/>
              <a:cs typeface="ＭＳ Ｐゴシック" pitchFamily="1" charset="-128"/>
            </a:endParaRP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char *append(const char* s1, const char *s2)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const int MAXSIZE = 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char result[128];</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int i=0, j=0;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j&lt;strlen(s1);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s1[j];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for (j=0; i&lt;MAXSIZE-1 &amp;&amp; j&lt;strlen(s2); i++,j++)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s2[j];</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result[++i] = '\0';</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	return result;</a:t>
            </a:r>
          </a:p>
          <a:p>
            <a:pPr eaLnBrk="1" hangingPunct="1">
              <a:lnSpc>
                <a:spcPct val="80000"/>
              </a:lnSpc>
              <a:buFont typeface="Wingdings 3" pitchFamily="1" charset="2"/>
              <a:buNone/>
            </a:pPr>
            <a:r>
              <a:rPr lang="en-US" sz="2000">
                <a:latin typeface="Courier" pitchFamily="1" charset="0"/>
                <a:ea typeface="Courier" pitchFamily="1" charset="0"/>
                <a:cs typeface="Courier" pitchFamily="1" charset="0"/>
              </a:rPr>
              <a:t>}</a:t>
            </a:r>
          </a:p>
        </p:txBody>
      </p:sp>
      <p:sp>
        <p:nvSpPr>
          <p:cNvPr id="6" name="Line Callout 1 5"/>
          <p:cNvSpPr/>
          <p:nvPr/>
        </p:nvSpPr>
        <p:spPr>
          <a:xfrm>
            <a:off x="4267200" y="5334000"/>
            <a:ext cx="3733800" cy="914400"/>
          </a:xfrm>
          <a:prstGeom prst="borderCallout1">
            <a:avLst>
              <a:gd name="adj1" fmla="val 52083"/>
              <a:gd name="adj2" fmla="val 310"/>
              <a:gd name="adj3" fmla="val 17184"/>
              <a:gd name="adj4" fmla="val -31903"/>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a:solidFill>
                  <a:srgbClr val="000000"/>
                </a:solidFill>
              </a:rPr>
              <a:t>Function returns pointer to stack memory – won’t be valid after function returns</a:t>
            </a:r>
          </a:p>
        </p:txBody>
      </p:sp>
      <p:sp>
        <p:nvSpPr>
          <p:cNvPr id="7" name="Line Callout 1 6"/>
          <p:cNvSpPr/>
          <p:nvPr/>
        </p:nvSpPr>
        <p:spPr>
          <a:xfrm>
            <a:off x="4572000" y="2438400"/>
            <a:ext cx="3733800" cy="609600"/>
          </a:xfrm>
          <a:prstGeom prst="borderCallout1">
            <a:avLst>
              <a:gd name="adj1" fmla="val 52083"/>
              <a:gd name="adj2" fmla="val 310"/>
              <a:gd name="adj3" fmla="val 38970"/>
              <a:gd name="adj4" fmla="val -2720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r>
              <a:rPr lang="en-US" sz="2000">
                <a:solidFill>
                  <a:srgbClr val="000000"/>
                </a:solidFill>
                <a:latin typeface="Lucida Console" charset="0"/>
              </a:rPr>
              <a:t>result</a:t>
            </a:r>
            <a:r>
              <a:rPr lang="en-US">
                <a:solidFill>
                  <a:srgbClr val="000000"/>
                </a:solidFill>
              </a:rPr>
              <a:t> is a local array name –</a:t>
            </a:r>
          </a:p>
          <a:p>
            <a:pPr algn="ctr">
              <a:defRPr/>
            </a:pPr>
            <a:r>
              <a:rPr lang="en-US">
                <a:solidFill>
                  <a:srgbClr val="000000"/>
                </a:solidFill>
              </a:rPr>
              <a:t>stack memory allocated</a:t>
            </a:r>
          </a:p>
        </p:txBody>
      </p:sp>
    </p:spTree>
    <p:extLst>
      <p:ext uri="{BB962C8B-B14F-4D97-AF65-F5344CB8AC3E}">
        <p14:creationId xmlns:p14="http://schemas.microsoft.com/office/powerpoint/2010/main" val="378594824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Concise </a:t>
            </a:r>
            <a:r>
              <a:rPr lang="en-US" dirty="0" err="1" smtClean="0"/>
              <a:t>strlen</a:t>
            </a:r>
            <a:r>
              <a:rPr lang="en-US" dirty="0" smtClean="0"/>
              <a:t>()</a:t>
            </a:r>
            <a:endParaRPr lang="en-US" dirty="0"/>
          </a:p>
        </p:txBody>
      </p:sp>
      <p:sp>
        <p:nvSpPr>
          <p:cNvPr id="11267" name="Rectangle 3"/>
          <p:cNvSpPr>
            <a:spLocks noGrp="1" noChangeArrowheads="1"/>
          </p:cNvSpPr>
          <p:nvPr>
            <p:ph type="body" idx="1"/>
          </p:nvPr>
        </p:nvSpPr>
        <p:spPr>
          <a:xfrm>
            <a:off x="1219200" y="1600200"/>
            <a:ext cx="6400800" cy="4525963"/>
          </a:xfrm>
        </p:spPr>
        <p:txBody>
          <a:bodyPr>
            <a:normAutofit/>
          </a:bodyPr>
          <a:lstStyle/>
          <a:p>
            <a:pPr marL="0" indent="0">
              <a:buNone/>
            </a:pPr>
            <a:r>
              <a:rPr lang="en-US" sz="2400" b="1" dirty="0" err="1">
                <a:latin typeface="Courier New" charset="0"/>
              </a:rPr>
              <a:t>int</a:t>
            </a:r>
            <a:r>
              <a:rPr lang="en-US" sz="2400" b="1" dirty="0">
                <a:latin typeface="Courier New" charset="0"/>
              </a:rPr>
              <a:t> </a:t>
            </a:r>
            <a:r>
              <a:rPr lang="en-US" sz="2400" b="1" dirty="0" err="1">
                <a:latin typeface="Courier New" charset="0"/>
              </a:rPr>
              <a:t>strlen</a:t>
            </a:r>
            <a:r>
              <a:rPr lang="en-US" sz="2400" b="1" dirty="0" smtClean="0">
                <a:latin typeface="Courier New" charset="0"/>
              </a:rPr>
              <a:t>(char *s)</a:t>
            </a:r>
            <a:endParaRPr lang="en-US" sz="2400" b="1" dirty="0">
              <a:latin typeface="Courier New" charset="0"/>
            </a:endParaRPr>
          </a:p>
          <a:p>
            <a:pPr marL="0" indent="0">
              <a:buNone/>
            </a:pPr>
            <a:r>
              <a:rPr lang="en-US" sz="2400" b="1" dirty="0">
                <a:latin typeface="Courier New" charset="0"/>
              </a:rPr>
              <a:t>{</a:t>
            </a:r>
          </a:p>
          <a:p>
            <a:pPr marL="0" indent="0">
              <a:buNone/>
            </a:pPr>
            <a:r>
              <a:rPr lang="en-US" sz="2400" b="1" dirty="0">
                <a:latin typeface="Courier New" charset="0"/>
              </a:rPr>
              <a:t>    </a:t>
            </a:r>
            <a:r>
              <a:rPr lang="en-US" sz="2400" b="1" dirty="0" smtClean="0">
                <a:latin typeface="Courier New" charset="0"/>
              </a:rPr>
              <a:t>char *p = s;</a:t>
            </a:r>
            <a:endParaRPr lang="en-US" sz="2400" b="1" dirty="0">
              <a:latin typeface="Courier New" charset="0"/>
            </a:endParaRPr>
          </a:p>
          <a:p>
            <a:pPr marL="0" indent="0">
              <a:buNone/>
            </a:pPr>
            <a:r>
              <a:rPr lang="en-US" sz="2400" b="1" dirty="0">
                <a:latin typeface="Courier New" charset="0"/>
              </a:rPr>
              <a:t>    while </a:t>
            </a:r>
            <a:r>
              <a:rPr lang="en-US" sz="2400" b="1" dirty="0" smtClean="0">
                <a:latin typeface="Courier New" charset="0"/>
              </a:rPr>
              <a:t>(*p++)</a:t>
            </a:r>
          </a:p>
          <a:p>
            <a:pPr marL="0" indent="0">
              <a:buNone/>
            </a:pPr>
            <a:r>
              <a:rPr lang="en-US" sz="2400" b="1" dirty="0">
                <a:latin typeface="Courier New" charset="0"/>
              </a:rPr>
              <a:t>	</a:t>
            </a:r>
            <a:r>
              <a:rPr lang="en-US" sz="2400" b="1" dirty="0" smtClean="0">
                <a:latin typeface="Courier New" charset="0"/>
              </a:rPr>
              <a:t>		; /* Null body of while */</a:t>
            </a:r>
            <a:endParaRPr lang="en-US" sz="2400" b="1" dirty="0">
              <a:latin typeface="Courier New" charset="0"/>
            </a:endParaRPr>
          </a:p>
          <a:p>
            <a:pPr marL="0" indent="0">
              <a:buNone/>
            </a:pPr>
            <a:r>
              <a:rPr lang="en-US" sz="2400" b="1" dirty="0">
                <a:latin typeface="Courier New" charset="0"/>
              </a:rPr>
              <a:t>    return </a:t>
            </a:r>
            <a:r>
              <a:rPr lang="en-US" sz="2400" b="1" dirty="0" smtClean="0">
                <a:latin typeface="Courier New" charset="0"/>
              </a:rPr>
              <a:t>(p – s – 1);</a:t>
            </a:r>
            <a:endParaRPr lang="en-US" sz="2400" b="1" dirty="0">
              <a:latin typeface="Courier New" charset="0"/>
            </a:endParaRPr>
          </a:p>
          <a:p>
            <a:pPr marL="0" indent="0">
              <a:buNone/>
            </a:pPr>
            <a:r>
              <a:rPr lang="en-US" sz="2400" b="1" dirty="0" smtClean="0">
                <a:latin typeface="Courier New" charset="0"/>
              </a:rPr>
              <a:t>}</a:t>
            </a:r>
          </a:p>
          <a:p>
            <a:pPr marL="0" indent="0">
              <a:buNone/>
            </a:pPr>
            <a:endParaRPr lang="en-US" sz="2400" b="1" dirty="0">
              <a:latin typeface="Courier New" charset="0"/>
            </a:endParaRPr>
          </a:p>
          <a:p>
            <a:pPr marL="0" indent="0">
              <a:buNone/>
            </a:pPr>
            <a:r>
              <a:rPr lang="en-US" sz="2800" dirty="0" smtClean="0">
                <a:latin typeface="Calibri"/>
                <a:cs typeface="Calibri"/>
              </a:rPr>
              <a:t>What happens if there is no zero character at end of string?</a:t>
            </a:r>
            <a:endParaRPr lang="en-US" sz="2800" dirty="0">
              <a:latin typeface="Calibri"/>
              <a:cs typeface="Calibri"/>
            </a:endParaRPr>
          </a:p>
          <a:p>
            <a:pPr marL="0" indent="0">
              <a:buNone/>
            </a:pPr>
            <a:endParaRPr lang="en-US" dirty="0">
              <a:latin typeface="Comic Sans MS" charset="0"/>
            </a:endParaRPr>
          </a:p>
        </p:txBody>
      </p:sp>
      <p:sp>
        <p:nvSpPr>
          <p:cNvPr id="5" name="Slide Number Placeholder 4"/>
          <p:cNvSpPr>
            <a:spLocks noGrp="1"/>
          </p:cNvSpPr>
          <p:nvPr>
            <p:ph type="sldNum" sz="quarter" idx="12"/>
          </p:nvPr>
        </p:nvSpPr>
        <p:spPr/>
        <p:txBody>
          <a:bodyPr/>
          <a:lstStyle/>
          <a:p>
            <a:fld id="{3CC63E4C-4642-794D-A2FD-70F6B81535F5}" type="slidenum">
              <a:rPr lang="en-US" smtClean="0"/>
              <a:pPr/>
              <a:t>4</a:t>
            </a:fld>
            <a:endParaRPr lang="en-US"/>
          </a:p>
        </p:txBody>
      </p:sp>
    </p:spTree>
    <p:extLst>
      <p:ext uri="{BB962C8B-B14F-4D97-AF65-F5344CB8AC3E}">
        <p14:creationId xmlns:p14="http://schemas.microsoft.com/office/powerpoint/2010/main" val="37995112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51203" name="Content Placeholder 4"/>
          <p:cNvSpPr>
            <a:spLocks noGrp="1"/>
          </p:cNvSpPr>
          <p:nvPr>
            <p:ph sz="quarter" idx="1"/>
          </p:nvPr>
        </p:nvSpPr>
        <p:spPr/>
        <p:txBody>
          <a:bodyPr/>
          <a:lstStyle/>
          <a:p>
            <a:r>
              <a:rPr lang="en-US" smtClean="0">
                <a:ea typeface="ＭＳ Ｐゴシック" pitchFamily="1" charset="-128"/>
                <a:cs typeface="ＭＳ Ｐゴシック" pitchFamily="1" charset="-128"/>
              </a:rPr>
              <a:t>What is wrong with this code?</a:t>
            </a:r>
          </a:p>
          <a:p>
            <a:pPr>
              <a:buFont typeface="Arial" pitchFamily="1" charset="0"/>
              <a:buNone/>
            </a:pPr>
            <a:endParaRPr lang="en-US" smtClean="0">
              <a:ea typeface="ＭＳ Ｐゴシック" pitchFamily="1" charset="-128"/>
              <a:cs typeface="ＭＳ Ｐゴシック" pitchFamily="1" charset="-128"/>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   typedef struct node {</a:t>
            </a:r>
          </a:p>
          <a:p>
            <a:pPr>
              <a:spcBef>
                <a:spcPct val="0"/>
              </a:spcBef>
              <a:buFont typeface="Arial" pitchFamily="1" charset="0"/>
              <a:buNone/>
            </a:pPr>
            <a:r>
              <a:rPr lang="en-US" sz="2000" smtClean="0">
                <a:latin typeface="Courier" pitchFamily="1" charset="0"/>
                <a:ea typeface="Courier" pitchFamily="1" charset="0"/>
                <a:cs typeface="Courier" pitchFamily="1" charset="0"/>
              </a:rPr>
              <a:t>	    struct node* next;</a:t>
            </a:r>
          </a:p>
          <a:p>
            <a:pPr>
              <a:spcBef>
                <a:spcPct val="0"/>
              </a:spcBef>
              <a:buFont typeface="Arial" pitchFamily="1" charset="0"/>
              <a:buNone/>
            </a:pPr>
            <a:r>
              <a:rPr lang="en-US" sz="2000" smtClean="0">
                <a:latin typeface="Courier" pitchFamily="1" charset="0"/>
                <a:ea typeface="Courier" pitchFamily="1" charset="0"/>
                <a:cs typeface="Courier" pitchFamily="1" charset="0"/>
              </a:rPr>
              <a:t>	    int val;</a:t>
            </a:r>
          </a:p>
          <a:p>
            <a:pPr>
              <a:spcBef>
                <a:spcPct val="0"/>
              </a:spcBef>
              <a:buFont typeface="Arial" pitchFamily="1" charset="0"/>
              <a:buNone/>
            </a:pPr>
            <a:r>
              <a:rPr lang="en-US" sz="2000" smtClean="0">
                <a:latin typeface="Courier" pitchFamily="1" charset="0"/>
                <a:ea typeface="Courier" pitchFamily="1" charset="0"/>
                <a:cs typeface="Courier" pitchFamily="1" charset="0"/>
              </a:rPr>
              <a:t>   } Node;</a:t>
            </a:r>
          </a:p>
          <a:p>
            <a:pPr>
              <a:spcBef>
                <a:spcPct val="0"/>
              </a:spcBef>
              <a:buFont typeface="Arial" pitchFamily="1" charset="0"/>
              <a:buNone/>
            </a:pPr>
            <a:endParaRPr lang="en-US" sz="2000" smtClean="0">
              <a:latin typeface="Courier" pitchFamily="1" charset="0"/>
              <a:ea typeface="Courier" pitchFamily="1" charset="0"/>
              <a:cs typeface="Courier" pitchFamily="1" charset="0"/>
            </a:endParaRPr>
          </a:p>
          <a:p>
            <a:pPr>
              <a:spcBef>
                <a:spcPct val="0"/>
              </a:spcBef>
              <a:buFont typeface="Arial" pitchFamily="1" charset="0"/>
              <a:buNone/>
            </a:pPr>
            <a:r>
              <a:rPr lang="en-US" sz="2000" smtClean="0">
                <a:latin typeface="Courier" pitchFamily="1" charset="0"/>
                <a:ea typeface="Courier" pitchFamily="1" charset="0"/>
                <a:cs typeface="Courier" pitchFamily="1" charset="0"/>
              </a:rPr>
              <a:t>   int findLastNodeValue(Node* head) {</a:t>
            </a:r>
          </a:p>
          <a:p>
            <a:pPr>
              <a:spcBef>
                <a:spcPct val="0"/>
              </a:spcBef>
              <a:buFont typeface="Arial" pitchFamily="1" charset="0"/>
              <a:buNone/>
            </a:pPr>
            <a:r>
              <a:rPr lang="en-US" sz="2000" smtClean="0">
                <a:latin typeface="Courier" pitchFamily="1" charset="0"/>
                <a:ea typeface="Courier" pitchFamily="1" charset="0"/>
                <a:cs typeface="Courier" pitchFamily="1" charset="0"/>
              </a:rPr>
              <a:t>	    while (head-&gt;next != NULL) { </a:t>
            </a:r>
          </a:p>
          <a:p>
            <a:pPr>
              <a:spcBef>
                <a:spcPct val="0"/>
              </a:spcBef>
              <a:buFont typeface="Arial" pitchFamily="1" charset="0"/>
              <a:buNone/>
            </a:pPr>
            <a:r>
              <a:rPr lang="en-US" sz="2000" smtClean="0">
                <a:latin typeface="Courier" pitchFamily="1" charset="0"/>
                <a:ea typeface="Courier" pitchFamily="1" charset="0"/>
                <a:cs typeface="Courier" pitchFamily="1" charset="0"/>
              </a:rPr>
              <a:t>		      head = head-&gt;next;</a:t>
            </a:r>
          </a:p>
          <a:p>
            <a:pPr>
              <a:spcBef>
                <a:spcPct val="0"/>
              </a:spcBef>
              <a:buFont typeface="Arial" pitchFamily="1" charset="0"/>
              <a:buNone/>
            </a:pPr>
            <a:r>
              <a:rPr lang="en-US" sz="2000" smtClean="0">
                <a:latin typeface="Courier" pitchFamily="1" charset="0"/>
                <a:ea typeface="Courier" pitchFamily="1" charset="0"/>
                <a:cs typeface="Courier" pitchFamily="1" charset="0"/>
              </a:rPr>
              <a:t>	    }</a:t>
            </a:r>
          </a:p>
          <a:p>
            <a:pPr>
              <a:spcBef>
                <a:spcPct val="0"/>
              </a:spcBef>
              <a:buFont typeface="Arial" pitchFamily="1" charset="0"/>
              <a:buNone/>
            </a:pPr>
            <a:r>
              <a:rPr lang="en-US" sz="2000" smtClean="0">
                <a:latin typeface="Courier" pitchFamily="1" charset="0"/>
                <a:ea typeface="Courier" pitchFamily="1" charset="0"/>
                <a:cs typeface="Courier" pitchFamily="1" charset="0"/>
              </a:rPr>
              <a:t>	    return head-&gt;val; </a:t>
            </a:r>
          </a:p>
          <a:p>
            <a:pPr>
              <a:spcBef>
                <a:spcPct val="0"/>
              </a:spcBef>
              <a:buFont typeface="Arial" pitchFamily="1" charset="0"/>
              <a:buNone/>
            </a:pPr>
            <a:r>
              <a:rPr lang="en-US" sz="2000" smtClean="0">
                <a:latin typeface="Courier" pitchFamily="1" charset="0"/>
                <a:ea typeface="Courier" pitchFamily="1" charset="0"/>
                <a:cs typeface="Courier" pitchFamily="1" charset="0"/>
              </a:rPr>
              <a:t>   }</a:t>
            </a:r>
          </a:p>
        </p:txBody>
      </p:sp>
      <p:sp>
        <p:nvSpPr>
          <p:cNvPr id="25604" name="Slide Number Placeholder 3"/>
          <p:cNvSpPr>
            <a:spLocks noGrp="1"/>
          </p:cNvSpPr>
          <p:nvPr>
            <p:ph type="sldNum" sz="quarter" idx="12"/>
          </p:nvPr>
        </p:nvSpPr>
        <p:spPr/>
        <p:txBody>
          <a:bodyPr/>
          <a:lstStyle/>
          <a:p>
            <a:pPr>
              <a:defRPr/>
            </a:pPr>
            <a:fld id="{D34CB3E3-3B67-074C-8A78-411CCC61D00C}" type="slidenum">
              <a:rPr lang="en-US" smtClean="0"/>
              <a:pPr>
                <a:defRPr/>
              </a:pPr>
              <a:t>40</a:t>
            </a:fld>
            <a:endParaRPr lang="en-US"/>
          </a:p>
        </p:txBody>
      </p:sp>
    </p:spTree>
    <p:extLst>
      <p:ext uri="{BB962C8B-B14F-4D97-AF65-F5344CB8AC3E}">
        <p14:creationId xmlns:p14="http://schemas.microsoft.com/office/powerpoint/2010/main" val="39144326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5605" name="Content Placeholder 4"/>
          <p:cNvSpPr>
            <a:spLocks noGrp="1"/>
          </p:cNvSpPr>
          <p:nvPr>
            <p:ph sz="quarter" idx="1"/>
          </p:nvPr>
        </p:nvSpPr>
        <p:spPr/>
        <p:txBody>
          <a:bodyPr>
            <a:normAutofit lnSpcReduction="10000"/>
          </a:bodyPr>
          <a:lstStyle/>
          <a:p>
            <a:pPr>
              <a:buFont typeface="Arial" charset="0"/>
              <a:buChar char="•"/>
              <a:defRPr/>
            </a:pPr>
            <a:r>
              <a:rPr lang="en-US" dirty="0" smtClean="0"/>
              <a:t>Following a NULL pointer to </a:t>
            </a:r>
            <a:r>
              <a:rPr lang="en-US" dirty="0" err="1" smtClean="0"/>
              <a:t>mem</a:t>
            </a:r>
            <a:r>
              <a:rPr lang="en-US" dirty="0" smtClean="0"/>
              <a:t> </a:t>
            </a:r>
            <a:r>
              <a:rPr lang="en-US" dirty="0" err="1" smtClean="0"/>
              <a:t>addr</a:t>
            </a:r>
            <a:r>
              <a:rPr lang="en-US" dirty="0" smtClean="0"/>
              <a:t> 0!</a:t>
            </a:r>
          </a:p>
          <a:p>
            <a:pPr>
              <a:buFont typeface="Arial" charset="0"/>
              <a:buNone/>
              <a:defRPr/>
            </a:pPr>
            <a:endParaRPr lang="en-US" dirty="0" smtClean="0"/>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typedef</a:t>
            </a:r>
            <a:r>
              <a:rPr lang="en-US" sz="2000" dirty="0" smtClean="0">
                <a:latin typeface="Courier"/>
                <a:cs typeface="Courier"/>
              </a:rPr>
              <a:t> </a:t>
            </a:r>
            <a:r>
              <a:rPr lang="en-US" sz="2000" dirty="0" err="1" smtClean="0">
                <a:latin typeface="Courier"/>
                <a:cs typeface="Courier"/>
              </a:rPr>
              <a:t>struct</a:t>
            </a:r>
            <a:r>
              <a:rPr lang="en-US" sz="2000" dirty="0" smtClean="0">
                <a:latin typeface="Courier"/>
                <a:cs typeface="Courier"/>
              </a:rPr>
              <a:t> node {</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struct</a:t>
            </a:r>
            <a:r>
              <a:rPr lang="en-US" sz="2000" dirty="0" smtClean="0">
                <a:latin typeface="Courier"/>
                <a:cs typeface="Courier"/>
              </a:rPr>
              <a:t> node* next;</a:t>
            </a: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val</a:t>
            </a:r>
            <a:r>
              <a:rPr lang="en-US" sz="2000" dirty="0" smtClean="0">
                <a:latin typeface="Courier"/>
                <a:cs typeface="Courier"/>
              </a:rPr>
              <a:t>;</a:t>
            </a:r>
          </a:p>
          <a:p>
            <a:pPr>
              <a:spcBef>
                <a:spcPts val="0"/>
              </a:spcBef>
              <a:buFont typeface="Arial" charset="0"/>
              <a:buNone/>
              <a:defRPr/>
            </a:pPr>
            <a:r>
              <a:rPr lang="en-US" sz="2000" dirty="0" smtClean="0">
                <a:latin typeface="Courier"/>
                <a:cs typeface="Courier"/>
              </a:rPr>
              <a:t>   } Node;</a:t>
            </a:r>
          </a:p>
          <a:p>
            <a:pPr>
              <a:spcBef>
                <a:spcPts val="0"/>
              </a:spcBef>
              <a:buFont typeface="Arial" charset="0"/>
              <a:buNone/>
              <a:defRPr/>
            </a:pPr>
            <a:endParaRPr lang="en-US" sz="2000" dirty="0" smtClean="0">
              <a:latin typeface="Courier"/>
              <a:cs typeface="Courier"/>
            </a:endParaRPr>
          </a:p>
          <a:p>
            <a:pPr>
              <a:spcBef>
                <a:spcPts val="0"/>
              </a:spcBef>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findLastNodeValue(Node</a:t>
            </a:r>
            <a:r>
              <a:rPr lang="en-US" sz="2000" dirty="0" smtClean="0">
                <a:latin typeface="Courier"/>
                <a:cs typeface="Courier"/>
              </a:rPr>
              <a:t>* head) {</a:t>
            </a:r>
          </a:p>
          <a:p>
            <a:pPr>
              <a:spcBef>
                <a:spcPts val="0"/>
              </a:spcBef>
              <a:buFont typeface="Arial" charset="0"/>
              <a:buNone/>
              <a:defRPr/>
            </a:pPr>
            <a:r>
              <a:rPr lang="en-US" sz="2000" dirty="0" smtClean="0">
                <a:latin typeface="Courier"/>
                <a:cs typeface="Courier"/>
              </a:rPr>
              <a:t>	    while (head-&gt;next != NULL) { </a:t>
            </a:r>
            <a:br>
              <a:rPr lang="en-US" sz="2000" dirty="0" smtClean="0">
                <a:latin typeface="Courier"/>
                <a:cs typeface="Courier"/>
              </a:rPr>
            </a:br>
            <a:r>
              <a:rPr lang="en-US" sz="2000" dirty="0" smtClean="0">
                <a:latin typeface="Courier"/>
                <a:cs typeface="Courier"/>
              </a:rPr>
              <a:t>    /* What if head happens to be NULL? */</a:t>
            </a:r>
          </a:p>
          <a:p>
            <a:pPr>
              <a:spcBef>
                <a:spcPts val="0"/>
              </a:spcBef>
              <a:buFont typeface="Arial" charset="0"/>
              <a:buNone/>
              <a:defRPr/>
            </a:pPr>
            <a:r>
              <a:rPr lang="en-US" sz="2000" dirty="0" smtClean="0">
                <a:latin typeface="Courier"/>
                <a:cs typeface="Courier"/>
              </a:rPr>
              <a:t>		      head = head-&gt;next;</a:t>
            </a:r>
          </a:p>
          <a:p>
            <a:pPr>
              <a:spcBef>
                <a:spcPts val="0"/>
              </a:spcBef>
              <a:buFont typeface="Arial" charset="0"/>
              <a:buNone/>
              <a:defRPr/>
            </a:pPr>
            <a:r>
              <a:rPr lang="en-US" sz="2000" dirty="0" smtClean="0">
                <a:latin typeface="Courier"/>
                <a:cs typeface="Courier"/>
              </a:rPr>
              <a:t>	    }</a:t>
            </a:r>
          </a:p>
          <a:p>
            <a:pPr>
              <a:spcBef>
                <a:spcPts val="0"/>
              </a:spcBef>
              <a:buFont typeface="Arial" charset="0"/>
              <a:buNone/>
              <a:defRPr/>
            </a:pPr>
            <a:r>
              <a:rPr lang="en-US" sz="2000" dirty="0" smtClean="0">
                <a:latin typeface="Courier"/>
                <a:cs typeface="Courier"/>
              </a:rPr>
              <a:t>	    return head-&gt;</a:t>
            </a:r>
            <a:r>
              <a:rPr lang="en-US" sz="2000" dirty="0" err="1" smtClean="0">
                <a:latin typeface="Courier"/>
                <a:cs typeface="Courier"/>
              </a:rPr>
              <a:t>val</a:t>
            </a:r>
            <a:r>
              <a:rPr lang="en-US" sz="2000" dirty="0" smtClean="0">
                <a:latin typeface="Courier"/>
                <a:cs typeface="Courier"/>
              </a:rPr>
              <a:t>; /* What if head is NULL? */</a:t>
            </a:r>
          </a:p>
          <a:p>
            <a:pPr>
              <a:spcBef>
                <a:spcPts val="0"/>
              </a:spcBef>
              <a:buFont typeface="Arial" charset="0"/>
              <a:buNone/>
              <a:defRPr/>
            </a:pPr>
            <a:r>
              <a:rPr lang="en-US" sz="2000" dirty="0" smtClean="0">
                <a:latin typeface="Courier"/>
                <a:cs typeface="Courier"/>
              </a:rPr>
              <a:t>   }</a:t>
            </a:r>
            <a:endParaRPr lang="en-US" sz="2000" dirty="0">
              <a:latin typeface="Courier"/>
              <a:cs typeface="Courier"/>
            </a:endParaRPr>
          </a:p>
        </p:txBody>
      </p:sp>
      <p:sp>
        <p:nvSpPr>
          <p:cNvPr id="25604" name="Slide Number Placeholder 3"/>
          <p:cNvSpPr>
            <a:spLocks noGrp="1"/>
          </p:cNvSpPr>
          <p:nvPr>
            <p:ph type="sldNum" sz="quarter" idx="12"/>
          </p:nvPr>
        </p:nvSpPr>
        <p:spPr/>
        <p:txBody>
          <a:bodyPr/>
          <a:lstStyle/>
          <a:p>
            <a:pPr>
              <a:defRPr/>
            </a:pPr>
            <a:fld id="{7D5B41D9-D283-BD4E-8E10-DE7523C144BB}" type="slidenum">
              <a:rPr lang="en-US" smtClean="0"/>
              <a:pPr>
                <a:defRPr/>
              </a:pPr>
              <a:t>41</a:t>
            </a:fld>
            <a:endParaRPr lang="en-US"/>
          </a:p>
        </p:txBody>
      </p:sp>
    </p:spTree>
    <p:extLst>
      <p:ext uri="{BB962C8B-B14F-4D97-AF65-F5344CB8AC3E}">
        <p14:creationId xmlns:p14="http://schemas.microsoft.com/office/powerpoint/2010/main" val="21098466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ea typeface="ＭＳ Ｐゴシック" pitchFamily="1" charset="-128"/>
                <a:cs typeface="ＭＳ Ｐゴシック" pitchFamily="1" charset="-128"/>
              </a:rPr>
              <a:t>Managing the Heap</a:t>
            </a:r>
            <a:endParaRPr lang="en-US" sz="1800" smtClean="0">
              <a:ea typeface="ＭＳ Ｐゴシック" pitchFamily="1" charset="-128"/>
              <a:cs typeface="ＭＳ Ｐゴシック" pitchFamily="1" charset="-128"/>
            </a:endParaRPr>
          </a:p>
        </p:txBody>
      </p:sp>
      <p:sp>
        <p:nvSpPr>
          <p:cNvPr id="43011" name="Rectangle 3"/>
          <p:cNvSpPr>
            <a:spLocks noGrp="1" noChangeArrowheads="1"/>
          </p:cNvSpPr>
          <p:nvPr>
            <p:ph type="body" idx="1"/>
          </p:nvPr>
        </p:nvSpPr>
        <p:spPr>
          <a:xfrm>
            <a:off x="541338" y="1379538"/>
            <a:ext cx="8610600" cy="5638800"/>
          </a:xfrm>
        </p:spPr>
        <p:txBody>
          <a:bodyPr/>
          <a:lstStyle/>
          <a:p>
            <a:pPr eaLnBrk="1" hangingPunct="1">
              <a:buFont typeface="Arial" charset="0"/>
              <a:buChar char="•"/>
              <a:defRPr/>
            </a:pPr>
            <a:r>
              <a:rPr lang="en-US" sz="2000" dirty="0" err="1" smtClean="0">
                <a:latin typeface="Courier"/>
                <a:ea typeface="+mn-ea"/>
                <a:cs typeface="Courier"/>
              </a:rPr>
              <a:t>realloc(p,</a:t>
            </a:r>
            <a:r>
              <a:rPr lang="en-US" sz="2000" dirty="0" err="1">
                <a:latin typeface="Courier"/>
                <a:ea typeface="+mn-ea"/>
                <a:cs typeface="Courier"/>
              </a:rPr>
              <a:t>size</a:t>
            </a:r>
            <a:r>
              <a:rPr lang="en-US" sz="2000" dirty="0">
                <a:latin typeface="Courier"/>
                <a:ea typeface="+mn-ea"/>
                <a:cs typeface="Courier"/>
              </a:rPr>
              <a:t>)</a:t>
            </a:r>
            <a:r>
              <a:rPr lang="en-US" sz="2000" dirty="0">
                <a:latin typeface="Courier New" charset="0"/>
                <a:ea typeface="+mn-ea"/>
                <a:cs typeface="+mn-cs"/>
              </a:rPr>
              <a:t>:</a:t>
            </a:r>
            <a:endParaRPr lang="en-US" sz="2000" dirty="0" smtClean="0">
              <a:latin typeface="Courier New" charset="0"/>
              <a:ea typeface="+mn-ea"/>
              <a:cs typeface="+mn-cs"/>
            </a:endParaRPr>
          </a:p>
          <a:p>
            <a:pPr lvl="1" eaLnBrk="1" hangingPunct="1">
              <a:buFont typeface="Arial" charset="0"/>
              <a:buChar char="–"/>
              <a:defRPr/>
            </a:pPr>
            <a:r>
              <a:rPr lang="en-US" sz="1800" dirty="0" smtClean="0"/>
              <a:t>Resize a previously allocated block at </a:t>
            </a:r>
            <a:r>
              <a:rPr lang="en-US" sz="1800" dirty="0" err="1" smtClean="0">
                <a:latin typeface="Courier"/>
                <a:cs typeface="Courier"/>
              </a:rPr>
              <a:t>p</a:t>
            </a:r>
            <a:r>
              <a:rPr lang="en-US" sz="1800" dirty="0" smtClean="0"/>
              <a:t> to a new </a:t>
            </a:r>
            <a:r>
              <a:rPr lang="en-US" sz="1800" dirty="0" smtClean="0">
                <a:latin typeface="Courier"/>
                <a:cs typeface="Courier"/>
              </a:rPr>
              <a:t>size</a:t>
            </a:r>
          </a:p>
          <a:p>
            <a:pPr lvl="1" eaLnBrk="1" hangingPunct="1">
              <a:buFont typeface="Arial" charset="0"/>
              <a:buChar char="–"/>
              <a:defRPr/>
            </a:pPr>
            <a:r>
              <a:rPr lang="en-US" sz="1800" dirty="0" smtClean="0"/>
              <a:t>If </a:t>
            </a:r>
            <a:r>
              <a:rPr lang="en-US" sz="1800" dirty="0" err="1" smtClean="0">
                <a:latin typeface="Courier"/>
                <a:cs typeface="Courier"/>
              </a:rPr>
              <a:t>p</a:t>
            </a:r>
            <a:r>
              <a:rPr lang="en-US" sz="1800" dirty="0" smtClean="0"/>
              <a:t> is </a:t>
            </a:r>
            <a:r>
              <a:rPr lang="en-US" sz="1800" dirty="0" smtClean="0">
                <a:latin typeface="Courier"/>
                <a:cs typeface="Courier"/>
              </a:rPr>
              <a:t>NULL</a:t>
            </a:r>
            <a:r>
              <a:rPr lang="en-US" sz="1800" dirty="0" smtClean="0"/>
              <a:t>, then </a:t>
            </a:r>
            <a:r>
              <a:rPr lang="en-US" sz="1800" dirty="0" err="1" smtClean="0">
                <a:latin typeface="Courier"/>
                <a:cs typeface="Courier"/>
              </a:rPr>
              <a:t>realloc</a:t>
            </a:r>
            <a:r>
              <a:rPr lang="en-US" sz="1800" dirty="0" smtClean="0">
                <a:cs typeface="Courier"/>
              </a:rPr>
              <a:t> </a:t>
            </a:r>
            <a:r>
              <a:rPr lang="en-US" sz="1800" dirty="0" smtClean="0"/>
              <a:t>behaves like </a:t>
            </a:r>
            <a:r>
              <a:rPr lang="en-US" sz="1800" dirty="0" err="1" smtClean="0">
                <a:latin typeface="Courier"/>
                <a:cs typeface="Courier"/>
              </a:rPr>
              <a:t>malloc</a:t>
            </a:r>
            <a:endParaRPr lang="en-US" sz="1800" dirty="0" smtClean="0">
              <a:latin typeface="Courier"/>
              <a:cs typeface="Courier"/>
            </a:endParaRPr>
          </a:p>
          <a:p>
            <a:pPr lvl="1" eaLnBrk="1" hangingPunct="1">
              <a:buFont typeface="Arial" charset="0"/>
              <a:buChar char="–"/>
              <a:defRPr/>
            </a:pPr>
            <a:r>
              <a:rPr lang="en-US" sz="1800" dirty="0" smtClean="0">
                <a:cs typeface="Courier"/>
              </a:rPr>
              <a:t>If </a:t>
            </a:r>
            <a:r>
              <a:rPr lang="en-US" sz="1800" dirty="0" smtClean="0">
                <a:latin typeface="Courier"/>
                <a:cs typeface="Courier"/>
              </a:rPr>
              <a:t>size</a:t>
            </a:r>
            <a:r>
              <a:rPr lang="en-US" sz="1800" dirty="0" smtClean="0">
                <a:cs typeface="Courier"/>
              </a:rPr>
              <a:t> is </a:t>
            </a:r>
            <a:r>
              <a:rPr lang="en-US" sz="1800" dirty="0" smtClean="0">
                <a:latin typeface="Courier"/>
                <a:cs typeface="Courier"/>
              </a:rPr>
              <a:t>0</a:t>
            </a:r>
            <a:r>
              <a:rPr lang="en-US" sz="1800" dirty="0" smtClean="0">
                <a:cs typeface="Courier"/>
              </a:rPr>
              <a:t>, then </a:t>
            </a:r>
            <a:r>
              <a:rPr lang="en-US" sz="1800" dirty="0" err="1" smtClean="0">
                <a:latin typeface="Courier"/>
                <a:cs typeface="Courier"/>
              </a:rPr>
              <a:t>realloc</a:t>
            </a:r>
            <a:r>
              <a:rPr lang="en-US" sz="1800" dirty="0" smtClean="0">
                <a:cs typeface="Courier"/>
              </a:rPr>
              <a:t> behaves like </a:t>
            </a:r>
            <a:r>
              <a:rPr lang="en-US" sz="1800" dirty="0" smtClean="0">
                <a:latin typeface="Courier"/>
                <a:cs typeface="Courier"/>
              </a:rPr>
              <a:t>free</a:t>
            </a:r>
            <a:r>
              <a:rPr lang="en-US" sz="1800" dirty="0" smtClean="0">
                <a:cs typeface="Courier"/>
              </a:rPr>
              <a:t>, </a:t>
            </a:r>
            <a:r>
              <a:rPr lang="en-US" sz="1800" dirty="0" err="1" smtClean="0">
                <a:cs typeface="Courier"/>
              </a:rPr>
              <a:t>deallocating</a:t>
            </a:r>
            <a:r>
              <a:rPr lang="en-US" sz="1800" dirty="0" smtClean="0">
                <a:cs typeface="Courier"/>
              </a:rPr>
              <a:t> the block from the heap</a:t>
            </a:r>
          </a:p>
          <a:p>
            <a:pPr lvl="1" eaLnBrk="1" hangingPunct="1">
              <a:buFont typeface="Arial" charset="0"/>
              <a:buChar char="–"/>
              <a:defRPr/>
            </a:pPr>
            <a:r>
              <a:rPr lang="en-US" sz="1800" dirty="0" smtClean="0">
                <a:cs typeface="Courier"/>
              </a:rPr>
              <a:t>Returns new address of the memory block; NOTE: it is likely to have moved!</a:t>
            </a:r>
          </a:p>
          <a:p>
            <a:pPr lvl="1" eaLnBrk="1" hangingPunct="1">
              <a:buFontTx/>
              <a:buNone/>
              <a:defRPr/>
            </a:pPr>
            <a:r>
              <a:rPr lang="en-US" sz="1800" dirty="0" smtClean="0"/>
              <a:t>E.g.: </a:t>
            </a:r>
            <a:r>
              <a:rPr lang="en-US" sz="1800" dirty="0"/>
              <a:t>allocate an array of 10 </a:t>
            </a:r>
            <a:r>
              <a:rPr lang="en-US" sz="1800" dirty="0" smtClean="0"/>
              <a:t>elements, expand to 20 elements later</a:t>
            </a:r>
          </a:p>
          <a:p>
            <a:pPr lvl="1" eaLnBrk="1" hangingPunct="1">
              <a:lnSpc>
                <a:spcPct val="95000"/>
              </a:lnSpc>
              <a:spcBef>
                <a:spcPct val="0"/>
              </a:spcBef>
              <a:buFontTx/>
              <a:buNone/>
              <a:defRPr/>
            </a:pPr>
            <a:r>
              <a:rPr lang="en-US" sz="1800" b="1" dirty="0">
                <a:latin typeface="Courier New" charset="0"/>
              </a:rPr>
              <a:t>			</a:t>
            </a:r>
            <a:r>
              <a:rPr lang="en-US" sz="1800" dirty="0" err="1">
                <a:latin typeface="Courier"/>
                <a:cs typeface="Courier"/>
              </a:rPr>
              <a:t>int</a:t>
            </a:r>
            <a:r>
              <a:rPr lang="en-US" sz="1800" dirty="0">
                <a:latin typeface="Courier"/>
                <a:cs typeface="Courier"/>
              </a:rPr>
              <a:t> *</a:t>
            </a:r>
            <a:r>
              <a:rPr lang="en-US" sz="1800" dirty="0" err="1">
                <a:latin typeface="Courier"/>
                <a:cs typeface="Courier"/>
              </a:rPr>
              <a:t>ip</a:t>
            </a:r>
            <a:r>
              <a:rPr lang="en-US" sz="1800" dirty="0">
                <a:latin typeface="Courier"/>
                <a:cs typeface="Courier"/>
              </a:rPr>
              <a:t>;</a:t>
            </a:r>
          </a:p>
          <a:p>
            <a:pPr lvl="1" eaLnBrk="1" hangingPunct="1">
              <a:lnSpc>
                <a:spcPct val="95000"/>
              </a:lnSpc>
              <a:buFontTx/>
              <a:buNone/>
              <a:defRPr/>
            </a:pPr>
            <a:r>
              <a:rPr lang="en-US" sz="1800" dirty="0">
                <a:latin typeface="Courier"/>
                <a:cs typeface="Courier"/>
              </a:rPr>
              <a:t>			</a:t>
            </a:r>
            <a:r>
              <a:rPr lang="en-US" sz="1800" dirty="0" err="1">
                <a:latin typeface="Courier"/>
                <a:cs typeface="Courier"/>
              </a:rPr>
              <a:t>ip</a:t>
            </a:r>
            <a:r>
              <a:rPr lang="en-US" sz="1800" dirty="0">
                <a:latin typeface="Courier"/>
                <a:cs typeface="Courier"/>
              </a:rPr>
              <a:t> =</a:t>
            </a:r>
            <a:r>
              <a:rPr lang="en-US" sz="1800" dirty="0" smtClean="0">
                <a:latin typeface="Courier"/>
                <a:cs typeface="Courier"/>
              </a:rPr>
              <a:t> (</a:t>
            </a:r>
            <a:r>
              <a:rPr lang="en-US" sz="1800" dirty="0" err="1" smtClean="0">
                <a:latin typeface="Courier"/>
                <a:cs typeface="Courier"/>
              </a:rPr>
              <a:t>int</a:t>
            </a:r>
            <a:r>
              <a:rPr lang="en-US" sz="1800" dirty="0" smtClean="0">
                <a:latin typeface="Courier"/>
                <a:cs typeface="Courier"/>
              </a:rPr>
              <a:t> *) </a:t>
            </a:r>
            <a:r>
              <a:rPr lang="en-US" sz="1800" dirty="0" err="1" smtClean="0">
                <a:latin typeface="Courier"/>
                <a:cs typeface="Courier"/>
              </a:rPr>
              <a:t>malloc</a:t>
            </a:r>
            <a:r>
              <a:rPr lang="en-US" sz="1800" dirty="0">
                <a:latin typeface="Courier"/>
                <a:cs typeface="Courier"/>
              </a:rPr>
              <a:t>(</a:t>
            </a:r>
            <a:r>
              <a:rPr lang="en-US" sz="1800" dirty="0" smtClean="0">
                <a:latin typeface="Courier"/>
                <a:cs typeface="Courier"/>
              </a:rPr>
              <a:t>10*</a:t>
            </a:r>
            <a:r>
              <a:rPr lang="en-US" sz="1800" dirty="0" err="1" smtClean="0">
                <a:latin typeface="Courier"/>
                <a:cs typeface="Courier"/>
              </a:rPr>
              <a:t>sizeof</a:t>
            </a:r>
            <a:r>
              <a:rPr lang="en-US" sz="1800" dirty="0">
                <a:latin typeface="Courier"/>
                <a:cs typeface="Courier"/>
              </a:rPr>
              <a:t>(</a:t>
            </a:r>
            <a:r>
              <a:rPr lang="en-US" sz="1800" dirty="0" err="1">
                <a:latin typeface="Courier"/>
                <a:cs typeface="Courier"/>
              </a:rPr>
              <a:t>int</a:t>
            </a:r>
            <a:r>
              <a:rPr lang="en-US" sz="1800" dirty="0">
                <a:latin typeface="Courier"/>
                <a:cs typeface="Courier"/>
              </a:rPr>
              <a:t>))</a:t>
            </a:r>
            <a:r>
              <a:rPr lang="en-US" sz="1800" dirty="0" smtClean="0">
                <a:latin typeface="Courier"/>
                <a:cs typeface="Courier"/>
              </a:rPr>
              <a:t>;</a:t>
            </a:r>
          </a:p>
          <a:p>
            <a:pPr lvl="1" eaLnBrk="1" hangingPunct="1">
              <a:lnSpc>
                <a:spcPct val="95000"/>
              </a:lnSpc>
              <a:buFontTx/>
              <a:buNone/>
              <a:defRPr/>
            </a:pPr>
            <a:r>
              <a:rPr lang="en-US" sz="1800" dirty="0" smtClean="0">
                <a:latin typeface="Courier"/>
                <a:cs typeface="Courier"/>
              </a:rPr>
              <a:t>			/* always check for </a:t>
            </a:r>
            <a:r>
              <a:rPr lang="en-US" sz="1800" dirty="0" err="1" smtClean="0">
                <a:latin typeface="Courier"/>
                <a:cs typeface="Courier"/>
              </a:rPr>
              <a:t>ip</a:t>
            </a:r>
            <a:r>
              <a:rPr lang="en-US" sz="1800" dirty="0" smtClean="0">
                <a:latin typeface="Courier"/>
                <a:cs typeface="Courier"/>
              </a:rPr>
              <a:t> == NULL */</a:t>
            </a:r>
          </a:p>
          <a:p>
            <a:pPr lvl="1" eaLnBrk="1" hangingPunct="1">
              <a:lnSpc>
                <a:spcPct val="95000"/>
              </a:lnSpc>
              <a:buFontTx/>
              <a:buNone/>
              <a:defRPr/>
            </a:pPr>
            <a:r>
              <a:rPr lang="en-US" sz="1800" b="1" dirty="0" smtClean="0">
                <a:latin typeface="Courier"/>
                <a:cs typeface="Courier"/>
              </a:rPr>
              <a:t>			</a:t>
            </a:r>
            <a:r>
              <a:rPr lang="en-US" sz="1800" dirty="0" smtClean="0">
                <a:latin typeface="Courier"/>
                <a:cs typeface="Courier"/>
              </a:rPr>
              <a:t>… … …</a:t>
            </a:r>
          </a:p>
          <a:p>
            <a:pPr lvl="1" eaLnBrk="1" hangingPunct="1">
              <a:lnSpc>
                <a:spcPct val="95000"/>
              </a:lnSpc>
              <a:buFontTx/>
              <a:buNone/>
              <a:defRPr/>
            </a:pPr>
            <a:r>
              <a:rPr lang="en-US" sz="1800" dirty="0" smtClean="0">
                <a:latin typeface="Courier"/>
                <a:cs typeface="Courier"/>
              </a:rPr>
              <a:t>			</a:t>
            </a:r>
            <a:r>
              <a:rPr lang="en-US" sz="1800" dirty="0" err="1" smtClean="0">
                <a:latin typeface="Courier"/>
                <a:cs typeface="Courier"/>
              </a:rPr>
              <a:t>ip</a:t>
            </a:r>
            <a:r>
              <a:rPr lang="en-US" sz="1800" dirty="0" smtClean="0">
                <a:latin typeface="Courier"/>
                <a:cs typeface="Courier"/>
              </a:rPr>
              <a:t> = (</a:t>
            </a:r>
            <a:r>
              <a:rPr lang="en-US" sz="1800" dirty="0" err="1" smtClean="0">
                <a:latin typeface="Courier"/>
                <a:cs typeface="Courier"/>
              </a:rPr>
              <a:t>int</a:t>
            </a:r>
            <a:r>
              <a:rPr lang="en-US" sz="1800" dirty="0" smtClean="0">
                <a:latin typeface="Courier"/>
                <a:cs typeface="Courier"/>
              </a:rPr>
              <a:t> *) </a:t>
            </a:r>
            <a:r>
              <a:rPr lang="en-US" sz="1800" dirty="0" err="1" smtClean="0">
                <a:latin typeface="Courier"/>
                <a:cs typeface="Courier"/>
              </a:rPr>
              <a:t>realloc</a:t>
            </a:r>
            <a:r>
              <a:rPr lang="en-US" sz="1800" dirty="0" smtClean="0">
                <a:latin typeface="Courier"/>
                <a:cs typeface="Courier"/>
              </a:rPr>
              <a:t>(ip,20*</a:t>
            </a:r>
            <a:r>
              <a:rPr lang="en-US" sz="1800" dirty="0" err="1" smtClean="0">
                <a:latin typeface="Courier"/>
                <a:cs typeface="Courier"/>
              </a:rPr>
              <a:t>sizeof</a:t>
            </a:r>
            <a:r>
              <a:rPr lang="en-US" sz="1800" dirty="0" smtClean="0">
                <a:latin typeface="Courier"/>
                <a:cs typeface="Courier"/>
              </a:rPr>
              <a:t>(</a:t>
            </a:r>
            <a:r>
              <a:rPr lang="en-US" sz="1800" dirty="0" err="1" smtClean="0">
                <a:latin typeface="Courier"/>
                <a:cs typeface="Courier"/>
              </a:rPr>
              <a:t>int</a:t>
            </a:r>
            <a:r>
              <a:rPr lang="en-US" sz="1800" dirty="0" smtClean="0">
                <a:latin typeface="Courier"/>
                <a:cs typeface="Courier"/>
              </a:rPr>
              <a:t>));</a:t>
            </a:r>
          </a:p>
          <a:p>
            <a:pPr lvl="1" eaLnBrk="1" hangingPunct="1">
              <a:lnSpc>
                <a:spcPct val="95000"/>
              </a:lnSpc>
              <a:buFontTx/>
              <a:buNone/>
              <a:defRPr/>
            </a:pPr>
            <a:r>
              <a:rPr lang="en-US" sz="1800" dirty="0" smtClean="0">
                <a:latin typeface="Courier"/>
                <a:cs typeface="Courier"/>
              </a:rPr>
              <a:t>			/* always check for </a:t>
            </a:r>
            <a:r>
              <a:rPr lang="en-US" sz="1800" dirty="0" err="1" smtClean="0">
                <a:latin typeface="Courier"/>
                <a:cs typeface="Courier"/>
              </a:rPr>
              <a:t>ip</a:t>
            </a:r>
            <a:r>
              <a:rPr lang="en-US" sz="1800" dirty="0" smtClean="0">
                <a:latin typeface="Courier"/>
                <a:cs typeface="Courier"/>
              </a:rPr>
              <a:t> == NULL */</a:t>
            </a:r>
          </a:p>
          <a:p>
            <a:pPr lvl="1" eaLnBrk="1" hangingPunct="1">
              <a:lnSpc>
                <a:spcPct val="95000"/>
              </a:lnSpc>
              <a:buFontTx/>
              <a:buNone/>
              <a:defRPr/>
            </a:pPr>
            <a:r>
              <a:rPr lang="en-US" sz="1800" dirty="0" smtClean="0">
                <a:latin typeface="Courier"/>
                <a:cs typeface="Courier"/>
              </a:rPr>
              <a:t>			/* contents of first 10 elements retained */</a:t>
            </a:r>
          </a:p>
          <a:p>
            <a:pPr lvl="1" eaLnBrk="1" hangingPunct="1">
              <a:lnSpc>
                <a:spcPct val="95000"/>
              </a:lnSpc>
              <a:buFontTx/>
              <a:buNone/>
              <a:defRPr/>
            </a:pPr>
            <a:r>
              <a:rPr lang="en-US" sz="1800" dirty="0" smtClean="0">
                <a:latin typeface="Courier"/>
                <a:cs typeface="Courier"/>
              </a:rPr>
              <a:t>			… … …</a:t>
            </a:r>
          </a:p>
          <a:p>
            <a:pPr lvl="1" eaLnBrk="1" hangingPunct="1">
              <a:lnSpc>
                <a:spcPct val="95000"/>
              </a:lnSpc>
              <a:buFontTx/>
              <a:buNone/>
              <a:defRPr/>
            </a:pPr>
            <a:r>
              <a:rPr lang="en-US" sz="1800" dirty="0" smtClean="0">
                <a:latin typeface="Courier"/>
                <a:cs typeface="Courier"/>
              </a:rPr>
              <a:t>			realloc(ip,0); /* identical to </a:t>
            </a:r>
            <a:r>
              <a:rPr lang="en-US" sz="1800" dirty="0" err="1" smtClean="0">
                <a:latin typeface="Courier"/>
                <a:cs typeface="Courier"/>
              </a:rPr>
              <a:t>free(ip</a:t>
            </a:r>
            <a:r>
              <a:rPr lang="en-US" sz="1800" dirty="0" smtClean="0">
                <a:latin typeface="Courier"/>
                <a:cs typeface="Courier"/>
              </a:rPr>
              <a:t>) */</a:t>
            </a:r>
          </a:p>
          <a:p>
            <a:pPr lvl="1" eaLnBrk="1" hangingPunct="1">
              <a:buFontTx/>
              <a:buNone/>
              <a:defRPr/>
            </a:pPr>
            <a:r>
              <a:rPr lang="en-US" sz="1800" b="1" dirty="0" smtClean="0">
                <a:latin typeface="Courier New" charset="0"/>
              </a:rPr>
              <a:t>	</a:t>
            </a:r>
            <a:endParaRPr lang="en-US" sz="1800" b="1" dirty="0">
              <a:latin typeface="Courier"/>
              <a:cs typeface="Courier"/>
            </a:endParaRPr>
          </a:p>
        </p:txBody>
      </p:sp>
      <p:sp>
        <p:nvSpPr>
          <p:cNvPr id="5" name="Slide Number Placeholder 4"/>
          <p:cNvSpPr>
            <a:spLocks noGrp="1"/>
          </p:cNvSpPr>
          <p:nvPr>
            <p:ph type="sldNum" sz="quarter" idx="12"/>
          </p:nvPr>
        </p:nvSpPr>
        <p:spPr/>
        <p:txBody>
          <a:bodyPr/>
          <a:lstStyle/>
          <a:p>
            <a:pPr>
              <a:defRPr/>
            </a:pPr>
            <a:fld id="{9C660336-A374-F640-8E8E-07025C7013F6}" type="slidenum">
              <a:rPr lang="en-US" smtClean="0"/>
              <a:pPr>
                <a:defRPr/>
              </a:pPr>
              <a:t>42</a:t>
            </a:fld>
            <a:endParaRPr lang="en-US" dirty="0"/>
          </a:p>
        </p:txBody>
      </p:sp>
    </p:spTree>
    <p:extLst>
      <p:ext uri="{BB962C8B-B14F-4D97-AF65-F5344CB8AC3E}">
        <p14:creationId xmlns:p14="http://schemas.microsoft.com/office/powerpoint/2010/main" val="30501615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8677" name="Content Placeholder 4"/>
          <p:cNvSpPr>
            <a:spLocks noGrp="1"/>
          </p:cNvSpPr>
          <p:nvPr>
            <p:ph sz="quarter" idx="1"/>
          </p:nvPr>
        </p:nvSpPr>
        <p:spPr>
          <a:xfrm>
            <a:off x="457200" y="1600200"/>
            <a:ext cx="8229600" cy="4818063"/>
          </a:xfrm>
        </p:spPr>
        <p:txBody>
          <a:bodyPr>
            <a:normAutofit fontScale="92500" lnSpcReduction="20000"/>
          </a:bodyPr>
          <a:lstStyle/>
          <a:p>
            <a:pPr>
              <a:buFont typeface="Arial" charset="0"/>
              <a:buChar char="•"/>
              <a:defRPr/>
            </a:pPr>
            <a:r>
              <a:rPr lang="en-US" dirty="0" smtClean="0"/>
              <a:t>What is wrong with this code?</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init_array(int</a:t>
            </a: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 {</a:t>
            </a:r>
          </a:p>
          <a:p>
            <a:pPr>
              <a:buFont typeface="Arial" charset="0"/>
              <a:buNone/>
              <a:defRPr/>
            </a:pP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 </a:t>
            </a:r>
            <a:r>
              <a:rPr lang="en-US" sz="2000" dirty="0" err="1" smtClean="0">
                <a:latin typeface="Courier"/>
                <a:cs typeface="Courier"/>
              </a:rPr>
              <a:t>realloc(ptr</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memset(ptr</a:t>
            </a:r>
            <a:r>
              <a:rPr lang="en-US" sz="2000" dirty="0" smtClean="0">
                <a:latin typeface="Courier"/>
                <a:cs typeface="Courier"/>
              </a:rPr>
              <a:t>, 0,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return </a:t>
            </a:r>
            <a:r>
              <a:rPr lang="en-US" sz="2000" dirty="0" err="1" smtClean="0">
                <a:latin typeface="Courier"/>
                <a:cs typeface="Courier"/>
              </a:rPr>
              <a:t>ptr</a:t>
            </a:r>
            <a:r>
              <a:rPr lang="en-US" sz="2000" dirty="0" smtClean="0">
                <a:latin typeface="Courier"/>
                <a:cs typeface="Courier"/>
              </a:rPr>
              <a:t>;</a:t>
            </a:r>
          </a:p>
          <a:p>
            <a:pPr>
              <a:buFont typeface="Arial" charset="0"/>
              <a:buNone/>
              <a:defRPr/>
            </a:pPr>
            <a:r>
              <a:rPr lang="en-US" sz="2000" dirty="0" smtClean="0">
                <a:latin typeface="Courier"/>
                <a:cs typeface="Courier"/>
              </a:rPr>
              <a:t>}</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fill_fibonacci(int</a:t>
            </a:r>
            <a:r>
              <a:rPr lang="en-US" sz="2000" dirty="0" smtClean="0">
                <a:latin typeface="Courier"/>
                <a:cs typeface="Courier"/>
              </a:rPr>
              <a:t> *fib, </a:t>
            </a:r>
            <a:r>
              <a:rPr lang="en-US" sz="2000" dirty="0" err="1" smtClean="0">
                <a:latin typeface="Courier"/>
                <a:cs typeface="Courier"/>
              </a:rPr>
              <a:t>int</a:t>
            </a:r>
            <a:r>
              <a:rPr lang="en-US" sz="2000" dirty="0" smtClean="0">
                <a:latin typeface="Courier"/>
                <a:cs typeface="Courier"/>
              </a:rPr>
              <a:t> size) {</a:t>
            </a:r>
          </a:p>
          <a:p>
            <a:pPr>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init_array(fib</a:t>
            </a:r>
            <a:r>
              <a:rPr lang="en-US" sz="2000" dirty="0" smtClean="0">
                <a:latin typeface="Courier"/>
                <a:cs typeface="Courier"/>
              </a:rPr>
              <a:t>, size);</a:t>
            </a:r>
          </a:p>
          <a:p>
            <a:pPr>
              <a:buFont typeface="Arial" charset="0"/>
              <a:buNone/>
              <a:defRPr/>
            </a:pPr>
            <a:r>
              <a:rPr lang="en-US" sz="2000" dirty="0" smtClean="0">
                <a:latin typeface="Courier"/>
                <a:cs typeface="Courier"/>
              </a:rPr>
              <a:t>	/* fib[0] = 0; */ fib[1] = 1;</a:t>
            </a:r>
          </a:p>
          <a:p>
            <a:pPr>
              <a:buFont typeface="Arial" charset="0"/>
              <a:buNone/>
              <a:defRPr/>
            </a:pPr>
            <a:r>
              <a:rPr lang="en-US" sz="2000" dirty="0" smtClean="0">
                <a:latin typeface="Courier"/>
                <a:cs typeface="Courier"/>
              </a:rPr>
              <a:t>	for (</a:t>
            </a:r>
            <a:r>
              <a:rPr lang="en-US" sz="2000" dirty="0" err="1" smtClean="0">
                <a:latin typeface="Courier"/>
                <a:cs typeface="Courier"/>
              </a:rPr>
              <a:t>i</a:t>
            </a:r>
            <a:r>
              <a:rPr lang="en-US" sz="2000" dirty="0" smtClean="0">
                <a:latin typeface="Courier"/>
                <a:cs typeface="Courier"/>
              </a:rPr>
              <a:t>=2; </a:t>
            </a:r>
            <a:r>
              <a:rPr lang="en-US" sz="2000" dirty="0" err="1" smtClean="0">
                <a:latin typeface="Courier"/>
                <a:cs typeface="Courier"/>
              </a:rPr>
              <a:t>i</a:t>
            </a:r>
            <a:r>
              <a:rPr lang="en-US" sz="2000" dirty="0" smtClean="0">
                <a:latin typeface="Courier"/>
                <a:cs typeface="Courier"/>
              </a:rPr>
              <a:t>&lt;size;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fib[i</a:t>
            </a:r>
            <a:r>
              <a:rPr lang="en-US" sz="2000" dirty="0" smtClean="0">
                <a:latin typeface="Courier"/>
                <a:cs typeface="Courier"/>
              </a:rPr>
              <a:t>] = fib[i-1] + fib[i-2];</a:t>
            </a:r>
          </a:p>
          <a:p>
            <a:pPr>
              <a:buFont typeface="Arial" charset="0"/>
              <a:buNone/>
              <a:defRPr/>
            </a:pPr>
            <a:r>
              <a:rPr lang="en-US" sz="2000" dirty="0" smtClean="0">
                <a:latin typeface="Courier"/>
                <a:cs typeface="Courier"/>
              </a:rPr>
              <a:t>	return fib;</a:t>
            </a:r>
          </a:p>
          <a:p>
            <a:pPr>
              <a:buFont typeface="Arial" charset="0"/>
              <a:buNone/>
              <a:defRPr/>
            </a:pPr>
            <a:r>
              <a:rPr lang="en-US" sz="2000" dirty="0" smtClean="0">
                <a:latin typeface="Courier"/>
                <a:cs typeface="Courier"/>
              </a:rPr>
              <a:t>}</a:t>
            </a:r>
            <a:endParaRPr lang="en-US" sz="2000" dirty="0">
              <a:latin typeface="Courier"/>
              <a:cs typeface="Courier"/>
            </a:endParaRPr>
          </a:p>
        </p:txBody>
      </p:sp>
      <p:sp>
        <p:nvSpPr>
          <p:cNvPr id="28676" name="Slide Number Placeholder 3"/>
          <p:cNvSpPr>
            <a:spLocks noGrp="1"/>
          </p:cNvSpPr>
          <p:nvPr>
            <p:ph type="sldNum" sz="quarter" idx="12"/>
          </p:nvPr>
        </p:nvSpPr>
        <p:spPr/>
        <p:txBody>
          <a:bodyPr/>
          <a:lstStyle/>
          <a:p>
            <a:pPr>
              <a:defRPr/>
            </a:pPr>
            <a:fld id="{04EDBD15-D601-8346-BEE4-35E9E9A428B7}" type="slidenum">
              <a:rPr lang="en-US" smtClean="0"/>
              <a:pPr>
                <a:defRPr/>
              </a:pPr>
              <a:t>43</a:t>
            </a:fld>
            <a:endParaRPr lang="en-US"/>
          </a:p>
        </p:txBody>
      </p:sp>
    </p:spTree>
    <p:extLst>
      <p:ext uri="{BB962C8B-B14F-4D97-AF65-F5344CB8AC3E}">
        <p14:creationId xmlns:p14="http://schemas.microsoft.com/office/powerpoint/2010/main" val="190707610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ea typeface="ＭＳ Ｐゴシック" pitchFamily="1" charset="-128"/>
                <a:cs typeface="ＭＳ Ｐゴシック" pitchFamily="1" charset="-128"/>
              </a:rPr>
              <a:t>Using Memory You Don’t Own</a:t>
            </a:r>
          </a:p>
        </p:txBody>
      </p:sp>
      <p:sp>
        <p:nvSpPr>
          <p:cNvPr id="28677" name="Content Placeholder 4"/>
          <p:cNvSpPr>
            <a:spLocks noGrp="1"/>
          </p:cNvSpPr>
          <p:nvPr>
            <p:ph sz="quarter" idx="1"/>
          </p:nvPr>
        </p:nvSpPr>
        <p:spPr>
          <a:xfrm>
            <a:off x="457200" y="1600200"/>
            <a:ext cx="8229600" cy="4919663"/>
          </a:xfrm>
        </p:spPr>
        <p:txBody>
          <a:bodyPr>
            <a:normAutofit fontScale="92500" lnSpcReduction="20000"/>
          </a:bodyPr>
          <a:lstStyle/>
          <a:p>
            <a:pPr>
              <a:buFont typeface="Arial"/>
              <a:buChar char="•"/>
              <a:defRPr/>
            </a:pPr>
            <a:r>
              <a:rPr lang="en-US" dirty="0" smtClean="0"/>
              <a:t>Improper matched usage of </a:t>
            </a:r>
            <a:r>
              <a:rPr lang="en-US" dirty="0" err="1" smtClean="0"/>
              <a:t>mem</a:t>
            </a:r>
            <a:r>
              <a:rPr lang="en-US" dirty="0" smtClean="0"/>
              <a:t> handles</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init_array(int</a:t>
            </a: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 {</a:t>
            </a:r>
          </a:p>
          <a:p>
            <a:pPr>
              <a:buFont typeface="Arial" charset="0"/>
              <a:buNone/>
              <a:defRPr/>
            </a:pPr>
            <a:r>
              <a:rPr lang="en-US" sz="2000" dirty="0" smtClean="0">
                <a:latin typeface="Courier"/>
                <a:cs typeface="Courier"/>
              </a:rPr>
              <a:t>	</a:t>
            </a:r>
            <a:r>
              <a:rPr lang="en-US" sz="2000" dirty="0" err="1" smtClean="0">
                <a:latin typeface="Courier"/>
                <a:cs typeface="Courier"/>
              </a:rPr>
              <a:t>ptr</a:t>
            </a:r>
            <a:r>
              <a:rPr lang="en-US" sz="2000" dirty="0" smtClean="0">
                <a:latin typeface="Courier"/>
                <a:cs typeface="Courier"/>
              </a:rPr>
              <a:t> = </a:t>
            </a:r>
            <a:r>
              <a:rPr lang="en-US" sz="2000" dirty="0" err="1" smtClean="0">
                <a:latin typeface="Courier"/>
                <a:cs typeface="Courier"/>
              </a:rPr>
              <a:t>realloc(ptr</a:t>
            </a:r>
            <a:r>
              <a:rPr lang="en-US" sz="2000" dirty="0" smtClean="0">
                <a:latin typeface="Courier"/>
                <a:cs typeface="Courier"/>
              </a:rPr>
              <a:t>,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memset(ptr</a:t>
            </a:r>
            <a:r>
              <a:rPr lang="en-US" sz="2000" dirty="0" smtClean="0">
                <a:latin typeface="Courier"/>
                <a:cs typeface="Courier"/>
              </a:rPr>
              <a:t>, 0, </a:t>
            </a:r>
            <a:r>
              <a:rPr lang="en-US" sz="2000" dirty="0" err="1" smtClean="0">
                <a:latin typeface="Courier"/>
                <a:cs typeface="Courier"/>
              </a:rPr>
              <a:t>new_size</a:t>
            </a:r>
            <a:r>
              <a:rPr lang="en-US" sz="2000" dirty="0" smtClean="0">
                <a:latin typeface="Courier"/>
                <a:cs typeface="Courier"/>
              </a:rPr>
              <a:t>*</a:t>
            </a:r>
            <a:r>
              <a:rPr lang="en-US" sz="2000" dirty="0" err="1" smtClean="0">
                <a:latin typeface="Courier"/>
                <a:cs typeface="Courier"/>
              </a:rPr>
              <a:t>sizeof(int</a:t>
            </a:r>
            <a:r>
              <a:rPr lang="en-US" sz="2000" dirty="0" smtClean="0">
                <a:latin typeface="Courier"/>
                <a:cs typeface="Courier"/>
              </a:rPr>
              <a:t>));</a:t>
            </a:r>
          </a:p>
          <a:p>
            <a:pPr>
              <a:buFont typeface="Arial" charset="0"/>
              <a:buNone/>
              <a:defRPr/>
            </a:pPr>
            <a:r>
              <a:rPr lang="en-US" sz="2000" dirty="0" smtClean="0">
                <a:latin typeface="Courier"/>
                <a:cs typeface="Courier"/>
              </a:rPr>
              <a:t>	return </a:t>
            </a:r>
            <a:r>
              <a:rPr lang="en-US" sz="2000" dirty="0" err="1" smtClean="0">
                <a:latin typeface="Courier"/>
                <a:cs typeface="Courier"/>
              </a:rPr>
              <a:t>ptr</a:t>
            </a:r>
            <a:r>
              <a:rPr lang="en-US" sz="2000" dirty="0" smtClean="0">
                <a:latin typeface="Courier"/>
                <a:cs typeface="Courier"/>
              </a:rPr>
              <a:t>;</a:t>
            </a:r>
          </a:p>
          <a:p>
            <a:pPr>
              <a:buFont typeface="Arial" charset="0"/>
              <a:buNone/>
              <a:defRPr/>
            </a:pPr>
            <a:r>
              <a:rPr lang="en-US" sz="2000" dirty="0" smtClean="0">
                <a:latin typeface="Courier"/>
                <a:cs typeface="Courier"/>
              </a:rPr>
              <a:t>}</a:t>
            </a:r>
          </a:p>
          <a:p>
            <a:pPr>
              <a:buFont typeface="Arial" charset="0"/>
              <a:buNone/>
              <a:defRPr/>
            </a:pPr>
            <a:endParaRPr lang="en-US" sz="2000" dirty="0" smtClean="0">
              <a:latin typeface="Courier"/>
              <a:cs typeface="Courier"/>
            </a:endParaRPr>
          </a:p>
          <a:p>
            <a:pPr>
              <a:buFont typeface="Arial" charset="0"/>
              <a:buNone/>
              <a:defRPr/>
            </a:pP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fill_fibonacci(int</a:t>
            </a:r>
            <a:r>
              <a:rPr lang="en-US" sz="2000" dirty="0" smtClean="0">
                <a:latin typeface="Courier"/>
                <a:cs typeface="Courier"/>
              </a:rPr>
              <a:t> *fib, </a:t>
            </a:r>
            <a:r>
              <a:rPr lang="en-US" sz="2000" dirty="0" err="1" smtClean="0">
                <a:latin typeface="Courier"/>
                <a:cs typeface="Courier"/>
              </a:rPr>
              <a:t>int</a:t>
            </a:r>
            <a:r>
              <a:rPr lang="en-US" sz="2000" dirty="0" smtClean="0">
                <a:latin typeface="Courier"/>
                <a:cs typeface="Courier"/>
              </a:rPr>
              <a:t> size) {</a:t>
            </a:r>
          </a:p>
          <a:p>
            <a:pPr>
              <a:buFont typeface="Arial" charset="0"/>
              <a:buNone/>
              <a:defRPr/>
            </a:pPr>
            <a:r>
              <a:rPr lang="en-US" sz="2000" dirty="0" smtClean="0">
                <a:latin typeface="Courier"/>
                <a:cs typeface="Courier"/>
              </a:rPr>
              <a:t>	</a:t>
            </a:r>
            <a:r>
              <a:rPr lang="en-US" sz="2000" dirty="0" err="1" smtClean="0">
                <a:latin typeface="Courier"/>
                <a:cs typeface="Courier"/>
              </a:rPr>
              <a:t>int</a:t>
            </a:r>
            <a:r>
              <a:rPr lang="en-US" sz="2000" dirty="0" smtClean="0">
                <a:latin typeface="Courier"/>
                <a:cs typeface="Courier"/>
              </a:rPr>
              <a:t>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 oops, forgot: fib = */ </a:t>
            </a:r>
            <a:r>
              <a:rPr lang="en-US" sz="2000" dirty="0" err="1" smtClean="0">
                <a:latin typeface="Courier"/>
                <a:cs typeface="Courier"/>
              </a:rPr>
              <a:t>init_array(fib</a:t>
            </a:r>
            <a:r>
              <a:rPr lang="en-US" sz="2000" dirty="0" smtClean="0">
                <a:latin typeface="Courier"/>
                <a:cs typeface="Courier"/>
              </a:rPr>
              <a:t>, size);</a:t>
            </a:r>
          </a:p>
          <a:p>
            <a:pPr>
              <a:buFont typeface="Arial" charset="0"/>
              <a:buNone/>
              <a:defRPr/>
            </a:pPr>
            <a:r>
              <a:rPr lang="en-US" sz="2000" dirty="0" smtClean="0">
                <a:latin typeface="Courier"/>
                <a:cs typeface="Courier"/>
              </a:rPr>
              <a:t>	/* fib[0] = 0; */ fib[1] = 1;</a:t>
            </a:r>
          </a:p>
          <a:p>
            <a:pPr>
              <a:buFont typeface="Arial" charset="0"/>
              <a:buNone/>
              <a:defRPr/>
            </a:pPr>
            <a:r>
              <a:rPr lang="en-US" sz="2000" dirty="0" smtClean="0">
                <a:latin typeface="Courier"/>
                <a:cs typeface="Courier"/>
              </a:rPr>
              <a:t>	for (</a:t>
            </a:r>
            <a:r>
              <a:rPr lang="en-US" sz="2000" dirty="0" err="1" smtClean="0">
                <a:latin typeface="Courier"/>
                <a:cs typeface="Courier"/>
              </a:rPr>
              <a:t>i</a:t>
            </a:r>
            <a:r>
              <a:rPr lang="en-US" sz="2000" dirty="0" smtClean="0">
                <a:latin typeface="Courier"/>
                <a:cs typeface="Courier"/>
              </a:rPr>
              <a:t>=2; </a:t>
            </a:r>
            <a:r>
              <a:rPr lang="en-US" sz="2000" dirty="0" err="1" smtClean="0">
                <a:latin typeface="Courier"/>
                <a:cs typeface="Courier"/>
              </a:rPr>
              <a:t>i</a:t>
            </a:r>
            <a:r>
              <a:rPr lang="en-US" sz="2000" dirty="0" smtClean="0">
                <a:latin typeface="Courier"/>
                <a:cs typeface="Courier"/>
              </a:rPr>
              <a:t>&lt;size; </a:t>
            </a:r>
            <a:r>
              <a:rPr lang="en-US" sz="2000" dirty="0" err="1" smtClean="0">
                <a:latin typeface="Courier"/>
                <a:cs typeface="Courier"/>
              </a:rPr>
              <a:t>i</a:t>
            </a:r>
            <a:r>
              <a:rPr lang="en-US" sz="2000" dirty="0" smtClean="0">
                <a:latin typeface="Courier"/>
                <a:cs typeface="Courier"/>
              </a:rPr>
              <a:t>++)</a:t>
            </a:r>
          </a:p>
          <a:p>
            <a:pPr>
              <a:buFont typeface="Arial" charset="0"/>
              <a:buNone/>
              <a:defRPr/>
            </a:pPr>
            <a:r>
              <a:rPr lang="en-US" sz="2000" dirty="0" smtClean="0">
                <a:latin typeface="Courier"/>
                <a:cs typeface="Courier"/>
              </a:rPr>
              <a:t>		</a:t>
            </a:r>
            <a:r>
              <a:rPr lang="en-US" sz="2000" dirty="0" err="1" smtClean="0">
                <a:latin typeface="Courier"/>
                <a:cs typeface="Courier"/>
              </a:rPr>
              <a:t>fib[i</a:t>
            </a:r>
            <a:r>
              <a:rPr lang="en-US" sz="2000" dirty="0" smtClean="0">
                <a:latin typeface="Courier"/>
                <a:cs typeface="Courier"/>
              </a:rPr>
              <a:t>] = fib[i-1] + fib[i-2];</a:t>
            </a:r>
          </a:p>
          <a:p>
            <a:pPr>
              <a:buFont typeface="Arial" charset="0"/>
              <a:buNone/>
              <a:defRPr/>
            </a:pPr>
            <a:r>
              <a:rPr lang="en-US" sz="2000" dirty="0" smtClean="0">
                <a:latin typeface="Courier"/>
                <a:cs typeface="Courier"/>
              </a:rPr>
              <a:t>	return fib;</a:t>
            </a:r>
          </a:p>
          <a:p>
            <a:pPr>
              <a:buFont typeface="Arial" charset="0"/>
              <a:buNone/>
              <a:defRPr/>
            </a:pPr>
            <a:r>
              <a:rPr lang="en-US" sz="2000" dirty="0" smtClean="0">
                <a:latin typeface="Courier"/>
                <a:cs typeface="Courier"/>
              </a:rPr>
              <a:t>}</a:t>
            </a:r>
            <a:endParaRPr lang="en-US" sz="2000" dirty="0">
              <a:latin typeface="Courier"/>
              <a:cs typeface="Courier"/>
            </a:endParaRPr>
          </a:p>
        </p:txBody>
      </p:sp>
      <p:sp>
        <p:nvSpPr>
          <p:cNvPr id="28676" name="Slide Number Placeholder 3"/>
          <p:cNvSpPr>
            <a:spLocks noGrp="1"/>
          </p:cNvSpPr>
          <p:nvPr>
            <p:ph type="sldNum" sz="quarter" idx="12"/>
          </p:nvPr>
        </p:nvSpPr>
        <p:spPr/>
        <p:txBody>
          <a:bodyPr/>
          <a:lstStyle/>
          <a:p>
            <a:pPr>
              <a:defRPr/>
            </a:pPr>
            <a:fld id="{C2983795-F1ED-C74E-A908-9A52D67D5C78}" type="slidenum">
              <a:rPr lang="en-US" smtClean="0"/>
              <a:pPr>
                <a:defRPr/>
              </a:pPr>
              <a:t>44</a:t>
            </a:fld>
            <a:endParaRPr lang="en-US"/>
          </a:p>
        </p:txBody>
      </p:sp>
      <p:sp>
        <p:nvSpPr>
          <p:cNvPr id="6" name="Line Callout 1 5"/>
          <p:cNvSpPr/>
          <p:nvPr/>
        </p:nvSpPr>
        <p:spPr>
          <a:xfrm>
            <a:off x="6172200" y="5232400"/>
            <a:ext cx="2590800" cy="609600"/>
          </a:xfrm>
          <a:prstGeom prst="borderCallout1">
            <a:avLst>
              <a:gd name="adj1" fmla="val 56250"/>
              <a:gd name="adj2" fmla="val 491"/>
              <a:gd name="adj3" fmla="val -43849"/>
              <a:gd name="adj4" fmla="val -1667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What if array is moved to new location?</a:t>
            </a:r>
          </a:p>
        </p:txBody>
      </p:sp>
      <p:sp>
        <p:nvSpPr>
          <p:cNvPr id="7" name="Line Callout 1 6"/>
          <p:cNvSpPr/>
          <p:nvPr/>
        </p:nvSpPr>
        <p:spPr>
          <a:xfrm>
            <a:off x="3962400" y="3513138"/>
            <a:ext cx="4876800" cy="381000"/>
          </a:xfrm>
          <a:prstGeom prst="borderCallout1">
            <a:avLst>
              <a:gd name="adj1" fmla="val 53036"/>
              <a:gd name="adj2" fmla="val 372"/>
              <a:gd name="adj3" fmla="val -159245"/>
              <a:gd name="adj4" fmla="val -2355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000000"/>
                </a:solidFill>
              </a:rPr>
              <a:t>Remember: </a:t>
            </a:r>
            <a:r>
              <a:rPr lang="en-US" sz="2000" dirty="0" err="1">
                <a:solidFill>
                  <a:srgbClr val="000000"/>
                </a:solidFill>
                <a:latin typeface="Lucida Console" pitchFamily="49" charset="0"/>
              </a:rPr>
              <a:t>realloc</a:t>
            </a:r>
            <a:r>
              <a:rPr lang="en-US" dirty="0">
                <a:solidFill>
                  <a:srgbClr val="000000"/>
                </a:solidFill>
              </a:rPr>
              <a:t> may move entire block</a:t>
            </a:r>
          </a:p>
        </p:txBody>
      </p:sp>
    </p:spTree>
    <p:extLst>
      <p:ext uri="{BB962C8B-B14F-4D97-AF65-F5344CB8AC3E}">
        <p14:creationId xmlns:p14="http://schemas.microsoft.com/office/powerpoint/2010/main" val="25905398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And In Conclusion, …</a:t>
            </a:r>
            <a:endParaRPr lang="en-US" dirty="0"/>
          </a:p>
        </p:txBody>
      </p:sp>
      <p:sp>
        <p:nvSpPr>
          <p:cNvPr id="54275" name="Rectangle 3"/>
          <p:cNvSpPr>
            <a:spLocks noGrp="1" noChangeArrowheads="1"/>
          </p:cNvSpPr>
          <p:nvPr>
            <p:ph type="body" idx="1"/>
          </p:nvPr>
        </p:nvSpPr>
        <p:spPr/>
        <p:txBody>
          <a:bodyPr>
            <a:normAutofit/>
          </a:bodyPr>
          <a:lstStyle/>
          <a:p>
            <a:r>
              <a:rPr lang="en-US" dirty="0" smtClean="0"/>
              <a:t>C has three main memory segments in which to allocate data:</a:t>
            </a:r>
          </a:p>
          <a:p>
            <a:pPr lvl="1"/>
            <a:r>
              <a:rPr lang="en-US" dirty="0" smtClean="0"/>
              <a:t>Static Data: Variables outside functions</a:t>
            </a:r>
          </a:p>
          <a:p>
            <a:pPr lvl="1"/>
            <a:r>
              <a:rPr lang="en-US" dirty="0" smtClean="0"/>
              <a:t>Stack: Variables local to function</a:t>
            </a:r>
          </a:p>
          <a:p>
            <a:pPr lvl="1"/>
            <a:r>
              <a:rPr lang="en-US" dirty="0" smtClean="0"/>
              <a:t>Heap:  Objects explicitly </a:t>
            </a:r>
            <a:r>
              <a:rPr lang="en-US" dirty="0" err="1" smtClean="0"/>
              <a:t>malloc-ed</a:t>
            </a:r>
            <a:r>
              <a:rPr lang="en-US" dirty="0" smtClean="0"/>
              <a:t>/free-d.</a:t>
            </a:r>
          </a:p>
          <a:p>
            <a:r>
              <a:rPr lang="en-US" dirty="0" smtClean="0"/>
              <a:t>Heap data is biggest source of bugs in C code</a:t>
            </a:r>
          </a:p>
        </p:txBody>
      </p:sp>
      <p:sp>
        <p:nvSpPr>
          <p:cNvPr id="5" name="Slide Number Placeholder 4"/>
          <p:cNvSpPr>
            <a:spLocks noGrp="1"/>
          </p:cNvSpPr>
          <p:nvPr>
            <p:ph type="sldNum" sz="quarter" idx="12"/>
          </p:nvPr>
        </p:nvSpPr>
        <p:spPr/>
        <p:txBody>
          <a:bodyPr/>
          <a:lstStyle/>
          <a:p>
            <a:fld id="{3CC63E4C-4642-794D-A2FD-70F6B81535F5}" type="slidenum">
              <a:rPr lang="en-US" smtClean="0"/>
              <a:pPr/>
              <a:t>45</a:t>
            </a:fld>
            <a:endParaRPr lang="en-US"/>
          </a:p>
        </p:txBody>
      </p:sp>
    </p:spTree>
    <p:extLst>
      <p:ext uri="{BB962C8B-B14F-4D97-AF65-F5344CB8AC3E}">
        <p14:creationId xmlns:p14="http://schemas.microsoft.com/office/powerpoint/2010/main" val="22396384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211138"/>
            <a:ext cx="7874000" cy="474662"/>
          </a:xfrm>
        </p:spPr>
        <p:txBody>
          <a:bodyPr>
            <a:normAutofit fontScale="90000"/>
          </a:bodyPr>
          <a:lstStyle/>
          <a:p>
            <a:r>
              <a:rPr lang="en-US" dirty="0" smtClean="0">
                <a:ea typeface="ＭＳ Ｐゴシック" pitchFamily="-65" charset="-128"/>
                <a:cs typeface="ＭＳ Ｐゴシック" pitchFamily="-65" charset="-128"/>
              </a:rPr>
              <a:t>Point past end of array?</a:t>
            </a:r>
            <a:endParaRPr lang="en-US" dirty="0">
              <a:ea typeface="ＭＳ Ｐゴシック" pitchFamily="-65" charset="-128"/>
              <a:cs typeface="ＭＳ Ｐゴシック" pitchFamily="-65" charset="-128"/>
            </a:endParaRPr>
          </a:p>
        </p:txBody>
      </p:sp>
      <p:sp>
        <p:nvSpPr>
          <p:cNvPr id="61443" name="Rectangle 3"/>
          <p:cNvSpPr>
            <a:spLocks noGrp="1" noChangeArrowheads="1"/>
          </p:cNvSpPr>
          <p:nvPr>
            <p:ph type="body" idx="1"/>
          </p:nvPr>
        </p:nvSpPr>
        <p:spPr>
          <a:xfrm>
            <a:off x="685800" y="1143000"/>
            <a:ext cx="8077200" cy="5295900"/>
          </a:xfrm>
        </p:spPr>
        <p:txBody>
          <a:bodyPr>
            <a:normAutofit fontScale="92500" lnSpcReduction="10000"/>
          </a:bodyPr>
          <a:lstStyle/>
          <a:p>
            <a:r>
              <a:rPr lang="en-US" dirty="0">
                <a:ea typeface="ＭＳ Ｐゴシック" pitchFamily="-65" charset="-128"/>
                <a:cs typeface="ＭＳ Ｐゴシック" pitchFamily="-65" charset="-128"/>
              </a:rPr>
              <a:t>Array size </a:t>
            </a:r>
            <a:r>
              <a:rPr lang="en-US" i="1" dirty="0">
                <a:latin typeface="Courier" pitchFamily="-65" charset="0"/>
                <a:ea typeface="ＭＳ Ｐゴシック" pitchFamily="-65" charset="-128"/>
                <a:cs typeface="ＭＳ Ｐゴシック" pitchFamily="-65" charset="-128"/>
              </a:rPr>
              <a:t>n</a:t>
            </a:r>
            <a:r>
              <a:rPr lang="en-US" dirty="0">
                <a:ea typeface="ＭＳ Ｐゴシック" pitchFamily="-65" charset="-128"/>
                <a:cs typeface="ＭＳ Ｐゴシック" pitchFamily="-65" charset="-128"/>
              </a:rPr>
              <a:t>; want to access from </a:t>
            </a:r>
            <a:r>
              <a:rPr lang="en-US" dirty="0">
                <a:latin typeface="Courier" pitchFamily="-65" charset="0"/>
                <a:ea typeface="ＭＳ Ｐゴシック" pitchFamily="-65" charset="-128"/>
                <a:cs typeface="ＭＳ Ｐゴシック" pitchFamily="-65" charset="-128"/>
              </a:rPr>
              <a:t>0</a:t>
            </a:r>
            <a:r>
              <a:rPr lang="en-US" dirty="0">
                <a:ea typeface="ＭＳ Ｐゴシック" pitchFamily="-65" charset="-128"/>
                <a:cs typeface="ＭＳ Ｐゴシック" pitchFamily="-65" charset="-128"/>
              </a:rPr>
              <a:t> to </a:t>
            </a:r>
            <a:r>
              <a:rPr lang="en-US" i="1" dirty="0">
                <a:latin typeface="Courier" pitchFamily="-65" charset="0"/>
                <a:ea typeface="ＭＳ Ｐゴシック" pitchFamily="-65" charset="-128"/>
                <a:cs typeface="ＭＳ Ｐゴシック" pitchFamily="-65" charset="-128"/>
              </a:rPr>
              <a:t>n</a:t>
            </a:r>
            <a:r>
              <a:rPr lang="en-US" dirty="0">
                <a:latin typeface="Courier" pitchFamily="-65" charset="0"/>
                <a:ea typeface="ＭＳ Ｐゴシック" pitchFamily="-65" charset="-128"/>
                <a:cs typeface="ＭＳ Ｐゴシック" pitchFamily="-65" charset="-128"/>
              </a:rPr>
              <a:t>-1</a:t>
            </a:r>
            <a:r>
              <a:rPr lang="en-US" dirty="0">
                <a:ea typeface="ＭＳ Ｐゴシック" pitchFamily="-65" charset="-128"/>
                <a:cs typeface="ＭＳ Ｐゴシック" pitchFamily="-65" charset="-128"/>
              </a:rPr>
              <a:t>, but test for exit by comparing to address one element past the array</a:t>
            </a:r>
          </a:p>
          <a:p>
            <a:pPr>
              <a:buFont typeface="Times" pitchFamily="-65" charset="0"/>
              <a:buNone/>
            </a:pPr>
            <a:r>
              <a:rPr lang="en-US" sz="2800" dirty="0">
                <a:latin typeface="Courier New" pitchFamily="-65" charset="0"/>
                <a:ea typeface="ＭＳ Ｐゴシック" pitchFamily="-65" charset="-128"/>
                <a:cs typeface="ＭＳ Ｐゴシック" pitchFamily="-65" charset="-128"/>
              </a:rPr>
              <a:t> </a:t>
            </a:r>
            <a:r>
              <a:rPr lang="en-US" sz="2800" b="1" dirty="0" err="1">
                <a:latin typeface="Courier New" pitchFamily="-65" charset="0"/>
                <a:ea typeface="ＭＳ Ｐゴシック" pitchFamily="-65" charset="-128"/>
                <a:cs typeface="ＭＳ Ｐゴシック" pitchFamily="-65" charset="-128"/>
              </a:rPr>
              <a:t>int</a:t>
            </a:r>
            <a:r>
              <a:rPr lang="en-US" sz="2800" b="1" dirty="0">
                <a:latin typeface="Courier New" pitchFamily="-65" charset="0"/>
                <a:ea typeface="ＭＳ Ｐゴシック" pitchFamily="-65" charset="-128"/>
                <a:cs typeface="ＭＳ Ｐゴシック" pitchFamily="-65" charset="-128"/>
              </a:rPr>
              <a:t> </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[10], *p, *q, sum = 0;</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p = &amp;</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[0]; q = &amp;</a:t>
            </a:r>
            <a:r>
              <a:rPr lang="en-US" sz="2800" b="1" dirty="0" err="1">
                <a:latin typeface="Courier New" pitchFamily="-65" charset="0"/>
                <a:ea typeface="ＭＳ Ｐゴシック" pitchFamily="-65" charset="-128"/>
                <a:cs typeface="ＭＳ Ｐゴシック" pitchFamily="-65" charset="-128"/>
              </a:rPr>
              <a:t>ar</a:t>
            </a:r>
            <a:r>
              <a:rPr lang="en-US" sz="2800" b="1" dirty="0">
                <a:latin typeface="Courier New" pitchFamily="-65" charset="0"/>
                <a:ea typeface="ＭＳ Ｐゴシック" pitchFamily="-65" charset="-128"/>
                <a:cs typeface="ＭＳ Ｐゴシック" pitchFamily="-65" charset="-128"/>
              </a:rPr>
              <a:t>[10];</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while (p != q)</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 	/* sum = sum + *p; p = p + 1; */</a:t>
            </a:r>
            <a:br>
              <a:rPr lang="en-US" sz="2800" b="1" dirty="0">
                <a:latin typeface="Courier New" pitchFamily="-65" charset="0"/>
                <a:ea typeface="ＭＳ Ｐゴシック" pitchFamily="-65" charset="-128"/>
                <a:cs typeface="ＭＳ Ｐゴシック" pitchFamily="-65" charset="-128"/>
              </a:rPr>
            </a:br>
            <a:r>
              <a:rPr lang="en-US" sz="2800" b="1" dirty="0">
                <a:latin typeface="Courier New" pitchFamily="-65" charset="0"/>
                <a:ea typeface="ＭＳ Ｐゴシック" pitchFamily="-65" charset="-128"/>
                <a:cs typeface="ＭＳ Ｐゴシック" pitchFamily="-65" charset="-128"/>
              </a:rPr>
              <a:t>	sum += *p++;</a:t>
            </a:r>
            <a:endParaRPr lang="en-US" b="1" dirty="0">
              <a:ea typeface="ＭＳ Ｐゴシック" pitchFamily="-65" charset="-128"/>
              <a:cs typeface="ＭＳ Ｐゴシック" pitchFamily="-65" charset="-128"/>
            </a:endParaRPr>
          </a:p>
          <a:p>
            <a:pPr marL="508000" lvl="1"/>
            <a:r>
              <a:rPr lang="en-US" dirty="0"/>
              <a:t>Is this legal?</a:t>
            </a:r>
          </a:p>
          <a:p>
            <a:r>
              <a:rPr lang="en-US" dirty="0">
                <a:ea typeface="ＭＳ Ｐゴシック" pitchFamily="-65" charset="-128"/>
                <a:cs typeface="ＭＳ Ｐゴシック" pitchFamily="-65" charset="-128"/>
              </a:rPr>
              <a:t>C defines that one element past end of array </a:t>
            </a:r>
            <a:r>
              <a:rPr lang="en-US" dirty="0">
                <a:solidFill>
                  <a:schemeClr val="accent2"/>
                </a:solidFill>
                <a:ea typeface="ＭＳ Ｐゴシック" pitchFamily="-65" charset="-128"/>
                <a:cs typeface="ＭＳ Ｐゴシック" pitchFamily="-65" charset="-128"/>
              </a:rPr>
              <a:t>must be a valid address</a:t>
            </a:r>
            <a:r>
              <a:rPr lang="en-US" dirty="0">
                <a:ea typeface="ＭＳ Ｐゴシック" pitchFamily="-65" charset="-128"/>
                <a:cs typeface="ＭＳ Ｐゴシック" pitchFamily="-65" charset="-128"/>
              </a:rPr>
              <a:t>, i.e., not cause an </a:t>
            </a:r>
            <a:r>
              <a:rPr lang="en-US" dirty="0" smtClean="0">
                <a:ea typeface="ＭＳ Ｐゴシック" pitchFamily="-65" charset="-128"/>
                <a:cs typeface="ＭＳ Ｐゴシック" pitchFamily="-65" charset="-128"/>
              </a:rPr>
              <a:t>error</a:t>
            </a:r>
            <a:endParaRPr lang="en-US" dirty="0">
              <a:ea typeface="ＭＳ Ｐゴシック" pitchFamily="-65" charset="-128"/>
              <a:cs typeface="ＭＳ Ｐゴシック" pitchFamily="-65" charset="-128"/>
            </a:endParaRPr>
          </a:p>
        </p:txBody>
      </p:sp>
    </p:spTree>
    <p:extLst>
      <p:ext uri="{BB962C8B-B14F-4D97-AF65-F5344CB8AC3E}">
        <p14:creationId xmlns:p14="http://schemas.microsoft.com/office/powerpoint/2010/main" val="36819849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t>Valid Pointer Arithmetic</a:t>
            </a:r>
            <a:endParaRPr lang="en-US" dirty="0"/>
          </a:p>
        </p:txBody>
      </p:sp>
      <p:sp>
        <p:nvSpPr>
          <p:cNvPr id="63491" name="Rectangle 3"/>
          <p:cNvSpPr>
            <a:spLocks noGrp="1" noChangeArrowheads="1"/>
          </p:cNvSpPr>
          <p:nvPr>
            <p:ph type="body" idx="1"/>
          </p:nvPr>
        </p:nvSpPr>
        <p:spPr/>
        <p:txBody>
          <a:bodyPr>
            <a:normAutofit fontScale="92500" lnSpcReduction="20000"/>
          </a:bodyPr>
          <a:lstStyle/>
          <a:p>
            <a:r>
              <a:rPr lang="en-US" dirty="0" smtClean="0"/>
              <a:t>Add an integer to a pointer.</a:t>
            </a:r>
          </a:p>
          <a:p>
            <a:r>
              <a:rPr lang="en-US" dirty="0" smtClean="0"/>
              <a:t>Subtract 2 pointers (in the same array)</a:t>
            </a:r>
          </a:p>
          <a:p>
            <a:r>
              <a:rPr lang="en-US" dirty="0" smtClean="0"/>
              <a:t>Compare pointers (&lt;, &lt;=, ==, !=, &gt;, &gt;=)</a:t>
            </a:r>
          </a:p>
          <a:p>
            <a:r>
              <a:rPr lang="en-US" dirty="0" smtClean="0"/>
              <a:t>Compare pointer to NULL (indicates that the pointer points to nothing)</a:t>
            </a:r>
          </a:p>
          <a:p>
            <a:endParaRPr lang="en-US" dirty="0" smtClean="0"/>
          </a:p>
          <a:p>
            <a:pPr marL="0" indent="0">
              <a:buNone/>
            </a:pPr>
            <a:r>
              <a:rPr lang="en-US" dirty="0" smtClean="0"/>
              <a:t>Everything else illegal since makes no sense:</a:t>
            </a:r>
          </a:p>
          <a:p>
            <a:r>
              <a:rPr lang="en-US" dirty="0" smtClean="0"/>
              <a:t>adding two pointers</a:t>
            </a:r>
          </a:p>
          <a:p>
            <a:r>
              <a:rPr lang="en-US" dirty="0" smtClean="0"/>
              <a:t>multiplying pointers </a:t>
            </a:r>
          </a:p>
          <a:p>
            <a:r>
              <a:rPr lang="en-US" dirty="0" smtClean="0"/>
              <a:t>subtract pointer from integer</a:t>
            </a:r>
            <a:endParaRPr lang="en-US" dirty="0"/>
          </a:p>
        </p:txBody>
      </p:sp>
    </p:spTree>
    <p:extLst>
      <p:ext uri="{BB962C8B-B14F-4D97-AF65-F5344CB8AC3E}">
        <p14:creationId xmlns:p14="http://schemas.microsoft.com/office/powerpoint/2010/main" val="12985474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latin typeface="Calibri"/>
                <a:cs typeface="Calibri"/>
              </a:rPr>
              <a:t>Arguments in </a:t>
            </a:r>
            <a:r>
              <a:rPr lang="en-US" dirty="0" smtClean="0">
                <a:latin typeface="Courier"/>
                <a:cs typeface="Courier"/>
              </a:rPr>
              <a:t>main()</a:t>
            </a:r>
            <a:endParaRPr lang="en-US" dirty="0">
              <a:latin typeface="Courier"/>
              <a:cs typeface="Courier"/>
            </a:endParaRPr>
          </a:p>
        </p:txBody>
      </p:sp>
      <p:sp>
        <p:nvSpPr>
          <p:cNvPr id="31747" name="Rectangle 3"/>
          <p:cNvSpPr>
            <a:spLocks noGrp="1" noChangeArrowheads="1"/>
          </p:cNvSpPr>
          <p:nvPr>
            <p:ph type="body" idx="1"/>
          </p:nvPr>
        </p:nvSpPr>
        <p:spPr/>
        <p:txBody>
          <a:bodyPr>
            <a:normAutofit/>
          </a:bodyPr>
          <a:lstStyle/>
          <a:p>
            <a:r>
              <a:rPr lang="en-US" dirty="0" smtClean="0"/>
              <a:t>To get arguments to the main function, use:</a:t>
            </a:r>
          </a:p>
          <a:p>
            <a:pPr lvl="1"/>
            <a:r>
              <a:rPr lang="en-US" dirty="0" err="1" smtClean="0">
                <a:latin typeface="Courier"/>
                <a:cs typeface="Courier"/>
              </a:rPr>
              <a:t>int</a:t>
            </a:r>
            <a:r>
              <a:rPr lang="en-US" dirty="0" smtClean="0">
                <a:latin typeface="Courier"/>
                <a:cs typeface="Courier"/>
              </a:rPr>
              <a:t> main(</a:t>
            </a:r>
            <a:r>
              <a:rPr lang="en-US" dirty="0" err="1" smtClean="0">
                <a:latin typeface="Courier"/>
                <a:cs typeface="Courier"/>
              </a:rPr>
              <a:t>int</a:t>
            </a:r>
            <a:r>
              <a:rPr lang="en-US" dirty="0" smtClean="0">
                <a:latin typeface="Courier"/>
                <a:cs typeface="Courier"/>
              </a:rPr>
              <a:t> </a:t>
            </a:r>
            <a:r>
              <a:rPr lang="en-US" dirty="0" err="1" smtClean="0">
                <a:latin typeface="Courier"/>
                <a:cs typeface="Courier"/>
              </a:rPr>
              <a:t>argc</a:t>
            </a:r>
            <a:r>
              <a:rPr lang="en-US" dirty="0" smtClean="0">
                <a:latin typeface="Courier"/>
                <a:cs typeface="Courier"/>
              </a:rPr>
              <a:t>, char *</a:t>
            </a:r>
            <a:r>
              <a:rPr lang="en-US" dirty="0" err="1" smtClean="0">
                <a:latin typeface="Courier"/>
                <a:cs typeface="Courier"/>
              </a:rPr>
              <a:t>argv</a:t>
            </a:r>
            <a:r>
              <a:rPr lang="en-US" dirty="0" smtClean="0">
                <a:latin typeface="Courier"/>
                <a:cs typeface="Courier"/>
              </a:rPr>
              <a:t>[])</a:t>
            </a:r>
          </a:p>
          <a:p>
            <a:r>
              <a:rPr lang="en-US" dirty="0" smtClean="0"/>
              <a:t>What does this mean?</a:t>
            </a:r>
          </a:p>
          <a:p>
            <a:pPr lvl="1"/>
            <a:r>
              <a:rPr lang="en-US" dirty="0" err="1" smtClean="0">
                <a:latin typeface="Courier"/>
                <a:cs typeface="Courier"/>
              </a:rPr>
              <a:t>argc</a:t>
            </a:r>
            <a:r>
              <a:rPr lang="en-US" dirty="0" smtClean="0">
                <a:latin typeface="+mj-lt"/>
                <a:cs typeface="Courier"/>
              </a:rPr>
              <a:t> </a:t>
            </a:r>
            <a:r>
              <a:rPr lang="en-US" dirty="0" smtClean="0"/>
              <a:t>contains the number of strings on the command line (the executable counts as one, plus one for each argument). Here </a:t>
            </a:r>
            <a:r>
              <a:rPr lang="en-US" dirty="0" err="1" smtClean="0">
                <a:latin typeface="Courier"/>
                <a:cs typeface="Courier"/>
              </a:rPr>
              <a:t>argc</a:t>
            </a:r>
            <a:r>
              <a:rPr lang="en-US" dirty="0" smtClean="0"/>
              <a:t> is 2:</a:t>
            </a:r>
          </a:p>
          <a:p>
            <a:pPr lvl="2">
              <a:buNone/>
            </a:pPr>
            <a:r>
              <a:rPr lang="en-US" dirty="0" err="1" smtClean="0"/>
              <a:t>unix</a:t>
            </a:r>
            <a:r>
              <a:rPr lang="en-US" dirty="0" smtClean="0"/>
              <a:t>% sort </a:t>
            </a:r>
            <a:r>
              <a:rPr lang="en-US" dirty="0" err="1" smtClean="0"/>
              <a:t>myFile</a:t>
            </a:r>
            <a:endParaRPr lang="en-US" dirty="0" smtClean="0"/>
          </a:p>
          <a:p>
            <a:pPr lvl="1"/>
            <a:r>
              <a:rPr lang="en-US" dirty="0" err="1" smtClean="0">
                <a:latin typeface="Courier"/>
                <a:cs typeface="Courier"/>
              </a:rPr>
              <a:t>argv</a:t>
            </a:r>
            <a:r>
              <a:rPr lang="en-US" dirty="0" smtClean="0">
                <a:latin typeface="+mj-lt"/>
                <a:cs typeface="Courier"/>
              </a:rPr>
              <a:t> </a:t>
            </a:r>
            <a:r>
              <a:rPr lang="en-US" dirty="0" smtClean="0"/>
              <a:t>is a </a:t>
            </a:r>
            <a:r>
              <a:rPr lang="en-US" i="1" dirty="0" smtClean="0"/>
              <a:t>pointer </a:t>
            </a:r>
            <a:r>
              <a:rPr lang="en-US" dirty="0" smtClean="0"/>
              <a:t>to an array containing the arguments as strings</a:t>
            </a:r>
          </a:p>
        </p:txBody>
      </p:sp>
      <p:sp>
        <p:nvSpPr>
          <p:cNvPr id="5" name="Slide Number Placeholder 4"/>
          <p:cNvSpPr>
            <a:spLocks noGrp="1"/>
          </p:cNvSpPr>
          <p:nvPr>
            <p:ph type="sldNum" sz="quarter" idx="12"/>
          </p:nvPr>
        </p:nvSpPr>
        <p:spPr/>
        <p:txBody>
          <a:bodyPr/>
          <a:lstStyle/>
          <a:p>
            <a:fld id="{3CC63E4C-4642-794D-A2FD-70F6B81535F5}" type="slidenum">
              <a:rPr lang="en-US" smtClean="0"/>
              <a:pPr/>
              <a:t>7</a:t>
            </a:fld>
            <a:endParaRPr lang="en-US"/>
          </a:p>
        </p:txBody>
      </p:sp>
    </p:spTree>
    <p:extLst>
      <p:ext uri="{BB962C8B-B14F-4D97-AF65-F5344CB8AC3E}">
        <p14:creationId xmlns:p14="http://schemas.microsoft.com/office/powerpoint/2010/main" val="5421479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a:cs typeface="Courier"/>
              </a:rPr>
              <a:t>Example</a:t>
            </a:r>
            <a:endParaRPr lang="en-US" dirty="0">
              <a:latin typeface="Courier"/>
              <a:cs typeface="Courier"/>
            </a:endParaRPr>
          </a:p>
        </p:txBody>
      </p:sp>
      <p:sp>
        <p:nvSpPr>
          <p:cNvPr id="3" name="Content Placeholder 2"/>
          <p:cNvSpPr>
            <a:spLocks noGrp="1"/>
          </p:cNvSpPr>
          <p:nvPr>
            <p:ph idx="1"/>
          </p:nvPr>
        </p:nvSpPr>
        <p:spPr>
          <a:xfrm>
            <a:off x="457199" y="1600200"/>
            <a:ext cx="8448675" cy="4720261"/>
          </a:xfrm>
        </p:spPr>
        <p:txBody>
          <a:bodyPr>
            <a:normAutofit/>
          </a:bodyPr>
          <a:lstStyle/>
          <a:p>
            <a:r>
              <a:rPr lang="en-US" dirty="0" err="1" smtClean="0">
                <a:latin typeface="Courier"/>
                <a:cs typeface="Courier"/>
              </a:rPr>
              <a:t>foo</a:t>
            </a:r>
            <a:r>
              <a:rPr lang="en-US" dirty="0" smtClean="0">
                <a:latin typeface="Courier"/>
                <a:cs typeface="Courier"/>
              </a:rPr>
              <a:t> hello 87</a:t>
            </a:r>
          </a:p>
          <a:p>
            <a:r>
              <a:rPr lang="en-US" dirty="0" err="1" smtClean="0">
                <a:latin typeface="Courier"/>
                <a:cs typeface="Courier"/>
              </a:rPr>
              <a:t>argc</a:t>
            </a:r>
            <a:r>
              <a:rPr lang="en-US" dirty="0" smtClean="0">
                <a:latin typeface="Courier"/>
                <a:cs typeface="Courier"/>
              </a:rPr>
              <a:t> = 3 /* number arguments */ </a:t>
            </a:r>
            <a:r>
              <a:rPr lang="en-US" dirty="0" smtClean="0"/>
              <a:t> </a:t>
            </a:r>
          </a:p>
          <a:p>
            <a:r>
              <a:rPr lang="en-US" dirty="0" smtClean="0">
                <a:latin typeface="Courier"/>
                <a:cs typeface="Courier"/>
              </a:rPr>
              <a:t>argv[0] = "</a:t>
            </a:r>
            <a:r>
              <a:rPr lang="en-US" dirty="0" err="1" smtClean="0">
                <a:latin typeface="Courier"/>
                <a:cs typeface="Courier"/>
              </a:rPr>
              <a:t>foo</a:t>
            </a:r>
            <a:r>
              <a:rPr lang="en-US" dirty="0" smtClean="0">
                <a:latin typeface="Courier"/>
                <a:cs typeface="Courier"/>
              </a:rPr>
              <a:t>", </a:t>
            </a:r>
            <a:br>
              <a:rPr lang="en-US" dirty="0" smtClean="0">
                <a:latin typeface="Courier"/>
                <a:cs typeface="Courier"/>
              </a:rPr>
            </a:br>
            <a:r>
              <a:rPr lang="en-US" dirty="0" smtClean="0">
                <a:latin typeface="Courier"/>
                <a:cs typeface="Courier"/>
              </a:rPr>
              <a:t>argv[1] = "hello", </a:t>
            </a:r>
            <a:br>
              <a:rPr lang="en-US" dirty="0" smtClean="0">
                <a:latin typeface="Courier"/>
                <a:cs typeface="Courier"/>
              </a:rPr>
            </a:br>
            <a:r>
              <a:rPr lang="en-US" dirty="0" smtClean="0">
                <a:latin typeface="Courier"/>
                <a:cs typeface="Courier"/>
              </a:rPr>
              <a:t>argv[2] = "87"</a:t>
            </a:r>
          </a:p>
          <a:p>
            <a:pPr lvl="1"/>
            <a:r>
              <a:rPr lang="en-US" sz="3176" dirty="0" smtClean="0"/>
              <a:t>Array of pointers to strings</a:t>
            </a:r>
          </a:p>
        </p:txBody>
      </p:sp>
      <p:sp>
        <p:nvSpPr>
          <p:cNvPr id="6" name="Slide Number Placeholder 5"/>
          <p:cNvSpPr>
            <a:spLocks noGrp="1"/>
          </p:cNvSpPr>
          <p:nvPr>
            <p:ph type="sldNum" sz="quarter" idx="12"/>
          </p:nvPr>
        </p:nvSpPr>
        <p:spPr/>
        <p:txBody>
          <a:bodyPr/>
          <a:lstStyle/>
          <a:p>
            <a:fld id="{3CC63E4C-4642-794D-A2FD-70F6B81535F5}" type="slidenum">
              <a:rPr lang="en-US" smtClean="0"/>
              <a:pPr/>
              <a:t>8</a:t>
            </a:fld>
            <a:endParaRPr lang="en-US"/>
          </a:p>
        </p:txBody>
      </p:sp>
    </p:spTree>
    <p:extLst>
      <p:ext uri="{BB962C8B-B14F-4D97-AF65-F5344CB8AC3E}">
        <p14:creationId xmlns:p14="http://schemas.microsoft.com/office/powerpoint/2010/main" val="47508908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 Memory Management</a:t>
            </a:r>
            <a:endParaRPr lang="en-US" dirty="0"/>
          </a:p>
        </p:txBody>
      </p:sp>
      <p:sp>
        <p:nvSpPr>
          <p:cNvPr id="3" name="Content Placeholder 2"/>
          <p:cNvSpPr>
            <a:spLocks noGrp="1"/>
          </p:cNvSpPr>
          <p:nvPr>
            <p:ph idx="1"/>
          </p:nvPr>
        </p:nvSpPr>
        <p:spPr>
          <a:xfrm>
            <a:off x="457200" y="1295400"/>
            <a:ext cx="8229600" cy="4525963"/>
          </a:xfrm>
        </p:spPr>
        <p:txBody>
          <a:bodyPr>
            <a:normAutofit lnSpcReduction="10000"/>
          </a:bodyPr>
          <a:lstStyle/>
          <a:p>
            <a:r>
              <a:rPr lang="en-US" dirty="0" smtClean="0"/>
              <a:t>How does the C compiler determine where to put all the variables in machine’s memory?</a:t>
            </a:r>
          </a:p>
          <a:p>
            <a:r>
              <a:rPr lang="en-US" dirty="0" smtClean="0"/>
              <a:t>How to create dynamically sized objects?</a:t>
            </a:r>
          </a:p>
          <a:p>
            <a:r>
              <a:rPr lang="en-US" dirty="0" smtClean="0"/>
              <a:t>To simplify discussion, we assume one program runs at a time, with access to all of memory.</a:t>
            </a:r>
          </a:p>
          <a:p>
            <a:r>
              <a:rPr lang="en-US" dirty="0" smtClean="0"/>
              <a:t>Later, we’ll discuss virtual memory, which lets multiple programs all run at same time, each thinking they own all of memory.</a:t>
            </a:r>
            <a:endParaRPr lang="en-US" dirty="0"/>
          </a:p>
        </p:txBody>
      </p:sp>
      <p:sp>
        <p:nvSpPr>
          <p:cNvPr id="4" name="Slide Number Placeholder 3"/>
          <p:cNvSpPr>
            <a:spLocks noGrp="1"/>
          </p:cNvSpPr>
          <p:nvPr>
            <p:ph type="sldNum" sz="quarter" idx="12"/>
          </p:nvPr>
        </p:nvSpPr>
        <p:spPr/>
        <p:txBody>
          <a:bodyPr/>
          <a:lstStyle/>
          <a:p>
            <a:fld id="{3CC63E4C-4642-794D-A2FD-70F6B81535F5}" type="slidenum">
              <a:rPr lang="en-US" smtClean="0"/>
              <a:pPr/>
              <a:t>9</a:t>
            </a:fld>
            <a:endParaRPr lang="en-US"/>
          </a:p>
        </p:txBody>
      </p:sp>
    </p:spTree>
    <p:extLst>
      <p:ext uri="{BB962C8B-B14F-4D97-AF65-F5344CB8AC3E}">
        <p14:creationId xmlns:p14="http://schemas.microsoft.com/office/powerpoint/2010/main" val="39869387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a:solidFill>
            <a:srgbClr val="000000"/>
          </a:solidFill>
        </a:ln>
      </a:spPr>
      <a:bodyPr rtlCol="0" anchor="ctr"/>
      <a:lstStyle>
        <a:defPPr algn="ctr">
          <a:defRPr sz="2400" dirty="0" smtClean="0">
            <a:solidFill>
              <a:srgbClr val="000000"/>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headEnd type="triangle" w="lg" len="lg"/>
          <a:tailEnd type="non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5896</TotalTime>
  <Words>6660</Words>
  <Application>Microsoft Macintosh PowerPoint</Application>
  <PresentationFormat>On-screen Show (4:3)</PresentationFormat>
  <Paragraphs>683</Paragraphs>
  <Slides>45</Slides>
  <Notes>27</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CS 61C:  Great Ideas in Computer Architecture  Introduction to C, Part III</vt:lpstr>
      <vt:lpstr>Review, Last Lecture</vt:lpstr>
      <vt:lpstr>Review: C Strings</vt:lpstr>
      <vt:lpstr>Concise strlen()</vt:lpstr>
      <vt:lpstr>Point past end of array?</vt:lpstr>
      <vt:lpstr>Valid Pointer Arithmetic</vt:lpstr>
      <vt:lpstr>Arguments in main()</vt:lpstr>
      <vt:lpstr>Example</vt:lpstr>
      <vt:lpstr>C Memory Management</vt:lpstr>
      <vt:lpstr>C Memory Management</vt:lpstr>
      <vt:lpstr>Where are Variables Allocated?</vt:lpstr>
      <vt:lpstr>The Stack</vt:lpstr>
      <vt:lpstr>Stack  Animation</vt:lpstr>
      <vt:lpstr>Managing the Heap</vt:lpstr>
      <vt:lpstr>Malloc()</vt:lpstr>
      <vt:lpstr>Managing the Heap</vt:lpstr>
      <vt:lpstr>Using Dynamic Memory</vt:lpstr>
      <vt:lpstr>Observations</vt:lpstr>
      <vt:lpstr>Clickers/Peer Instruction!</vt:lpstr>
      <vt:lpstr>Administrivia</vt:lpstr>
      <vt:lpstr>How are Malloc/Free implemented?</vt:lpstr>
      <vt:lpstr>Simple Slow Malloc Implementation</vt:lpstr>
      <vt:lpstr>Faster malloc implementations</vt:lpstr>
      <vt:lpstr>Power-of-2 “Buddy Allocator”</vt:lpstr>
      <vt:lpstr>Malloc Implementations</vt:lpstr>
      <vt:lpstr>Common Memory Problems</vt:lpstr>
      <vt:lpstr>Using Memory You Don’t Own</vt:lpstr>
      <vt:lpstr>Using Memory You Don’t Own</vt:lpstr>
      <vt:lpstr>Faulty Heap Management</vt:lpstr>
      <vt:lpstr>Faulty Heap Management</vt:lpstr>
      <vt:lpstr>Faulty Heap Management</vt:lpstr>
      <vt:lpstr>Faulty Heap Management</vt:lpstr>
      <vt:lpstr>In the News, Smallest Chess Program</vt:lpstr>
      <vt:lpstr>Faulty Heap Management</vt:lpstr>
      <vt:lpstr>Faulty Heap Management</vt:lpstr>
      <vt:lpstr>Using Memory You Haven’t Allocated</vt:lpstr>
      <vt:lpstr>Using Memory You Haven’t Allocated</vt:lpstr>
      <vt:lpstr>Using Memory You Don’t Own</vt:lpstr>
      <vt:lpstr>Using Memory You Don’t Own</vt:lpstr>
      <vt:lpstr>Using Memory You Don’t Own</vt:lpstr>
      <vt:lpstr>Using Memory You Don’t Own</vt:lpstr>
      <vt:lpstr>Managing the Heap</vt:lpstr>
      <vt:lpstr>Using Memory You Don’t Own</vt:lpstr>
      <vt:lpstr>Using Memory You Don’t Own</vt:lpstr>
      <vt:lpstr>And In Conclusion, …</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Sagar Karandikar</cp:lastModifiedBy>
  <cp:revision>408</cp:revision>
  <cp:lastPrinted>2013-09-05T02:40:25Z</cp:lastPrinted>
  <dcterms:created xsi:type="dcterms:W3CDTF">2012-01-23T14:14:16Z</dcterms:created>
  <dcterms:modified xsi:type="dcterms:W3CDTF">2015-01-29T18:37:00Z</dcterms:modified>
</cp:coreProperties>
</file>