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378" r:id="rId2"/>
    <p:sldId id="538" r:id="rId3"/>
    <p:sldId id="617" r:id="rId4"/>
    <p:sldId id="635" r:id="rId5"/>
    <p:sldId id="636" r:id="rId6"/>
    <p:sldId id="637" r:id="rId7"/>
    <p:sldId id="607" r:id="rId8"/>
    <p:sldId id="608" r:id="rId9"/>
    <p:sldId id="609" r:id="rId10"/>
    <p:sldId id="610" r:id="rId11"/>
    <p:sldId id="613" r:id="rId12"/>
    <p:sldId id="614" r:id="rId13"/>
    <p:sldId id="615" r:id="rId14"/>
    <p:sldId id="616" r:id="rId15"/>
    <p:sldId id="618" r:id="rId16"/>
    <p:sldId id="579" r:id="rId17"/>
    <p:sldId id="580" r:id="rId18"/>
    <p:sldId id="624" r:id="rId19"/>
    <p:sldId id="625" r:id="rId20"/>
    <p:sldId id="626" r:id="rId21"/>
    <p:sldId id="627" r:id="rId22"/>
    <p:sldId id="582" r:id="rId23"/>
    <p:sldId id="583" r:id="rId24"/>
    <p:sldId id="585" r:id="rId25"/>
    <p:sldId id="586" r:id="rId26"/>
    <p:sldId id="587" r:id="rId27"/>
    <p:sldId id="588" r:id="rId28"/>
    <p:sldId id="590" r:id="rId29"/>
    <p:sldId id="619" r:id="rId30"/>
    <p:sldId id="620" r:id="rId31"/>
    <p:sldId id="595" r:id="rId32"/>
    <p:sldId id="632" r:id="rId33"/>
    <p:sldId id="638" r:id="rId34"/>
    <p:sldId id="633" r:id="rId35"/>
    <p:sldId id="634" r:id="rId36"/>
    <p:sldId id="628" r:id="rId37"/>
    <p:sldId id="629" r:id="rId38"/>
    <p:sldId id="630" r:id="rId39"/>
    <p:sldId id="631" r:id="rId40"/>
    <p:sldId id="605" r:id="rId41"/>
    <p:sldId id="596" r:id="rId42"/>
    <p:sldId id="597" r:id="rId43"/>
    <p:sldId id="598" r:id="rId44"/>
    <p:sldId id="606" r:id="rId45"/>
    <p:sldId id="621" r:id="rId46"/>
    <p:sldId id="622" r:id="rId47"/>
    <p:sldId id="623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Patterson" initials="D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26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74" autoAdjust="0"/>
    <p:restoredTop sz="79882" autoAdjust="0"/>
  </p:normalViewPr>
  <p:slideViewPr>
    <p:cSldViewPr>
      <p:cViewPr varScale="1">
        <p:scale>
          <a:sx n="119" d="100"/>
          <a:sy n="119" d="100"/>
        </p:scale>
        <p:origin x="-22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commentAuthors" Target="commentAuthors.xml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69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748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65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addi</a:t>
            </a:r>
            <a:r>
              <a:rPr lang="en-US" dirty="0" smtClean="0"/>
              <a:t> $sp,$sp,-8 # adjust stack for 2 items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sw</a:t>
            </a:r>
            <a:r>
              <a:rPr lang="en-US" dirty="0" smtClean="0"/>
              <a:t> $t0, 4($sp) # save $t0 for use afterwards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sw</a:t>
            </a:r>
            <a:r>
              <a:rPr lang="en-US" dirty="0" smtClean="0"/>
              <a:t> $s0, 0($sp) # save $s0 for use afterwards</a:t>
            </a:r>
          </a:p>
          <a:p>
            <a:pPr marL="406400" indent="-406400">
              <a:buNone/>
            </a:pPr>
            <a:r>
              <a:rPr lang="en-US" dirty="0" smtClean="0"/>
              <a:t>	add $s0,$a0,$a1 # </a:t>
            </a:r>
            <a:r>
              <a:rPr lang="en-US" dirty="0" err="1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g</a:t>
            </a:r>
            <a:r>
              <a:rPr lang="en-US" dirty="0" smtClean="0"/>
              <a:t> + </a:t>
            </a:r>
            <a:r>
              <a:rPr lang="en-US" dirty="0" err="1" smtClean="0"/>
              <a:t>h</a:t>
            </a:r>
            <a:endParaRPr lang="en-US" dirty="0" smtClean="0"/>
          </a:p>
          <a:p>
            <a:pPr marL="338138" indent="-338138">
              <a:buNone/>
            </a:pPr>
            <a:r>
              <a:rPr lang="en-US" sz="1400" dirty="0" smtClean="0"/>
              <a:t>	add $t0,$a2,$a3 # t0 = </a:t>
            </a:r>
            <a:r>
              <a:rPr lang="en-US" sz="1400" dirty="0" err="1" smtClean="0"/>
              <a:t>i</a:t>
            </a:r>
            <a:r>
              <a:rPr lang="en-US" sz="1400" dirty="0" smtClean="0"/>
              <a:t> + </a:t>
            </a:r>
            <a:r>
              <a:rPr lang="en-US" sz="1400" dirty="0" err="1" smtClean="0"/>
              <a:t>j</a:t>
            </a:r>
            <a:endParaRPr lang="en-US" sz="1400" dirty="0" smtClean="0"/>
          </a:p>
          <a:p>
            <a:pPr marL="338138" indent="-338138">
              <a:buNone/>
            </a:pPr>
            <a:r>
              <a:rPr lang="en-US" sz="1400" dirty="0" smtClean="0"/>
              <a:t>	sub $v0,$s0,$t0 # return value (</a:t>
            </a:r>
            <a:r>
              <a:rPr lang="en-US" sz="1400" dirty="0" err="1" smtClean="0"/>
              <a:t>g</a:t>
            </a:r>
            <a:r>
              <a:rPr lang="en-US" sz="1400" dirty="0" smtClean="0"/>
              <a:t> + </a:t>
            </a:r>
            <a:r>
              <a:rPr lang="en-US" sz="1400" dirty="0" err="1" smtClean="0"/>
              <a:t>h</a:t>
            </a:r>
            <a:r>
              <a:rPr lang="en-US" sz="1400" dirty="0" smtClean="0"/>
              <a:t>) – (</a:t>
            </a:r>
            <a:r>
              <a:rPr lang="en-US" sz="1400" dirty="0" err="1" smtClean="0"/>
              <a:t>i</a:t>
            </a:r>
            <a:r>
              <a:rPr lang="en-US" sz="1400" dirty="0" smtClean="0"/>
              <a:t> + </a:t>
            </a:r>
            <a:r>
              <a:rPr lang="en-US" sz="1400" dirty="0" err="1" smtClean="0"/>
              <a:t>j</a:t>
            </a:r>
            <a:r>
              <a:rPr lang="en-US" sz="1400" dirty="0" smtClean="0"/>
              <a:t>)</a:t>
            </a:r>
          </a:p>
          <a:p>
            <a:pPr marL="338138" indent="-338138"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lw</a:t>
            </a:r>
            <a:r>
              <a:rPr lang="en-US" sz="1400" dirty="0" smtClean="0"/>
              <a:t> $s0, 0($sp) # restore register $s0 for caller</a:t>
            </a:r>
          </a:p>
          <a:p>
            <a:pPr marL="338138" indent="-338138"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lw</a:t>
            </a:r>
            <a:r>
              <a:rPr lang="en-US" sz="1400" dirty="0" smtClean="0"/>
              <a:t> $t0, 4($sp) # restore register $t0 for caller</a:t>
            </a:r>
          </a:p>
          <a:p>
            <a:pPr marL="338138" indent="-338138"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addi</a:t>
            </a:r>
            <a:r>
              <a:rPr lang="en-US" sz="1400" dirty="0" smtClean="0"/>
              <a:t> $sp,$sp,8 # adjust stack to delete 2 items</a:t>
            </a:r>
          </a:p>
          <a:p>
            <a:pPr marL="338138" indent="-338138"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jr</a:t>
            </a:r>
            <a:r>
              <a:rPr lang="en-US" sz="1400" dirty="0" smtClean="0"/>
              <a:t> $</a:t>
            </a:r>
            <a:r>
              <a:rPr lang="en-US" sz="1400" dirty="0" err="1" smtClean="0"/>
              <a:t>ra</a:t>
            </a:r>
            <a:r>
              <a:rPr lang="en-US" sz="1400" dirty="0" smtClean="0"/>
              <a:t> # jump back to calling routine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589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Save $</a:t>
            </a:r>
            <a:r>
              <a:rPr lang="en-US" dirty="0" err="1" smtClean="0"/>
              <a:t>ra</a:t>
            </a:r>
            <a:r>
              <a:rPr lang="en-US" dirty="0" smtClean="0"/>
              <a:t> on the stack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051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81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70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algn="l"/>
            <a:r>
              <a:rPr lang="en-US" sz="1200" dirty="0" smtClean="0">
                <a:solidFill>
                  <a:schemeClr val="folHlink"/>
                </a:solidFill>
                <a:latin typeface="Courier" charset="0"/>
              </a:rPr>
              <a:t>B: Print It saves PC+4</a:t>
            </a:r>
            <a:br>
              <a:rPr lang="en-US" sz="1200" dirty="0" smtClean="0">
                <a:solidFill>
                  <a:schemeClr val="folHlink"/>
                </a:solidFill>
                <a:latin typeface="Courier" charset="0"/>
              </a:rPr>
            </a:br>
            <a:r>
              <a:rPr lang="en-US" sz="1200" dirty="0" smtClean="0">
                <a:solidFill>
                  <a:schemeClr val="folHlink"/>
                </a:solidFill>
                <a:latin typeface="Courier" charset="0"/>
              </a:rPr>
              <a:t/>
            </a:r>
            <a:br>
              <a:rPr lang="en-US" sz="1200" dirty="0" smtClean="0">
                <a:solidFill>
                  <a:schemeClr val="folHlink"/>
                </a:solidFill>
                <a:latin typeface="Courier" charset="0"/>
              </a:rPr>
            </a:br>
            <a:r>
              <a:rPr lang="en-US" sz="1200" dirty="0" smtClean="0">
                <a:solidFill>
                  <a:schemeClr val="folHlink"/>
                </a:solidFill>
              </a:rPr>
              <a:t>…because </a:t>
            </a:r>
            <a:r>
              <a:rPr lang="en-US" sz="1200" dirty="0" err="1" smtClean="0">
                <a:solidFill>
                  <a:schemeClr val="folHlink"/>
                </a:solidFill>
                <a:latin typeface="Courier" charset="0"/>
              </a:rPr>
              <a:t>ints</a:t>
            </a:r>
            <a:r>
              <a:rPr lang="en-US" sz="1200" dirty="0" smtClean="0">
                <a:solidFill>
                  <a:schemeClr val="folHlink"/>
                </a:solidFill>
              </a:rPr>
              <a:t> in this system are 4-bytes long and </a:t>
            </a:r>
            <a:br>
              <a:rPr lang="en-US" sz="1200" dirty="0" smtClean="0">
                <a:solidFill>
                  <a:schemeClr val="folHlink"/>
                </a:solidFill>
              </a:rPr>
            </a:br>
            <a:r>
              <a:rPr lang="en-US" sz="1200" dirty="0" smtClean="0">
                <a:solidFill>
                  <a:schemeClr val="folHlink"/>
                </a:solidFill>
              </a:rPr>
              <a:t>the actual address increments by 4 even though it appears to only increment 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438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algn="l"/>
            <a:r>
              <a:rPr lang="en-US" sz="1200" dirty="0" smtClean="0">
                <a:solidFill>
                  <a:schemeClr val="folHlink"/>
                </a:solidFill>
                <a:latin typeface="Courier" charset="0"/>
              </a:rPr>
              <a:t>B: Print It saves PC+4</a:t>
            </a:r>
            <a:br>
              <a:rPr lang="en-US" sz="1200" dirty="0" smtClean="0">
                <a:solidFill>
                  <a:schemeClr val="folHlink"/>
                </a:solidFill>
                <a:latin typeface="Courier" charset="0"/>
              </a:rPr>
            </a:br>
            <a:r>
              <a:rPr lang="en-US" sz="1200" dirty="0" smtClean="0">
                <a:solidFill>
                  <a:schemeClr val="folHlink"/>
                </a:solidFill>
                <a:latin typeface="Courier" charset="0"/>
              </a:rPr>
              <a:t/>
            </a:r>
            <a:br>
              <a:rPr lang="en-US" sz="1200" dirty="0" smtClean="0">
                <a:solidFill>
                  <a:schemeClr val="folHlink"/>
                </a:solidFill>
                <a:latin typeface="Courier" charset="0"/>
              </a:rPr>
            </a:br>
            <a:r>
              <a:rPr lang="en-US" sz="1200" dirty="0" smtClean="0">
                <a:solidFill>
                  <a:schemeClr val="folHlink"/>
                </a:solidFill>
              </a:rPr>
              <a:t>…because </a:t>
            </a:r>
            <a:r>
              <a:rPr lang="en-US" sz="1200" dirty="0" err="1" smtClean="0">
                <a:solidFill>
                  <a:schemeClr val="folHlink"/>
                </a:solidFill>
                <a:latin typeface="Courier" charset="0"/>
              </a:rPr>
              <a:t>ints</a:t>
            </a:r>
            <a:r>
              <a:rPr lang="en-US" sz="1200" dirty="0" smtClean="0">
                <a:solidFill>
                  <a:schemeClr val="folHlink"/>
                </a:solidFill>
              </a:rPr>
              <a:t> in this system are 4-bytes long and </a:t>
            </a:r>
            <a:br>
              <a:rPr lang="en-US" sz="1200" dirty="0" smtClean="0">
                <a:solidFill>
                  <a:schemeClr val="folHlink"/>
                </a:solidFill>
              </a:rPr>
            </a:br>
            <a:r>
              <a:rPr lang="en-US" sz="1200" dirty="0" smtClean="0">
                <a:solidFill>
                  <a:schemeClr val="folHlink"/>
                </a:solidFill>
              </a:rPr>
              <a:t>the actual address increments by 4 even though it appears to only increment 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438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443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5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6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66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86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 dirty="0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  <p:extLst>
      <p:ext uri="{BB962C8B-B14F-4D97-AF65-F5344CB8AC3E}">
        <p14:creationId xmlns:p14="http://schemas.microsoft.com/office/powerpoint/2010/main" val="29958859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Slti</a:t>
            </a:r>
            <a:r>
              <a:rPr lang="en-US" dirty="0" smtClean="0"/>
              <a:t>: set </a:t>
            </a:r>
            <a:r>
              <a:rPr lang="en-US" dirty="0" err="1" smtClean="0"/>
              <a:t>dst</a:t>
            </a:r>
            <a:r>
              <a:rPr lang="en-US" baseline="0" dirty="0" smtClean="0"/>
              <a:t> to 1 if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is less than </a:t>
            </a:r>
            <a:r>
              <a:rPr lang="en-US" baseline="0" dirty="0" err="1" smtClean="0"/>
              <a:t>imm</a:t>
            </a:r>
            <a:r>
              <a:rPr lang="en-US" baseline="0" dirty="0" smtClean="0"/>
              <a:t> (signed immediate)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22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$at – assembler temporary</a:t>
            </a:r>
            <a:r>
              <a:rPr lang="en-US" baseline="0" dirty="0" smtClean="0"/>
              <a:t> register, used for pseudo 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38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50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5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16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96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0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PC+4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68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15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168" y="1574801"/>
            <a:ext cx="8510631" cy="2025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</a:t>
            </a:r>
            <a:br>
              <a:rPr lang="en-US" dirty="0" smtClean="0"/>
            </a:br>
            <a:r>
              <a:rPr lang="en-US" dirty="0" smtClean="0"/>
              <a:t>Great Ideas in Computer Architecture </a:t>
            </a:r>
            <a:br>
              <a:rPr lang="en-US" dirty="0" smtClean="0"/>
            </a:br>
            <a:r>
              <a:rPr lang="en-US" i="1" dirty="0" smtClean="0"/>
              <a:t>Intro to Assembly Language, MIPS Intro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69596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Instructors:</a:t>
            </a:r>
          </a:p>
          <a:p>
            <a:r>
              <a:rPr lang="en-US" dirty="0" smtClean="0"/>
              <a:t>Krste Asanovic &amp; Vladimir </a:t>
            </a:r>
            <a:r>
              <a:rPr lang="en-US" dirty="0" err="1" smtClean="0"/>
              <a:t>Stojanovic</a:t>
            </a:r>
            <a:endParaRPr lang="en-US" dirty="0" smtClean="0"/>
          </a:p>
          <a:p>
            <a:r>
              <a:rPr lang="en-US" dirty="0" smtClean="0"/>
              <a:t>http://inst.eecs.Berkeley.edu/~cs61c/sp15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i="1" dirty="0" smtClean="0"/>
              <a:t>if-else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34467"/>
          </a:xfrm>
        </p:spPr>
        <p:txBody>
          <a:bodyPr>
            <a:normAutofit/>
          </a:bodyPr>
          <a:lstStyle/>
          <a:p>
            <a:r>
              <a:rPr lang="en-US" dirty="0" smtClean="0"/>
              <a:t>Assuming translations below, compile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  <a:r>
              <a:rPr lang="en-US" dirty="0" smtClean="0"/>
              <a:t>		</a:t>
            </a:r>
            <a:r>
              <a:rPr lang="en-US" dirty="0" err="1" smtClean="0"/>
              <a:t>g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$s1</a:t>
            </a:r>
            <a:r>
              <a:rPr lang="en-US" dirty="0" smtClean="0"/>
              <a:t>	  </a:t>
            </a:r>
            <a:r>
              <a:rPr lang="en-US" dirty="0" err="1" smtClean="0"/>
              <a:t>h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$s3	</a:t>
            </a:r>
            <a:r>
              <a:rPr lang="en-US" dirty="0" smtClean="0"/>
              <a:t>	</a:t>
            </a:r>
            <a:r>
              <a:rPr lang="en-US" dirty="0" err="1" smtClean="0"/>
              <a:t>j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$s4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if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== </a:t>
            </a:r>
            <a:r>
              <a:rPr lang="en-US" dirty="0" err="1" smtClean="0">
                <a:latin typeface="Courier New"/>
                <a:cs typeface="Courier New"/>
              </a:rPr>
              <a:t>j</a:t>
            </a:r>
            <a:r>
              <a:rPr lang="en-US" dirty="0" smtClean="0">
                <a:latin typeface="Courier New"/>
                <a:cs typeface="Courier New"/>
              </a:rPr>
              <a:t>)					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bne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 $s3,$s4,Else </a:t>
            </a: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>
                <a:latin typeface="Courier New"/>
                <a:cs typeface="Courier New"/>
              </a:rPr>
              <a:t> +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>
                <a:latin typeface="Courier New"/>
                <a:cs typeface="Courier New"/>
              </a:rPr>
              <a:t>;				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add $s0,$s1,$s2 </a:t>
            </a: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else								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 Exit </a:t>
            </a: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>
                <a:latin typeface="Courier New"/>
                <a:cs typeface="Courier New"/>
              </a:rPr>
              <a:t> –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>
                <a:latin typeface="Courier New"/>
                <a:cs typeface="Courier New"/>
              </a:rPr>
              <a:t>;	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Else:	sub $s0,$s1,$s2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								Exit: 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670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21431" tIns="21431" rIns="21431" bIns="21431" rtlCol="0" anchor="ctr">
            <a:normAutofit/>
          </a:bodyPr>
          <a:lstStyle/>
          <a:p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Inequalities in </a:t>
            </a:r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MIPS</a:t>
            </a:r>
            <a:endParaRPr lang="en-US" altLang="en-US" dirty="0">
              <a:latin typeface="Lucida Grande" charset="0"/>
              <a:sym typeface="Lucida Grande" charset="0"/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vert="horz" lIns="21431" tIns="21431" rIns="21431" bIns="21431" rtlCol="0">
            <a:noAutofit/>
          </a:bodyPr>
          <a:lstStyle/>
          <a:p>
            <a:pPr marL="92869" indent="-92869">
              <a:buSzPct val="94000"/>
            </a:pP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Until </a:t>
            </a:r>
            <a:r>
              <a:rPr lang="en-US" altLang="en-US" sz="28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now, we’ve only tested equalities </a:t>
            </a:r>
            <a:r>
              <a:rPr lang="en-US" altLang="en-US" sz="2800" dirty="0">
                <a:latin typeface="+mj-lt"/>
                <a:sym typeface="Lucida Grande" charset="0"/>
              </a:rPr>
              <a:t/>
            </a:r>
            <a:br>
              <a:rPr lang="en-US" altLang="en-US" sz="2800" dirty="0">
                <a:latin typeface="+mj-lt"/>
                <a:sym typeface="Lucida Grande" charset="0"/>
              </a:rPr>
            </a:br>
            <a:r>
              <a:rPr lang="en-US" altLang="en-US" sz="28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(== and != in C).  General programs need to test &lt; and &gt; as well.</a:t>
            </a:r>
            <a:endParaRPr lang="en-US" altLang="en-US" sz="2800" dirty="0">
              <a:latin typeface="+mj-lt"/>
              <a:sym typeface="Lucida Grande" charset="0"/>
            </a:endParaRPr>
          </a:p>
          <a:p>
            <a:pPr marL="92869" indent="-92869">
              <a:buSzPct val="94000"/>
            </a:pP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Introduce </a:t>
            </a:r>
            <a:r>
              <a:rPr lang="en-US" altLang="en-US" sz="28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MIPS Inequality Instruction:</a:t>
            </a:r>
            <a:endParaRPr lang="en-US" altLang="en-US" sz="2800" dirty="0">
              <a:latin typeface="+mj-lt"/>
              <a:sym typeface="Lucida Grande" charset="0"/>
            </a:endParaRPr>
          </a:p>
          <a:p>
            <a:pPr marL="78581" lvl="1" indent="0">
              <a:lnSpc>
                <a:spcPct val="75000"/>
              </a:lnSpc>
              <a:spcBef>
                <a:spcPts val="450"/>
              </a:spcBef>
              <a:buClr>
                <a:srgbClr val="FFE39D"/>
              </a:buClr>
              <a:buSzPct val="89000"/>
              <a:buNone/>
            </a:pP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	“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Set on Less Than”</a:t>
            </a:r>
            <a:endParaRPr lang="en-US" altLang="en-US" dirty="0">
              <a:latin typeface="+mj-lt"/>
              <a:sym typeface="Lucida Grande" charset="0"/>
            </a:endParaRPr>
          </a:p>
          <a:p>
            <a:pPr marL="78581" lvl="1" indent="0">
              <a:spcBef>
                <a:spcPts val="450"/>
              </a:spcBef>
              <a:buClr>
                <a:srgbClr val="FFE39D"/>
              </a:buClr>
              <a:buSzPct val="89000"/>
              <a:buNone/>
            </a:pP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	Syntax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:         </a:t>
            </a:r>
            <a:r>
              <a:rPr lang="en-US" altLang="en-US" dirty="0" err="1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slt</a:t>
            </a:r>
            <a:r>
              <a:rPr lang="en-US" altLang="en-US" dirty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 reg1,reg2,reg3</a:t>
            </a:r>
            <a:endParaRPr lang="en-US" altLang="en-US" dirty="0">
              <a:latin typeface="Courier"/>
              <a:sym typeface="Lucida Grande" charset="0"/>
            </a:endParaRPr>
          </a:p>
          <a:p>
            <a:pPr marL="78581" lvl="1" indent="0">
              <a:spcBef>
                <a:spcPts val="450"/>
              </a:spcBef>
              <a:buClr>
                <a:srgbClr val="FFE39D"/>
              </a:buClr>
              <a:buSzPct val="89000"/>
              <a:buNone/>
            </a:pP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	Meaning:</a:t>
            </a:r>
            <a:r>
              <a:rPr lang="en-US" altLang="en-US" dirty="0" smtClean="0">
                <a:latin typeface="+mj-lt"/>
                <a:sym typeface="Lucida Grande" charset="0"/>
              </a:rPr>
              <a:t>		</a:t>
            </a:r>
            <a:r>
              <a:rPr lang="en-US" altLang="en-US" dirty="0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if </a:t>
            </a:r>
            <a:r>
              <a:rPr lang="en-US" altLang="en-US" dirty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(reg2 &lt; reg3) </a:t>
            </a:r>
            <a:r>
              <a:rPr lang="en-US" altLang="en-US" dirty="0">
                <a:solidFill>
                  <a:srgbClr val="EA157A"/>
                </a:solidFill>
                <a:latin typeface="+mj-lt"/>
                <a:sym typeface="Courier" charset="0"/>
              </a:rPr>
              <a:t/>
            </a:r>
            <a:br>
              <a:rPr lang="en-US" altLang="en-US" dirty="0">
                <a:solidFill>
                  <a:srgbClr val="EA157A"/>
                </a:solidFill>
                <a:latin typeface="+mj-lt"/>
                <a:sym typeface="Courier" charset="0"/>
              </a:rPr>
            </a:br>
            <a:r>
              <a:rPr lang="en-US" altLang="en-US" dirty="0">
                <a:solidFill>
                  <a:srgbClr val="EA157A"/>
                </a:solidFill>
                <a:latin typeface="+mj-lt"/>
                <a:sym typeface="Courier" charset="0"/>
              </a:rPr>
              <a:t>		</a:t>
            </a:r>
            <a:r>
              <a:rPr lang="en-US" altLang="en-US" dirty="0" smtClean="0">
                <a:solidFill>
                  <a:srgbClr val="EA157A"/>
                </a:solidFill>
                <a:latin typeface="+mj-lt"/>
                <a:sym typeface="Courier" charset="0"/>
              </a:rPr>
              <a:t>				</a:t>
            </a:r>
            <a:r>
              <a:rPr lang="en-US" altLang="en-US" dirty="0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reg1 </a:t>
            </a:r>
            <a:r>
              <a:rPr lang="en-US" altLang="en-US" dirty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= 1; </a:t>
            </a:r>
            <a:r>
              <a:rPr lang="en-US" altLang="en-US" dirty="0">
                <a:solidFill>
                  <a:srgbClr val="EA157A"/>
                </a:solidFill>
                <a:latin typeface="+mj-lt"/>
                <a:sym typeface="Courier" charset="0"/>
              </a:rPr>
              <a:t/>
            </a:r>
            <a:br>
              <a:rPr lang="en-US" altLang="en-US" dirty="0">
                <a:solidFill>
                  <a:srgbClr val="EA157A"/>
                </a:solidFill>
                <a:latin typeface="+mj-lt"/>
                <a:sym typeface="Courier" charset="0"/>
              </a:rPr>
            </a:br>
            <a:r>
              <a:rPr lang="en-US" altLang="en-US" dirty="0">
                <a:solidFill>
                  <a:srgbClr val="EA157A"/>
                </a:solidFill>
                <a:latin typeface="+mj-lt"/>
                <a:sym typeface="Courier" charset="0"/>
              </a:rPr>
              <a:t>	</a:t>
            </a:r>
            <a:r>
              <a:rPr lang="en-US" altLang="en-US" dirty="0" smtClean="0">
                <a:solidFill>
                  <a:srgbClr val="EA157A"/>
                </a:solidFill>
                <a:latin typeface="+mj-lt"/>
                <a:sym typeface="Courier" charset="0"/>
              </a:rPr>
              <a:t>				</a:t>
            </a:r>
            <a:r>
              <a:rPr lang="en-US" altLang="en-US" dirty="0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else </a:t>
            </a:r>
            <a:r>
              <a:rPr lang="en-US" altLang="en-US" dirty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reg1 = 0; </a:t>
            </a:r>
            <a:endParaRPr lang="en-US" altLang="en-US" dirty="0">
              <a:latin typeface="+mj-lt"/>
              <a:sym typeface="Lucida Grande" charset="0"/>
            </a:endParaRPr>
          </a:p>
          <a:p>
            <a:pPr marL="78581" lvl="1" indent="0">
              <a:spcBef>
                <a:spcPts val="450"/>
              </a:spcBef>
              <a:buNone/>
            </a:pP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	“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set” means “change to 1”, </a:t>
            </a:r>
            <a:r>
              <a:rPr lang="en-US" altLang="en-US" dirty="0">
                <a:latin typeface="+mj-lt"/>
                <a:sym typeface="Lucida Grande" charset="0"/>
              </a:rPr>
              <a:t/>
            </a:r>
            <a:br>
              <a:rPr lang="en-US" altLang="en-US" dirty="0">
                <a:latin typeface="+mj-lt"/>
                <a:sym typeface="Lucida Grande" charset="0"/>
              </a:rPr>
            </a:br>
            <a:r>
              <a:rPr lang="en-US" altLang="en-US" dirty="0" smtClean="0">
                <a:latin typeface="+mj-lt"/>
                <a:sym typeface="Lucida Grande" charset="0"/>
              </a:rPr>
              <a:t>	</a:t>
            </a: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“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reset” means “change to 0”.</a:t>
            </a:r>
            <a:endParaRPr lang="en-US" altLang="en-US" dirty="0">
              <a:latin typeface="+mj-lt"/>
              <a:sym typeface="Lucida Grande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1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21431" tIns="21431" rIns="21431" bIns="21431" rtlCol="0" anchor="ctr">
            <a:normAutofit/>
          </a:bodyPr>
          <a:lstStyle/>
          <a:p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Inequalities in MIPS </a:t>
            </a:r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Cont.</a:t>
            </a:r>
            <a:endParaRPr lang="en-US" altLang="en-US" dirty="0">
              <a:latin typeface="Lucida Grande" charset="0"/>
              <a:sym typeface="Lucida Grande" charset="0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vert="horz" lIns="21431" tIns="21431" rIns="21431" bIns="21431" rtlCol="0">
            <a:normAutofit fontScale="92500" lnSpcReduction="10000"/>
          </a:bodyPr>
          <a:lstStyle/>
          <a:p>
            <a:pPr marL="92869" indent="-92869">
              <a:lnSpc>
                <a:spcPct val="95000"/>
              </a:lnSpc>
              <a:buSzPct val="94000"/>
            </a:pP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How </a:t>
            </a:r>
            <a:r>
              <a:rPr lang="en-US" altLang="en-US" sz="28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do we use this? Compile by hand:</a:t>
            </a:r>
            <a:r>
              <a:rPr lang="en-US" altLang="en-US" sz="2800" dirty="0">
                <a:latin typeface="+mj-lt"/>
                <a:sym typeface="Lucida Grande" charset="0"/>
              </a:rPr>
              <a:t/>
            </a:r>
            <a:br>
              <a:rPr lang="en-US" altLang="en-US" sz="2800" dirty="0">
                <a:latin typeface="+mj-lt"/>
                <a:sym typeface="Lucida Grande" charset="0"/>
              </a:rPr>
            </a:br>
            <a:r>
              <a:rPr lang="en-US" altLang="en-US" sz="2800" dirty="0" smtClean="0">
                <a:latin typeface="+mj-lt"/>
                <a:sym typeface="Lucida Grande" charset="0"/>
              </a:rPr>
              <a:t>	</a:t>
            </a:r>
            <a:r>
              <a:rPr lang="en-US" altLang="en-US" sz="2800" dirty="0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if </a:t>
            </a:r>
            <a:r>
              <a:rPr lang="en-US" altLang="en-US" sz="2800" dirty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(g &lt; h) </a:t>
            </a:r>
            <a:r>
              <a:rPr lang="en-US" altLang="en-US" sz="2800" dirty="0" err="1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goto</a:t>
            </a:r>
            <a:r>
              <a:rPr lang="en-US" altLang="en-US" sz="2800" dirty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 Less;</a:t>
            </a:r>
            <a:r>
              <a:rPr lang="en-US" altLang="en-US" sz="2800" dirty="0">
                <a:latin typeface="+mj-lt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800" dirty="0">
                <a:solidFill>
                  <a:srgbClr val="4E5B6F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#g:$s0, h:$s1</a:t>
            </a:r>
            <a:endParaRPr lang="en-US" altLang="en-US" sz="2800" dirty="0">
              <a:latin typeface="+mj-lt"/>
              <a:sym typeface="Lucida Grande" charset="0"/>
            </a:endParaRPr>
          </a:p>
          <a:p>
            <a:pPr marL="92869" indent="-92869">
              <a:lnSpc>
                <a:spcPct val="95000"/>
              </a:lnSpc>
              <a:buSzPct val="94000"/>
            </a:pPr>
            <a:endParaRPr lang="en-US" altLang="en-US" sz="2800" dirty="0" smtClean="0">
              <a:latin typeface="+mj-lt"/>
              <a:ea typeface="Lucida Grande" charset="0"/>
              <a:cs typeface="Lucida Grande" charset="0"/>
              <a:sym typeface="Lucida Grande" charset="0"/>
            </a:endParaRPr>
          </a:p>
          <a:p>
            <a:pPr marL="92869" indent="-92869">
              <a:lnSpc>
                <a:spcPct val="95000"/>
              </a:lnSpc>
              <a:buSzPct val="94000"/>
            </a:pP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Answer</a:t>
            </a:r>
            <a:r>
              <a:rPr lang="en-US" altLang="en-US" sz="28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: compiled MIPS code…</a:t>
            </a:r>
            <a:endParaRPr lang="en-US" altLang="en-US" sz="2800" dirty="0">
              <a:latin typeface="+mj-lt"/>
              <a:sym typeface="Lucida Grande" charset="0"/>
            </a:endParaRPr>
          </a:p>
          <a:p>
            <a:pPr marL="0" indent="0">
              <a:lnSpc>
                <a:spcPct val="95000"/>
              </a:lnSpc>
              <a:buNone/>
            </a:pPr>
            <a:r>
              <a:rPr lang="en-US" altLang="en-US" sz="2800" dirty="0" smtClean="0">
                <a:latin typeface="+mj-lt"/>
                <a:sym typeface="Lucida Grande" charset="0"/>
              </a:rPr>
              <a:t>	</a:t>
            </a:r>
            <a:r>
              <a:rPr lang="en-US" altLang="en-US" sz="2800" dirty="0" err="1" smtClean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slt</a:t>
            </a:r>
            <a:r>
              <a:rPr lang="en-US" altLang="en-US" sz="2800" dirty="0" smtClean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800" dirty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$t0,$s0,$s1</a:t>
            </a:r>
            <a:r>
              <a:rPr lang="en-US" altLang="en-US" sz="2800" dirty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800" i="1" dirty="0">
                <a:solidFill>
                  <a:srgbClr val="4E5B6F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# $t0 = 1 if</a:t>
            </a:r>
            <a:r>
              <a:rPr lang="en-US" altLang="en-US" sz="2800" dirty="0">
                <a:solidFill>
                  <a:srgbClr val="4E5B6F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800" i="1" dirty="0">
                <a:solidFill>
                  <a:srgbClr val="4E5B6F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g&lt;h</a:t>
            </a:r>
            <a:r>
              <a:rPr lang="en-US" altLang="en-US" sz="2800" i="1" dirty="0">
                <a:latin typeface="+mj-lt"/>
                <a:sym typeface="Courier" charset="0"/>
              </a:rPr>
              <a:t>	</a:t>
            </a:r>
            <a:br>
              <a:rPr lang="en-US" altLang="en-US" sz="2800" i="1" dirty="0">
                <a:latin typeface="+mj-lt"/>
                <a:sym typeface="Courier" charset="0"/>
              </a:rPr>
            </a:br>
            <a:r>
              <a:rPr lang="en-US" altLang="en-US" sz="2800" i="1" dirty="0" smtClean="0">
                <a:latin typeface="+mj-lt"/>
                <a:sym typeface="Courier" charset="0"/>
              </a:rPr>
              <a:t>	</a:t>
            </a:r>
            <a:r>
              <a:rPr lang="en-US" altLang="en-US" sz="2800" dirty="0" err="1" smtClean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bne</a:t>
            </a:r>
            <a:r>
              <a:rPr lang="en-US" altLang="en-US" sz="2800" dirty="0" smtClean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800" dirty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$t0</a:t>
            </a:r>
            <a:r>
              <a:rPr lang="en-US" altLang="en-US" sz="2800" dirty="0" smtClean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,$zero,Less</a:t>
            </a:r>
            <a:r>
              <a:rPr lang="en-US" altLang="en-US" sz="2800" dirty="0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  </a:t>
            </a:r>
            <a:r>
              <a:rPr lang="en-US" altLang="en-US" sz="2800" i="1" dirty="0" smtClean="0">
                <a:solidFill>
                  <a:srgbClr val="4E5B6F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# </a:t>
            </a:r>
            <a:r>
              <a:rPr lang="en-US" altLang="en-US" sz="2800" i="1" dirty="0">
                <a:solidFill>
                  <a:srgbClr val="4E5B6F"/>
                </a:solidFill>
                <a:ea typeface="Courier" charset="0"/>
                <a:cs typeface="Courier" charset="0"/>
                <a:sym typeface="Courier" charset="0"/>
              </a:rPr>
              <a:t>if $t0!=0 </a:t>
            </a:r>
            <a:r>
              <a:rPr lang="en-US" altLang="en-US" sz="2800" i="1" dirty="0" err="1" smtClean="0">
                <a:solidFill>
                  <a:srgbClr val="4E5B6F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goto</a:t>
            </a:r>
            <a:r>
              <a:rPr lang="en-US" altLang="en-US" sz="2800" i="1" dirty="0" smtClean="0">
                <a:solidFill>
                  <a:srgbClr val="4E5B6F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 Less</a:t>
            </a:r>
            <a:endParaRPr lang="en-US" altLang="en-US" sz="2800" dirty="0" smtClean="0">
              <a:latin typeface="+mj-lt"/>
              <a:sym typeface="Lucida Grande" charset="0"/>
            </a:endParaRPr>
          </a:p>
          <a:p>
            <a:pPr marL="0" indent="0">
              <a:lnSpc>
                <a:spcPct val="95000"/>
              </a:lnSpc>
              <a:buSzPct val="94000"/>
              <a:buNone/>
            </a:pPr>
            <a:endParaRPr lang="en-US" altLang="en-US" sz="2800" dirty="0" smtClean="0">
              <a:latin typeface="+mj-lt"/>
              <a:ea typeface="Lucida Grande" charset="0"/>
              <a:cs typeface="Lucida Grande" charset="0"/>
              <a:sym typeface="Lucida Grande" charset="0"/>
            </a:endParaRPr>
          </a:p>
          <a:p>
            <a:pPr marL="92869" indent="-92869">
              <a:lnSpc>
                <a:spcPct val="95000"/>
              </a:lnSpc>
              <a:buSzPct val="94000"/>
            </a:pPr>
            <a:r>
              <a:rPr lang="en-US" altLang="en-US" sz="28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Register </a:t>
            </a:r>
            <a:r>
              <a:rPr lang="en-US" altLang="en-US" sz="2800" dirty="0" smtClean="0">
                <a:latin typeface="+mj-lt"/>
                <a:ea typeface="Courier" charset="0"/>
                <a:cs typeface="Courier" charset="0"/>
                <a:sym typeface="Courier" charset="0"/>
              </a:rPr>
              <a:t>$zero</a:t>
            </a: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always contains the value 0, so </a:t>
            </a:r>
            <a:r>
              <a:rPr lang="en-US" altLang="en-US" sz="2800" dirty="0" err="1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bne</a:t>
            </a:r>
            <a:r>
              <a:rPr lang="en-US" altLang="en-US" sz="2800" dirty="0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and </a:t>
            </a:r>
            <a:r>
              <a:rPr lang="en-US" altLang="en-US" sz="2800" dirty="0" err="1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beq</a:t>
            </a:r>
            <a:r>
              <a:rPr lang="en-US" altLang="en-US" sz="2800" dirty="0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often use it for comparison after an </a:t>
            </a:r>
            <a:r>
              <a:rPr lang="en-US" altLang="en-US" sz="2800" dirty="0" err="1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slt</a:t>
            </a:r>
            <a:r>
              <a:rPr lang="en-US" altLang="en-US" sz="2800" dirty="0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instruction</a:t>
            </a:r>
          </a:p>
          <a:p>
            <a:pPr marL="92869" indent="-92869">
              <a:lnSpc>
                <a:spcPct val="95000"/>
              </a:lnSpc>
              <a:buSzPct val="94000"/>
            </a:pPr>
            <a:endParaRPr lang="en-US" altLang="en-US" sz="2800" dirty="0">
              <a:latin typeface="+mj-lt"/>
              <a:ea typeface="Lucida Grande" charset="0"/>
              <a:cs typeface="Lucida Grande" charset="0"/>
              <a:sym typeface="Lucida Grande" charset="0"/>
            </a:endParaRPr>
          </a:p>
          <a:p>
            <a:pPr marL="92869" indent="-92869">
              <a:lnSpc>
                <a:spcPct val="95000"/>
              </a:lnSpc>
              <a:buSzPct val="94000"/>
            </a:pP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sz="2800" dirty="0" err="1" smtClean="0">
                <a:solidFill>
                  <a:srgbClr val="0926B7"/>
                </a:solidFill>
                <a:latin typeface="Courier"/>
                <a:ea typeface="Lucida Grande" charset="0"/>
                <a:cs typeface="Lucida Grande" charset="0"/>
                <a:sym typeface="Lucida Grande" charset="0"/>
              </a:rPr>
              <a:t>sltu</a:t>
            </a: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treats registers as unsigned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8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21431" tIns="21431" rIns="21431" bIns="21431" rtlCol="0" anchor="ctr">
            <a:normAutofit/>
          </a:bodyPr>
          <a:lstStyle/>
          <a:p>
            <a:r>
              <a:rPr lang="en-US" altLang="en-US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Immediates in Inequalities</a:t>
            </a:r>
            <a:endParaRPr lang="en-US" altLang="en-US">
              <a:latin typeface="Lucida Grande" charset="0"/>
              <a:sym typeface="Lucida Grande" charset="0"/>
            </a:endParaRPr>
          </a:p>
        </p:txBody>
      </p:sp>
      <p:sp>
        <p:nvSpPr>
          <p:cNvPr id="24582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vert="horz" lIns="21431" tIns="21431" rIns="21431" bIns="21431" rtlCol="0">
            <a:normAutofit/>
          </a:bodyPr>
          <a:lstStyle/>
          <a:p>
            <a:pPr marL="92869" indent="-92869">
              <a:lnSpc>
                <a:spcPct val="85000"/>
              </a:lnSpc>
              <a:buSzPct val="94000"/>
            </a:pPr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 err="1">
                <a:solidFill>
                  <a:srgbClr val="EA157A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slti</a:t>
            </a:r>
            <a:r>
              <a:rPr lang="en-US" altLang="en-US" dirty="0">
                <a:solidFill>
                  <a:srgbClr val="EA157A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an </a:t>
            </a:r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immediate version of </a:t>
            </a:r>
            <a:r>
              <a:rPr lang="en-US" altLang="en-US" dirty="0" err="1">
                <a:solidFill>
                  <a:srgbClr val="EA157A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slt</a:t>
            </a:r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to test against </a:t>
            </a:r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constants</a:t>
            </a:r>
            <a:endParaRPr lang="en-US" altLang="en-US" dirty="0">
              <a:latin typeface="Lucida Grande" charset="0"/>
              <a:sym typeface="Lucida Grande" charset="0"/>
            </a:endParaRPr>
          </a:p>
          <a:p>
            <a:pPr marL="364331" lvl="1">
              <a:spcBef>
                <a:spcPts val="450"/>
              </a:spcBef>
              <a:buClr>
                <a:srgbClr val="408000"/>
              </a:buClr>
              <a:buSzPct val="89000"/>
              <a:buFont typeface="Wingdings" panose="05000000000000000000" pitchFamily="2" charset="2"/>
              <a:buChar char="•"/>
            </a:pPr>
            <a:endParaRPr lang="en-US" altLang="en-US" sz="1913" dirty="0" smtClean="0">
              <a:solidFill>
                <a:srgbClr val="EA157A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78581" lvl="1" indent="0">
              <a:spcBef>
                <a:spcPts val="450"/>
              </a:spcBef>
              <a:buClr>
                <a:srgbClr val="408000"/>
              </a:buClr>
              <a:buSzPct val="89000"/>
              <a:buNone/>
            </a:pPr>
            <a:r>
              <a:rPr lang="en-US" altLang="en-US" sz="2400" dirty="0" smtClean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Loop</a:t>
            </a:r>
            <a:r>
              <a:rPr lang="en-US" altLang="en-US" sz="2400" dirty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: </a:t>
            </a:r>
            <a:r>
              <a:rPr lang="en-US" altLang="en-US" sz="2400" i="1" dirty="0">
                <a:latin typeface="Courier"/>
                <a:sym typeface="Courier" charset="0"/>
              </a:rPr>
              <a:t>	</a:t>
            </a:r>
            <a:r>
              <a:rPr lang="en-US" altLang="en-US" sz="2400" i="1" dirty="0">
                <a:latin typeface="Courier"/>
                <a:ea typeface="Courier" charset="0"/>
                <a:cs typeface="Courier" charset="0"/>
                <a:sym typeface="Courier" charset="0"/>
              </a:rPr>
              <a:t>. . .</a:t>
            </a:r>
            <a:r>
              <a:rPr lang="en-US" altLang="en-US" sz="2400" dirty="0">
                <a:latin typeface="Courier"/>
                <a:sym typeface="Courier" charset="0"/>
              </a:rPr>
              <a:t/>
            </a:r>
            <a:br>
              <a:rPr lang="en-US" altLang="en-US" sz="2400" dirty="0">
                <a:latin typeface="Courier"/>
                <a:sym typeface="Courier" charset="0"/>
              </a:rPr>
            </a:br>
            <a:r>
              <a:rPr lang="en-US" altLang="en-US" sz="2400" dirty="0">
                <a:latin typeface="Courier"/>
                <a:sym typeface="Courier" charset="0"/>
              </a:rPr>
              <a:t/>
            </a:r>
            <a:br>
              <a:rPr lang="en-US" altLang="en-US" sz="2400" dirty="0">
                <a:latin typeface="Courier"/>
                <a:sym typeface="Courier" charset="0"/>
              </a:rPr>
            </a:br>
            <a:r>
              <a:rPr lang="en-US" altLang="en-US" sz="2400" dirty="0" err="1">
                <a:latin typeface="Courier"/>
                <a:ea typeface="Courier" charset="0"/>
                <a:cs typeface="Courier" charset="0"/>
                <a:sym typeface="Courier" charset="0"/>
              </a:rPr>
              <a:t>slti</a:t>
            </a:r>
            <a:r>
              <a:rPr lang="en-US" altLang="en-US" sz="2400" dirty="0">
                <a:latin typeface="Courier"/>
                <a:ea typeface="Courier" charset="0"/>
                <a:cs typeface="Courier" charset="0"/>
                <a:sym typeface="Courier" charset="0"/>
              </a:rPr>
              <a:t> $t0,$s0,1    </a:t>
            </a:r>
            <a:r>
              <a:rPr lang="en-US" altLang="en-US" sz="2400" i="1" dirty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# $t0 = 1 if</a:t>
            </a:r>
            <a:r>
              <a:rPr lang="en-US" altLang="en-US" sz="2400" dirty="0">
                <a:latin typeface="Courier"/>
                <a:sym typeface="Courier" charset="0"/>
              </a:rPr>
              <a:t/>
            </a:r>
            <a:br>
              <a:rPr lang="en-US" altLang="en-US" sz="2400" dirty="0">
                <a:latin typeface="Courier"/>
                <a:sym typeface="Courier" charset="0"/>
              </a:rPr>
            </a:br>
            <a:r>
              <a:rPr lang="en-US" altLang="en-US" sz="2400" dirty="0">
                <a:latin typeface="Courier"/>
                <a:ea typeface="Courier" charset="0"/>
                <a:cs typeface="Courier" charset="0"/>
                <a:sym typeface="Courier" charset="0"/>
              </a:rPr>
              <a:t>                  </a:t>
            </a:r>
            <a:r>
              <a:rPr lang="en-US" altLang="en-US" sz="2400" i="1" dirty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# $</a:t>
            </a:r>
            <a:r>
              <a:rPr lang="en-US" altLang="en-US" sz="2400" i="1" dirty="0" smtClean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s0&lt;1</a:t>
            </a:r>
            <a:r>
              <a:rPr lang="en-US" altLang="en-US" sz="2400" i="1" dirty="0">
                <a:latin typeface="Courier"/>
                <a:sym typeface="Courier" charset="0"/>
              </a:rPr>
              <a:t/>
            </a:r>
            <a:br>
              <a:rPr lang="en-US" altLang="en-US" sz="2400" i="1" dirty="0">
                <a:latin typeface="Courier"/>
                <a:sym typeface="Courier" charset="0"/>
              </a:rPr>
            </a:br>
            <a:r>
              <a:rPr lang="en-US" altLang="en-US" sz="2400" dirty="0" err="1">
                <a:latin typeface="Courier"/>
                <a:ea typeface="Courier" charset="0"/>
                <a:cs typeface="Courier" charset="0"/>
                <a:sym typeface="Courier" charset="0"/>
              </a:rPr>
              <a:t>beq</a:t>
            </a:r>
            <a:r>
              <a:rPr lang="en-US" altLang="en-US" sz="2400" dirty="0">
                <a:latin typeface="Courier"/>
                <a:ea typeface="Courier" charset="0"/>
                <a:cs typeface="Courier" charset="0"/>
                <a:sym typeface="Courier" charset="0"/>
              </a:rPr>
              <a:t>  $t0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,$zero,</a:t>
            </a:r>
            <a:r>
              <a:rPr lang="en-US" altLang="en-US" sz="2400" dirty="0" smtClean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Loop  </a:t>
            </a:r>
            <a:r>
              <a:rPr lang="en-US" altLang="en-US" sz="2400" i="1" dirty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# </a:t>
            </a:r>
            <a:r>
              <a:rPr lang="en-US" altLang="en-US" sz="2400" i="1" dirty="0" err="1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goto</a:t>
            </a:r>
            <a:r>
              <a:rPr lang="en-US" altLang="en-US" sz="2400" i="1" dirty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Loop</a:t>
            </a:r>
            <a:r>
              <a:rPr lang="en-US" altLang="en-US" sz="2400" dirty="0">
                <a:solidFill>
                  <a:srgbClr val="7F7F7F"/>
                </a:solidFill>
                <a:latin typeface="Courier"/>
                <a:sym typeface="Courier" charset="0"/>
              </a:rPr>
              <a:t/>
            </a:r>
            <a:br>
              <a:rPr lang="en-US" altLang="en-US" sz="2400" dirty="0">
                <a:solidFill>
                  <a:srgbClr val="7F7F7F"/>
                </a:solidFill>
                <a:latin typeface="Courier"/>
                <a:sym typeface="Courier" charset="0"/>
              </a:rPr>
            </a:br>
            <a:r>
              <a:rPr lang="en-US" altLang="en-US" sz="2400" dirty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                  </a:t>
            </a:r>
            <a:r>
              <a:rPr lang="en-US" altLang="en-US" sz="2400" dirty="0" smtClean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	</a:t>
            </a:r>
            <a:r>
              <a:rPr lang="en-US" altLang="en-US" sz="2400" i="1" dirty="0" smtClean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# </a:t>
            </a:r>
            <a:r>
              <a:rPr lang="en-US" altLang="en-US" sz="2400" i="1" dirty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if $t0==0</a:t>
            </a:r>
            <a:r>
              <a:rPr lang="en-US" altLang="en-US" sz="2400" dirty="0">
                <a:solidFill>
                  <a:srgbClr val="7F7F7F"/>
                </a:solidFill>
                <a:latin typeface="Courier"/>
                <a:sym typeface="Courier" charset="0"/>
              </a:rPr>
              <a:t/>
            </a:r>
            <a:br>
              <a:rPr lang="en-US" altLang="en-US" sz="2400" dirty="0">
                <a:solidFill>
                  <a:srgbClr val="7F7F7F"/>
                </a:solidFill>
                <a:latin typeface="Courier"/>
                <a:sym typeface="Courier" charset="0"/>
              </a:rPr>
            </a:br>
            <a:r>
              <a:rPr lang="en-US" altLang="en-US" sz="2400" dirty="0">
                <a:solidFill>
                  <a:srgbClr val="7F7F7F"/>
                </a:solidFill>
                <a:latin typeface="Courier"/>
                <a:sym typeface="Courier" charset="0"/>
              </a:rPr>
              <a:t>				</a:t>
            </a:r>
            <a:r>
              <a:rPr lang="en-US" altLang="en-US" sz="2400" dirty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 smtClean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			 	</a:t>
            </a:r>
            <a:r>
              <a:rPr lang="en-US" altLang="en-US" sz="2400" i="1" dirty="0" smtClean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# </a:t>
            </a:r>
            <a:r>
              <a:rPr lang="en-US" altLang="en-US" sz="2400" i="1" dirty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(if </a:t>
            </a:r>
            <a:r>
              <a:rPr lang="en-US" altLang="en-US" sz="2400" i="1" dirty="0" smtClean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($s0&gt;=</a:t>
            </a:r>
            <a:r>
              <a:rPr lang="en-US" altLang="en-US" sz="2400" i="1" dirty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1))</a:t>
            </a:r>
            <a:r>
              <a:rPr lang="en-US" altLang="en-US" sz="2400" dirty="0">
                <a:latin typeface="Courier"/>
                <a:sym typeface="Lucida Grande" charset="0"/>
              </a:rPr>
              <a:t/>
            </a:r>
            <a:br>
              <a:rPr lang="en-US" altLang="en-US" sz="2400" dirty="0">
                <a:latin typeface="Courier"/>
                <a:sym typeface="Lucida Grande" charset="0"/>
              </a:rPr>
            </a:br>
            <a:r>
              <a:rPr lang="en-US" altLang="en-US" dirty="0">
                <a:latin typeface="Lucida Grande" charset="0"/>
                <a:sym typeface="Lucida Grande" charset="0"/>
              </a:rPr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9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21431" tIns="21431" rIns="21431" bIns="21431" rtlCol="0" anchor="ctr">
            <a:normAutofit/>
          </a:bodyPr>
          <a:lstStyle/>
          <a:p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Clickers/Peer Instruction</a:t>
            </a:r>
            <a:endParaRPr lang="en-US" altLang="en-US" dirty="0">
              <a:latin typeface="Lucida Grande" charset="0"/>
              <a:sym typeface="Lucida Grande" charset="0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3200400" y="4237037"/>
            <a:ext cx="5486400" cy="2468563"/>
          </a:xfrm>
          <a:ln/>
        </p:spPr>
        <p:txBody>
          <a:bodyPr vert="horz" lIns="21431" tIns="21431" rIns="21431" bIns="21431" rtlCol="0">
            <a:normAutofit fontScale="92500" lnSpcReduction="20000"/>
          </a:bodyPr>
          <a:lstStyle/>
          <a:p>
            <a:pPr marL="0" indent="0">
              <a:buSzPct val="94000"/>
              <a:buNone/>
            </a:pP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What is the code above?</a:t>
            </a:r>
          </a:p>
          <a:p>
            <a:pPr marL="0" indent="0">
              <a:buSzPct val="94000"/>
              <a:buNone/>
            </a:pPr>
            <a:r>
              <a:rPr lang="en-US" altLang="en-US" sz="2800" dirty="0" smtClean="0">
                <a:solidFill>
                  <a:srgbClr val="800000"/>
                </a:solidFill>
                <a:latin typeface="+mj-lt"/>
                <a:sym typeface="Lucida Grande" charset="0"/>
              </a:rPr>
              <a:t>A:  </a:t>
            </a:r>
            <a:r>
              <a:rPr lang="en-US" altLang="en-US" sz="2800" i="1" dirty="0" smtClean="0">
                <a:solidFill>
                  <a:srgbClr val="800000"/>
                </a:solidFill>
                <a:latin typeface="+mj-lt"/>
                <a:sym typeface="Lucida Grande" charset="0"/>
              </a:rPr>
              <a:t>while</a:t>
            </a:r>
            <a:r>
              <a:rPr lang="en-US" altLang="en-US" sz="2800" dirty="0" smtClean="0">
                <a:solidFill>
                  <a:srgbClr val="800000"/>
                </a:solidFill>
                <a:latin typeface="+mj-lt"/>
                <a:sym typeface="Lucida Grande" charset="0"/>
              </a:rPr>
              <a:t> loop</a:t>
            </a:r>
          </a:p>
          <a:p>
            <a:pPr marL="0" indent="0">
              <a:buSzPct val="94000"/>
              <a:buNone/>
            </a:pPr>
            <a:r>
              <a:rPr lang="en-US" altLang="en-US" sz="2800" dirty="0" smtClean="0">
                <a:solidFill>
                  <a:srgbClr val="800000"/>
                </a:solidFill>
                <a:latin typeface="+mj-lt"/>
                <a:sym typeface="Lucida Grande" charset="0"/>
              </a:rPr>
              <a:t>B:  </a:t>
            </a:r>
            <a:r>
              <a:rPr lang="en-US" altLang="en-US" sz="2800" i="1" dirty="0" smtClean="0">
                <a:solidFill>
                  <a:srgbClr val="800000"/>
                </a:solidFill>
                <a:latin typeface="+mj-lt"/>
                <a:sym typeface="Lucida Grande" charset="0"/>
              </a:rPr>
              <a:t>do … while</a:t>
            </a:r>
            <a:r>
              <a:rPr lang="en-US" altLang="en-US" sz="2800" dirty="0" smtClean="0">
                <a:solidFill>
                  <a:srgbClr val="800000"/>
                </a:solidFill>
                <a:latin typeface="+mj-lt"/>
                <a:sym typeface="Lucida Grande" charset="0"/>
              </a:rPr>
              <a:t> loop</a:t>
            </a:r>
          </a:p>
          <a:p>
            <a:pPr marL="0" indent="0">
              <a:buSzPct val="94000"/>
              <a:buNone/>
            </a:pPr>
            <a:r>
              <a:rPr lang="en-US" altLang="en-US" sz="2800" dirty="0" smtClean="0">
                <a:solidFill>
                  <a:srgbClr val="800000"/>
                </a:solidFill>
                <a:latin typeface="+mj-lt"/>
                <a:sym typeface="Lucida Grande" charset="0"/>
              </a:rPr>
              <a:t>C:  </a:t>
            </a:r>
            <a:r>
              <a:rPr lang="en-US" altLang="en-US" sz="2800" i="1" dirty="0" smtClean="0">
                <a:solidFill>
                  <a:srgbClr val="800000"/>
                </a:solidFill>
                <a:latin typeface="+mj-lt"/>
                <a:sym typeface="Lucida Grande" charset="0"/>
              </a:rPr>
              <a:t>for</a:t>
            </a:r>
            <a:r>
              <a:rPr lang="en-US" altLang="en-US" sz="2800" dirty="0" smtClean="0">
                <a:solidFill>
                  <a:srgbClr val="800000"/>
                </a:solidFill>
                <a:latin typeface="+mj-lt"/>
                <a:sym typeface="Lucida Grande" charset="0"/>
              </a:rPr>
              <a:t> loop</a:t>
            </a:r>
          </a:p>
          <a:p>
            <a:pPr marL="0" indent="0">
              <a:buSzPct val="94000"/>
              <a:buNone/>
            </a:pPr>
            <a:r>
              <a:rPr lang="en-US" altLang="en-US" sz="2800" dirty="0" smtClean="0">
                <a:solidFill>
                  <a:srgbClr val="800000"/>
                </a:solidFill>
                <a:latin typeface="+mj-lt"/>
                <a:sym typeface="Lucida Grande" charset="0"/>
              </a:rPr>
              <a:t>D:  Not a loop</a:t>
            </a:r>
          </a:p>
          <a:p>
            <a:pPr marL="0" indent="0">
              <a:buSzPct val="94000"/>
              <a:buNone/>
            </a:pPr>
            <a:r>
              <a:rPr lang="en-US" altLang="en-US" sz="2800" dirty="0" smtClean="0">
                <a:solidFill>
                  <a:srgbClr val="800000"/>
                </a:solidFill>
                <a:latin typeface="+mj-lt"/>
                <a:sym typeface="Lucida Grande" charset="0"/>
              </a:rPr>
              <a:t>E:  </a:t>
            </a:r>
            <a:r>
              <a:rPr lang="en-US" altLang="en-US" sz="2800" dirty="0" err="1" smtClean="0">
                <a:solidFill>
                  <a:srgbClr val="800000"/>
                </a:solidFill>
                <a:latin typeface="+mj-lt"/>
                <a:sym typeface="Lucida Grande" charset="0"/>
              </a:rPr>
              <a:t>Dunno</a:t>
            </a:r>
            <a:endParaRPr lang="en-US" altLang="en-US" sz="2400" dirty="0">
              <a:solidFill>
                <a:srgbClr val="800000"/>
              </a:solidFill>
              <a:latin typeface="+mj-lt"/>
              <a:sym typeface="Courier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0695" y="1524000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869" indent="-92869"/>
            <a:r>
              <a:rPr lang="en-US" altLang="en-US" sz="2400" dirty="0" smtClean="0">
                <a:solidFill>
                  <a:srgbClr val="6E05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Label:</a:t>
            </a:r>
            <a:r>
              <a:rPr lang="en-US" altLang="en-US" sz="24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sll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 $t1,</a:t>
            </a:r>
            <a:r>
              <a:rPr lang="en-US" altLang="en-US" sz="2400" dirty="0">
                <a:solidFill>
                  <a:srgbClr val="EA157A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</a:t>
            </a:r>
            <a:r>
              <a:rPr lang="en-US" altLang="en-US" sz="2400" dirty="0" smtClean="0">
                <a:solidFill>
                  <a:srgbClr val="EA157A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s3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,2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  <a:t/>
            </a:r>
            <a:b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</a:b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altLang="en-US" sz="2400" i="1" dirty="0" smtClean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	  </a:t>
            </a: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addu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$t1,$t1,</a:t>
            </a:r>
            <a:r>
              <a:rPr lang="en-US" altLang="en-US" sz="2400" dirty="0">
                <a:solidFill>
                  <a:srgbClr val="8000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</a:t>
            </a:r>
            <a:r>
              <a:rPr lang="en-US" altLang="en-US" sz="2400" dirty="0" smtClean="0">
                <a:solidFill>
                  <a:srgbClr val="8000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s5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  <a:t/>
            </a:r>
            <a:b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</a:b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altLang="en-US" sz="2400" i="1" dirty="0" smtClean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</a:t>
            </a: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lw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$t1,0($t1) </a:t>
            </a:r>
            <a:endParaRPr lang="en-US" altLang="en-US" sz="2400" dirty="0" smtClean="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92869" indent="-92869"/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	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		  add  </a:t>
            </a:r>
            <a:r>
              <a:rPr lang="en-US" altLang="en-US" sz="2400" dirty="0">
                <a:solidFill>
                  <a:srgbClr val="7FD13B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$s1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,</a:t>
            </a:r>
            <a:r>
              <a:rPr lang="en-US" altLang="en-US" sz="2400" dirty="0">
                <a:solidFill>
                  <a:srgbClr val="7FD13B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$s1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,$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t1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  <a:t/>
            </a:r>
            <a:b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</a:b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altLang="en-US" sz="2400" i="1" dirty="0" smtClean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</a:t>
            </a: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addu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>
                <a:solidFill>
                  <a:srgbClr val="EA157A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$s3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,</a:t>
            </a:r>
            <a:r>
              <a:rPr lang="en-US" altLang="en-US" sz="2400" dirty="0">
                <a:solidFill>
                  <a:srgbClr val="EA157A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$s3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,</a:t>
            </a:r>
            <a:r>
              <a:rPr lang="en-US" altLang="en-US" sz="2400" dirty="0">
                <a:solidFill>
                  <a:srgbClr val="00ADDC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</a:t>
            </a:r>
            <a:r>
              <a:rPr lang="en-US" altLang="en-US" sz="2400" dirty="0" smtClean="0">
                <a:solidFill>
                  <a:srgbClr val="00ADDC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s4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  <a:t/>
            </a:r>
            <a:b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</a:b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altLang="en-US" sz="2400" i="1" dirty="0" smtClean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</a:t>
            </a: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bne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</a:t>
            </a:r>
            <a:r>
              <a:rPr lang="en-US" altLang="en-US" sz="2400" dirty="0">
                <a:solidFill>
                  <a:srgbClr val="EA157A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$s3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,</a:t>
            </a:r>
            <a:r>
              <a:rPr lang="en-US" altLang="en-US" sz="2400" dirty="0">
                <a:solidFill>
                  <a:srgbClr val="FF80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</a:t>
            </a:r>
            <a:r>
              <a:rPr lang="en-US" altLang="en-US" sz="2400" dirty="0" smtClean="0">
                <a:solidFill>
                  <a:srgbClr val="FF80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s2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,</a:t>
            </a:r>
            <a:r>
              <a:rPr lang="en-US" altLang="en-US" sz="2400" dirty="0" smtClean="0">
                <a:solidFill>
                  <a:srgbClr val="6E05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Label</a:t>
            </a:r>
            <a:r>
              <a:rPr lang="en-US" altLang="en-US" sz="2400" i="1" dirty="0">
                <a:latin typeface="Courier" charset="0"/>
                <a:sym typeface="Courier" charset="0"/>
              </a:rPr>
              <a:t/>
            </a:r>
            <a:br>
              <a:rPr lang="en-US" altLang="en-US" sz="2400" i="1" dirty="0">
                <a:latin typeface="Courier" charset="0"/>
                <a:sym typeface="Courier" charset="0"/>
              </a:rPr>
            </a:br>
            <a:r>
              <a:rPr lang="en-US" altLang="en-US" sz="2400" i="1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                     </a:t>
            </a:r>
            <a:r>
              <a:rPr lang="en-US" altLang="en-US" sz="2400" i="1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endParaRPr lang="en-US" altLang="en-US" sz="2400" dirty="0">
              <a:latin typeface="Lucida Grande" charset="0"/>
              <a:sym typeface="Lucida Grande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6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21431" tIns="21431" rIns="21431" bIns="21431" rtlCol="0" anchor="ctr">
            <a:normAutofit/>
          </a:bodyPr>
          <a:lstStyle/>
          <a:p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Clickers/Peer Instruction</a:t>
            </a:r>
            <a:endParaRPr lang="en-US" altLang="en-US" dirty="0">
              <a:latin typeface="Lucida Grande" charset="0"/>
              <a:sym typeface="Lucida Grande" charset="0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458200" cy="4525963"/>
          </a:xfrm>
          <a:ln/>
        </p:spPr>
        <p:txBody>
          <a:bodyPr vert="horz" lIns="21431" tIns="21431" rIns="21431" bIns="21431" rtlCol="0">
            <a:normAutofit/>
          </a:bodyPr>
          <a:lstStyle/>
          <a:p>
            <a:pPr marL="92869" indent="-92869">
              <a:buSzPct val="94000"/>
            </a:pP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Simple </a:t>
            </a:r>
            <a:r>
              <a:rPr lang="en-US" altLang="en-US" sz="28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loop in C;      </a:t>
            </a:r>
            <a:r>
              <a:rPr lang="en-US" altLang="en-US" sz="2800" dirty="0">
                <a:solidFill>
                  <a:srgbClr val="800000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A[]</a:t>
            </a:r>
            <a:r>
              <a:rPr lang="en-US" altLang="en-US" sz="28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is an array of </a:t>
            </a:r>
            <a:r>
              <a:rPr lang="en-US" altLang="en-US" sz="2800" dirty="0" err="1">
                <a:latin typeface="+mj-lt"/>
                <a:ea typeface="Lucida Grande" charset="0"/>
                <a:cs typeface="Lucida Grande" charset="0"/>
                <a:sym typeface="Lucida Grande" charset="0"/>
              </a:rPr>
              <a:t>ints</a:t>
            </a:r>
            <a:endParaRPr lang="en-US" altLang="en-US" sz="2800" dirty="0">
              <a:latin typeface="+mj-lt"/>
              <a:sym typeface="Lucida Grande" charset="0"/>
            </a:endParaRPr>
          </a:p>
          <a:p>
            <a:pPr marL="318790" lvl="1" indent="0">
              <a:lnSpc>
                <a:spcPct val="75000"/>
              </a:lnSpc>
              <a:spcBef>
                <a:spcPts val="450"/>
              </a:spcBef>
              <a:buNone/>
            </a:pPr>
            <a:r>
              <a:rPr lang="en-US" altLang="en-US" dirty="0" smtClean="0">
                <a:latin typeface="+mj-lt"/>
                <a:sym typeface="Courier" charset="0"/>
              </a:rPr>
              <a:t>		</a:t>
            </a:r>
            <a:r>
              <a:rPr lang="en-US" altLang="en-US" dirty="0" smtClean="0">
                <a:latin typeface="+mj-lt"/>
                <a:ea typeface="Courier" charset="0"/>
                <a:cs typeface="Courier" charset="0"/>
                <a:sym typeface="Courier" charset="0"/>
              </a:rPr>
              <a:t>do </a:t>
            </a:r>
            <a:r>
              <a:rPr lang="en-US" altLang="en-US" dirty="0">
                <a:latin typeface="+mj-lt"/>
                <a:ea typeface="Courier" charset="0"/>
                <a:cs typeface="Courier" charset="0"/>
                <a:sym typeface="Courier" charset="0"/>
              </a:rPr>
              <a:t>{</a:t>
            </a:r>
            <a:r>
              <a:rPr lang="en-US" altLang="en-US" dirty="0">
                <a:latin typeface="+mj-lt"/>
                <a:sym typeface="Courier" charset="0"/>
              </a:rPr>
              <a:t>	</a:t>
            </a:r>
            <a:r>
              <a:rPr lang="en-US" altLang="en-US" dirty="0">
                <a:solidFill>
                  <a:srgbClr val="7FD13B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g</a:t>
            </a:r>
            <a:r>
              <a:rPr lang="en-US" altLang="en-US" dirty="0">
                <a:latin typeface="+mj-lt"/>
                <a:ea typeface="Courier" charset="0"/>
                <a:cs typeface="Courier" charset="0"/>
                <a:sym typeface="Courier" charset="0"/>
              </a:rPr>
              <a:t> = </a:t>
            </a:r>
            <a:r>
              <a:rPr lang="en-US" altLang="en-US" dirty="0">
                <a:solidFill>
                  <a:srgbClr val="7FD13B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g</a:t>
            </a:r>
            <a:r>
              <a:rPr lang="en-US" altLang="en-US" dirty="0">
                <a:latin typeface="+mj-lt"/>
                <a:ea typeface="Courier" charset="0"/>
                <a:cs typeface="Courier" charset="0"/>
                <a:sym typeface="Courier" charset="0"/>
              </a:rPr>
              <a:t> + </a:t>
            </a:r>
            <a:r>
              <a:rPr lang="en-US" altLang="en-US" dirty="0">
                <a:solidFill>
                  <a:srgbClr val="800000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A</a:t>
            </a:r>
            <a:r>
              <a:rPr lang="en-US" altLang="en-US" dirty="0">
                <a:latin typeface="+mj-lt"/>
                <a:ea typeface="Courier" charset="0"/>
                <a:cs typeface="Courier" charset="0"/>
                <a:sym typeface="Courier" charset="0"/>
              </a:rPr>
              <a:t>[</a:t>
            </a:r>
            <a:r>
              <a:rPr lang="en-US" altLang="en-US" dirty="0" err="1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altLang="en-US" dirty="0">
                <a:latin typeface="+mj-lt"/>
                <a:ea typeface="Courier" charset="0"/>
                <a:cs typeface="Courier" charset="0"/>
                <a:sym typeface="Courier" charset="0"/>
              </a:rPr>
              <a:t>];</a:t>
            </a:r>
            <a:r>
              <a:rPr lang="en-US" altLang="en-US" dirty="0">
                <a:latin typeface="+mj-lt"/>
                <a:sym typeface="Courier" charset="0"/>
              </a:rPr>
              <a:t/>
            </a:r>
            <a:br>
              <a:rPr lang="en-US" altLang="en-US" dirty="0">
                <a:latin typeface="+mj-lt"/>
                <a:sym typeface="Courier" charset="0"/>
              </a:rPr>
            </a:br>
            <a:r>
              <a:rPr lang="en-US" altLang="en-US" dirty="0">
                <a:latin typeface="+mj-lt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altLang="en-US" dirty="0" smtClean="0">
                <a:latin typeface="+mj-lt"/>
                <a:ea typeface="Courier" charset="0"/>
                <a:cs typeface="Courier" charset="0"/>
                <a:sym typeface="Courier" charset="0"/>
              </a:rPr>
              <a:t>  	</a:t>
            </a:r>
            <a:r>
              <a:rPr lang="en-US" altLang="en-US" dirty="0" err="1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altLang="en-US" dirty="0" smtClean="0">
                <a:latin typeface="+mj-lt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dirty="0">
                <a:latin typeface="+mj-lt"/>
                <a:ea typeface="Courier" charset="0"/>
                <a:cs typeface="Courier" charset="0"/>
                <a:sym typeface="Courier" charset="0"/>
              </a:rPr>
              <a:t>= </a:t>
            </a:r>
            <a:r>
              <a:rPr lang="en-US" altLang="en-US" dirty="0" err="1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altLang="en-US" dirty="0">
                <a:latin typeface="+mj-lt"/>
                <a:ea typeface="Courier" charset="0"/>
                <a:cs typeface="Courier" charset="0"/>
                <a:sym typeface="Courier" charset="0"/>
              </a:rPr>
              <a:t> + </a:t>
            </a:r>
            <a:r>
              <a:rPr lang="en-US" altLang="en-US" dirty="0">
                <a:solidFill>
                  <a:srgbClr val="00ADDC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j</a:t>
            </a:r>
            <a:r>
              <a:rPr lang="en-US" altLang="en-US" dirty="0">
                <a:latin typeface="+mj-lt"/>
                <a:ea typeface="Courier" charset="0"/>
                <a:cs typeface="Courier" charset="0"/>
                <a:sym typeface="Courier" charset="0"/>
              </a:rPr>
              <a:t>;</a:t>
            </a:r>
            <a:r>
              <a:rPr lang="en-US" altLang="en-US" dirty="0">
                <a:latin typeface="+mj-lt"/>
                <a:sym typeface="Courier" charset="0"/>
              </a:rPr>
              <a:t/>
            </a:r>
            <a:br>
              <a:rPr lang="en-US" altLang="en-US" dirty="0">
                <a:latin typeface="+mj-lt"/>
                <a:sym typeface="Courier" charset="0"/>
              </a:rPr>
            </a:br>
            <a:r>
              <a:rPr lang="en-US" altLang="en-US" dirty="0" smtClean="0">
                <a:latin typeface="+mj-lt"/>
                <a:sym typeface="Courier" charset="0"/>
              </a:rPr>
              <a:t>		</a:t>
            </a:r>
            <a:r>
              <a:rPr lang="en-US" altLang="en-US" dirty="0" smtClean="0">
                <a:latin typeface="+mj-lt"/>
                <a:ea typeface="Courier" charset="0"/>
                <a:cs typeface="Courier" charset="0"/>
                <a:sym typeface="Courier" charset="0"/>
              </a:rPr>
              <a:t>} </a:t>
            </a:r>
            <a:r>
              <a:rPr lang="en-US" altLang="en-US" dirty="0">
                <a:latin typeface="+mj-lt"/>
                <a:ea typeface="Courier" charset="0"/>
                <a:cs typeface="Courier" charset="0"/>
                <a:sym typeface="Courier" charset="0"/>
              </a:rPr>
              <a:t>while (</a:t>
            </a:r>
            <a:r>
              <a:rPr lang="en-US" altLang="en-US" dirty="0" err="1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altLang="en-US" dirty="0">
                <a:latin typeface="+mj-lt"/>
                <a:ea typeface="Courier" charset="0"/>
                <a:cs typeface="Courier" charset="0"/>
                <a:sym typeface="Courier" charset="0"/>
              </a:rPr>
              <a:t> != </a:t>
            </a:r>
            <a:r>
              <a:rPr lang="en-US" altLang="en-US" dirty="0">
                <a:solidFill>
                  <a:srgbClr val="FF8000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h</a:t>
            </a:r>
            <a:r>
              <a:rPr lang="en-US" altLang="en-US" dirty="0" smtClean="0">
                <a:latin typeface="+mj-lt"/>
                <a:ea typeface="Courier" charset="0"/>
                <a:cs typeface="Courier" charset="0"/>
                <a:sym typeface="Courier" charset="0"/>
              </a:rPr>
              <a:t>);</a:t>
            </a:r>
            <a:endParaRPr lang="en-US" altLang="en-US" sz="2400" dirty="0" smtClean="0">
              <a:latin typeface="+mj-lt"/>
              <a:ea typeface="Lucida Grande" charset="0"/>
              <a:cs typeface="Lucida Grande" charset="0"/>
              <a:sym typeface="Lucida Grande" charset="0"/>
            </a:endParaRPr>
          </a:p>
          <a:p>
            <a:pPr marL="92869" indent="-92869">
              <a:lnSpc>
                <a:spcPct val="85000"/>
              </a:lnSpc>
              <a:buSzPct val="94000"/>
            </a:pPr>
            <a:r>
              <a:rPr lang="en-US" altLang="en-US" sz="28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Use </a:t>
            </a:r>
            <a:r>
              <a:rPr lang="en-US" altLang="en-US" sz="28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this mapping</a:t>
            </a: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:</a:t>
            </a:r>
            <a:r>
              <a:rPr lang="en-US" altLang="en-US" sz="2800" dirty="0">
                <a:latin typeface="+mj-lt"/>
                <a:sym typeface="Lucida Grande" charset="0"/>
              </a:rPr>
              <a:t>	</a:t>
            </a:r>
            <a:r>
              <a:rPr lang="en-US" altLang="en-US" sz="2400" dirty="0" smtClean="0">
                <a:latin typeface="+mj-lt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>
                <a:solidFill>
                  <a:srgbClr val="7FD13B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g</a:t>
            </a:r>
            <a:r>
              <a:rPr lang="en-US" altLang="en-US" sz="2400" dirty="0">
                <a:latin typeface="+mj-lt"/>
                <a:ea typeface="Courier" charset="0"/>
                <a:cs typeface="Courier" charset="0"/>
                <a:sym typeface="Courier" charset="0"/>
              </a:rPr>
              <a:t>,  </a:t>
            </a:r>
            <a:r>
              <a:rPr lang="en-US" altLang="en-US" sz="2400" dirty="0">
                <a:solidFill>
                  <a:srgbClr val="008000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>
                <a:solidFill>
                  <a:srgbClr val="FF8000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h</a:t>
            </a:r>
            <a:r>
              <a:rPr lang="en-US" altLang="en-US" sz="2400" dirty="0">
                <a:latin typeface="+mj-lt"/>
                <a:ea typeface="Courier" charset="0"/>
                <a:cs typeface="Courier" charset="0"/>
                <a:sym typeface="Courier" charset="0"/>
              </a:rPr>
              <a:t>,   </a:t>
            </a:r>
            <a:r>
              <a:rPr lang="en-US" altLang="en-US" sz="2400" dirty="0" err="1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altLang="en-US" sz="2400" dirty="0">
                <a:latin typeface="+mj-lt"/>
                <a:ea typeface="Courier" charset="0"/>
                <a:cs typeface="Courier" charset="0"/>
                <a:sym typeface="Courier" charset="0"/>
              </a:rPr>
              <a:t>,   </a:t>
            </a:r>
            <a:r>
              <a:rPr lang="en-US" altLang="en-US" sz="2400" dirty="0">
                <a:solidFill>
                  <a:srgbClr val="00ADDC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j</a:t>
            </a:r>
            <a:r>
              <a:rPr lang="en-US" altLang="en-US" sz="2400" dirty="0">
                <a:latin typeface="+mj-lt"/>
                <a:ea typeface="Courier" charset="0"/>
                <a:cs typeface="Courier" charset="0"/>
                <a:sym typeface="Courier" charset="0"/>
              </a:rPr>
              <a:t>, </a:t>
            </a:r>
            <a:r>
              <a:rPr lang="en-US" altLang="en-US" sz="2400" dirty="0">
                <a:solidFill>
                  <a:srgbClr val="800000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&amp;A[0]</a:t>
            </a:r>
            <a:r>
              <a:rPr lang="en-US" altLang="en-US" sz="2400" dirty="0">
                <a:solidFill>
                  <a:srgbClr val="800000"/>
                </a:solidFill>
                <a:latin typeface="+mj-lt"/>
                <a:sym typeface="Courier" charset="0"/>
              </a:rPr>
              <a:t/>
            </a:r>
            <a:br>
              <a:rPr lang="en-US" altLang="en-US" sz="2400" dirty="0">
                <a:solidFill>
                  <a:srgbClr val="800000"/>
                </a:solidFill>
                <a:latin typeface="+mj-lt"/>
                <a:sym typeface="Courier" charset="0"/>
              </a:rPr>
            </a:br>
            <a:r>
              <a:rPr lang="en-US" altLang="en-US" sz="2400" dirty="0">
                <a:solidFill>
                  <a:srgbClr val="800000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 smtClean="0">
                <a:solidFill>
                  <a:srgbClr val="800000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						    </a:t>
            </a:r>
            <a:r>
              <a:rPr lang="en-US" altLang="en-US" sz="2400" dirty="0" smtClean="0">
                <a:solidFill>
                  <a:srgbClr val="7FD13B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$</a:t>
            </a:r>
            <a:r>
              <a:rPr lang="en-US" altLang="en-US" sz="2400" dirty="0">
                <a:solidFill>
                  <a:srgbClr val="7FD13B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s1</a:t>
            </a:r>
            <a:r>
              <a:rPr lang="en-US" altLang="en-US" sz="2400" dirty="0">
                <a:latin typeface="+mj-lt"/>
                <a:ea typeface="Courier" charset="0"/>
                <a:cs typeface="Courier" charset="0"/>
                <a:sym typeface="Courier" charset="0"/>
              </a:rPr>
              <a:t>, </a:t>
            </a:r>
            <a:r>
              <a:rPr lang="en-US" altLang="en-US" sz="2400" dirty="0">
                <a:solidFill>
                  <a:srgbClr val="FF8000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$s2</a:t>
            </a:r>
            <a:r>
              <a:rPr lang="en-US" altLang="en-US" sz="2400" dirty="0">
                <a:latin typeface="+mj-lt"/>
                <a:ea typeface="Courier" charset="0"/>
                <a:cs typeface="Courier" charset="0"/>
                <a:sym typeface="Courier" charset="0"/>
              </a:rPr>
              <a:t>, </a:t>
            </a:r>
            <a:r>
              <a:rPr lang="en-US" altLang="en-US" sz="2400" dirty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$s3</a:t>
            </a:r>
            <a:r>
              <a:rPr lang="en-US" altLang="en-US" sz="2400" dirty="0">
                <a:latin typeface="+mj-lt"/>
                <a:ea typeface="Courier" charset="0"/>
                <a:cs typeface="Courier" charset="0"/>
                <a:sym typeface="Courier" charset="0"/>
              </a:rPr>
              <a:t>, </a:t>
            </a:r>
            <a:r>
              <a:rPr lang="en-US" altLang="en-US" sz="2400" dirty="0">
                <a:solidFill>
                  <a:srgbClr val="00ADDC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$s4</a:t>
            </a:r>
            <a:r>
              <a:rPr lang="en-US" altLang="en-US" sz="2400" dirty="0">
                <a:latin typeface="+mj-lt"/>
                <a:ea typeface="Courier" charset="0"/>
                <a:cs typeface="Courier" charset="0"/>
                <a:sym typeface="Courier" charset="0"/>
              </a:rPr>
              <a:t>, </a:t>
            </a:r>
            <a:r>
              <a:rPr lang="en-US" altLang="en-US" sz="2400" dirty="0">
                <a:solidFill>
                  <a:srgbClr val="800000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$s5</a:t>
            </a:r>
            <a:endParaRPr lang="en-US" altLang="en-US" sz="2400" dirty="0">
              <a:solidFill>
                <a:srgbClr val="800000"/>
              </a:solidFill>
              <a:latin typeface="+mj-lt"/>
              <a:sym typeface="Courier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3863181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869" indent="-92869"/>
            <a:r>
              <a:rPr lang="en-US" altLang="en-US" sz="2400" dirty="0">
                <a:solidFill>
                  <a:srgbClr val="6E05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Loop:</a:t>
            </a:r>
            <a:r>
              <a:rPr lang="en-US" altLang="en-US" sz="24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sll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 $t1,</a:t>
            </a:r>
            <a:r>
              <a:rPr lang="en-US" altLang="en-US" sz="2400" dirty="0">
                <a:solidFill>
                  <a:srgbClr val="EA157A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$s3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,2    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# $t1= 4*</a:t>
            </a:r>
            <a:r>
              <a:rPr lang="en-US" altLang="en-US" sz="2400" i="1" dirty="0" err="1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  <a:t/>
            </a:r>
            <a:b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</a:b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altLang="en-US" sz="2400" i="1" dirty="0" smtClean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	 </a:t>
            </a: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addu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$t1,$t1,</a:t>
            </a:r>
            <a:r>
              <a:rPr lang="en-US" altLang="en-US" sz="2400" dirty="0">
                <a:solidFill>
                  <a:srgbClr val="8000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$s5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 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# $t1=</a:t>
            </a:r>
            <a:r>
              <a:rPr lang="en-US" altLang="en-US" sz="2400" i="1" dirty="0" err="1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addr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A+4i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  <a:t/>
            </a:r>
            <a:b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</a:b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altLang="en-US" sz="2400" i="1" dirty="0" smtClean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lw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$t1,0($t1)   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# $t1=A[</a:t>
            </a:r>
            <a:r>
              <a:rPr lang="en-US" altLang="en-US" sz="2400" i="1" dirty="0" err="1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]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  <a:t/>
            </a:r>
            <a:b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</a:b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altLang="en-US" sz="2400" i="1" dirty="0" smtClean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add  </a:t>
            </a:r>
            <a:r>
              <a:rPr lang="en-US" altLang="en-US" sz="2400" dirty="0">
                <a:solidFill>
                  <a:srgbClr val="7FD13B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$s1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,</a:t>
            </a:r>
            <a:r>
              <a:rPr lang="en-US" altLang="en-US" sz="2400" dirty="0">
                <a:solidFill>
                  <a:srgbClr val="7FD13B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$s1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,$t1  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# g=</a:t>
            </a:r>
            <a:r>
              <a:rPr lang="en-US" altLang="en-US" sz="2400" i="1" dirty="0" err="1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g+A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[</a:t>
            </a:r>
            <a:r>
              <a:rPr lang="en-US" altLang="en-US" sz="2400" i="1" dirty="0" err="1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]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  <a:t/>
            </a:r>
            <a:b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</a:b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altLang="en-US" sz="2400" i="1" dirty="0" smtClean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addu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>
                <a:solidFill>
                  <a:srgbClr val="EA157A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$s3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,</a:t>
            </a:r>
            <a:r>
              <a:rPr lang="en-US" altLang="en-US" sz="2400" dirty="0">
                <a:solidFill>
                  <a:srgbClr val="EA157A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$s3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,</a:t>
            </a:r>
            <a:r>
              <a:rPr lang="en-US" altLang="en-US" sz="2400" dirty="0">
                <a:solidFill>
                  <a:srgbClr val="00ADDC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$s4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 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# </a:t>
            </a:r>
            <a:r>
              <a:rPr lang="en-US" altLang="en-US" sz="2400" i="1" dirty="0" err="1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=</a:t>
            </a:r>
            <a:r>
              <a:rPr lang="en-US" altLang="en-US" sz="2400" i="1" dirty="0" err="1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i+j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  <a:t/>
            </a:r>
            <a:b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</a:b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altLang="en-US" sz="2400" i="1" dirty="0" smtClean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bne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</a:t>
            </a:r>
            <a:r>
              <a:rPr lang="en-US" altLang="en-US" sz="2400" dirty="0">
                <a:solidFill>
                  <a:srgbClr val="EA157A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$s3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,</a:t>
            </a:r>
            <a:r>
              <a:rPr lang="en-US" altLang="en-US" sz="2400" dirty="0">
                <a:solidFill>
                  <a:srgbClr val="FF80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$s2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,</a:t>
            </a:r>
            <a:r>
              <a:rPr lang="en-US" altLang="en-US" sz="2400" dirty="0">
                <a:solidFill>
                  <a:srgbClr val="6E05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Loop</a:t>
            </a:r>
            <a:r>
              <a:rPr lang="en-US" altLang="en-US" sz="24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# </a:t>
            </a:r>
            <a:r>
              <a:rPr lang="en-US" altLang="en-US" sz="2400" i="1" dirty="0" err="1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goto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Loop</a:t>
            </a:r>
            <a:r>
              <a:rPr lang="en-US" altLang="en-US" sz="2400" i="1" dirty="0">
                <a:latin typeface="Courier" charset="0"/>
                <a:sym typeface="Courier" charset="0"/>
              </a:rPr>
              <a:t/>
            </a:r>
            <a:br>
              <a:rPr lang="en-US" altLang="en-US" sz="2400" i="1" dirty="0">
                <a:latin typeface="Courier" charset="0"/>
                <a:sym typeface="Courier" charset="0"/>
              </a:rPr>
            </a:br>
            <a:r>
              <a:rPr lang="en-US" altLang="en-US" sz="2400" i="1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                     </a:t>
            </a:r>
            <a:r>
              <a:rPr lang="en-US" altLang="en-US" sz="2400" i="1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i="1" dirty="0" smtClean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# 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if </a:t>
            </a:r>
            <a:r>
              <a:rPr lang="en-US" altLang="en-US" sz="2400" i="1" dirty="0" err="1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!=h</a:t>
            </a:r>
            <a:endParaRPr lang="en-US" altLang="en-US" sz="2400" dirty="0">
              <a:latin typeface="Lucida Grande" charset="0"/>
              <a:sym typeface="Lucida Grande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6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Six Fundamental Steps in </a:t>
            </a:r>
            <a:br>
              <a:rPr lang="en-US" dirty="0" smtClean="0"/>
            </a:br>
            <a:r>
              <a:rPr lang="en-US" dirty="0" smtClean="0"/>
              <a:t>Calling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366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Put parameters in a place where function can access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Transfer control to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Acquire (local) storage resources needed for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 desired task of the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Put result value in a place where calling program can access it and restore any registers you used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control to point of origin, since a function can be called from several points in a program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857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Function Call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Registers faster than memory, so use them</a:t>
            </a:r>
          </a:p>
          <a:p>
            <a:r>
              <a:rPr lang="en-US" dirty="0" smtClean="0">
                <a:latin typeface="Courier New"/>
                <a:cs typeface="Courier New"/>
              </a:rPr>
              <a:t>$a0–$a3</a:t>
            </a:r>
            <a:r>
              <a:rPr lang="en-US" dirty="0" smtClean="0"/>
              <a:t>: four </a:t>
            </a:r>
            <a:r>
              <a:rPr lang="en-US" i="1" dirty="0" smtClean="0">
                <a:solidFill>
                  <a:srgbClr val="0000FF"/>
                </a:solidFill>
              </a:rPr>
              <a:t>argument </a:t>
            </a:r>
            <a:r>
              <a:rPr lang="en-US" dirty="0" smtClean="0"/>
              <a:t>registers to pass parameters</a:t>
            </a:r>
          </a:p>
          <a:p>
            <a:r>
              <a:rPr lang="en-US" dirty="0" smtClean="0">
                <a:latin typeface="Courier New"/>
                <a:cs typeface="Courier New"/>
              </a:rPr>
              <a:t>$v0–$v1</a:t>
            </a:r>
            <a:r>
              <a:rPr lang="en-US" dirty="0" smtClean="0"/>
              <a:t>: two </a:t>
            </a:r>
            <a:r>
              <a:rPr lang="en-US" i="1" dirty="0" smtClean="0">
                <a:solidFill>
                  <a:srgbClr val="0000FF"/>
                </a:solidFill>
              </a:rPr>
              <a:t>value </a:t>
            </a:r>
            <a:r>
              <a:rPr lang="en-US" dirty="0" smtClean="0"/>
              <a:t>registers to return values</a:t>
            </a:r>
          </a:p>
          <a:p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/>
              <a:t>: one </a:t>
            </a:r>
            <a:r>
              <a:rPr lang="en-US" i="1" dirty="0" smtClean="0">
                <a:solidFill>
                  <a:srgbClr val="0000FF"/>
                </a:solidFill>
              </a:rPr>
              <a:t>return address </a:t>
            </a:r>
            <a:r>
              <a:rPr lang="en-US" dirty="0" smtClean="0"/>
              <a:t>register to return to the point of origin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395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1534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Instruction Support for </a:t>
            </a:r>
            <a:r>
              <a:rPr lang="en-US" dirty="0" smtClean="0"/>
              <a:t>Functions (1/4)</a:t>
            </a:r>
            <a:endParaRPr lang="en-US" dirty="0"/>
          </a:p>
        </p:txBody>
      </p:sp>
      <p:sp>
        <p:nvSpPr>
          <p:cNvPr id="196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3242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b="1" dirty="0">
                <a:latin typeface="Courier"/>
                <a:cs typeface="Courier"/>
              </a:rPr>
              <a:t>... </a:t>
            </a:r>
            <a:r>
              <a:rPr lang="en-US" sz="2400" b="1" dirty="0" err="1">
                <a:latin typeface="Courier"/>
                <a:cs typeface="Courier"/>
              </a:rPr>
              <a:t>sum(a,b</a:t>
            </a:r>
            <a:r>
              <a:rPr lang="en-US" sz="2400" b="1" dirty="0">
                <a:latin typeface="Courier"/>
                <a:cs typeface="Courier"/>
              </a:rPr>
              <a:t>);...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/* a,b:$s0,$s1 */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sum(int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x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y</a:t>
            </a:r>
            <a:r>
              <a:rPr lang="en-US" sz="2400" b="1" dirty="0">
                <a:latin typeface="Courier"/>
                <a:cs typeface="Courier"/>
              </a:rPr>
              <a:t>) {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return </a:t>
            </a:r>
            <a:r>
              <a:rPr lang="en-US" sz="2400" b="1" dirty="0" err="1">
                <a:latin typeface="Courier"/>
                <a:cs typeface="Courier"/>
              </a:rPr>
              <a:t>x+y</a:t>
            </a:r>
            <a:r>
              <a:rPr lang="en-US" sz="2400" b="1" dirty="0">
                <a:latin typeface="Courier"/>
                <a:cs typeface="Courier"/>
              </a:rPr>
              <a:t>;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 smtClean="0">
                <a:latin typeface="Courier"/>
                <a:cs typeface="Courier"/>
              </a:rPr>
              <a:t> address (shown in decimal)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1000 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1004 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1008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1012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1016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…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2000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2004</a:t>
            </a:r>
          </a:p>
        </p:txBody>
      </p:sp>
      <p:sp>
        <p:nvSpPr>
          <p:cNvPr id="1961988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1961989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961990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  <p:sp>
        <p:nvSpPr>
          <p:cNvPr id="1961991" name="Rectangle 7"/>
          <p:cNvSpPr>
            <a:spLocks noChangeArrowheads="1"/>
          </p:cNvSpPr>
          <p:nvPr/>
        </p:nvSpPr>
        <p:spPr bwMode="auto">
          <a:xfrm>
            <a:off x="3581400" y="3581400"/>
            <a:ext cx="5562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18 VAG Rounded Bold   07390"/>
                <a:cs typeface="Corbel"/>
              </a:rPr>
              <a:t>In MIPS, all instructions are 4 bytes, and stored in memory just like data. So here we show the addresses of where the programs are stored.</a:t>
            </a:r>
          </a:p>
        </p:txBody>
      </p:sp>
      <p:sp>
        <p:nvSpPr>
          <p:cNvPr id="1961992" name="AutoShape 8"/>
          <p:cNvSpPr>
            <a:spLocks noChangeArrowheads="1"/>
          </p:cNvSpPr>
          <p:nvPr/>
        </p:nvSpPr>
        <p:spPr bwMode="auto">
          <a:xfrm>
            <a:off x="1828800" y="3505200"/>
            <a:ext cx="1600200" cy="2667000"/>
          </a:xfrm>
          <a:prstGeom prst="leftArrow">
            <a:avLst>
              <a:gd name="adj1" fmla="val 48574"/>
              <a:gd name="adj2" fmla="val 5300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552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Instruction Support for </a:t>
            </a:r>
            <a:r>
              <a:rPr lang="en-US" dirty="0" smtClean="0"/>
              <a:t>Functions (2/4)</a:t>
            </a:r>
            <a:endParaRPr lang="en-US" dirty="0"/>
          </a:p>
        </p:txBody>
      </p:sp>
      <p:sp>
        <p:nvSpPr>
          <p:cNvPr id="196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3242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b="1" dirty="0">
                <a:latin typeface="Courier"/>
                <a:cs typeface="Courier"/>
              </a:rPr>
              <a:t>... </a:t>
            </a:r>
            <a:r>
              <a:rPr lang="en-US" sz="2400" b="1" dirty="0" err="1">
                <a:latin typeface="Courier"/>
                <a:cs typeface="Courier"/>
              </a:rPr>
              <a:t>sum(a,b</a:t>
            </a:r>
            <a:r>
              <a:rPr lang="en-US" sz="2400" b="1" dirty="0">
                <a:latin typeface="Courier"/>
                <a:cs typeface="Courier"/>
              </a:rPr>
              <a:t>);...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/* a,b:$s0,$s1 */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sum(int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x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y</a:t>
            </a:r>
            <a:r>
              <a:rPr lang="en-US" sz="2400" b="1" dirty="0">
                <a:latin typeface="Courier"/>
                <a:cs typeface="Courier"/>
              </a:rPr>
              <a:t>) {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return </a:t>
            </a:r>
            <a:r>
              <a:rPr lang="en-US" sz="2400" b="1" dirty="0" err="1">
                <a:latin typeface="Courier"/>
                <a:cs typeface="Courier"/>
              </a:rPr>
              <a:t>x+y</a:t>
            </a:r>
            <a:r>
              <a:rPr lang="en-US" sz="2400" b="1" dirty="0">
                <a:latin typeface="Courier"/>
                <a:cs typeface="Courier"/>
              </a:rPr>
              <a:t>;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address (shown in decimal)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1000 add  $a0,$s0,$zero  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# x = a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1004 add  $a1,$s1,$zero  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# y = b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</a:t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1008 </a:t>
            </a:r>
            <a:r>
              <a:rPr lang="en-US" sz="2400" b="1" dirty="0" err="1">
                <a:latin typeface="Courier"/>
                <a:cs typeface="Courier"/>
              </a:rPr>
              <a:t>addi</a:t>
            </a:r>
            <a:r>
              <a:rPr lang="en-US" sz="2400" b="1" dirty="0">
                <a:latin typeface="Courier"/>
                <a:cs typeface="Courier"/>
              </a:rPr>
              <a:t> $ra,$zero,1016 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#$</a:t>
            </a:r>
            <a:r>
              <a:rPr lang="en-US" sz="2400" b="1" i="1" dirty="0" err="1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ra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=1016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/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1012 j    sum 	</a:t>
            </a:r>
            <a:r>
              <a:rPr lang="en-US" sz="2400" b="1" dirty="0" smtClean="0">
                <a:latin typeface="Courier"/>
                <a:cs typeface="Courier"/>
              </a:rPr>
              <a:t>	  </a:t>
            </a:r>
            <a:r>
              <a:rPr lang="en-US" sz="2400" b="1" i="1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#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jump to sum</a:t>
            </a:r>
            <a:r>
              <a:rPr lang="en-US" sz="2400" b="1" dirty="0">
                <a:latin typeface="Courier"/>
                <a:cs typeface="Courier"/>
              </a:rPr>
              <a:t/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1016 </a:t>
            </a:r>
            <a:r>
              <a:rPr lang="en-US" sz="2400" b="1" dirty="0" smtClean="0">
                <a:latin typeface="Courier"/>
                <a:cs typeface="Courier"/>
              </a:rPr>
              <a:t>…						</a:t>
            </a:r>
            <a:r>
              <a:rPr lang="en-US" sz="2400" b="1" i="1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# next instruction</a:t>
            </a:r>
            <a:r>
              <a:rPr lang="en-US" sz="2400" b="1" dirty="0">
                <a:latin typeface="Courier"/>
                <a:cs typeface="Courier"/>
              </a:rPr>
              <a:t/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…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2000 sum: add $v0,$a0,$a1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2004 </a:t>
            </a:r>
            <a:r>
              <a:rPr lang="en-US" sz="2400" b="1" dirty="0" err="1">
                <a:solidFill>
                  <a:srgbClr val="C00000"/>
                </a:solidFill>
                <a:latin typeface="Courier"/>
                <a:cs typeface="Courier"/>
              </a:rPr>
              <a:t>jr</a:t>
            </a:r>
            <a:r>
              <a:rPr lang="en-US" sz="2400" b="1" dirty="0">
                <a:solidFill>
                  <a:srgbClr val="C00000"/>
                </a:solidFill>
                <a:latin typeface="Courier"/>
                <a:cs typeface="Courier"/>
              </a:rPr>
              <a:t>   $</a:t>
            </a:r>
            <a:r>
              <a:rPr lang="en-US" sz="2400" b="1" dirty="0" err="1">
                <a:solidFill>
                  <a:srgbClr val="C00000"/>
                </a:solidFill>
                <a:latin typeface="Courier"/>
                <a:cs typeface="Courier"/>
              </a:rPr>
              <a:t>ra</a:t>
            </a:r>
            <a:r>
              <a:rPr lang="en-US" sz="2400" b="1" dirty="0" smtClean="0">
                <a:latin typeface="Courier"/>
                <a:cs typeface="Courier"/>
              </a:rPr>
              <a:t>	       </a:t>
            </a:r>
            <a:r>
              <a:rPr lang="en-US" sz="2400" b="1" i="1" dirty="0" smtClean="0">
                <a:solidFill>
                  <a:srgbClr val="C00000"/>
                </a:solidFill>
                <a:latin typeface="Courier"/>
                <a:cs typeface="Courier"/>
              </a:rPr>
              <a:t># </a:t>
            </a:r>
            <a:r>
              <a:rPr lang="en-US" sz="2400" b="1" i="1" dirty="0">
                <a:solidFill>
                  <a:srgbClr val="C00000"/>
                </a:solidFill>
                <a:latin typeface="Courier"/>
                <a:cs typeface="Courier"/>
              </a:rPr>
              <a:t>new instruction</a:t>
            </a:r>
            <a:endParaRPr lang="en-US" sz="2400" b="1" dirty="0">
              <a:solidFill>
                <a:srgbClr val="C00000"/>
              </a:solidFill>
              <a:latin typeface="Courier"/>
              <a:cs typeface="Courier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1231641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54000" y="2260583"/>
            <a:ext cx="8636000" cy="821284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Levels </a:t>
            </a:r>
            <a:r>
              <a:rPr lang="en-US" dirty="0"/>
              <a:t>of </a:t>
            </a:r>
            <a:r>
              <a:rPr lang="en-US" dirty="0" smtClean="0"/>
              <a:t>Representation/Interpretation</a:t>
            </a:r>
            <a:endParaRPr lang="en-US" dirty="0"/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24585" y="2202532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FFFF"/>
                </a:solidFill>
              </a:rPr>
              <a:t>lw</a:t>
            </a:r>
            <a:r>
              <a:rPr lang="en-US" sz="1600" dirty="0">
                <a:solidFill>
                  <a:srgbClr val="FFFFFF"/>
                </a:solidFill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FFFF"/>
                </a:solidFill>
              </a:rPr>
              <a:t>lw</a:t>
            </a:r>
            <a:r>
              <a:rPr lang="en-US" sz="1600" dirty="0">
                <a:solidFill>
                  <a:srgbClr val="FFFFFF"/>
                </a:solidFill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FFFF"/>
                </a:solidFill>
              </a:rPr>
              <a:t>sw</a:t>
            </a:r>
            <a:r>
              <a:rPr lang="en-US" sz="1600" dirty="0">
                <a:solidFill>
                  <a:srgbClr val="FFFFFF"/>
                </a:solidFill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FFFF"/>
                </a:solidFill>
              </a:rPr>
              <a:t>sw</a:t>
            </a:r>
            <a:r>
              <a:rPr lang="en-US" sz="1600" dirty="0">
                <a:solidFill>
                  <a:srgbClr val="FFFFFF"/>
                </a:solidFill>
              </a:rPr>
              <a:t>	  $t0, 4($2)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85725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High Level </a:t>
            </a:r>
            <a:r>
              <a:rPr lang="en-US" sz="1800" b="1" dirty="0" smtClean="0">
                <a:solidFill>
                  <a:srgbClr val="000000"/>
                </a:solidFill>
              </a:rPr>
              <a:t>Language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Program </a:t>
            </a:r>
            <a:r>
              <a:rPr lang="en-US" sz="1800" b="1" dirty="0">
                <a:solidFill>
                  <a:srgbClr val="000000"/>
                </a:solidFill>
              </a:rPr>
              <a:t>(e.g., C)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857250" y="2381440"/>
            <a:ext cx="280035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bg1"/>
                </a:solidFill>
              </a:rPr>
              <a:t>Assembly  </a:t>
            </a:r>
            <a:r>
              <a:rPr lang="en-US" sz="1800" b="1" dirty="0" smtClean="0">
                <a:solidFill>
                  <a:schemeClr val="bg1"/>
                </a:solidFill>
              </a:rPr>
              <a:t>Language Program </a:t>
            </a:r>
            <a:r>
              <a:rPr lang="en-US" sz="1800" b="1" dirty="0">
                <a:solidFill>
                  <a:schemeClr val="bg1"/>
                </a:solidFill>
              </a:rPr>
              <a:t>(</a:t>
            </a:r>
            <a:r>
              <a:rPr lang="en-US" sz="1800" b="1" dirty="0" smtClean="0">
                <a:solidFill>
                  <a:schemeClr val="bg1"/>
                </a:solidFill>
              </a:rPr>
              <a:t>e.g., MIPS</a:t>
            </a:r>
            <a:r>
              <a:rPr lang="en-US" sz="18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908050" y="329584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/>
              <a:t>Machine  Language 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6744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3366FF"/>
                </a:solidFill>
              </a:rPr>
              <a:t>Hardware Architecture </a:t>
            </a:r>
            <a:r>
              <a:rPr lang="en-US" sz="1800" b="1" dirty="0" smtClean="0">
                <a:solidFill>
                  <a:srgbClr val="3366FF"/>
                </a:solidFill>
              </a:rPr>
              <a:t>Description</a:t>
            </a:r>
            <a:br>
              <a:rPr lang="en-US" sz="1800" b="1" dirty="0" smtClean="0">
                <a:solidFill>
                  <a:srgbClr val="3366FF"/>
                </a:solidFill>
              </a:rPr>
            </a:br>
            <a:r>
              <a:rPr lang="en-US" sz="1800" b="1" dirty="0" smtClean="0">
                <a:solidFill>
                  <a:srgbClr val="3366FF"/>
                </a:solidFill>
              </a:rPr>
              <a:t>(</a:t>
            </a:r>
            <a:r>
              <a:rPr lang="en-US" sz="1800" b="1" dirty="0">
                <a:solidFill>
                  <a:srgbClr val="3366FF"/>
                </a:solidFill>
              </a:rPr>
              <a:t>e.g., block diagrams)</a:t>
            </a:r>
            <a:r>
              <a:rPr lang="en-US" sz="1800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057400" y="198139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197100" y="207664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 dirty="0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222500" y="299104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108200" y="381654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381000" y="405784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37007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temp = </a:t>
            </a: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v[k+1] = temp;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8688" name="Rectangle 19"/>
          <p:cNvSpPr>
            <a:spLocks noChangeArrowheads="1"/>
          </p:cNvSpPr>
          <p:nvPr/>
        </p:nvSpPr>
        <p:spPr bwMode="auto">
          <a:xfrm>
            <a:off x="4624585" y="429914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latin typeface="Courier New" charset="0"/>
              </a:rPr>
              <a:t>0000 1001 1100 0110 1010 1111 0101 1000</a:t>
            </a:r>
          </a:p>
          <a:p>
            <a:pPr algn="l"/>
            <a:r>
              <a:rPr lang="en-US" sz="1400" dirty="0">
                <a:latin typeface="Courier New" charset="0"/>
              </a:rPr>
              <a:t>1010 1111 0101 1000 0000 1001 1100 0110 </a:t>
            </a:r>
          </a:p>
          <a:p>
            <a:pPr algn="l"/>
            <a:r>
              <a:rPr lang="en-US" sz="1400" dirty="0">
                <a:latin typeface="Courier New" charset="0"/>
              </a:rPr>
              <a:t>1100 0110 1010 1111 0101 1000 0000 1001 </a:t>
            </a:r>
          </a:p>
          <a:p>
            <a:pPr algn="l"/>
            <a:r>
              <a:rPr lang="en-US" sz="1400" dirty="0">
                <a:latin typeface="Courier New" charset="0"/>
              </a:rPr>
              <a:t>0101 1000 0000 1001 1100 0110 1010 1111</a:t>
            </a:r>
            <a:r>
              <a:rPr lang="en-US" sz="1400" dirty="0">
                <a:latin typeface="Courier" charset="0"/>
              </a:rPr>
              <a:t>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844550" y="381654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082800" y="292277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286000" y="522465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381000" y="536911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pic>
        <p:nvPicPr>
          <p:cNvPr id="28695" name="Picture 35" descr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24585" y="4178010"/>
            <a:ext cx="16383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6" name="Rectangle 36"/>
          <p:cNvSpPr>
            <a:spLocks noChangeArrowheads="1"/>
          </p:cNvSpPr>
          <p:nvPr/>
        </p:nvSpPr>
        <p:spPr bwMode="auto">
          <a:xfrm>
            <a:off x="6009193" y="5291665"/>
            <a:ext cx="30480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366936" y="2184438"/>
            <a:ext cx="2583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FFFFFF"/>
                </a:solidFill>
              </a:rPr>
              <a:t>Anything can be represented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as a </a:t>
            </a:r>
            <a:r>
              <a:rPr lang="en-US" sz="1600" i="1" dirty="0" smtClean="0">
                <a:solidFill>
                  <a:srgbClr val="FFFFFF"/>
                </a:solidFill>
              </a:rPr>
              <a:t>number</a:t>
            </a:r>
            <a:r>
              <a:rPr lang="en-US" sz="1600" dirty="0" smtClean="0">
                <a:solidFill>
                  <a:srgbClr val="FFFFFF"/>
                </a:solidFill>
              </a:rPr>
              <a:t>, 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i.e., data or instructions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28674" name="Object 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624585" y="5550380"/>
          <a:ext cx="18288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" name="Image" r:id="rId5" imgW="3492063" imgH="2400000" progId="">
                  <p:embed/>
                </p:oleObj>
              </mc:Choice>
              <mc:Fallback>
                <p:oleObj name="Image" r:id="rId5" imgW="3492063" imgH="2400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585" y="5550380"/>
                        <a:ext cx="18288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609600" y="6070790"/>
            <a:ext cx="37084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5400"/>
                </a:solidFill>
              </a:rPr>
              <a:t>Logic Circuit Description</a:t>
            </a:r>
            <a:br>
              <a:rPr lang="en-US" sz="1800" b="1" dirty="0">
                <a:solidFill>
                  <a:srgbClr val="005400"/>
                </a:solidFill>
              </a:rPr>
            </a:br>
            <a:r>
              <a:rPr lang="en-US" sz="1800" b="1" dirty="0">
                <a:solidFill>
                  <a:srgbClr val="005400"/>
                </a:solidFill>
              </a:rPr>
              <a:t>(Circuit Schematic Diagrams)</a:t>
            </a:r>
          </a:p>
        </p:txBody>
      </p:sp>
    </p:spTree>
    <p:extLst>
      <p:ext uri="{BB962C8B-B14F-4D97-AF65-F5344CB8AC3E}">
        <p14:creationId xmlns:p14="http://schemas.microsoft.com/office/powerpoint/2010/main" val="40069508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3820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Instruction Support for Functions (</a:t>
            </a:r>
            <a:r>
              <a:rPr lang="en-US" dirty="0" smtClean="0"/>
              <a:t>3/4)</a:t>
            </a:r>
            <a:endParaRPr lang="en-US" dirty="0"/>
          </a:p>
        </p:txBody>
      </p:sp>
      <p:sp>
        <p:nvSpPr>
          <p:cNvPr id="196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86400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b="1" dirty="0">
                <a:latin typeface="Courier"/>
                <a:cs typeface="Courier"/>
              </a:rPr>
              <a:t>... </a:t>
            </a:r>
            <a:r>
              <a:rPr lang="en-US" sz="2400" b="1" dirty="0" err="1">
                <a:latin typeface="Courier"/>
                <a:cs typeface="Courier"/>
              </a:rPr>
              <a:t>sum(a,b</a:t>
            </a:r>
            <a:r>
              <a:rPr lang="en-US" sz="2400" b="1" dirty="0">
                <a:latin typeface="Courier"/>
                <a:cs typeface="Courier"/>
              </a:rPr>
              <a:t>);...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/* a,b:$s0,$s1 */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sum(int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x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y</a:t>
            </a:r>
            <a:r>
              <a:rPr lang="en-US" sz="2400" b="1" dirty="0">
                <a:latin typeface="Courier"/>
                <a:cs typeface="Courier"/>
              </a:rPr>
              <a:t>) {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return </a:t>
            </a:r>
            <a:r>
              <a:rPr lang="en-US" sz="2400" b="1" dirty="0" err="1">
                <a:latin typeface="Courier"/>
                <a:cs typeface="Courier"/>
              </a:rPr>
              <a:t>x+y</a:t>
            </a:r>
            <a:r>
              <a:rPr lang="en-US" sz="2400" b="1" dirty="0">
                <a:latin typeface="Courier"/>
                <a:cs typeface="Courier"/>
              </a:rPr>
              <a:t>;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endParaRPr lang="en-US" sz="20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endParaRPr lang="en-US" sz="20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endParaRPr lang="en-US" sz="20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endParaRPr lang="en-US" sz="24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sz="2400" dirty="0" smtClean="0">
                <a:latin typeface="Courier"/>
                <a:cs typeface="Courier"/>
              </a:rPr>
              <a:t>	</a:t>
            </a:r>
          </a:p>
          <a:p>
            <a:pPr>
              <a:buFont typeface="Times" pitchFamily="-65" charset="0"/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b="1" dirty="0" smtClean="0">
                <a:latin typeface="Courier"/>
                <a:cs typeface="Courier"/>
              </a:rPr>
              <a:t>2000 </a:t>
            </a:r>
            <a:r>
              <a:rPr lang="en-US" sz="2400" b="1" dirty="0">
                <a:latin typeface="Courier"/>
                <a:cs typeface="Courier"/>
              </a:rPr>
              <a:t>sum: add $v0,$a0,$a1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2004 </a:t>
            </a:r>
            <a:r>
              <a:rPr lang="en-US" sz="2400" b="1" dirty="0" err="1">
                <a:solidFill>
                  <a:srgbClr val="C00000"/>
                </a:solidFill>
                <a:latin typeface="Courier"/>
                <a:cs typeface="Courier"/>
              </a:rPr>
              <a:t>jr</a:t>
            </a:r>
            <a:r>
              <a:rPr lang="en-US" sz="2400" b="1" dirty="0">
                <a:solidFill>
                  <a:srgbClr val="C00000"/>
                </a:solidFill>
                <a:latin typeface="Courier"/>
                <a:cs typeface="Courier"/>
              </a:rPr>
              <a:t>   $</a:t>
            </a:r>
            <a:r>
              <a:rPr lang="en-US" sz="2400" b="1" dirty="0" err="1">
                <a:solidFill>
                  <a:srgbClr val="C00000"/>
                </a:solidFill>
                <a:latin typeface="Courier"/>
                <a:cs typeface="Courier"/>
              </a:rPr>
              <a:t>ra</a:t>
            </a:r>
            <a:r>
              <a:rPr lang="en-US" sz="2400" b="1" dirty="0" smtClean="0">
                <a:solidFill>
                  <a:srgbClr val="C00000"/>
                </a:solidFill>
                <a:latin typeface="Courier"/>
                <a:cs typeface="Courier"/>
              </a:rPr>
              <a:t>	   </a:t>
            </a:r>
            <a:r>
              <a:rPr lang="en-US" sz="2400" b="1" i="1" dirty="0" smtClean="0">
                <a:solidFill>
                  <a:srgbClr val="C00000"/>
                </a:solidFill>
                <a:latin typeface="Courier"/>
                <a:cs typeface="Courier"/>
              </a:rPr>
              <a:t># </a:t>
            </a:r>
            <a:r>
              <a:rPr lang="en-US" sz="2400" b="1" i="1" dirty="0">
                <a:solidFill>
                  <a:srgbClr val="C00000"/>
                </a:solidFill>
                <a:latin typeface="Courier"/>
                <a:cs typeface="Courier"/>
              </a:rPr>
              <a:t>new instruction</a:t>
            </a:r>
            <a:endParaRPr lang="en-US" sz="2400" b="1" dirty="0">
              <a:solidFill>
                <a:srgbClr val="C00000"/>
              </a:solidFill>
              <a:latin typeface="Courier"/>
              <a:cs typeface="Courier"/>
            </a:endParaRPr>
          </a:p>
        </p:txBody>
      </p:sp>
      <p:sp>
        <p:nvSpPr>
          <p:cNvPr id="1966087" name="Rectangle 7"/>
          <p:cNvSpPr>
            <a:spLocks noChangeArrowheads="1"/>
          </p:cNvSpPr>
          <p:nvPr/>
        </p:nvSpPr>
        <p:spPr bwMode="auto">
          <a:xfrm>
            <a:off x="762000" y="3261641"/>
            <a:ext cx="7848600" cy="1462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18 VAG Rounded Light   02390"/>
                <a:cs typeface="Corbel"/>
              </a:rPr>
              <a:t>Question: Why use</a:t>
            </a:r>
            <a:r>
              <a:rPr lang="en-US" sz="2400" dirty="0" smtClean="0">
                <a:solidFill>
                  <a:schemeClr val="tx1"/>
                </a:solidFill>
                <a:latin typeface="18 VAG Rounded Light   02390"/>
                <a:cs typeface="Corbel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r>
              <a:rPr lang="en-US" sz="2400" dirty="0" smtClean="0">
                <a:solidFill>
                  <a:schemeClr val="tx1"/>
                </a:solidFill>
                <a:latin typeface="18 VAG Rounded Light   02390"/>
                <a:cs typeface="Corbel"/>
              </a:rPr>
              <a:t> here</a:t>
            </a:r>
            <a:r>
              <a:rPr lang="en-US" sz="2400" dirty="0">
                <a:solidFill>
                  <a:schemeClr val="tx1"/>
                </a:solidFill>
                <a:latin typeface="18 VAG Rounded Light   02390"/>
                <a:cs typeface="Corbel"/>
              </a:rPr>
              <a:t>? Why not</a:t>
            </a:r>
            <a:r>
              <a:rPr lang="en-US" sz="2400" dirty="0" smtClean="0">
                <a:solidFill>
                  <a:schemeClr val="tx1"/>
                </a:solidFill>
                <a:latin typeface="18 VAG Rounded Light   02390"/>
                <a:cs typeface="Corbel"/>
              </a:rPr>
              <a:t> use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18 VAG Rounded Light   02390"/>
                <a:cs typeface="Corbel"/>
              </a:rPr>
              <a:t>?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18 VAG Rounded Light   02390"/>
                <a:cs typeface="Corbel"/>
              </a:rPr>
              <a:t>Answer: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sum</a:t>
            </a:r>
            <a:r>
              <a:rPr lang="en-US" sz="2400" dirty="0" smtClean="0">
                <a:solidFill>
                  <a:schemeClr val="tx1"/>
                </a:solidFill>
                <a:latin typeface="18 VAG Rounded Light   02390"/>
                <a:cs typeface="Corbel"/>
              </a:rPr>
              <a:t> might </a:t>
            </a:r>
            <a:r>
              <a:rPr lang="en-US" sz="2400" dirty="0">
                <a:solidFill>
                  <a:schemeClr val="tx1"/>
                </a:solidFill>
                <a:latin typeface="18 VAG Rounded Light   02390"/>
                <a:cs typeface="Corbel"/>
              </a:rPr>
              <a:t>be called by many places, so we can’t return to a fixed place. The calling proc to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sum</a:t>
            </a:r>
            <a:r>
              <a:rPr lang="en-US" sz="2400" dirty="0">
                <a:solidFill>
                  <a:schemeClr val="tx1"/>
                </a:solidFill>
                <a:latin typeface="18 VAG Rounded Light   02390"/>
                <a:cs typeface="Corbel"/>
              </a:rPr>
              <a:t> must be able to say “return here” somehow.</a:t>
            </a:r>
          </a:p>
        </p:txBody>
      </p:sp>
      <p:sp>
        <p:nvSpPr>
          <p:cNvPr id="1966088" name="Oval 8"/>
          <p:cNvSpPr>
            <a:spLocks noChangeArrowheads="1"/>
          </p:cNvSpPr>
          <p:nvPr/>
        </p:nvSpPr>
        <p:spPr bwMode="auto">
          <a:xfrm>
            <a:off x="1600200" y="5486400"/>
            <a:ext cx="843280" cy="533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1966089" name="AutoShape 9"/>
          <p:cNvSpPr>
            <a:spLocks noChangeArrowheads="1"/>
          </p:cNvSpPr>
          <p:nvPr/>
        </p:nvSpPr>
        <p:spPr bwMode="auto">
          <a:xfrm flipV="1">
            <a:off x="457200" y="4953000"/>
            <a:ext cx="386080" cy="1320800"/>
          </a:xfrm>
          <a:custGeom>
            <a:avLst/>
            <a:gdLst>
              <a:gd name="G0" fmla="+- 12427 0 0"/>
              <a:gd name="G1" fmla="+- 3021 0 0"/>
              <a:gd name="G2" fmla="+- 12158 0 3021"/>
              <a:gd name="G3" fmla="+- G2 0 3021"/>
              <a:gd name="G4" fmla="*/ G3 32768 32059"/>
              <a:gd name="G5" fmla="*/ G4 1 2"/>
              <a:gd name="G6" fmla="+- 21600 0 12427"/>
              <a:gd name="G7" fmla="*/ G6 3021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126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021"/>
                </a:lnTo>
                <a:cubicBezTo>
                  <a:pt x="5564" y="3021"/>
                  <a:pt x="0" y="7112"/>
                  <a:pt x="0" y="12158"/>
                </a:cubicBezTo>
                <a:lnTo>
                  <a:pt x="0" y="21600"/>
                </a:lnTo>
                <a:lnTo>
                  <a:pt x="6251" y="21600"/>
                </a:lnTo>
                <a:lnTo>
                  <a:pt x="6251" y="12158"/>
                </a:lnTo>
                <a:cubicBezTo>
                  <a:pt x="6251" y="10490"/>
                  <a:pt x="9016" y="9137"/>
                  <a:pt x="12427" y="9137"/>
                </a:cubicBezTo>
                <a:lnTo>
                  <a:pt x="12427" y="12158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525801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08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Instruction Support for Functions (</a:t>
            </a:r>
            <a:r>
              <a:rPr lang="en-US" dirty="0" smtClean="0"/>
              <a:t>4/4)</a:t>
            </a:r>
            <a:endParaRPr lang="en-US" dirty="0"/>
          </a:p>
        </p:txBody>
      </p:sp>
      <p:sp>
        <p:nvSpPr>
          <p:cNvPr id="196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686800" cy="5053013"/>
          </a:xfrm>
        </p:spPr>
        <p:txBody>
          <a:bodyPr/>
          <a:lstStyle/>
          <a:p>
            <a:r>
              <a:rPr lang="en-US" sz="2800" dirty="0">
                <a:latin typeface="18 VAG Rounded Light   02390"/>
              </a:rPr>
              <a:t>Single instruction to jump and save return address: jump and link (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sz="2800" dirty="0">
                <a:latin typeface="18 VAG Rounded Light   02390"/>
              </a:rPr>
              <a:t>)</a:t>
            </a:r>
          </a:p>
          <a:p>
            <a:r>
              <a:rPr lang="en-US" sz="2800" dirty="0">
                <a:solidFill>
                  <a:schemeClr val="accent1"/>
                </a:solidFill>
                <a:latin typeface="18 VAG Rounded Light   02390"/>
              </a:rPr>
              <a:t>Before</a:t>
            </a:r>
            <a:r>
              <a:rPr lang="en-US" sz="2800" dirty="0" smtClean="0">
                <a:latin typeface="18 VAG Rounded Light   02390"/>
              </a:rPr>
              <a:t>:</a:t>
            </a:r>
            <a:br>
              <a:rPr lang="en-US" sz="2800" dirty="0" smtClean="0">
                <a:latin typeface="18 VAG Rounded Light   02390"/>
              </a:rPr>
            </a:br>
            <a:r>
              <a:rPr lang="en-US" sz="2800" dirty="0" smtClean="0">
                <a:latin typeface="18 VAG Rounded Light   02390"/>
              </a:rPr>
              <a:t>  </a:t>
            </a:r>
            <a:r>
              <a:rPr lang="en-US" sz="2800" b="1" dirty="0" smtClean="0">
                <a:latin typeface="Courier"/>
                <a:cs typeface="Courier"/>
              </a:rPr>
              <a:t>1008 </a:t>
            </a:r>
            <a:r>
              <a:rPr lang="en-US" sz="2800" b="1" dirty="0" err="1">
                <a:latin typeface="Courier"/>
                <a:cs typeface="Courier"/>
              </a:rPr>
              <a:t>addi</a:t>
            </a:r>
            <a:r>
              <a:rPr lang="en-US" sz="2800" b="1" dirty="0">
                <a:latin typeface="Courier"/>
                <a:cs typeface="Courier"/>
              </a:rPr>
              <a:t> $ra,$zero,1016 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#$</a:t>
            </a:r>
            <a:r>
              <a:rPr lang="en-US" sz="2800" b="1" i="1" dirty="0" err="1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ra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=1016</a:t>
            </a:r>
            <a:r>
              <a:rPr lang="en-US" sz="2800" b="1" dirty="0" smtClean="0">
                <a:latin typeface="Courier"/>
                <a:cs typeface="Courier"/>
              </a:rPr>
              <a:t/>
            </a:r>
            <a:br>
              <a:rPr lang="en-US" sz="2800" b="1" dirty="0" smtClean="0">
                <a:latin typeface="Courier"/>
                <a:cs typeface="Courier"/>
              </a:rPr>
            </a:br>
            <a:r>
              <a:rPr lang="en-US" sz="2800" b="1" dirty="0" smtClean="0">
                <a:latin typeface="Courier"/>
                <a:cs typeface="Courier"/>
              </a:rPr>
              <a:t> 1012 </a:t>
            </a:r>
            <a:r>
              <a:rPr lang="en-US" sz="2800" b="1" dirty="0">
                <a:latin typeface="Courier"/>
                <a:cs typeface="Courier"/>
              </a:rPr>
              <a:t>j sum 			  </a:t>
            </a:r>
            <a:r>
              <a:rPr lang="en-US" sz="2800" b="1" i="1" dirty="0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</a:t>
            </a:r>
            <a:r>
              <a:rPr lang="en-US" sz="2800" b="1" i="1" dirty="0" err="1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goto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800" b="1" i="1" dirty="0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sum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Courier"/>
              <a:cs typeface="Courier"/>
            </a:endParaRPr>
          </a:p>
          <a:p>
            <a:r>
              <a:rPr lang="en-US" sz="2800" dirty="0">
                <a:solidFill>
                  <a:schemeClr val="accent1"/>
                </a:solidFill>
                <a:latin typeface="18 VAG Rounded Light   02390"/>
              </a:rPr>
              <a:t>After</a:t>
            </a:r>
            <a:r>
              <a:rPr lang="en-US" sz="2800" dirty="0" smtClean="0">
                <a:latin typeface="18 VAG Rounded Light   02390"/>
              </a:rPr>
              <a:t>:</a:t>
            </a:r>
            <a:br>
              <a:rPr lang="en-US" sz="2800" dirty="0" smtClean="0">
                <a:latin typeface="18 VAG Rounded Light   02390"/>
              </a:rPr>
            </a:br>
            <a:r>
              <a:rPr lang="en-US" sz="2800" dirty="0" smtClean="0">
                <a:latin typeface="18 VAG Rounded Light   02390"/>
              </a:rPr>
              <a:t>  </a:t>
            </a:r>
            <a:r>
              <a:rPr lang="en-US" sz="2800" b="1" dirty="0" smtClean="0">
                <a:latin typeface="Courier"/>
                <a:cs typeface="Courier"/>
              </a:rPr>
              <a:t>1008 </a:t>
            </a:r>
            <a:r>
              <a:rPr lang="en-US" sz="2800" b="1" dirty="0" err="1">
                <a:latin typeface="Courier"/>
                <a:cs typeface="Courier"/>
              </a:rPr>
              <a:t>jal</a:t>
            </a:r>
            <a:r>
              <a:rPr lang="en-US" sz="2800" b="1" dirty="0">
                <a:latin typeface="Courier"/>
                <a:cs typeface="Courier"/>
              </a:rPr>
              <a:t> sum  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 $</a:t>
            </a:r>
            <a:r>
              <a:rPr lang="en-US" sz="2800" b="1" i="1" dirty="0" err="1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ra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=1012,goto sum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Courier"/>
              <a:cs typeface="Courier"/>
            </a:endParaRPr>
          </a:p>
          <a:p>
            <a:r>
              <a:rPr lang="en-US" sz="2800" dirty="0">
                <a:latin typeface="18 VAG Rounded Light   02390"/>
              </a:rPr>
              <a:t>Why have a </a:t>
            </a:r>
            <a:r>
              <a:rPr lang="en-US" sz="2800" b="1" dirty="0" err="1">
                <a:latin typeface="Courier"/>
                <a:cs typeface="Courier"/>
              </a:rPr>
              <a:t>jal</a:t>
            </a:r>
            <a:r>
              <a:rPr lang="en-US" sz="2800" dirty="0">
                <a:latin typeface="18 VAG Rounded Light   02390"/>
              </a:rPr>
              <a:t>?</a:t>
            </a:r>
            <a:r>
              <a:rPr lang="en-US" sz="2800" dirty="0" smtClean="0">
                <a:latin typeface="18 VAG Rounded Light   02390"/>
              </a:rPr>
              <a:t> </a:t>
            </a:r>
          </a:p>
          <a:p>
            <a:pPr lvl="1"/>
            <a:r>
              <a:rPr lang="en-US" sz="2400" dirty="0" smtClean="0"/>
              <a:t>Make </a:t>
            </a:r>
            <a:r>
              <a:rPr lang="en-US" sz="2400" dirty="0"/>
              <a:t>the common case fast: function calls</a:t>
            </a:r>
            <a:r>
              <a:rPr lang="en-US" sz="2400" dirty="0" smtClean="0"/>
              <a:t> very </a:t>
            </a:r>
            <a:r>
              <a:rPr lang="en-US" sz="2400" dirty="0"/>
              <a:t>common. 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Don’t </a:t>
            </a:r>
            <a:r>
              <a:rPr lang="en-US" sz="2400" dirty="0"/>
              <a:t>have to know where</a:t>
            </a:r>
            <a:r>
              <a:rPr lang="en-US" sz="2400" dirty="0" smtClean="0"/>
              <a:t> code </a:t>
            </a:r>
            <a:r>
              <a:rPr lang="en-US" sz="2400" dirty="0"/>
              <a:t>is</a:t>
            </a:r>
            <a:r>
              <a:rPr lang="en-US" sz="2400" dirty="0" smtClean="0"/>
              <a:t> in memory </a:t>
            </a:r>
            <a:r>
              <a:rPr lang="en-US" sz="2400" dirty="0"/>
              <a:t>with </a:t>
            </a:r>
            <a:r>
              <a:rPr lang="en-US" sz="2400" b="1" dirty="0" err="1" smtClean="0">
                <a:latin typeface="Courier"/>
                <a:cs typeface="Courier"/>
              </a:rPr>
              <a:t>jal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5861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Function Call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Invoke function</a:t>
            </a:r>
            <a:r>
              <a:rPr lang="en-US" i="1" dirty="0" smtClean="0">
                <a:solidFill>
                  <a:srgbClr val="3366FF"/>
                </a:solidFill>
              </a:rPr>
              <a:t>: </a:t>
            </a:r>
            <a:r>
              <a:rPr lang="en-US" i="1" dirty="0" smtClean="0">
                <a:solidFill>
                  <a:srgbClr val="0000FF"/>
                </a:solidFill>
              </a:rPr>
              <a:t>jump and link </a:t>
            </a:r>
            <a:r>
              <a:rPr lang="en-US" dirty="0" smtClean="0"/>
              <a:t>instruction (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(really should be </a:t>
            </a:r>
            <a:r>
              <a:rPr lang="en-US" dirty="0" err="1" smtClean="0">
                <a:latin typeface="Courier"/>
              </a:rPr>
              <a:t>laj</a:t>
            </a:r>
            <a:r>
              <a:rPr lang="en-US" dirty="0" smtClean="0"/>
              <a:t> </a:t>
            </a:r>
            <a:r>
              <a:rPr lang="en-US" i="1" dirty="0" smtClean="0"/>
              <a:t>“link and jump”</a:t>
            </a:r>
            <a:r>
              <a:rPr lang="en-US" dirty="0" smtClean="0"/>
              <a:t>)</a:t>
            </a:r>
          </a:p>
          <a:p>
            <a:pPr lvl="1"/>
            <a:r>
              <a:rPr lang="en-US" sz="2811" dirty="0" smtClean="0"/>
              <a:t>“link” means form an </a:t>
            </a:r>
            <a:r>
              <a:rPr lang="en-US" sz="2811" i="1" dirty="0" smtClean="0"/>
              <a:t>address </a:t>
            </a:r>
            <a:r>
              <a:rPr lang="en-US" sz="2811" dirty="0" smtClean="0"/>
              <a:t>or </a:t>
            </a:r>
            <a:r>
              <a:rPr lang="en-US" sz="2811" i="1" dirty="0" smtClean="0"/>
              <a:t>link </a:t>
            </a:r>
            <a:r>
              <a:rPr lang="en-US" sz="2811" dirty="0" smtClean="0"/>
              <a:t>that points to </a:t>
            </a:r>
            <a:br>
              <a:rPr lang="en-US" sz="2811" dirty="0" smtClean="0"/>
            </a:br>
            <a:r>
              <a:rPr lang="en-US" sz="2811" dirty="0" smtClean="0"/>
              <a:t>calling site to allow function to return to proper address</a:t>
            </a:r>
          </a:p>
          <a:p>
            <a:pPr lvl="1"/>
            <a:r>
              <a:rPr lang="en-US" dirty="0" smtClean="0"/>
              <a:t>Jumps to address and simultaneously saves the address of the </a:t>
            </a:r>
            <a:r>
              <a:rPr lang="en-US" u="sng" dirty="0" smtClean="0"/>
              <a:t>following</a:t>
            </a:r>
            <a:r>
              <a:rPr lang="en-US" dirty="0" smtClean="0"/>
              <a:t> instruction in register </a:t>
            </a:r>
            <a:r>
              <a:rPr lang="en-US" sz="2400" dirty="0" smtClean="0">
                <a:latin typeface="Courier New"/>
                <a:cs typeface="Courier New"/>
              </a:rPr>
              <a:t>$</a:t>
            </a:r>
            <a:r>
              <a:rPr lang="en-US" sz="2400" dirty="0" err="1" smtClean="0">
                <a:latin typeface="Courier New"/>
                <a:cs typeface="Courier New"/>
              </a:rPr>
              <a:t>ra</a:t>
            </a:r>
            <a:endParaRPr lang="en-US" sz="2400" dirty="0" smtClean="0">
              <a:latin typeface="Courier New"/>
              <a:cs typeface="Courier New"/>
            </a:endParaRPr>
          </a:p>
          <a:p>
            <a:pPr lvl="1">
              <a:buNone/>
            </a:pPr>
            <a:r>
              <a:rPr lang="en-US" sz="3200" dirty="0" smtClean="0">
                <a:latin typeface="Courier New"/>
                <a:cs typeface="Courier New"/>
              </a:rPr>
              <a:t>		</a:t>
            </a:r>
            <a:r>
              <a:rPr lang="en-US" sz="3200" dirty="0" err="1" smtClean="0">
                <a:latin typeface="Courier New"/>
                <a:cs typeface="Courier New"/>
              </a:rPr>
              <a:t>jal</a:t>
            </a:r>
            <a:r>
              <a:rPr lang="en-US" sz="3200" dirty="0" smtClean="0">
                <a:latin typeface="Courier New"/>
                <a:cs typeface="Courier New"/>
              </a:rPr>
              <a:t> </a:t>
            </a:r>
            <a:r>
              <a:rPr lang="en-US" sz="3200" dirty="0" err="1" smtClean="0">
                <a:latin typeface="Courier New"/>
                <a:cs typeface="Courier New"/>
              </a:rPr>
              <a:t>FunctionLabel</a:t>
            </a:r>
            <a:endParaRPr lang="en-US" sz="3200" dirty="0" smtClean="0">
              <a:latin typeface="Courier New"/>
              <a:cs typeface="Courier New"/>
            </a:endParaRPr>
          </a:p>
          <a:p>
            <a:endParaRPr lang="en-US" dirty="0" smtClean="0"/>
          </a:p>
          <a:p>
            <a:r>
              <a:rPr lang="en-US" dirty="0" smtClean="0"/>
              <a:t>Return from function</a:t>
            </a:r>
            <a:r>
              <a:rPr lang="en-US" dirty="0" smtClean="0">
                <a:solidFill>
                  <a:srgbClr val="3366FF"/>
                </a:solidFill>
              </a:rPr>
              <a:t>: </a:t>
            </a:r>
            <a:r>
              <a:rPr lang="en-US" i="1" dirty="0" smtClean="0">
                <a:solidFill>
                  <a:srgbClr val="0000FF"/>
                </a:solidFill>
              </a:rPr>
              <a:t>jump register </a:t>
            </a:r>
            <a:r>
              <a:rPr lang="en-US" dirty="0" smtClean="0"/>
              <a:t>instruction (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jr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Unconditional jump to address specified in register</a:t>
            </a:r>
          </a:p>
          <a:p>
            <a:pPr lvl="1">
              <a:buNone/>
            </a:pPr>
            <a:r>
              <a:rPr lang="en-US" sz="3243" dirty="0" smtClean="0">
                <a:latin typeface="Courier New"/>
                <a:cs typeface="Courier New"/>
              </a:rPr>
              <a:t>		</a:t>
            </a:r>
            <a:r>
              <a:rPr lang="en-US" sz="3243" dirty="0" err="1" smtClean="0">
                <a:latin typeface="Courier New"/>
                <a:cs typeface="Courier New"/>
              </a:rPr>
              <a:t>jr</a:t>
            </a:r>
            <a:r>
              <a:rPr lang="en-US" sz="3243" dirty="0" smtClean="0">
                <a:latin typeface="Courier New"/>
                <a:cs typeface="Courier New"/>
              </a:rPr>
              <a:t> $</a:t>
            </a:r>
            <a:r>
              <a:rPr lang="en-US" sz="3243" dirty="0" err="1" smtClean="0">
                <a:latin typeface="Courier New"/>
                <a:cs typeface="Courier New"/>
              </a:rPr>
              <a:t>ra</a:t>
            </a:r>
            <a:endParaRPr lang="en-US" sz="3243" dirty="0" smtClean="0">
              <a:latin typeface="Courier New"/>
              <a:cs typeface="Courier New"/>
            </a:endParaRPr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495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2906"/>
            <a:ext cx="8229600" cy="503409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Calling program (</a:t>
            </a:r>
            <a:r>
              <a:rPr lang="en-US" i="1" dirty="0" smtClean="0">
                <a:solidFill>
                  <a:srgbClr val="0000FF"/>
                </a:solidFill>
              </a:rPr>
              <a:t>caller</a:t>
            </a:r>
            <a:r>
              <a:rPr lang="en-US" dirty="0" smtClean="0"/>
              <a:t>) puts parameters into registers </a:t>
            </a:r>
            <a:r>
              <a:rPr lang="en-US" dirty="0" smtClean="0">
                <a:latin typeface="Courier New"/>
                <a:cs typeface="Courier New"/>
              </a:rPr>
              <a:t>$a0-$a3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uses 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to invoke (</a:t>
            </a:r>
            <a:r>
              <a:rPr lang="en-US" i="1" dirty="0" err="1" smtClean="0">
                <a:solidFill>
                  <a:srgbClr val="0000FF"/>
                </a:solidFill>
              </a:rPr>
              <a:t>callee</a:t>
            </a:r>
            <a:r>
              <a:rPr lang="en-US" dirty="0" smtClean="0"/>
              <a:t>) at address X</a:t>
            </a:r>
          </a:p>
          <a:p>
            <a:r>
              <a:rPr lang="en-US" dirty="0" smtClean="0"/>
              <a:t>Must have register in computer with address of currently executing instruction</a:t>
            </a:r>
          </a:p>
          <a:p>
            <a:pPr lvl="1"/>
            <a:r>
              <a:rPr lang="en-US" dirty="0" smtClean="0"/>
              <a:t>Instead of </a:t>
            </a:r>
            <a:r>
              <a:rPr lang="en-US" i="1" dirty="0" smtClean="0"/>
              <a:t>Instruction Address Register</a:t>
            </a:r>
            <a:r>
              <a:rPr lang="en-US" dirty="0" smtClean="0"/>
              <a:t> (better name), historically called </a:t>
            </a:r>
            <a:r>
              <a:rPr lang="en-US" i="1" dirty="0" smtClean="0">
                <a:solidFill>
                  <a:srgbClr val="0000FF"/>
                </a:solidFill>
              </a:rPr>
              <a:t>Program Counte</a:t>
            </a:r>
            <a:r>
              <a:rPr lang="en-US" i="1" dirty="0" smtClean="0">
                <a:solidFill>
                  <a:srgbClr val="3366FF"/>
                </a:solidFill>
              </a:rPr>
              <a:t>r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0000FF"/>
                </a:solidFill>
              </a:rPr>
              <a:t>PC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It’s a program’s counter; it doesn’t count programs!</a:t>
            </a:r>
          </a:p>
          <a:p>
            <a:endParaRPr lang="en-US" dirty="0" smtClean="0"/>
          </a:p>
          <a:p>
            <a:r>
              <a:rPr lang="en-US" dirty="0" smtClean="0"/>
              <a:t>What value does 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place into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/>
              <a:t>? </a:t>
            </a:r>
            <a:r>
              <a:rPr lang="en-US" b="1" dirty="0" smtClean="0">
                <a:solidFill>
                  <a:srgbClr val="FF0000"/>
                </a:solidFill>
              </a:rPr>
              <a:t>????</a:t>
            </a:r>
          </a:p>
          <a:p>
            <a:r>
              <a:rPr lang="en-US" dirty="0" err="1">
                <a:latin typeface="Courier New"/>
                <a:cs typeface="Courier New"/>
              </a:rPr>
              <a:t>jr</a:t>
            </a:r>
            <a:r>
              <a:rPr lang="en-US" dirty="0">
                <a:latin typeface="Courier New"/>
                <a:cs typeface="Courier New"/>
              </a:rPr>
              <a:t> $</a:t>
            </a:r>
            <a:r>
              <a:rPr lang="en-US" dirty="0" err="1">
                <a:latin typeface="Courier New"/>
                <a:cs typeface="Courier New"/>
              </a:rPr>
              <a:t>ra</a:t>
            </a:r>
            <a:r>
              <a:rPr lang="en-US" dirty="0">
                <a:cs typeface="Courier New"/>
              </a:rPr>
              <a:t> </a:t>
            </a:r>
            <a:r>
              <a:rPr lang="en-US" dirty="0"/>
              <a:t>puts address inside </a:t>
            </a:r>
            <a:r>
              <a:rPr lang="en-US" dirty="0">
                <a:latin typeface="Courier New"/>
                <a:cs typeface="Courier New"/>
              </a:rPr>
              <a:t>$</a:t>
            </a:r>
            <a:r>
              <a:rPr lang="en-US" dirty="0" err="1">
                <a:latin typeface="Courier New"/>
                <a:cs typeface="Courier New"/>
              </a:rPr>
              <a:t>ra</a:t>
            </a:r>
            <a:r>
              <a:rPr lang="en-US" dirty="0"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back </a:t>
            </a:r>
            <a:r>
              <a:rPr lang="en-US" dirty="0" smtClean="0"/>
              <a:t>into </a:t>
            </a:r>
            <a:r>
              <a:rPr lang="en-US" dirty="0"/>
              <a:t>PC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175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Are Old Register Values Saved</a:t>
            </a:r>
            <a:br>
              <a:rPr lang="en-US" dirty="0" smtClean="0"/>
            </a:br>
            <a:r>
              <a:rPr lang="en-US" dirty="0" smtClean="0"/>
              <a:t>to Restore Them After Function Call?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5" y="1532466"/>
            <a:ext cx="8398933" cy="50546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Need a place to save old values before call function, restore them when return, and delete </a:t>
            </a:r>
          </a:p>
          <a:p>
            <a:r>
              <a:rPr lang="en-US" dirty="0" smtClean="0"/>
              <a:t>Ideal is </a:t>
            </a:r>
            <a:r>
              <a:rPr lang="en-US" i="1" dirty="0" smtClean="0">
                <a:solidFill>
                  <a:srgbClr val="0000FF"/>
                </a:solidFill>
              </a:rPr>
              <a:t>stack</a:t>
            </a:r>
            <a:r>
              <a:rPr lang="en-US" dirty="0" smtClean="0"/>
              <a:t>: last-in-first-out queue </a:t>
            </a:r>
            <a:br>
              <a:rPr lang="en-US" dirty="0" smtClean="0"/>
            </a:br>
            <a:r>
              <a:rPr lang="en-US" dirty="0" smtClean="0"/>
              <a:t>(e.g., stack of plates)</a:t>
            </a:r>
          </a:p>
          <a:p>
            <a:pPr lvl="1"/>
            <a:r>
              <a:rPr lang="en-US" dirty="0" smtClean="0"/>
              <a:t>Push: placing data onto stack</a:t>
            </a:r>
          </a:p>
          <a:p>
            <a:pPr lvl="1"/>
            <a:r>
              <a:rPr lang="en-US" dirty="0" smtClean="0"/>
              <a:t>Pop: removing data from stack</a:t>
            </a:r>
          </a:p>
          <a:p>
            <a:r>
              <a:rPr lang="en-US" dirty="0" smtClean="0"/>
              <a:t>Stack in memory, so need register to point to it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$sp</a:t>
            </a:r>
            <a:r>
              <a:rPr lang="en-US" dirty="0" smtClean="0">
                <a:solidFill>
                  <a:srgbClr val="000000"/>
                </a:solidFill>
                <a:cs typeface="Courier New"/>
              </a:rPr>
              <a:t> </a:t>
            </a:r>
            <a:r>
              <a:rPr lang="en-US" dirty="0" smtClean="0"/>
              <a:t>is the </a:t>
            </a:r>
            <a:r>
              <a:rPr lang="en-US" i="1" dirty="0" smtClean="0">
                <a:solidFill>
                  <a:srgbClr val="0000FF"/>
                </a:solidFill>
              </a:rPr>
              <a:t>stack pointer </a:t>
            </a:r>
            <a:r>
              <a:rPr lang="en-US" dirty="0" smtClean="0"/>
              <a:t>in MIPS</a:t>
            </a:r>
          </a:p>
          <a:p>
            <a:r>
              <a:rPr lang="en-US" dirty="0" smtClean="0"/>
              <a:t>Convention is grow from high to low addresses</a:t>
            </a:r>
          </a:p>
          <a:p>
            <a:pPr lvl="1"/>
            <a:r>
              <a:rPr lang="en-US" i="1" dirty="0" smtClean="0"/>
              <a:t>Push</a:t>
            </a:r>
            <a:r>
              <a:rPr lang="en-US" dirty="0" smtClean="0"/>
              <a:t> decrements </a:t>
            </a:r>
            <a:r>
              <a:rPr lang="en-US" dirty="0" smtClean="0">
                <a:latin typeface="Courier New"/>
                <a:cs typeface="Courier New"/>
              </a:rPr>
              <a:t>$sp</a:t>
            </a:r>
            <a:r>
              <a:rPr lang="en-US" dirty="0" smtClean="0"/>
              <a:t>, </a:t>
            </a:r>
            <a:r>
              <a:rPr lang="en-US" i="1" dirty="0" smtClean="0"/>
              <a:t>Pop</a:t>
            </a:r>
            <a:r>
              <a:rPr lang="en-US" dirty="0" smtClean="0"/>
              <a:t> increments </a:t>
            </a:r>
            <a:r>
              <a:rPr lang="en-US" dirty="0" smtClean="0">
                <a:latin typeface="Courier New"/>
                <a:cs typeface="Courier New"/>
              </a:rPr>
              <a:t>$sp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5584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int </a:t>
            </a:r>
            <a:r>
              <a:rPr lang="en-US" dirty="0" err="1" smtClean="0">
                <a:latin typeface="Courier New"/>
                <a:cs typeface="Courier New"/>
              </a:rPr>
              <a:t>leaf_example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(int 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>
                <a:latin typeface="Courier New"/>
                <a:cs typeface="Courier New"/>
              </a:rPr>
              <a:t>, int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>
                <a:latin typeface="Courier New"/>
                <a:cs typeface="Courier New"/>
              </a:rPr>
              <a:t>, int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, int </a:t>
            </a:r>
            <a:r>
              <a:rPr lang="en-US" dirty="0" err="1" smtClean="0">
                <a:latin typeface="Courier New"/>
                <a:cs typeface="Courier New"/>
              </a:rPr>
              <a:t>j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pPr>
              <a:buNone/>
              <a:tabLst>
                <a:tab pos="1033463" algn="l"/>
              </a:tabLst>
            </a:pPr>
            <a:r>
              <a:rPr lang="en-US" dirty="0" smtClean="0">
                <a:latin typeface="Courier New"/>
                <a:cs typeface="Courier New"/>
              </a:rPr>
              <a:t>	int </a:t>
            </a:r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 = (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>
                <a:latin typeface="Courier New"/>
                <a:cs typeface="Courier New"/>
              </a:rPr>
              <a:t> +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>
                <a:latin typeface="Courier New"/>
                <a:cs typeface="Courier New"/>
              </a:rPr>
              <a:t>) –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+ </a:t>
            </a:r>
            <a:r>
              <a:rPr lang="en-US" dirty="0" err="1" smtClean="0">
                <a:latin typeface="Courier New"/>
                <a:cs typeface="Courier New"/>
              </a:rPr>
              <a:t>j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return </a:t>
            </a:r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r>
              <a:rPr lang="en-US" dirty="0" smtClean="0"/>
              <a:t>Parameter variables 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/>
              <a:t>, and </a:t>
            </a:r>
            <a:r>
              <a:rPr lang="en-US" dirty="0" err="1" smtClean="0">
                <a:latin typeface="Courier New"/>
                <a:cs typeface="Courier New"/>
              </a:rPr>
              <a:t>j</a:t>
            </a:r>
            <a:r>
              <a:rPr lang="en-US" dirty="0" smtClean="0"/>
              <a:t> in argument registers </a:t>
            </a:r>
            <a:r>
              <a:rPr lang="en-US" dirty="0" smtClean="0">
                <a:latin typeface="Courier New"/>
                <a:cs typeface="Courier New"/>
              </a:rPr>
              <a:t>$a0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$a1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$a2</a:t>
            </a:r>
            <a:r>
              <a:rPr lang="en-US" dirty="0" smtClean="0"/>
              <a:t>, and </a:t>
            </a:r>
            <a:r>
              <a:rPr lang="en-US" dirty="0" smtClean="0">
                <a:latin typeface="Courier New"/>
                <a:cs typeface="Courier New"/>
              </a:rPr>
              <a:t>$a3</a:t>
            </a:r>
            <a:r>
              <a:rPr lang="en-US" dirty="0" smtClean="0"/>
              <a:t>, and </a:t>
            </a:r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/>
              <a:t> in 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</a:p>
          <a:p>
            <a:r>
              <a:rPr lang="en-US" sz="3176" dirty="0" smtClean="0"/>
              <a:t>Assume need one temporary register </a:t>
            </a:r>
            <a:r>
              <a:rPr lang="en-US" sz="3176" dirty="0" smtClean="0">
                <a:latin typeface="Courier New"/>
                <a:cs typeface="Courier New"/>
              </a:rPr>
              <a:t>$t0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211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Stack Before, During, After Function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25700"/>
            <a:ext cx="8740681" cy="3297766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686800" cy="4936067"/>
          </a:xfrm>
        </p:spPr>
        <p:txBody>
          <a:bodyPr>
            <a:normAutofit/>
          </a:bodyPr>
          <a:lstStyle/>
          <a:p>
            <a:r>
              <a:rPr lang="en-US" dirty="0" smtClean="0"/>
              <a:t>Need to save old values of 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sz="3176" dirty="0" smtClean="0">
                <a:latin typeface="Courier New"/>
                <a:cs typeface="Courier New"/>
              </a:rPr>
              <a:t>$t0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3877733" y="4182533"/>
            <a:ext cx="2175934" cy="508000"/>
          </a:xfrm>
          <a:prstGeom prst="rect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Contents of $s0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3886200" y="3716867"/>
            <a:ext cx="2175933" cy="474133"/>
          </a:xfrm>
          <a:prstGeom prst="rect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smtClean="0"/>
              <a:t>Contents of $t0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1714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Code for </a:t>
            </a:r>
            <a:r>
              <a:rPr lang="en-US" dirty="0" err="1" smtClean="0"/>
              <a:t>leaf_example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81269" y="2056002"/>
            <a:ext cx="73814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err="1">
                <a:latin typeface="Courier"/>
              </a:rPr>
              <a:t>addi</a:t>
            </a:r>
            <a:r>
              <a:rPr lang="en-US" sz="2400" dirty="0">
                <a:latin typeface="Courier"/>
              </a:rPr>
              <a:t> $sp,$sp,-8 # </a:t>
            </a:r>
            <a:r>
              <a:rPr lang="en-US" sz="2400" dirty="0"/>
              <a:t>adjust stack for 2 items</a:t>
            </a:r>
          </a:p>
          <a:p>
            <a:pPr>
              <a:buNone/>
            </a:pP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</a:t>
            </a:r>
            <a:r>
              <a:rPr lang="en-US" sz="2400" dirty="0">
                <a:latin typeface="Courier"/>
              </a:rPr>
              <a:t>$t0, 4($</a:t>
            </a:r>
            <a:r>
              <a:rPr lang="en-US" sz="2400" dirty="0" err="1">
                <a:latin typeface="Courier"/>
              </a:rPr>
              <a:t>sp</a:t>
            </a:r>
            <a:r>
              <a:rPr lang="en-US" sz="2400" dirty="0">
                <a:latin typeface="Courier"/>
              </a:rPr>
              <a:t>) #</a:t>
            </a:r>
            <a:r>
              <a:rPr lang="en-US" sz="2400" dirty="0"/>
              <a:t> save $t0 for use afterwards</a:t>
            </a:r>
          </a:p>
          <a:p>
            <a:pPr>
              <a:buNone/>
            </a:pP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</a:t>
            </a:r>
            <a:r>
              <a:rPr lang="en-US" sz="2400" dirty="0">
                <a:latin typeface="Courier"/>
              </a:rPr>
              <a:t>$s0, 0($</a:t>
            </a:r>
            <a:r>
              <a:rPr lang="en-US" sz="2400" dirty="0" err="1">
                <a:latin typeface="Courier"/>
              </a:rPr>
              <a:t>sp</a:t>
            </a:r>
            <a:r>
              <a:rPr lang="en-US" sz="2400" dirty="0">
                <a:latin typeface="Courier"/>
              </a:rPr>
              <a:t>) #</a:t>
            </a:r>
            <a:r>
              <a:rPr lang="en-US" sz="2400" dirty="0"/>
              <a:t> save $s0 for use afterwards</a:t>
            </a:r>
          </a:p>
          <a:p>
            <a:pPr marL="406400" indent="-406400">
              <a:buNone/>
            </a:pPr>
            <a:endParaRPr lang="en-US" sz="2400" dirty="0" smtClean="0">
              <a:latin typeface="Courier"/>
            </a:endParaRPr>
          </a:p>
          <a:p>
            <a:pPr marL="406400" indent="-406400">
              <a:buNone/>
            </a:pPr>
            <a:r>
              <a:rPr lang="en-US" sz="2400" dirty="0" smtClean="0">
                <a:latin typeface="Courier"/>
              </a:rPr>
              <a:t>add </a:t>
            </a:r>
            <a:r>
              <a:rPr lang="en-US" sz="2400" dirty="0">
                <a:latin typeface="Courier"/>
              </a:rPr>
              <a:t>$s0,$a0,$a1 #</a:t>
            </a:r>
            <a:r>
              <a:rPr lang="en-US" sz="2400" dirty="0"/>
              <a:t> f = g + h</a:t>
            </a:r>
          </a:p>
          <a:p>
            <a:pPr marL="338138" indent="-338138">
              <a:buNone/>
            </a:pPr>
            <a:r>
              <a:rPr lang="en-US" sz="2400" dirty="0" smtClean="0">
                <a:latin typeface="Courier"/>
              </a:rPr>
              <a:t>add </a:t>
            </a:r>
            <a:r>
              <a:rPr lang="en-US" sz="2400" dirty="0">
                <a:latin typeface="Courier"/>
              </a:rPr>
              <a:t>$t0,$a2,$a3 #</a:t>
            </a:r>
            <a:r>
              <a:rPr lang="en-US" sz="2400" dirty="0"/>
              <a:t> t0 = </a:t>
            </a:r>
            <a:r>
              <a:rPr lang="en-US" sz="2400" dirty="0" err="1"/>
              <a:t>i</a:t>
            </a:r>
            <a:r>
              <a:rPr lang="en-US" sz="2400" dirty="0"/>
              <a:t> + j</a:t>
            </a:r>
          </a:p>
          <a:p>
            <a:pPr marL="338138" indent="-338138">
              <a:buNone/>
            </a:pPr>
            <a:r>
              <a:rPr lang="en-US" sz="2400" dirty="0" smtClean="0">
                <a:latin typeface="Courier"/>
              </a:rPr>
              <a:t>sub </a:t>
            </a:r>
            <a:r>
              <a:rPr lang="en-US" sz="2400" dirty="0">
                <a:latin typeface="Courier"/>
              </a:rPr>
              <a:t>$v0,$s0,$t0 #</a:t>
            </a:r>
            <a:r>
              <a:rPr lang="en-US" sz="2400" dirty="0"/>
              <a:t> return value (g + h) – (</a:t>
            </a:r>
            <a:r>
              <a:rPr lang="en-US" sz="2400" dirty="0" err="1"/>
              <a:t>i</a:t>
            </a:r>
            <a:r>
              <a:rPr lang="en-US" sz="2400" dirty="0"/>
              <a:t> + j)</a:t>
            </a:r>
          </a:p>
          <a:p>
            <a:pPr marL="338138" indent="-338138">
              <a:buNone/>
            </a:pPr>
            <a:endParaRPr lang="en-US" sz="2400" dirty="0" smtClean="0">
              <a:latin typeface="Courier"/>
            </a:endParaRPr>
          </a:p>
          <a:p>
            <a:pPr marL="338138" indent="-338138">
              <a:buNone/>
            </a:pPr>
            <a:r>
              <a:rPr lang="en-US" sz="2400" dirty="0" err="1" smtClean="0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 </a:t>
            </a:r>
            <a:r>
              <a:rPr lang="en-US" sz="2400" dirty="0">
                <a:latin typeface="Courier"/>
              </a:rPr>
              <a:t>$s0, 0($</a:t>
            </a:r>
            <a:r>
              <a:rPr lang="en-US" sz="2400" dirty="0" err="1">
                <a:latin typeface="Courier"/>
              </a:rPr>
              <a:t>sp</a:t>
            </a:r>
            <a:r>
              <a:rPr lang="en-US" sz="2400" dirty="0">
                <a:latin typeface="Courier"/>
              </a:rPr>
              <a:t>) #</a:t>
            </a:r>
            <a:r>
              <a:rPr lang="en-US" sz="2400" dirty="0"/>
              <a:t> restore register $s0 for caller</a:t>
            </a:r>
          </a:p>
          <a:p>
            <a:pPr marL="338138" indent="-338138">
              <a:buNone/>
            </a:pPr>
            <a:r>
              <a:rPr lang="en-US" sz="2400" dirty="0" err="1" smtClean="0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 </a:t>
            </a:r>
            <a:r>
              <a:rPr lang="en-US" sz="2400" dirty="0">
                <a:latin typeface="Courier"/>
              </a:rPr>
              <a:t>$t0, 4($</a:t>
            </a:r>
            <a:r>
              <a:rPr lang="en-US" sz="2400" dirty="0" err="1">
                <a:latin typeface="Courier"/>
              </a:rPr>
              <a:t>sp</a:t>
            </a:r>
            <a:r>
              <a:rPr lang="en-US" sz="2400" dirty="0">
                <a:latin typeface="Courier"/>
              </a:rPr>
              <a:t>) #</a:t>
            </a:r>
            <a:r>
              <a:rPr lang="en-US" sz="2400" dirty="0"/>
              <a:t> restore register $t0 for caller</a:t>
            </a:r>
          </a:p>
          <a:p>
            <a:pPr marL="338138" indent="-338138">
              <a:buNone/>
            </a:pPr>
            <a:r>
              <a:rPr lang="en-US" sz="2400" dirty="0" err="1" smtClean="0">
                <a:latin typeface="Courier"/>
              </a:rPr>
              <a:t>addi</a:t>
            </a:r>
            <a:r>
              <a:rPr lang="en-US" sz="2400" dirty="0" smtClean="0">
                <a:latin typeface="Courier"/>
              </a:rPr>
              <a:t> </a:t>
            </a:r>
            <a:r>
              <a:rPr lang="en-US" sz="2400" dirty="0">
                <a:latin typeface="Courier"/>
              </a:rPr>
              <a:t>$sp,$sp,8 #</a:t>
            </a:r>
            <a:r>
              <a:rPr lang="en-US" sz="2400" dirty="0"/>
              <a:t> adjust stack to delete 2 items</a:t>
            </a:r>
          </a:p>
          <a:p>
            <a:pPr marL="338138" indent="-338138">
              <a:buNone/>
            </a:pPr>
            <a:r>
              <a:rPr lang="en-US" sz="2400" dirty="0" err="1" smtClean="0">
                <a:latin typeface="Courier"/>
              </a:rPr>
              <a:t>jr</a:t>
            </a:r>
            <a:r>
              <a:rPr lang="en-US" sz="2400" dirty="0" smtClean="0">
                <a:latin typeface="Courier"/>
              </a:rPr>
              <a:t> </a:t>
            </a:r>
            <a:r>
              <a:rPr lang="en-US" sz="2400" dirty="0">
                <a:latin typeface="Courier"/>
              </a:rPr>
              <a:t>$</a:t>
            </a:r>
            <a:r>
              <a:rPr lang="en-US" sz="2400" dirty="0" err="1">
                <a:latin typeface="Courier"/>
              </a:rPr>
              <a:t>ra</a:t>
            </a:r>
            <a:r>
              <a:rPr lang="en-US" sz="2400" dirty="0">
                <a:latin typeface="Courier"/>
              </a:rPr>
              <a:t> #</a:t>
            </a:r>
            <a:r>
              <a:rPr lang="en-US" sz="2400" dirty="0"/>
              <a:t> jump back to calling routine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99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Leaf_example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904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a Function Calls a Function? Recursive Function Calls?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r>
              <a:rPr lang="en-US" dirty="0" smtClean="0"/>
              <a:t>Would clobber values in </a:t>
            </a:r>
            <a:r>
              <a:rPr lang="en-US" dirty="0" smtClean="0">
                <a:latin typeface="Courier New"/>
                <a:cs typeface="Courier New"/>
              </a:rPr>
              <a:t>$a0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to </a:t>
            </a:r>
            <a:r>
              <a:rPr lang="en-US" dirty="0" smtClean="0">
                <a:latin typeface="Courier New"/>
                <a:cs typeface="Courier New"/>
              </a:rPr>
              <a:t>$a3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What is the solution?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290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211138"/>
            <a:ext cx="6143625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Nested Procedures (1/2)</a:t>
            </a:r>
          </a:p>
        </p:txBody>
      </p:sp>
      <p:sp>
        <p:nvSpPr>
          <p:cNvPr id="197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019675"/>
          </a:xfrm>
        </p:spPr>
        <p:txBody>
          <a:bodyPr>
            <a:normAutofit lnSpcReduction="10000"/>
          </a:bodyPr>
          <a:lstStyle/>
          <a:p>
            <a:pPr>
              <a:buFont typeface="Times" pitchFamily="-65" charset="0"/>
              <a:buNone/>
            </a:pPr>
            <a:r>
              <a:rPr lang="en-US" dirty="0" smtClean="0">
                <a:latin typeface="18 VAG Rounded Light   02390"/>
              </a:rPr>
              <a:t>	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int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sumSquare(int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int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) {</a:t>
            </a:r>
            <a:b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</a:b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	return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mult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(x,x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)+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;</a:t>
            </a:r>
            <a:b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</a:b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}</a:t>
            </a:r>
          </a:p>
          <a:p>
            <a:r>
              <a:rPr lang="en-US" dirty="0">
                <a:latin typeface="+mj-lt"/>
              </a:rPr>
              <a:t>Something called </a:t>
            </a:r>
            <a:r>
              <a:rPr lang="en-US" b="1" dirty="0" err="1">
                <a:latin typeface="Courier"/>
                <a:cs typeface="Courier"/>
              </a:rPr>
              <a:t>sumSquare</a:t>
            </a:r>
            <a:r>
              <a:rPr lang="en-US" dirty="0">
                <a:latin typeface="+mj-lt"/>
              </a:rPr>
              <a:t>, now </a:t>
            </a:r>
            <a:r>
              <a:rPr lang="en-US" b="1" dirty="0" err="1">
                <a:latin typeface="Courier"/>
                <a:cs typeface="Courier"/>
              </a:rPr>
              <a:t>sumSquare</a:t>
            </a:r>
            <a:r>
              <a:rPr lang="en-US" b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is calling </a:t>
            </a:r>
            <a:r>
              <a:rPr lang="en-US" b="1" dirty="0" err="1">
                <a:latin typeface="Courier"/>
                <a:cs typeface="Courier"/>
              </a:rPr>
              <a:t>mult</a:t>
            </a:r>
            <a:r>
              <a:rPr lang="en-US" dirty="0">
                <a:latin typeface="+mj-lt"/>
              </a:rPr>
              <a:t>.</a:t>
            </a:r>
          </a:p>
          <a:p>
            <a:r>
              <a:rPr lang="en-US" dirty="0">
                <a:latin typeface="+mj-lt"/>
              </a:rPr>
              <a:t>So there’s a value in </a:t>
            </a:r>
            <a:r>
              <a:rPr lang="en-US" dirty="0">
                <a:solidFill>
                  <a:srgbClr val="C00000"/>
                </a:solidFill>
                <a:latin typeface="Courier"/>
                <a:cs typeface="Courier"/>
              </a:rPr>
              <a:t>$</a:t>
            </a:r>
            <a:r>
              <a:rPr lang="en-US" dirty="0" err="1">
                <a:solidFill>
                  <a:srgbClr val="C00000"/>
                </a:solidFill>
                <a:latin typeface="Courier"/>
                <a:cs typeface="Courier"/>
              </a:rPr>
              <a:t>ra</a:t>
            </a:r>
            <a:r>
              <a:rPr lang="en-US" dirty="0">
                <a:latin typeface="+mj-lt"/>
              </a:rPr>
              <a:t> that </a:t>
            </a:r>
            <a:r>
              <a:rPr lang="en-US" b="1" dirty="0" err="1">
                <a:latin typeface="Courier"/>
                <a:cs typeface="Courier"/>
              </a:rPr>
              <a:t>sumSquare</a:t>
            </a:r>
            <a:r>
              <a:rPr lang="en-US" b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wants to jump back to, but this will be overwritten by the call to </a:t>
            </a:r>
            <a:r>
              <a:rPr lang="en-US" b="1" dirty="0" err="1">
                <a:latin typeface="Courier"/>
                <a:cs typeface="Courier"/>
              </a:rPr>
              <a:t>mult</a:t>
            </a:r>
            <a:r>
              <a:rPr lang="en-US" dirty="0">
                <a:latin typeface="+mj-lt"/>
              </a:rPr>
              <a:t>.</a:t>
            </a:r>
          </a:p>
          <a:p>
            <a:r>
              <a:rPr lang="en-US" dirty="0">
                <a:solidFill>
                  <a:srgbClr val="0926B7"/>
                </a:solidFill>
                <a:latin typeface="+mj-lt"/>
              </a:rPr>
              <a:t>Need to save </a:t>
            </a:r>
            <a:r>
              <a:rPr lang="en-US" b="1" dirty="0" err="1">
                <a:solidFill>
                  <a:srgbClr val="0926B7"/>
                </a:solidFill>
                <a:latin typeface="Courier"/>
                <a:cs typeface="Courier"/>
              </a:rPr>
              <a:t>sumSquare</a:t>
            </a:r>
            <a:r>
              <a:rPr lang="en-US" b="1" dirty="0">
                <a:solidFill>
                  <a:srgbClr val="0926B7"/>
                </a:solidFill>
                <a:latin typeface="Courier"/>
              </a:rPr>
              <a:t> </a:t>
            </a:r>
            <a:r>
              <a:rPr lang="en-US" dirty="0">
                <a:solidFill>
                  <a:srgbClr val="0926B7"/>
                </a:solidFill>
                <a:latin typeface="+mj-lt"/>
              </a:rPr>
              <a:t>return address before call to </a:t>
            </a:r>
            <a:r>
              <a:rPr lang="en-US" b="1" dirty="0" err="1">
                <a:solidFill>
                  <a:srgbClr val="0926B7"/>
                </a:solidFill>
                <a:latin typeface="Courier"/>
                <a:cs typeface="Courier"/>
              </a:rPr>
              <a:t>mult</a:t>
            </a:r>
            <a:r>
              <a:rPr lang="en-US" dirty="0">
                <a:solidFill>
                  <a:srgbClr val="0926B7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06812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last lecture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Computer words and vocabulary are called </a:t>
            </a:r>
            <a:r>
              <a:rPr lang="en-US" i="1" dirty="0" smtClean="0"/>
              <a:t>instructions</a:t>
            </a:r>
            <a:r>
              <a:rPr lang="en-US" dirty="0" smtClean="0"/>
              <a:t> and </a:t>
            </a:r>
            <a:r>
              <a:rPr lang="en-US" i="1" dirty="0" smtClean="0"/>
              <a:t>instruction set </a:t>
            </a:r>
            <a:r>
              <a:rPr lang="en-US" dirty="0" smtClean="0"/>
              <a:t>respectively</a:t>
            </a:r>
          </a:p>
          <a:p>
            <a:r>
              <a:rPr lang="en-US" dirty="0" smtClean="0"/>
              <a:t>MIPS is example RISC instruction set used in CS61C</a:t>
            </a:r>
          </a:p>
          <a:p>
            <a:r>
              <a:rPr lang="en-US" dirty="0" smtClean="0"/>
              <a:t>Rigid format: 1 operation, 2 source operands, 1 destination</a:t>
            </a:r>
          </a:p>
          <a:p>
            <a:pPr lvl="1"/>
            <a:r>
              <a:rPr lang="en-US" dirty="0" err="1" smtClean="0">
                <a:latin typeface="Courier"/>
              </a:rPr>
              <a:t>add,sub,mul,div,and,or,sll,srl,sra</a:t>
            </a:r>
            <a:endParaRPr lang="en-US" dirty="0" smtClean="0">
              <a:latin typeface="Courier"/>
            </a:endParaRPr>
          </a:p>
          <a:p>
            <a:pPr lvl="1"/>
            <a:r>
              <a:rPr lang="en-US" dirty="0" err="1" smtClean="0">
                <a:latin typeface="Courier"/>
              </a:rPr>
              <a:t>lw,sw,lb,sb</a:t>
            </a:r>
            <a:r>
              <a:rPr lang="en-US" dirty="0" smtClean="0"/>
              <a:t> to move data to/from registers from/to memory</a:t>
            </a:r>
          </a:p>
          <a:p>
            <a:pPr lvl="1"/>
            <a:r>
              <a:rPr lang="en-US" dirty="0" err="1" smtClean="0">
                <a:latin typeface="Courier"/>
              </a:rPr>
              <a:t>beq</a:t>
            </a:r>
            <a:r>
              <a:rPr lang="en-US" dirty="0" smtClean="0">
                <a:latin typeface="Courier"/>
              </a:rPr>
              <a:t>, </a:t>
            </a:r>
            <a:r>
              <a:rPr lang="en-US" dirty="0" err="1" smtClean="0">
                <a:latin typeface="Courier"/>
              </a:rPr>
              <a:t>bne</a:t>
            </a:r>
            <a:r>
              <a:rPr lang="en-US" dirty="0" smtClean="0">
                <a:latin typeface="Courier"/>
              </a:rPr>
              <a:t>, j, </a:t>
            </a:r>
            <a:r>
              <a:rPr lang="en-US" dirty="0" err="1" smtClean="0">
                <a:latin typeface="Courier"/>
              </a:rPr>
              <a:t>slt</a:t>
            </a:r>
            <a:r>
              <a:rPr lang="en-US" dirty="0" smtClean="0">
                <a:latin typeface="Courier"/>
              </a:rPr>
              <a:t>, </a:t>
            </a:r>
            <a:r>
              <a:rPr lang="en-US" dirty="0" err="1" smtClean="0">
                <a:latin typeface="Courier"/>
              </a:rPr>
              <a:t>slti</a:t>
            </a:r>
            <a:r>
              <a:rPr lang="en-US" dirty="0" smtClean="0"/>
              <a:t> for decision/flow control</a:t>
            </a:r>
          </a:p>
          <a:p>
            <a:r>
              <a:rPr lang="en-US" dirty="0" smtClean="0"/>
              <a:t>Simple mappings from arithmetic expressions, array access, in C to MIPS instructions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36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211138"/>
            <a:ext cx="5686425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Nested Procedures (2/2)</a:t>
            </a:r>
          </a:p>
        </p:txBody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887913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+mj-lt"/>
              </a:rPr>
              <a:t>In general, may need to save some other info in addition to </a:t>
            </a:r>
            <a:r>
              <a:rPr lang="en-US" dirty="0">
                <a:solidFill>
                  <a:schemeClr val="accent2"/>
                </a:solidFill>
                <a:latin typeface="Courier"/>
                <a:cs typeface="Courier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r>
              <a:rPr lang="en-US" dirty="0">
                <a:latin typeface="+mj-lt"/>
              </a:rPr>
              <a:t>.</a:t>
            </a:r>
          </a:p>
          <a:p>
            <a:r>
              <a:rPr lang="en-US" dirty="0">
                <a:latin typeface="+mj-lt"/>
              </a:rPr>
              <a:t>When a C program is run, there are 3 important memory areas allocated:</a:t>
            </a:r>
          </a:p>
          <a:p>
            <a:pPr lvl="1"/>
            <a:r>
              <a:rPr lang="en-US" dirty="0">
                <a:solidFill>
                  <a:srgbClr val="FF6600"/>
                </a:solidFill>
                <a:latin typeface="+mj-lt"/>
              </a:rPr>
              <a:t>Static</a:t>
            </a:r>
            <a:r>
              <a:rPr lang="en-US" dirty="0">
                <a:latin typeface="+mj-lt"/>
              </a:rPr>
              <a:t>: Variables declared once per program, cease to exist only after execution </a:t>
            </a:r>
            <a:r>
              <a:rPr lang="en-US" dirty="0" smtClean="0">
                <a:latin typeface="+mj-lt"/>
              </a:rPr>
              <a:t>completes - e.g</a:t>
            </a:r>
            <a:r>
              <a:rPr lang="en-US" dirty="0">
                <a:latin typeface="+mj-lt"/>
              </a:rPr>
              <a:t>., C </a:t>
            </a:r>
            <a:r>
              <a:rPr lang="en-US" dirty="0" err="1">
                <a:latin typeface="+mj-lt"/>
              </a:rPr>
              <a:t>globals</a:t>
            </a:r>
            <a:endParaRPr lang="en-US" dirty="0">
              <a:latin typeface="+mj-lt"/>
            </a:endParaRPr>
          </a:p>
          <a:p>
            <a:pPr lvl="1"/>
            <a:r>
              <a:rPr lang="en-US" dirty="0">
                <a:solidFill>
                  <a:schemeClr val="accent4"/>
                </a:solidFill>
                <a:latin typeface="+mj-lt"/>
              </a:rPr>
              <a:t>Heap</a:t>
            </a:r>
            <a:r>
              <a:rPr lang="en-US" dirty="0">
                <a:latin typeface="+mj-lt"/>
              </a:rPr>
              <a:t>: Variables declared </a:t>
            </a:r>
            <a:r>
              <a:rPr lang="en-US" dirty="0" smtClean="0">
                <a:latin typeface="+mj-lt"/>
              </a:rPr>
              <a:t>dynamically via </a:t>
            </a:r>
            <a:r>
              <a:rPr lang="en-US" b="1" dirty="0" err="1" smtClean="0">
                <a:latin typeface="+mj-lt"/>
                <a:cs typeface="Courier New"/>
              </a:rPr>
              <a:t>malloc</a:t>
            </a:r>
            <a:endParaRPr lang="en-US" b="1" dirty="0" smtClean="0">
              <a:latin typeface="+mj-lt"/>
              <a:cs typeface="Courier New"/>
            </a:endParaRPr>
          </a:p>
          <a:p>
            <a:pPr lvl="1"/>
            <a:r>
              <a:rPr lang="en-US" dirty="0">
                <a:solidFill>
                  <a:schemeClr val="accent1"/>
                </a:solidFill>
                <a:latin typeface="+mj-lt"/>
              </a:rPr>
              <a:t>Stack</a:t>
            </a:r>
            <a:r>
              <a:rPr lang="en-US" dirty="0">
                <a:latin typeface="+mj-lt"/>
              </a:rPr>
              <a:t>: Space to be used by procedure during execution; this is where we can save register values</a:t>
            </a:r>
          </a:p>
        </p:txBody>
      </p:sp>
    </p:spTree>
    <p:extLst>
      <p:ext uri="{BB962C8B-B14F-4D97-AF65-F5344CB8AC3E}">
        <p14:creationId xmlns:p14="http://schemas.microsoft.com/office/powerpoint/2010/main" val="32548874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Optimized Function Convention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47800"/>
            <a:ext cx="8445500" cy="4927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To reduce expensive loads and stores from spilling and restoring registers, MIPS divides registers into two categories: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Preserved across function call</a:t>
            </a:r>
          </a:p>
          <a:p>
            <a:pPr marL="914400" lvl="1" indent="-514350"/>
            <a:r>
              <a:rPr lang="en-US" dirty="0" smtClean="0"/>
              <a:t>Caller can rely on values being unchanged</a:t>
            </a:r>
          </a:p>
          <a:p>
            <a:pPr marL="914400" lvl="1" indent="-514350"/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$sp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gp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fp</a:t>
            </a:r>
            <a:r>
              <a:rPr lang="en-US" dirty="0" smtClean="0"/>
              <a:t>, “saved registers” 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  <a:r>
              <a:rPr lang="en-US" dirty="0" smtClean="0"/>
              <a:t>- </a:t>
            </a:r>
            <a:r>
              <a:rPr lang="en-US" dirty="0" smtClean="0">
                <a:latin typeface="Courier New"/>
                <a:cs typeface="Courier New"/>
              </a:rPr>
              <a:t>$s7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 preserved across function call</a:t>
            </a:r>
          </a:p>
          <a:p>
            <a:pPr marL="914400" lvl="1" indent="-514350"/>
            <a:r>
              <a:rPr lang="en-US" dirty="0" smtClean="0"/>
              <a:t>Caller </a:t>
            </a:r>
            <a:r>
              <a:rPr lang="en-US" i="1" dirty="0" smtClean="0">
                <a:solidFill>
                  <a:srgbClr val="000000"/>
                </a:solidFill>
              </a:rPr>
              <a:t>cannot </a:t>
            </a:r>
            <a:r>
              <a:rPr lang="en-US" dirty="0" smtClean="0"/>
              <a:t>rely on values being unchanged</a:t>
            </a:r>
          </a:p>
          <a:p>
            <a:pPr marL="914400" lvl="1" indent="-514350"/>
            <a:r>
              <a:rPr lang="en-US" dirty="0" smtClean="0"/>
              <a:t>Return value registers </a:t>
            </a:r>
            <a:r>
              <a:rPr lang="en-US" dirty="0" smtClean="0">
                <a:latin typeface="Courier New"/>
                <a:cs typeface="Courier New"/>
              </a:rPr>
              <a:t>$v0</a:t>
            </a:r>
            <a:r>
              <a:rPr lang="en-US" dirty="0" smtClean="0"/>
              <a:t>,</a:t>
            </a:r>
            <a:r>
              <a:rPr lang="en-US" dirty="0" smtClean="0">
                <a:latin typeface="Courier New"/>
                <a:cs typeface="Courier New"/>
              </a:rPr>
              <a:t>$v1</a:t>
            </a:r>
            <a:r>
              <a:rPr lang="en-US" dirty="0" smtClean="0"/>
              <a:t>, Argument registers </a:t>
            </a:r>
            <a:r>
              <a:rPr lang="en-US" dirty="0" smtClean="0">
                <a:latin typeface="Courier New"/>
                <a:cs typeface="Courier New"/>
              </a:rPr>
              <a:t>$a0</a:t>
            </a:r>
            <a:r>
              <a:rPr lang="en-US" dirty="0" smtClean="0"/>
              <a:t>-</a:t>
            </a:r>
            <a:r>
              <a:rPr lang="en-US" dirty="0" smtClean="0">
                <a:latin typeface="Courier New"/>
                <a:cs typeface="Courier New"/>
              </a:rPr>
              <a:t>$a3</a:t>
            </a:r>
            <a:r>
              <a:rPr lang="en-US" dirty="0" smtClean="0"/>
              <a:t>, “temporary registers” </a:t>
            </a:r>
            <a:r>
              <a:rPr lang="en-US" dirty="0" smtClean="0">
                <a:latin typeface="Courier New"/>
                <a:cs typeface="Courier New"/>
              </a:rPr>
              <a:t>$t0</a:t>
            </a:r>
            <a:r>
              <a:rPr lang="en-US" dirty="0" smtClean="0"/>
              <a:t>-</a:t>
            </a:r>
            <a:r>
              <a:rPr lang="en-US" dirty="0" smtClean="0">
                <a:latin typeface="Courier New"/>
                <a:cs typeface="Courier New"/>
              </a:rPr>
              <a:t>$t9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928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Clickers/Peer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statement is FALSE?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371600" y="3240088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latin typeface="+mj-lt"/>
                <a:cs typeface="Courier"/>
              </a:rPr>
              <a:t>B: 	</a:t>
            </a:r>
            <a:r>
              <a:rPr lang="en-US" sz="2800" dirty="0" err="1" smtClean="0">
                <a:latin typeface="Courier"/>
                <a:cs typeface="Courier"/>
              </a:rPr>
              <a:t>jal</a:t>
            </a:r>
            <a:r>
              <a:rPr lang="en-US" sz="2800" dirty="0" smtClean="0">
                <a:latin typeface="+mj-lt"/>
                <a:cs typeface="Courier"/>
              </a:rPr>
              <a:t> saves PC+1 in </a:t>
            </a:r>
            <a:r>
              <a:rPr lang="en-US" sz="2800" dirty="0">
                <a:latin typeface="Courier"/>
                <a:cs typeface="Courier"/>
              </a:rPr>
              <a:t>$</a:t>
            </a:r>
            <a:r>
              <a:rPr lang="en-US" sz="2800" dirty="0" err="1" smtClean="0">
                <a:latin typeface="Courier"/>
                <a:cs typeface="Courier"/>
              </a:rPr>
              <a:t>ra</a:t>
            </a:r>
            <a:endParaRPr lang="en-US" sz="2800" dirty="0" smtClean="0">
              <a:latin typeface="Courier"/>
              <a:cs typeface="Courier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371600" y="3886200"/>
            <a:ext cx="6705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latin typeface="+mj-lt"/>
                <a:cs typeface="Courier"/>
              </a:rPr>
              <a:t>C: 	The </a:t>
            </a:r>
            <a:r>
              <a:rPr lang="en-US" sz="2800" dirty="0" err="1" smtClean="0">
                <a:latin typeface="+mj-lt"/>
                <a:cs typeface="Courier"/>
              </a:rPr>
              <a:t>callee</a:t>
            </a:r>
            <a:r>
              <a:rPr lang="en-US" sz="2800" dirty="0" smtClean="0">
                <a:latin typeface="+mj-lt"/>
                <a:cs typeface="Courier"/>
              </a:rPr>
              <a:t> can use temporary registers (</a:t>
            </a:r>
            <a:r>
              <a:rPr lang="en-US" sz="2800" dirty="0">
                <a:latin typeface="Courier"/>
                <a:cs typeface="Courier"/>
              </a:rPr>
              <a:t>$</a:t>
            </a:r>
            <a:r>
              <a:rPr lang="en-US" sz="2800" dirty="0" err="1" smtClean="0">
                <a:latin typeface="Courier"/>
                <a:cs typeface="Courier"/>
              </a:rPr>
              <a:t>ti</a:t>
            </a:r>
            <a:r>
              <a:rPr lang="en-US" sz="2800" dirty="0" smtClean="0">
                <a:latin typeface="+mj-lt"/>
                <a:cs typeface="Courier"/>
              </a:rPr>
              <a:t>) without saving and restoring them</a:t>
            </a: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1371399" y="2325688"/>
            <a:ext cx="717698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latin typeface="+mj-lt"/>
                <a:cs typeface="Courier"/>
              </a:rPr>
              <a:t>A:  MIPS uses </a:t>
            </a:r>
            <a:r>
              <a:rPr lang="en-US" sz="2800" dirty="0" err="1" smtClean="0">
                <a:latin typeface="Courier"/>
                <a:cs typeface="Courier"/>
              </a:rPr>
              <a:t>jal</a:t>
            </a:r>
            <a:r>
              <a:rPr lang="en-US" sz="2800" dirty="0" smtClean="0">
                <a:latin typeface="+mj-lt"/>
                <a:cs typeface="Courier"/>
              </a:rPr>
              <a:t> to invoke a function and</a:t>
            </a:r>
            <a:br>
              <a:rPr lang="en-US" sz="2800" dirty="0" smtClean="0">
                <a:latin typeface="+mj-lt"/>
                <a:cs typeface="Courier"/>
              </a:rPr>
            </a:br>
            <a:r>
              <a:rPr lang="en-US" sz="2800" dirty="0" err="1" smtClean="0">
                <a:latin typeface="+mj-lt"/>
                <a:cs typeface="Courier"/>
              </a:rPr>
              <a:t>jr</a:t>
            </a:r>
            <a:r>
              <a:rPr lang="en-US" sz="2800" dirty="0" smtClean="0">
                <a:latin typeface="+mj-lt"/>
                <a:cs typeface="Courier"/>
              </a:rPr>
              <a:t> to return from a function </a:t>
            </a:r>
            <a:endParaRPr lang="en-US" sz="2800" dirty="0">
              <a:latin typeface="+mj-lt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371600" y="4913293"/>
            <a:ext cx="6705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latin typeface="+mj-lt"/>
                <a:cs typeface="Courier"/>
              </a:rPr>
              <a:t>D: The caller can rely on the saved registers ($</a:t>
            </a:r>
            <a:r>
              <a:rPr lang="en-US" sz="2800" dirty="0" err="1" smtClean="0">
                <a:latin typeface="+mj-lt"/>
                <a:cs typeface="Courier"/>
              </a:rPr>
              <a:t>si</a:t>
            </a:r>
            <a:r>
              <a:rPr lang="en-US" sz="2800" dirty="0" smtClean="0">
                <a:latin typeface="+mj-lt"/>
                <a:cs typeface="Courier"/>
              </a:rPr>
              <a:t>) without fear of </a:t>
            </a:r>
            <a:r>
              <a:rPr lang="en-US" sz="2800" dirty="0" err="1" smtClean="0">
                <a:latin typeface="+mj-lt"/>
                <a:cs typeface="Courier"/>
              </a:rPr>
              <a:t>callee</a:t>
            </a:r>
            <a:r>
              <a:rPr lang="en-US" sz="2800" dirty="0" smtClean="0">
                <a:latin typeface="+mj-lt"/>
                <a:cs typeface="Courier"/>
              </a:rPr>
              <a:t> changing them</a:t>
            </a:r>
            <a:endParaRPr lang="en-US" sz="2800" dirty="0" smtClean="0">
              <a:latin typeface="+mj-lt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87076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Clickers/Peer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statement is FALSE?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371600" y="3240088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+mj-lt"/>
                <a:cs typeface="Courier"/>
              </a:rPr>
              <a:t>B: 	</a:t>
            </a:r>
            <a:r>
              <a:rPr lang="en-US" sz="2800" b="1" dirty="0" err="1" smtClean="0">
                <a:latin typeface="Courier"/>
                <a:cs typeface="Courier"/>
              </a:rPr>
              <a:t>jal</a:t>
            </a:r>
            <a:r>
              <a:rPr lang="en-US" sz="2800" b="1" dirty="0" smtClean="0">
                <a:latin typeface="+mj-lt"/>
                <a:cs typeface="Courier"/>
              </a:rPr>
              <a:t> saves PC+1 in </a:t>
            </a:r>
            <a:r>
              <a:rPr lang="en-US" sz="2800" b="1" dirty="0">
                <a:latin typeface="Courier"/>
                <a:cs typeface="Courier"/>
              </a:rPr>
              <a:t>$</a:t>
            </a:r>
            <a:r>
              <a:rPr lang="en-US" sz="2800" b="1" dirty="0" err="1" smtClean="0">
                <a:latin typeface="Courier"/>
                <a:cs typeface="Courier"/>
              </a:rPr>
              <a:t>ra</a:t>
            </a:r>
            <a:endParaRPr lang="en-US" sz="2800" b="1" dirty="0" smtClean="0">
              <a:latin typeface="Courier"/>
              <a:cs typeface="Courier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371600" y="3886200"/>
            <a:ext cx="6705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latin typeface="+mj-lt"/>
                <a:cs typeface="Courier"/>
              </a:rPr>
              <a:t>C: 	The </a:t>
            </a:r>
            <a:r>
              <a:rPr lang="en-US" sz="2800" dirty="0" err="1" smtClean="0">
                <a:latin typeface="+mj-lt"/>
                <a:cs typeface="Courier"/>
              </a:rPr>
              <a:t>callee</a:t>
            </a:r>
            <a:r>
              <a:rPr lang="en-US" sz="2800" dirty="0" smtClean="0">
                <a:latin typeface="+mj-lt"/>
                <a:cs typeface="Courier"/>
              </a:rPr>
              <a:t> can use temporary registers (</a:t>
            </a:r>
            <a:r>
              <a:rPr lang="en-US" sz="2800" dirty="0">
                <a:latin typeface="Courier"/>
                <a:cs typeface="Courier"/>
              </a:rPr>
              <a:t>$</a:t>
            </a:r>
            <a:r>
              <a:rPr lang="en-US" sz="2800" dirty="0" err="1" smtClean="0">
                <a:latin typeface="Courier"/>
                <a:cs typeface="Courier"/>
              </a:rPr>
              <a:t>ti</a:t>
            </a:r>
            <a:r>
              <a:rPr lang="en-US" sz="2800" dirty="0" smtClean="0">
                <a:latin typeface="+mj-lt"/>
                <a:cs typeface="Courier"/>
              </a:rPr>
              <a:t>) without saving and restoring them</a:t>
            </a: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1371399" y="2325688"/>
            <a:ext cx="717698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latin typeface="+mj-lt"/>
                <a:cs typeface="Courier"/>
              </a:rPr>
              <a:t>A:  MIPS uses </a:t>
            </a:r>
            <a:r>
              <a:rPr lang="en-US" sz="2800" dirty="0" err="1" smtClean="0">
                <a:latin typeface="Courier"/>
                <a:cs typeface="Courier"/>
              </a:rPr>
              <a:t>jal</a:t>
            </a:r>
            <a:r>
              <a:rPr lang="en-US" sz="2800" dirty="0" smtClean="0">
                <a:latin typeface="+mj-lt"/>
                <a:cs typeface="Courier"/>
              </a:rPr>
              <a:t> to invoke a function and</a:t>
            </a:r>
            <a:br>
              <a:rPr lang="en-US" sz="2800" dirty="0" smtClean="0">
                <a:latin typeface="+mj-lt"/>
                <a:cs typeface="Courier"/>
              </a:rPr>
            </a:br>
            <a:r>
              <a:rPr lang="en-US" sz="2800" dirty="0" err="1" smtClean="0">
                <a:latin typeface="+mj-lt"/>
                <a:cs typeface="Courier"/>
              </a:rPr>
              <a:t>jr</a:t>
            </a:r>
            <a:r>
              <a:rPr lang="en-US" sz="2800" dirty="0" smtClean="0">
                <a:latin typeface="+mj-lt"/>
                <a:cs typeface="Courier"/>
              </a:rPr>
              <a:t> to return from a function </a:t>
            </a:r>
            <a:endParaRPr lang="en-US" sz="2800" dirty="0">
              <a:latin typeface="+mj-lt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371600" y="4913293"/>
            <a:ext cx="6705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latin typeface="+mj-lt"/>
                <a:cs typeface="Courier"/>
              </a:rPr>
              <a:t>D: The caller can rely on the saved registers ($</a:t>
            </a:r>
            <a:r>
              <a:rPr lang="en-US" sz="2800" dirty="0" err="1" smtClean="0">
                <a:latin typeface="+mj-lt"/>
                <a:cs typeface="Courier"/>
              </a:rPr>
              <a:t>si</a:t>
            </a:r>
            <a:r>
              <a:rPr lang="en-US" sz="2800" dirty="0" smtClean="0">
                <a:latin typeface="+mj-lt"/>
                <a:cs typeface="Courier"/>
              </a:rPr>
              <a:t>) without fear of </a:t>
            </a:r>
            <a:r>
              <a:rPr lang="en-US" sz="2800" dirty="0" err="1" smtClean="0">
                <a:latin typeface="+mj-lt"/>
                <a:cs typeface="Courier"/>
              </a:rPr>
              <a:t>callee</a:t>
            </a:r>
            <a:r>
              <a:rPr lang="en-US" sz="2800" dirty="0" smtClean="0">
                <a:latin typeface="+mj-lt"/>
                <a:cs typeface="Courier"/>
              </a:rPr>
              <a:t> changing them</a:t>
            </a:r>
            <a:endParaRPr lang="en-US" sz="2800" dirty="0" smtClean="0">
              <a:latin typeface="+mj-lt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241503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800" dirty="0" smtClean="0"/>
              <a:t>Hopefully everyone turned-in HW0</a:t>
            </a:r>
          </a:p>
          <a:p>
            <a:endParaRPr lang="en-US" sz="2800" dirty="0"/>
          </a:p>
          <a:p>
            <a:r>
              <a:rPr lang="en-US" sz="2800" dirty="0" smtClean="0"/>
              <a:t>HW1 due 11:59:59pm Sunday 2/8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99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114" y="152400"/>
            <a:ext cx="846868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the News</a:t>
            </a:r>
            <a:br>
              <a:rPr lang="en-US" dirty="0" smtClean="0"/>
            </a:br>
            <a:r>
              <a:rPr lang="en-US" dirty="0" smtClean="0"/>
              <a:t>MIPS for hobbyists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371600"/>
            <a:ext cx="4876800" cy="45259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MIPS Creator CI20 </a:t>
            </a:r>
            <a:r>
              <a:rPr lang="en-US" b="1" dirty="0" err="1"/>
              <a:t>dev</a:t>
            </a:r>
            <a:r>
              <a:rPr lang="en-US" b="1" dirty="0"/>
              <a:t> board now available</a:t>
            </a:r>
          </a:p>
          <a:p>
            <a:pPr lvl="1"/>
            <a:r>
              <a:rPr lang="en-US" dirty="0" smtClean="0"/>
              <a:t>A lot like Raspberry Pi but with MIPS CPU</a:t>
            </a:r>
          </a:p>
          <a:p>
            <a:pPr lvl="1"/>
            <a:r>
              <a:rPr lang="en-US" dirty="0" smtClean="0"/>
              <a:t>Supports Linux and Android</a:t>
            </a:r>
          </a:p>
          <a:p>
            <a:endParaRPr lang="en-US" dirty="0"/>
          </a:p>
          <a:p>
            <a:r>
              <a:rPr lang="en-US" dirty="0" smtClean="0"/>
              <a:t>1.2GHz 32-bit MIPS with integrated graphics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5791200"/>
            <a:ext cx="922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/>
                <a:cs typeface="Courier"/>
              </a:rPr>
              <a:t>http://liliputing.com/2015/01/mips-creator-ci20-dev-board-now-available-for-65.html</a:t>
            </a:r>
          </a:p>
        </p:txBody>
      </p:sp>
      <p:pic>
        <p:nvPicPr>
          <p:cNvPr id="3074" name="Picture 2" descr="ci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59" y="1828800"/>
            <a:ext cx="3649371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885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Space on Stack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 has two storage classes: automatic and static</a:t>
            </a:r>
          </a:p>
          <a:p>
            <a:pPr lvl="1">
              <a:buClr>
                <a:schemeClr val="tx1"/>
              </a:buClr>
            </a:pPr>
            <a:r>
              <a:rPr lang="en-US" i="1" dirty="0" smtClean="0">
                <a:solidFill>
                  <a:srgbClr val="0000FF"/>
                </a:solidFill>
              </a:rPr>
              <a:t>Automatic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variables are local to function and discarded when function exits</a:t>
            </a:r>
          </a:p>
          <a:p>
            <a:pPr lvl="1">
              <a:buClr>
                <a:schemeClr val="tx1"/>
              </a:buClr>
            </a:pPr>
            <a:r>
              <a:rPr lang="en-US" i="1" dirty="0" smtClean="0">
                <a:solidFill>
                  <a:srgbClr val="0000FF"/>
                </a:solidFill>
              </a:rPr>
              <a:t>Static </a:t>
            </a:r>
            <a:r>
              <a:rPr lang="en-US" dirty="0" smtClean="0"/>
              <a:t>variables exist across exits from and entries to procedures</a:t>
            </a:r>
          </a:p>
          <a:p>
            <a:r>
              <a:rPr lang="en-US" dirty="0" smtClean="0"/>
              <a:t>Use stack for automatic (local) variables that don’t fit in registers</a:t>
            </a:r>
          </a:p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0000FF"/>
                </a:solidFill>
              </a:rPr>
              <a:t>Procedure frame </a:t>
            </a:r>
            <a:r>
              <a:rPr lang="en-US" dirty="0" smtClean="0"/>
              <a:t>or</a:t>
            </a:r>
            <a:r>
              <a:rPr lang="en-US" b="1" dirty="0" smtClean="0"/>
              <a:t> </a:t>
            </a:r>
            <a:r>
              <a:rPr lang="en-US" i="1" dirty="0" smtClean="0">
                <a:solidFill>
                  <a:srgbClr val="0000FF"/>
                </a:solidFill>
              </a:rPr>
              <a:t>activation record</a:t>
            </a:r>
            <a:r>
              <a:rPr lang="en-US" b="1" dirty="0" smtClean="0"/>
              <a:t>: </a:t>
            </a:r>
            <a:r>
              <a:rPr lang="en-US" dirty="0" smtClean="0"/>
              <a:t>segment of stack with saved registers and local variables</a:t>
            </a:r>
          </a:p>
          <a:p>
            <a:r>
              <a:rPr lang="en-US" dirty="0" smtClean="0"/>
              <a:t>Some MIPS compilers use a </a:t>
            </a:r>
            <a:r>
              <a:rPr lang="en-US" dirty="0" smtClean="0">
                <a:solidFill>
                  <a:srgbClr val="000000"/>
                </a:solidFill>
              </a:rPr>
              <a:t>frame pointer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$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fp</a:t>
            </a:r>
            <a:r>
              <a:rPr lang="en-US" dirty="0" smtClean="0"/>
              <a:t>) to point to first word of frame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120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Before, During, After Call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51" y="1354667"/>
            <a:ext cx="9101192" cy="418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9291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1054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the Stack (1/2)</a:t>
            </a:r>
          </a:p>
        </p:txBody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503738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18 VAG Rounded Light   02390"/>
              </a:rPr>
              <a:t>So we have a register 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$sp</a:t>
            </a:r>
            <a:r>
              <a:rPr lang="en-US" dirty="0">
                <a:latin typeface="18 VAG Rounded Light   02390"/>
              </a:rPr>
              <a:t> which always points to the last used space in the stack.</a:t>
            </a:r>
          </a:p>
          <a:p>
            <a:r>
              <a:rPr lang="en-US" dirty="0">
                <a:latin typeface="18 VAG Rounded Light   02390"/>
              </a:rPr>
              <a:t>To use stack, we decrement this pointer by the amount of space we need and then fill it with info.</a:t>
            </a:r>
          </a:p>
          <a:p>
            <a:r>
              <a:rPr lang="en-US" dirty="0">
                <a:latin typeface="18 VAG Rounded Light   02390"/>
              </a:rPr>
              <a:t>So, how do we compile this?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sumSquare(int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x</a:t>
            </a:r>
            <a:r>
              <a:rPr lang="en-US" b="1" dirty="0">
                <a:latin typeface="Courier"/>
                <a:cs typeface="Courier"/>
              </a:rPr>
              <a:t>, </a:t>
            </a: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y</a:t>
            </a:r>
            <a:r>
              <a:rPr lang="en-US" b="1" dirty="0">
                <a:latin typeface="Courier"/>
                <a:cs typeface="Courier"/>
              </a:rPr>
              <a:t>) {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	  return </a:t>
            </a:r>
            <a:r>
              <a:rPr lang="en-US" sz="2400" b="1" dirty="0" err="1">
                <a:latin typeface="Courier"/>
                <a:cs typeface="Courier"/>
              </a:rPr>
              <a:t>mult</a:t>
            </a:r>
            <a:r>
              <a:rPr lang="en-US" b="1" dirty="0" err="1">
                <a:latin typeface="Courier"/>
                <a:cs typeface="Courier"/>
              </a:rPr>
              <a:t>(x,x</a:t>
            </a:r>
            <a:r>
              <a:rPr lang="en-US" b="1" dirty="0">
                <a:latin typeface="Courier"/>
                <a:cs typeface="Courier"/>
              </a:rPr>
              <a:t>)+ </a:t>
            </a:r>
            <a:r>
              <a:rPr lang="en-US" b="1" dirty="0" err="1">
                <a:latin typeface="Courier"/>
                <a:cs typeface="Courier"/>
              </a:rPr>
              <a:t>y</a:t>
            </a:r>
            <a:r>
              <a:rPr lang="en-US" b="1" dirty="0">
                <a:latin typeface="Courier"/>
                <a:cs typeface="Courier"/>
              </a:rPr>
              <a:t>;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752914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5105400" y="3886200"/>
            <a:ext cx="3657600" cy="2286000"/>
          </a:xfrm>
          <a:prstGeom prst="roundRect">
            <a:avLst>
              <a:gd name="adj" fmla="val 222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1054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the Stack (2/2)</a:t>
            </a:r>
          </a:p>
        </p:txBody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1800"/>
              </a:spcAft>
            </a:pPr>
            <a:r>
              <a:rPr lang="en-US" dirty="0" smtClean="0">
                <a:latin typeface="18 VAG Rounded Light   02390"/>
              </a:rPr>
              <a:t> Hand</a:t>
            </a:r>
            <a:r>
              <a:rPr lang="en-US" dirty="0">
                <a:latin typeface="18 VAG Rounded Light   02390"/>
              </a:rPr>
              <a:t>-compile</a:t>
            </a:r>
            <a:br>
              <a:rPr lang="en-US" dirty="0">
                <a:latin typeface="18 VAG Rounded Light   02390"/>
              </a:rPr>
            </a:br>
            <a:r>
              <a:rPr lang="en-US" sz="2800" b="1" dirty="0" err="1">
                <a:solidFill>
                  <a:srgbClr val="0926B7"/>
                </a:solidFill>
                <a:latin typeface="Courier"/>
                <a:cs typeface="Courier"/>
              </a:rPr>
              <a:t>sumSquare</a:t>
            </a:r>
            <a:r>
              <a:rPr lang="en-US" sz="2800" b="1" dirty="0">
                <a:solidFill>
                  <a:srgbClr val="0926B7"/>
                </a:solidFill>
                <a:latin typeface="Courier"/>
                <a:cs typeface="Courier"/>
              </a:rPr>
              <a:t>: </a:t>
            </a:r>
            <a:br>
              <a:rPr lang="en-US" sz="2800" b="1" dirty="0">
                <a:solidFill>
                  <a:srgbClr val="0926B7"/>
                </a:solidFill>
                <a:latin typeface="Courier"/>
                <a:cs typeface="Courier"/>
              </a:rPr>
            </a:br>
            <a:r>
              <a:rPr lang="en-US" sz="2800" b="1" dirty="0">
                <a:solidFill>
                  <a:srgbClr val="FFFF00"/>
                </a:solidFill>
                <a:latin typeface="Courier"/>
                <a:cs typeface="Courier"/>
              </a:rPr>
              <a:t>      </a:t>
            </a:r>
            <a:r>
              <a:rPr lang="en-US" sz="2800" b="1" dirty="0" err="1">
                <a:solidFill>
                  <a:srgbClr val="00B050"/>
                </a:solidFill>
                <a:latin typeface="Courier"/>
                <a:cs typeface="Courier"/>
              </a:rPr>
              <a:t>addi</a:t>
            </a:r>
            <a:r>
              <a:rPr lang="en-US" sz="2800" b="1" dirty="0">
                <a:solidFill>
                  <a:srgbClr val="00B050"/>
                </a:solidFill>
                <a:latin typeface="Courier"/>
                <a:cs typeface="Courier"/>
              </a:rPr>
              <a:t> $sp,$sp,-8 </a:t>
            </a:r>
            <a:r>
              <a:rPr lang="en-US" sz="2800" b="1" i="1" dirty="0">
                <a:solidFill>
                  <a:srgbClr val="00B050"/>
                </a:solidFill>
                <a:latin typeface="Courier"/>
                <a:cs typeface="Courier"/>
              </a:rPr>
              <a:t># space on stack</a:t>
            </a:r>
            <a:r>
              <a:rPr lang="en-US" sz="2800" b="1" dirty="0">
                <a:solidFill>
                  <a:srgbClr val="00B050"/>
                </a:solidFill>
                <a:latin typeface="Courier"/>
                <a:cs typeface="Courier"/>
              </a:rPr>
              <a:t/>
            </a:r>
            <a:br>
              <a:rPr lang="en-US" sz="2800" b="1" dirty="0">
                <a:solidFill>
                  <a:srgbClr val="00B050"/>
                </a:solidFill>
                <a:latin typeface="Courier"/>
                <a:cs typeface="Courier"/>
              </a:rPr>
            </a:br>
            <a:r>
              <a:rPr lang="en-US" sz="2800" b="1" dirty="0">
                <a:solidFill>
                  <a:srgbClr val="00B050"/>
                </a:solidFill>
                <a:latin typeface="Courier"/>
                <a:cs typeface="Courier"/>
              </a:rPr>
              <a:t>      </a:t>
            </a:r>
            <a:r>
              <a:rPr lang="en-US" sz="2800" b="1" dirty="0" err="1">
                <a:solidFill>
                  <a:srgbClr val="00B050"/>
                </a:solidFill>
                <a:latin typeface="Courier"/>
                <a:cs typeface="Courier"/>
              </a:rPr>
              <a:t>sw</a:t>
            </a:r>
            <a:r>
              <a:rPr lang="en-US" sz="2800" b="1" dirty="0">
                <a:solidFill>
                  <a:srgbClr val="00B050"/>
                </a:solidFill>
                <a:latin typeface="Courier"/>
                <a:cs typeface="Courier"/>
              </a:rPr>
              <a:t> $</a:t>
            </a:r>
            <a:r>
              <a:rPr lang="en-US" sz="2800" b="1" dirty="0" err="1">
                <a:solidFill>
                  <a:srgbClr val="00B050"/>
                </a:solidFill>
                <a:latin typeface="Courier"/>
                <a:cs typeface="Courier"/>
              </a:rPr>
              <a:t>ra</a:t>
            </a:r>
            <a:r>
              <a:rPr lang="en-US" sz="2800" b="1" dirty="0">
                <a:solidFill>
                  <a:srgbClr val="00B050"/>
                </a:solidFill>
                <a:latin typeface="Courier"/>
                <a:cs typeface="Courier"/>
              </a:rPr>
              <a:t>, 4($sp)	 </a:t>
            </a:r>
            <a:r>
              <a:rPr lang="en-US" sz="2800" b="1" i="1" dirty="0">
                <a:solidFill>
                  <a:srgbClr val="00B050"/>
                </a:solidFill>
                <a:latin typeface="Courier"/>
                <a:cs typeface="Courier"/>
              </a:rPr>
              <a:t># save ret </a:t>
            </a:r>
            <a:r>
              <a:rPr lang="en-US" sz="2800" b="1" i="1" dirty="0" err="1">
                <a:solidFill>
                  <a:srgbClr val="00B050"/>
                </a:solidFill>
                <a:latin typeface="Courier"/>
                <a:cs typeface="Courier"/>
              </a:rPr>
              <a:t>addr</a:t>
            </a:r>
            <a:r>
              <a:rPr lang="en-US" sz="2800" b="1" i="1" dirty="0">
                <a:solidFill>
                  <a:srgbClr val="00B050"/>
                </a:solidFill>
                <a:latin typeface="Courier"/>
                <a:cs typeface="Courier"/>
              </a:rPr>
              <a:t/>
            </a:r>
            <a:br>
              <a:rPr lang="en-US" sz="2800" b="1" i="1" dirty="0">
                <a:solidFill>
                  <a:srgbClr val="00B050"/>
                </a:solidFill>
                <a:latin typeface="Courier"/>
                <a:cs typeface="Courier"/>
              </a:rPr>
            </a:br>
            <a:r>
              <a:rPr lang="en-US" sz="2800" b="1" dirty="0">
                <a:solidFill>
                  <a:srgbClr val="00B050"/>
                </a:solidFill>
                <a:latin typeface="Courier"/>
                <a:cs typeface="Courier"/>
              </a:rPr>
              <a:t>      </a:t>
            </a:r>
            <a:r>
              <a:rPr lang="en-US" sz="2800" b="1" dirty="0" err="1">
                <a:solidFill>
                  <a:srgbClr val="00B050"/>
                </a:solidFill>
                <a:latin typeface="Courier"/>
                <a:cs typeface="Courier"/>
              </a:rPr>
              <a:t>sw</a:t>
            </a:r>
            <a:r>
              <a:rPr lang="en-US" sz="2800" b="1" dirty="0">
                <a:solidFill>
                  <a:srgbClr val="00B050"/>
                </a:solidFill>
                <a:latin typeface="Courier"/>
                <a:cs typeface="Courier"/>
              </a:rPr>
              <a:t> $a1, 0($sp)	 </a:t>
            </a:r>
            <a:r>
              <a:rPr lang="en-US" sz="2800" b="1" i="1" dirty="0">
                <a:solidFill>
                  <a:srgbClr val="00B050"/>
                </a:solidFill>
                <a:latin typeface="Courier"/>
                <a:cs typeface="Courier"/>
              </a:rPr>
              <a:t># save </a:t>
            </a:r>
            <a:r>
              <a:rPr lang="en-US" sz="2800" b="1" i="1" dirty="0" err="1">
                <a:solidFill>
                  <a:srgbClr val="00B050"/>
                </a:solidFill>
                <a:latin typeface="Courier"/>
                <a:cs typeface="Courier"/>
              </a:rPr>
              <a:t>y</a:t>
            </a:r>
            <a:br>
              <a:rPr lang="en-US" sz="2800" b="1" i="1" dirty="0" err="1">
                <a:solidFill>
                  <a:srgbClr val="00B050"/>
                </a:solidFill>
                <a:latin typeface="Courier"/>
                <a:cs typeface="Courier"/>
              </a:rPr>
            </a:b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      </a:t>
            </a:r>
            <a:r>
              <a:rPr lang="en-US" sz="2800" b="1" dirty="0">
                <a:latin typeface="Courier"/>
                <a:cs typeface="Courier"/>
              </a:rPr>
              <a:t>add</a:t>
            </a:r>
            <a:r>
              <a:rPr lang="en-US" sz="2800" b="1" i="1" dirty="0">
                <a:latin typeface="Courier"/>
                <a:cs typeface="Courier"/>
              </a:rPr>
              <a:t> </a:t>
            </a:r>
            <a:r>
              <a:rPr lang="en-US" sz="2800" b="1" dirty="0">
                <a:latin typeface="Courier"/>
                <a:cs typeface="Courier"/>
              </a:rPr>
              <a:t>$a1,$a0,$zero</a:t>
            </a:r>
            <a:r>
              <a:rPr lang="en-US" sz="2800" b="1" i="1" dirty="0">
                <a:latin typeface="Courier"/>
                <a:cs typeface="Courier"/>
              </a:rPr>
              <a:t> 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 </a:t>
            </a:r>
            <a:r>
              <a:rPr lang="en-US" sz="2800" b="1" i="1" dirty="0" err="1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mult(x,x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)</a:t>
            </a:r>
            <a:r>
              <a:rPr lang="en-US" sz="2800" b="1" dirty="0">
                <a:latin typeface="Courier"/>
                <a:cs typeface="Courier"/>
              </a:rPr>
              <a:t/>
            </a:r>
            <a:br>
              <a:rPr lang="en-US" sz="2800" b="1" dirty="0">
                <a:latin typeface="Courier"/>
                <a:cs typeface="Courier"/>
              </a:rPr>
            </a:br>
            <a:r>
              <a:rPr lang="en-US" sz="2800" b="1" dirty="0"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jal</a:t>
            </a:r>
            <a:r>
              <a:rPr lang="en-US" sz="2800" b="1" dirty="0">
                <a:latin typeface="Courier"/>
                <a:cs typeface="Courier"/>
              </a:rPr>
              <a:t> </a:t>
            </a:r>
            <a:r>
              <a:rPr lang="en-US" sz="2800" b="1" dirty="0" err="1">
                <a:latin typeface="Courier"/>
                <a:cs typeface="Courier"/>
              </a:rPr>
              <a:t>mult</a:t>
            </a:r>
            <a:r>
              <a:rPr lang="en-US" sz="2800" b="1" dirty="0">
                <a:latin typeface="Courier"/>
                <a:cs typeface="Courier"/>
              </a:rPr>
              <a:t> 		   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 call </a:t>
            </a:r>
            <a:r>
              <a:rPr lang="en-US" sz="2800" b="1" i="1" dirty="0" err="1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mult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lw</a:t>
            </a:r>
            <a:r>
              <a:rPr lang="en-US" sz="2800" b="1" dirty="0">
                <a:latin typeface="Courier"/>
                <a:cs typeface="Courier"/>
              </a:rPr>
              <a:t> $a1, 0($sp)	 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 restore </a:t>
            </a:r>
            <a:r>
              <a:rPr lang="en-US" sz="2800" b="1" i="1" dirty="0" err="1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y</a:t>
            </a:r>
            <a:r>
              <a:rPr lang="en-US" sz="2800" b="1" i="1" dirty="0" err="1" smtClean="0">
                <a:latin typeface="Courier"/>
                <a:cs typeface="Courier"/>
              </a:rPr>
              <a:t/>
            </a:r>
            <a:br>
              <a:rPr lang="en-US" sz="2800" b="1" i="1" dirty="0" err="1" smtClean="0">
                <a:latin typeface="Courier"/>
                <a:cs typeface="Courier"/>
              </a:rPr>
            </a:br>
            <a:r>
              <a:rPr lang="en-US" sz="2800" b="1" i="1" dirty="0" err="1" smtClean="0">
                <a:latin typeface="Courier"/>
                <a:cs typeface="Courier"/>
              </a:rPr>
              <a:t>      </a:t>
            </a:r>
            <a:r>
              <a:rPr lang="en-US" sz="2800" b="1" dirty="0" smtClean="0">
                <a:latin typeface="Courier"/>
                <a:cs typeface="Courier"/>
              </a:rPr>
              <a:t>add </a:t>
            </a:r>
            <a:r>
              <a:rPr lang="en-US" sz="2800" b="1" dirty="0">
                <a:latin typeface="Courier"/>
                <a:cs typeface="Courier"/>
              </a:rPr>
              <a:t>$v0,$v0,$a1</a:t>
            </a:r>
            <a:r>
              <a:rPr lang="en-US" sz="2800" b="1" i="1" dirty="0">
                <a:latin typeface="Courier"/>
                <a:cs typeface="Courier"/>
              </a:rPr>
              <a:t> 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 </a:t>
            </a:r>
            <a:r>
              <a:rPr lang="en-US" sz="2800" b="1" i="1" dirty="0" err="1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mult()+y</a:t>
            </a:r>
            <a:r>
              <a:rPr lang="en-US" sz="2800" b="1" i="1" dirty="0" err="1">
                <a:latin typeface="Courier"/>
                <a:cs typeface="Courier"/>
              </a:rPr>
              <a:t/>
            </a:r>
            <a:br>
              <a:rPr lang="en-US" sz="2800" b="1" i="1" dirty="0" err="1">
                <a:latin typeface="Courier"/>
                <a:cs typeface="Courier"/>
              </a:rPr>
            </a:br>
            <a:r>
              <a:rPr lang="en-US" sz="2800" b="1" i="1" dirty="0" err="1">
                <a:latin typeface="Courier"/>
                <a:cs typeface="Courier"/>
              </a:rPr>
              <a:t>      </a:t>
            </a:r>
            <a:r>
              <a:rPr lang="en-US" sz="2800" b="1" dirty="0" err="1">
                <a:solidFill>
                  <a:srgbClr val="FF0000"/>
                </a:solidFill>
                <a:latin typeface="Courier"/>
                <a:cs typeface="Courier"/>
              </a:rPr>
              <a:t>lw</a:t>
            </a:r>
            <a:r>
              <a:rPr lang="en-US" sz="2800" b="1" dirty="0">
                <a:solidFill>
                  <a:srgbClr val="FF0000"/>
                </a:solidFill>
                <a:latin typeface="Courier"/>
                <a:cs typeface="Courier"/>
              </a:rPr>
              <a:t> $</a:t>
            </a:r>
            <a:r>
              <a:rPr lang="en-US" sz="2800" b="1" dirty="0" err="1">
                <a:solidFill>
                  <a:srgbClr val="FF0000"/>
                </a:solidFill>
                <a:latin typeface="Courier"/>
                <a:cs typeface="Courier"/>
              </a:rPr>
              <a:t>ra</a:t>
            </a:r>
            <a:r>
              <a:rPr lang="en-US" sz="2800" b="1" dirty="0">
                <a:solidFill>
                  <a:srgbClr val="FF0000"/>
                </a:solidFill>
                <a:latin typeface="Courier"/>
                <a:cs typeface="Courier"/>
              </a:rPr>
              <a:t>, 4($sp)	 </a:t>
            </a:r>
            <a:r>
              <a:rPr lang="en-US" sz="2800" b="1" i="1" dirty="0">
                <a:solidFill>
                  <a:srgbClr val="FF0000"/>
                </a:solidFill>
                <a:latin typeface="Courier"/>
                <a:cs typeface="Courier"/>
              </a:rPr>
              <a:t># get ret </a:t>
            </a:r>
            <a:r>
              <a:rPr lang="en-US" sz="2800" b="1" i="1" dirty="0" err="1">
                <a:solidFill>
                  <a:srgbClr val="FF0000"/>
                </a:solidFill>
                <a:latin typeface="Courier"/>
                <a:cs typeface="Courier"/>
              </a:rPr>
              <a:t>addr</a:t>
            </a:r>
            <a:br>
              <a:rPr lang="en-US" sz="2800" b="1" i="1" dirty="0" err="1">
                <a:solidFill>
                  <a:srgbClr val="FF0000"/>
                </a:solidFill>
                <a:latin typeface="Courier"/>
                <a:cs typeface="Courier"/>
              </a:rPr>
            </a:br>
            <a:r>
              <a:rPr lang="en-US" sz="2800" b="1" i="1" dirty="0" err="1">
                <a:solidFill>
                  <a:srgbClr val="FF0000"/>
                </a:solidFill>
                <a:latin typeface="Courier"/>
                <a:cs typeface="Courier"/>
              </a:rPr>
              <a:t>      </a:t>
            </a:r>
            <a:r>
              <a:rPr lang="en-US" sz="2800" b="1" dirty="0" err="1">
                <a:solidFill>
                  <a:srgbClr val="FF0000"/>
                </a:solidFill>
                <a:latin typeface="Courier"/>
                <a:cs typeface="Courier"/>
              </a:rPr>
              <a:t>addi</a:t>
            </a:r>
            <a:r>
              <a:rPr lang="en-US" sz="2800" b="1" dirty="0">
                <a:solidFill>
                  <a:srgbClr val="FF0000"/>
                </a:solidFill>
                <a:latin typeface="Courier"/>
                <a:cs typeface="Courier"/>
              </a:rPr>
              <a:t> $sp,$sp,8  </a:t>
            </a:r>
            <a:r>
              <a:rPr lang="en-US" sz="2800" b="1" i="1" dirty="0">
                <a:solidFill>
                  <a:srgbClr val="FF0000"/>
                </a:solidFill>
                <a:latin typeface="Courier"/>
                <a:cs typeface="Courier"/>
              </a:rPr>
              <a:t># </a:t>
            </a:r>
            <a:r>
              <a:rPr lang="en-US" sz="2800" b="1" i="1" dirty="0" smtClean="0">
                <a:solidFill>
                  <a:srgbClr val="FF0000"/>
                </a:solidFill>
                <a:latin typeface="Courier"/>
                <a:cs typeface="Courier"/>
              </a:rPr>
              <a:t>restore stack</a:t>
            </a:r>
            <a:br>
              <a:rPr lang="en-US" sz="2800" b="1" i="1" dirty="0" smtClean="0">
                <a:solidFill>
                  <a:srgbClr val="FF0000"/>
                </a:solidFill>
                <a:latin typeface="Courier"/>
                <a:cs typeface="Courier"/>
              </a:rPr>
            </a:br>
            <a:r>
              <a:rPr lang="en-US" sz="2800" b="1" i="1" dirty="0" smtClean="0">
                <a:solidFill>
                  <a:srgbClr val="FF0000"/>
                </a:solidFill>
                <a:latin typeface="Courier"/>
                <a:cs typeface="Courier"/>
              </a:rPr>
              <a:t>      </a:t>
            </a:r>
            <a:r>
              <a:rPr lang="en-US" sz="2800" b="1" dirty="0" err="1" smtClean="0">
                <a:solidFill>
                  <a:srgbClr val="FF0000"/>
                </a:solidFill>
                <a:latin typeface="Courier"/>
                <a:cs typeface="Courier"/>
              </a:rPr>
              <a:t>jr</a:t>
            </a:r>
            <a:r>
              <a:rPr lang="en-US" sz="2800" b="1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ourier"/>
                <a:cs typeface="Courier"/>
              </a:rPr>
              <a:t>$</a:t>
            </a:r>
            <a:r>
              <a:rPr lang="en-US" sz="2800" b="1" dirty="0" err="1">
                <a:solidFill>
                  <a:srgbClr val="FF0000"/>
                </a:solidFill>
                <a:latin typeface="Courier"/>
                <a:cs typeface="Courier"/>
              </a:rPr>
              <a:t>ra</a:t>
            </a:r>
            <a:r>
              <a:rPr lang="en-US" sz="2800" b="1" dirty="0">
                <a:solidFill>
                  <a:srgbClr val="FF0000"/>
                </a:solidFill>
                <a:latin typeface="Courier"/>
                <a:cs typeface="Courier"/>
              </a:rPr>
              <a:t/>
            </a:r>
            <a:br>
              <a:rPr lang="en-US" sz="2800" b="1" dirty="0">
                <a:solidFill>
                  <a:srgbClr val="FF0000"/>
                </a:solidFill>
                <a:latin typeface="Courier"/>
                <a:cs typeface="Courier"/>
              </a:rPr>
            </a:br>
            <a:r>
              <a:rPr lang="en-US" sz="2800" b="1" dirty="0" err="1">
                <a:solidFill>
                  <a:srgbClr val="0926B7"/>
                </a:solidFill>
                <a:latin typeface="Courier"/>
                <a:cs typeface="Courier"/>
              </a:rPr>
              <a:t>mult</a:t>
            </a:r>
            <a:r>
              <a:rPr lang="en-US" sz="2800" b="1" dirty="0">
                <a:solidFill>
                  <a:srgbClr val="0926B7"/>
                </a:solidFill>
                <a:latin typeface="Courier"/>
                <a:cs typeface="Courier"/>
              </a:rPr>
              <a:t>: </a:t>
            </a:r>
            <a:r>
              <a:rPr lang="en-US" sz="2800" b="1" dirty="0">
                <a:latin typeface="Courier"/>
                <a:cs typeface="Courier"/>
              </a:rPr>
              <a:t>...</a:t>
            </a:r>
            <a:br>
              <a:rPr lang="en-US" sz="2800" b="1" dirty="0">
                <a:latin typeface="Courier"/>
                <a:cs typeface="Courier"/>
              </a:rPr>
            </a:br>
            <a:endParaRPr lang="en-US" sz="2800" b="1" dirty="0">
              <a:latin typeface="Courier"/>
              <a:cs typeface="Courier"/>
            </a:endParaRPr>
          </a:p>
        </p:txBody>
      </p:sp>
      <p:sp>
        <p:nvSpPr>
          <p:cNvPr id="1984518" name="Rectangle 6"/>
          <p:cNvSpPr>
            <a:spLocks noChangeArrowheads="1"/>
          </p:cNvSpPr>
          <p:nvPr/>
        </p:nvSpPr>
        <p:spPr bwMode="auto">
          <a:xfrm>
            <a:off x="2971800" y="1219200"/>
            <a:ext cx="5540850" cy="72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1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sumSquare(int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) {</a:t>
            </a:r>
            <a:b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</a:b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	return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mult(x,x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)+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; }</a:t>
            </a:r>
            <a:endParaRPr lang="en-US" sz="2800" b="1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1984519" name="Text Box 7"/>
          <p:cNvSpPr txBox="1">
            <a:spLocks noChangeArrowheads="1"/>
          </p:cNvSpPr>
          <p:nvPr/>
        </p:nvSpPr>
        <p:spPr bwMode="auto">
          <a:xfrm>
            <a:off x="304800" y="2448580"/>
            <a:ext cx="14029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B050"/>
                </a:solidFill>
                <a:latin typeface="18 VAG Rounded Bold   07390"/>
                <a:cs typeface="Corbel"/>
              </a:rPr>
              <a:t>“push”</a:t>
            </a:r>
          </a:p>
        </p:txBody>
      </p:sp>
      <p:sp>
        <p:nvSpPr>
          <p:cNvPr id="1984520" name="Text Box 8"/>
          <p:cNvSpPr txBox="1">
            <a:spLocks noChangeArrowheads="1"/>
          </p:cNvSpPr>
          <p:nvPr/>
        </p:nvSpPr>
        <p:spPr bwMode="auto">
          <a:xfrm>
            <a:off x="304800" y="4953000"/>
            <a:ext cx="12025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18 VAG Rounded Bold   07390"/>
                <a:cs typeface="Corbel"/>
              </a:rPr>
              <a:t>“pop”</a:t>
            </a:r>
          </a:p>
        </p:txBody>
      </p:sp>
    </p:spTree>
    <p:extLst>
      <p:ext uri="{BB962C8B-B14F-4D97-AF65-F5344CB8AC3E}">
        <p14:creationId xmlns:p14="http://schemas.microsoft.com/office/powerpoint/2010/main" val="39167787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" name="Group 268"/>
          <p:cNvGrpSpPr/>
          <p:nvPr/>
        </p:nvGrpSpPr>
        <p:grpSpPr>
          <a:xfrm>
            <a:off x="609600" y="1676400"/>
            <a:ext cx="3048000" cy="3962400"/>
            <a:chOff x="609600" y="1676400"/>
            <a:chExt cx="3048000" cy="3962400"/>
          </a:xfrm>
        </p:grpSpPr>
        <p:sp>
          <p:nvSpPr>
            <p:cNvPr id="11" name="Rectangle 10"/>
            <p:cNvSpPr/>
            <p:nvPr/>
          </p:nvSpPr>
          <p:spPr>
            <a:xfrm>
              <a:off x="609600" y="1676400"/>
              <a:ext cx="3048000" cy="396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838200" y="2286000"/>
              <a:ext cx="2590800" cy="5334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Control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3048000"/>
              <a:ext cx="2590800" cy="2362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 smtClean="0">
                  <a:solidFill>
                    <a:schemeClr val="tx1"/>
                  </a:solidFill>
                </a:rPr>
                <a:t>Datapath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5400000">
              <a:off x="1409700" y="2933700"/>
              <a:ext cx="228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6200000" flipV="1">
              <a:off x="2553494" y="2932906"/>
              <a:ext cx="228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Components of a Computer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70" name="Group 269"/>
          <p:cNvGrpSpPr/>
          <p:nvPr/>
        </p:nvGrpSpPr>
        <p:grpSpPr>
          <a:xfrm>
            <a:off x="914399" y="3505200"/>
            <a:ext cx="2367431" cy="1828800"/>
            <a:chOff x="914399" y="3505200"/>
            <a:chExt cx="2367431" cy="1828800"/>
          </a:xfrm>
        </p:grpSpPr>
        <p:sp>
          <p:nvSpPr>
            <p:cNvPr id="12" name="Rectangle 11"/>
            <p:cNvSpPr/>
            <p:nvPr/>
          </p:nvSpPr>
          <p:spPr>
            <a:xfrm>
              <a:off x="914400" y="3505200"/>
              <a:ext cx="2362200" cy="228600"/>
            </a:xfrm>
            <a:prstGeom prst="rect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Program Counter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914399" y="3886200"/>
              <a:ext cx="2362202" cy="685800"/>
              <a:chOff x="1600199" y="3962400"/>
              <a:chExt cx="1600201" cy="685800"/>
            </a:xfrm>
            <a:solidFill>
              <a:srgbClr val="9BBB59"/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1600200" y="3962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600200" y="40386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00200" y="41148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600200" y="4191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effectLst>
                    <a:glow rad="101600">
                      <a:schemeClr val="bg1">
                        <a:alpha val="75000"/>
                      </a:schemeClr>
                    </a:glow>
                  </a:effectLst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600200" y="42672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600200" y="4343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600200" y="44196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600199" y="4495800"/>
                <a:ext cx="1600199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600200" y="4572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905000" y="4114800"/>
                <a:ext cx="10310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rPr>
                  <a:t>Registers</a:t>
                </a:r>
                <a:endParaRPr lang="en-US" sz="2400" dirty="0">
                  <a:effectLst>
                    <a:glow rad="254000">
                      <a:schemeClr val="bg1">
                        <a:alpha val="75000"/>
                      </a:schemeClr>
                    </a:glow>
                  </a:effectLst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914400" y="4648200"/>
              <a:ext cx="2367430" cy="685800"/>
              <a:chOff x="4572000" y="3352800"/>
              <a:chExt cx="2367430" cy="685800"/>
            </a:xfrm>
          </p:grpSpPr>
          <p:sp>
            <p:nvSpPr>
              <p:cNvPr id="23" name="Trapezoid 22"/>
              <p:cNvSpPr/>
              <p:nvPr/>
            </p:nvSpPr>
            <p:spPr>
              <a:xfrm flipV="1">
                <a:off x="4572000" y="3429000"/>
                <a:ext cx="2362200" cy="609600"/>
              </a:xfrm>
              <a:prstGeom prst="trapezoid">
                <a:avLst>
                  <a:gd name="adj" fmla="val 25000"/>
                </a:avLst>
              </a:prstGeom>
              <a:solidFill>
                <a:srgbClr val="C0504D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572000" y="3352800"/>
                <a:ext cx="2367430" cy="64633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dirty="0" smtClean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rPr>
                  <a:t>Arithmetic &amp; Logic Unit</a:t>
                </a:r>
              </a:p>
              <a:p>
                <a:pPr algn="ctr"/>
                <a:r>
                  <a:rPr lang="en-US" dirty="0" smtClean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rPr>
                  <a:t>(ALU)</a:t>
                </a:r>
                <a:endParaRPr lang="en-US" dirty="0">
                  <a:effectLst>
                    <a:glow rad="152400">
                      <a:schemeClr val="bg1">
                        <a:alpha val="75000"/>
                      </a:schemeClr>
                    </a:glow>
                  </a:effectLst>
                </a:endParaRPr>
              </a:p>
            </p:txBody>
          </p:sp>
        </p:grpSp>
      </p:grpSp>
      <p:sp>
        <p:nvSpPr>
          <p:cNvPr id="30" name="Rectangle 29"/>
          <p:cNvSpPr/>
          <p:nvPr/>
        </p:nvSpPr>
        <p:spPr>
          <a:xfrm>
            <a:off x="4800600" y="1524000"/>
            <a:ext cx="1905000" cy="4114800"/>
          </a:xfrm>
          <a:prstGeom prst="rect">
            <a:avLst/>
          </a:prstGeom>
          <a:solidFill>
            <a:srgbClr val="95B3D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Memory</a:t>
            </a:r>
          </a:p>
        </p:txBody>
      </p:sp>
      <p:grpSp>
        <p:nvGrpSpPr>
          <p:cNvPr id="273" name="Group 272"/>
          <p:cNvGrpSpPr/>
          <p:nvPr/>
        </p:nvGrpSpPr>
        <p:grpSpPr>
          <a:xfrm>
            <a:off x="6705600" y="1676400"/>
            <a:ext cx="1524000" cy="762000"/>
            <a:chOff x="6705600" y="1676400"/>
            <a:chExt cx="1524000" cy="762000"/>
          </a:xfrm>
        </p:grpSpPr>
        <p:sp>
          <p:nvSpPr>
            <p:cNvPr id="51" name="Rectangle 50"/>
            <p:cNvSpPr/>
            <p:nvPr/>
          </p:nvSpPr>
          <p:spPr>
            <a:xfrm>
              <a:off x="7315200" y="16764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Input</a:t>
              </a: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rot="10800000">
              <a:off x="6705600" y="19812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4" name="Group 273"/>
          <p:cNvGrpSpPr/>
          <p:nvPr/>
        </p:nvGrpSpPr>
        <p:grpSpPr>
          <a:xfrm>
            <a:off x="6705600" y="4800600"/>
            <a:ext cx="1524000" cy="762000"/>
            <a:chOff x="6705600" y="4800600"/>
            <a:chExt cx="1524000" cy="762000"/>
          </a:xfrm>
        </p:grpSpPr>
        <p:sp>
          <p:nvSpPr>
            <p:cNvPr id="55" name="Rectangle 54"/>
            <p:cNvSpPr/>
            <p:nvPr/>
          </p:nvSpPr>
          <p:spPr>
            <a:xfrm>
              <a:off x="7315200" y="48006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Output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10800000" flipH="1">
              <a:off x="6705600" y="51816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1" name="Group 270"/>
          <p:cNvGrpSpPr/>
          <p:nvPr/>
        </p:nvGrpSpPr>
        <p:grpSpPr>
          <a:xfrm>
            <a:off x="4953000" y="1981200"/>
            <a:ext cx="1524000" cy="3429000"/>
            <a:chOff x="4953000" y="1981200"/>
            <a:chExt cx="1524000" cy="3429000"/>
          </a:xfrm>
        </p:grpSpPr>
        <p:grpSp>
          <p:nvGrpSpPr>
            <p:cNvPr id="75" name="Group 74"/>
            <p:cNvGrpSpPr/>
            <p:nvPr/>
          </p:nvGrpSpPr>
          <p:grpSpPr>
            <a:xfrm>
              <a:off x="4953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65" name="Rectangle 64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5334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77" name="Rectangle 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5715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87" name="Rectangle 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6096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97" name="Rectangle 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4953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07" name="Rectangle 1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5334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17" name="Rectangle 1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5715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27" name="Rectangle 1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6096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37" name="Rectangle 1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4953000" y="3352800"/>
              <a:ext cx="381000" cy="685800"/>
              <a:chOff x="7543800" y="3581400"/>
              <a:chExt cx="2362200" cy="685800"/>
            </a:xfrm>
            <a:solidFill>
              <a:srgbClr val="9BBB59"/>
            </a:solidFill>
          </p:grpSpPr>
          <p:sp>
            <p:nvSpPr>
              <p:cNvPr id="147" name="Rectangle 1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5334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57" name="Rectangle 1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5715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67" name="Rectangle 16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6096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77" name="Rectangle 1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4953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5334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97" name="Rectangle 1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5715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07" name="Rectangle 2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6096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17" name="Rectangle 2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4953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27" name="Rectangle 2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5334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37" name="Rectangle 2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5715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47" name="Rectangle 2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6" name="Group 255"/>
            <p:cNvGrpSpPr/>
            <p:nvPr/>
          </p:nvGrpSpPr>
          <p:grpSpPr>
            <a:xfrm>
              <a:off x="6096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57" name="Rectangle 2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5181600" y="3352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effectLst>
                    <a:glow rad="228600">
                      <a:schemeClr val="bg1">
                        <a:alpha val="75000"/>
                      </a:schemeClr>
                    </a:glow>
                  </a:effectLst>
                </a:rPr>
                <a:t>Bytes</a:t>
              </a:r>
              <a:endParaRPr lang="en-US" sz="2400" dirty="0">
                <a:effectLst>
                  <a:glow rad="228600">
                    <a:schemeClr val="bg1">
                      <a:alpha val="75000"/>
                    </a:schemeClr>
                  </a:glow>
                </a:effectLst>
              </a:endParaRP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2743200" y="1828800"/>
            <a:ext cx="2854568" cy="4560332"/>
            <a:chOff x="2743200" y="1828800"/>
            <a:chExt cx="2854568" cy="4560332"/>
          </a:xfrm>
        </p:grpSpPr>
        <p:grpSp>
          <p:nvGrpSpPr>
            <p:cNvPr id="272" name="Group 271"/>
            <p:cNvGrpSpPr/>
            <p:nvPr/>
          </p:nvGrpSpPr>
          <p:grpSpPr>
            <a:xfrm>
              <a:off x="3429000" y="1828800"/>
              <a:ext cx="1415937" cy="3465731"/>
              <a:chOff x="3429000" y="1828800"/>
              <a:chExt cx="1415937" cy="3465731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>
                <a:off x="3429000" y="2514600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endCxn id="30" idx="1"/>
              </p:cNvCxnSpPr>
              <p:nvPr/>
            </p:nvCxnSpPr>
            <p:spPr>
              <a:xfrm>
                <a:off x="3429000" y="3581400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3429000" y="4535269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10800000">
                <a:off x="3429000" y="4725988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3581400" y="1828800"/>
                <a:ext cx="126353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Enable?</a:t>
                </a:r>
              </a:p>
              <a:p>
                <a:r>
                  <a:rPr lang="en-US" dirty="0" smtClean="0"/>
                  <a:t>Read/Write</a:t>
                </a:r>
                <a:endParaRPr lang="en-US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657600" y="3276600"/>
                <a:ext cx="9336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Address</a:t>
                </a:r>
                <a:endParaRPr lang="en-US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733800" y="3925669"/>
                <a:ext cx="76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Write Data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810000" y="4648200"/>
                <a:ext cx="6857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ReadData</a:t>
                </a:r>
                <a:endParaRPr lang="en-US" dirty="0"/>
              </a:p>
            </p:txBody>
          </p:sp>
        </p:grpSp>
        <p:grpSp>
          <p:nvGrpSpPr>
            <p:cNvPr id="279" name="Group 278"/>
            <p:cNvGrpSpPr/>
            <p:nvPr/>
          </p:nvGrpSpPr>
          <p:grpSpPr>
            <a:xfrm>
              <a:off x="2743200" y="5715000"/>
              <a:ext cx="2854568" cy="674132"/>
              <a:chOff x="2819400" y="5791200"/>
              <a:chExt cx="2854568" cy="674132"/>
            </a:xfrm>
          </p:grpSpPr>
          <p:sp>
            <p:nvSpPr>
              <p:cNvPr id="276" name="Left Brace 275"/>
              <p:cNvSpPr/>
              <p:nvPr/>
            </p:nvSpPr>
            <p:spPr>
              <a:xfrm rot="16200000">
                <a:off x="4114800" y="5410200"/>
                <a:ext cx="381000" cy="1143000"/>
              </a:xfrm>
              <a:prstGeom prst="leftBrac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TextBox 276"/>
              <p:cNvSpPr txBox="1"/>
              <p:nvPr/>
            </p:nvSpPr>
            <p:spPr>
              <a:xfrm>
                <a:off x="2819400" y="6096000"/>
                <a:ext cx="28545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Processor-Memory Interface</a:t>
                </a:r>
                <a:endParaRPr lang="en-US" dirty="0"/>
              </a:p>
            </p:txBody>
          </p:sp>
        </p:grpSp>
      </p:grpSp>
      <p:grpSp>
        <p:nvGrpSpPr>
          <p:cNvPr id="285" name="Group 284"/>
          <p:cNvGrpSpPr/>
          <p:nvPr/>
        </p:nvGrpSpPr>
        <p:grpSpPr>
          <a:xfrm>
            <a:off x="6324600" y="5791200"/>
            <a:ext cx="2339102" cy="674132"/>
            <a:chOff x="6324600" y="5791200"/>
            <a:chExt cx="2339102" cy="674132"/>
          </a:xfrm>
        </p:grpSpPr>
        <p:sp>
          <p:nvSpPr>
            <p:cNvPr id="283" name="Left Brace 282"/>
            <p:cNvSpPr/>
            <p:nvPr/>
          </p:nvSpPr>
          <p:spPr>
            <a:xfrm rot="16200000">
              <a:off x="6934200" y="5410200"/>
              <a:ext cx="381000" cy="1143000"/>
            </a:xfrm>
            <a:prstGeom prst="leftBrac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6324600" y="6096000"/>
              <a:ext cx="2339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I/O-Memory Interfaces</a:t>
              </a:r>
              <a:endParaRPr lang="en-US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4965587" y="2601652"/>
            <a:ext cx="1517017" cy="75844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4941589" y="4420874"/>
            <a:ext cx="1517017" cy="75844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370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5105400" y="3886200"/>
            <a:ext cx="3657600" cy="1600200"/>
          </a:xfrm>
          <a:prstGeom prst="roundRect">
            <a:avLst>
              <a:gd name="adj" fmla="val 222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01000" cy="474663"/>
          </a:xfrm>
        </p:spPr>
        <p:txBody>
          <a:bodyPr>
            <a:normAutofit fontScale="90000"/>
          </a:bodyPr>
          <a:lstStyle/>
          <a:p>
            <a:r>
              <a:rPr lang="en-US" dirty="0"/>
              <a:t>Basic Structure of a Function</a:t>
            </a:r>
          </a:p>
        </p:txBody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410200"/>
          </a:xfrm>
        </p:spPr>
        <p:txBody>
          <a:bodyPr>
            <a:normAutofit/>
          </a:bodyPr>
          <a:lstStyle/>
          <a:p>
            <a:pPr marL="0" indent="0">
              <a:buFont typeface="Times" pitchFamily="-65" charset="0"/>
              <a:buNone/>
              <a:tabLst>
                <a:tab pos="742950" algn="l"/>
              </a:tabLst>
            </a:pPr>
            <a:endParaRPr lang="en-US" dirty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b="1" dirty="0" err="1">
                <a:latin typeface="Courier"/>
                <a:cs typeface="Courier"/>
              </a:rPr>
              <a:t>entry_label</a:t>
            </a:r>
            <a:r>
              <a:rPr lang="en-US" sz="2400" b="1" dirty="0">
                <a:latin typeface="Courier"/>
                <a:cs typeface="Courier"/>
              </a:rPr>
              <a:t>: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addi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sp,$sp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, </a:t>
            </a:r>
            <a:r>
              <a:rPr lang="en-US" sz="2400" b="1" dirty="0">
                <a:latin typeface="Courier"/>
                <a:cs typeface="Courier"/>
              </a:rPr>
              <a:t>-</a:t>
            </a:r>
            <a:r>
              <a:rPr lang="en-US" sz="2400" b="1" dirty="0" err="1">
                <a:latin typeface="Courier"/>
                <a:cs typeface="Courier"/>
              </a:rPr>
              <a:t>framesize</a:t>
            </a:r>
            <a:r>
              <a:rPr lang="en-US" sz="2400" b="1" dirty="0">
                <a:latin typeface="Courier"/>
                <a:cs typeface="Courier"/>
              </a:rPr>
              <a:t/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sw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ra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, </a:t>
            </a:r>
            <a:r>
              <a:rPr lang="en-US" sz="2400" b="1" dirty="0">
                <a:latin typeface="Courier"/>
                <a:cs typeface="Courier"/>
              </a:rPr>
              <a:t>framesize-4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($sp)  </a:t>
            </a:r>
            <a:r>
              <a:rPr lang="en-US" sz="24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 save $</a:t>
            </a:r>
            <a:r>
              <a:rPr lang="en-US" sz="2400" b="1" i="1" dirty="0" err="1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ra</a:t>
            </a:r>
            <a:r>
              <a:rPr lang="en-US" sz="24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/>
            </a:r>
            <a:br>
              <a:rPr lang="en-US" sz="24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save other </a:t>
            </a:r>
            <a:r>
              <a:rPr lang="en-US" sz="2400" b="1" dirty="0" err="1">
                <a:latin typeface="Courier"/>
                <a:cs typeface="Courier"/>
              </a:rPr>
              <a:t>regs</a:t>
            </a:r>
            <a:r>
              <a:rPr lang="en-US" sz="2400" b="1" dirty="0">
                <a:latin typeface="Courier"/>
                <a:cs typeface="Courier"/>
              </a:rPr>
              <a:t> if need be</a:t>
            </a:r>
            <a:r>
              <a:rPr lang="en-US" sz="2400" b="1" i="1" dirty="0">
                <a:latin typeface="Courier"/>
                <a:cs typeface="Courier"/>
              </a:rPr>
              <a:t>		</a:t>
            </a:r>
            <a:r>
              <a:rPr lang="en-US" sz="2400" i="1" dirty="0">
                <a:latin typeface="Courier"/>
                <a:cs typeface="Courier"/>
              </a:rPr>
              <a:t> </a:t>
            </a:r>
            <a:r>
              <a:rPr lang="en-US" sz="2400" i="1" dirty="0" smtClean="0">
                <a:latin typeface="Courier"/>
                <a:cs typeface="Courier"/>
              </a:rPr>
              <a:t> </a:t>
            </a: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i="1" dirty="0" smtClean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.</a:t>
            </a:r>
            <a:r>
              <a:rPr lang="en-US" sz="2400" dirty="0">
                <a:solidFill>
                  <a:schemeClr val="accent1"/>
                </a:solidFill>
                <a:latin typeface="Courier"/>
                <a:cs typeface="Courier"/>
              </a:rPr>
              <a:t>.. </a:t>
            </a:r>
            <a:r>
              <a:rPr lang="en-US" sz="2400" dirty="0">
                <a:latin typeface="Courier"/>
                <a:cs typeface="Courier"/>
              </a:rPr>
              <a:t>  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dirty="0" smtClean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dirty="0" smtClean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dirty="0" smtClean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b="1" dirty="0">
                <a:latin typeface="Courier"/>
                <a:cs typeface="Courier"/>
              </a:rPr>
              <a:t>restore other </a:t>
            </a:r>
            <a:r>
              <a:rPr lang="en-US" sz="2400" b="1" dirty="0" err="1">
                <a:latin typeface="Courier"/>
                <a:cs typeface="Courier"/>
              </a:rPr>
              <a:t>regs</a:t>
            </a:r>
            <a:r>
              <a:rPr lang="en-US" sz="2400" b="1" dirty="0">
                <a:latin typeface="Courier"/>
                <a:cs typeface="Courier"/>
              </a:rPr>
              <a:t> if need be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lw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ra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, </a:t>
            </a:r>
            <a:r>
              <a:rPr lang="en-US" sz="2400" b="1" dirty="0">
                <a:latin typeface="Courier"/>
                <a:cs typeface="Courier"/>
              </a:rPr>
              <a:t>framesize-4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($sp)  </a:t>
            </a:r>
            <a:r>
              <a:rPr lang="en-US" sz="24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# restore $</a:t>
            </a:r>
            <a:r>
              <a:rPr lang="en-US" sz="2400" b="1" i="1" dirty="0" err="1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ra</a:t>
            </a:r>
            <a:r>
              <a:rPr lang="en-US" sz="24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/>
            </a:r>
            <a:br>
              <a:rPr lang="en-US" sz="2400" b="1" i="1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addi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sp,$sp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,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framesize</a:t>
            </a:r>
            <a:r>
              <a:rPr lang="en-US" sz="2400" b="1" dirty="0">
                <a:latin typeface="Courier"/>
                <a:cs typeface="Courier"/>
              </a:rPr>
              <a:t>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jr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ra</a:t>
            </a:r>
            <a:endParaRPr lang="en-US" sz="2400" b="1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990660" name="Text Box 4"/>
          <p:cNvSpPr txBox="1">
            <a:spLocks noChangeArrowheads="1"/>
          </p:cNvSpPr>
          <p:nvPr/>
        </p:nvSpPr>
        <p:spPr bwMode="auto">
          <a:xfrm>
            <a:off x="97872" y="4419600"/>
            <a:ext cx="170110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0926B7"/>
                </a:solidFill>
                <a:latin typeface="18 VAG Rounded Bold   07390"/>
                <a:cs typeface="Corbel"/>
              </a:rPr>
              <a:t>Epilogue</a:t>
            </a:r>
          </a:p>
        </p:txBody>
      </p:sp>
      <p:sp>
        <p:nvSpPr>
          <p:cNvPr id="1990661" name="Text Box 5"/>
          <p:cNvSpPr txBox="1">
            <a:spLocks noChangeArrowheads="1"/>
          </p:cNvSpPr>
          <p:nvPr/>
        </p:nvSpPr>
        <p:spPr bwMode="auto">
          <a:xfrm>
            <a:off x="152400" y="1219200"/>
            <a:ext cx="174118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0926B7"/>
                </a:solidFill>
                <a:latin typeface="18 VAG Rounded Bold   07390"/>
                <a:cs typeface="Corbel"/>
              </a:rPr>
              <a:t>Prologue</a:t>
            </a:r>
          </a:p>
        </p:txBody>
      </p:sp>
      <p:sp>
        <p:nvSpPr>
          <p:cNvPr id="1990662" name="Text Box 6"/>
          <p:cNvSpPr txBox="1">
            <a:spLocks noChangeArrowheads="1"/>
          </p:cNvSpPr>
          <p:nvPr/>
        </p:nvSpPr>
        <p:spPr bwMode="auto">
          <a:xfrm>
            <a:off x="457200" y="3352800"/>
            <a:ext cx="619272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0926B7"/>
                </a:solidFill>
                <a:latin typeface="18 VAG Rounded Bold   07390"/>
                <a:cs typeface="Corbel"/>
              </a:rPr>
              <a:t>Body            </a:t>
            </a:r>
            <a:r>
              <a:rPr lang="en-US" sz="2800" b="1" dirty="0">
                <a:solidFill>
                  <a:srgbClr val="0926B7"/>
                </a:solidFill>
                <a:latin typeface="18 VAG Rounded Bold   07390"/>
                <a:cs typeface="Corbel"/>
              </a:rPr>
              <a:t>(call other functions…)</a:t>
            </a:r>
          </a:p>
        </p:txBody>
      </p:sp>
      <p:sp>
        <p:nvSpPr>
          <p:cNvPr id="1990663" name="Rectangle 7"/>
          <p:cNvSpPr>
            <a:spLocks noChangeArrowheads="1"/>
          </p:cNvSpPr>
          <p:nvPr/>
        </p:nvSpPr>
        <p:spPr bwMode="auto">
          <a:xfrm>
            <a:off x="7391400" y="2895600"/>
            <a:ext cx="7620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4" name="Rectangle 8"/>
          <p:cNvSpPr>
            <a:spLocks noChangeArrowheads="1"/>
          </p:cNvSpPr>
          <p:nvPr/>
        </p:nvSpPr>
        <p:spPr bwMode="auto">
          <a:xfrm>
            <a:off x="7391400" y="2895600"/>
            <a:ext cx="762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5" name="Text Box 9"/>
          <p:cNvSpPr txBox="1">
            <a:spLocks noChangeArrowheads="1"/>
          </p:cNvSpPr>
          <p:nvPr/>
        </p:nvSpPr>
        <p:spPr bwMode="auto">
          <a:xfrm>
            <a:off x="7543800" y="2775903"/>
            <a:ext cx="41729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18 VAG Rounded Bold   07390"/>
                <a:cs typeface="Corbel"/>
              </a:rPr>
              <a:t>ra</a:t>
            </a:r>
            <a:endParaRPr lang="en-US" sz="2000" dirty="0">
              <a:latin typeface="18 VAG Rounded Bold   07390"/>
              <a:cs typeface="Corbel"/>
            </a:endParaRPr>
          </a:p>
        </p:txBody>
      </p:sp>
      <p:sp>
        <p:nvSpPr>
          <p:cNvPr id="1990666" name="Line 10"/>
          <p:cNvSpPr>
            <a:spLocks noChangeShapeType="1"/>
          </p:cNvSpPr>
          <p:nvPr/>
        </p:nvSpPr>
        <p:spPr bwMode="auto">
          <a:xfrm>
            <a:off x="8305800" y="28956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7" name="Text Box 11"/>
          <p:cNvSpPr txBox="1">
            <a:spLocks noChangeArrowheads="1"/>
          </p:cNvSpPr>
          <p:nvPr/>
        </p:nvSpPr>
        <p:spPr bwMode="auto">
          <a:xfrm>
            <a:off x="7223041" y="4098925"/>
            <a:ext cx="113364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1"/>
                </a:solidFill>
                <a:latin typeface="18 VAG Rounded Bold   07390"/>
                <a:cs typeface="Corbel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3325059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Stack in Memory?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MIPS convention</a:t>
            </a:r>
          </a:p>
          <a:p>
            <a:r>
              <a:rPr lang="en-US" dirty="0" smtClean="0"/>
              <a:t>Stack starts in high memory and grows down</a:t>
            </a:r>
          </a:p>
          <a:p>
            <a:pPr lvl="1"/>
            <a:r>
              <a:rPr lang="en-US" dirty="0" smtClean="0"/>
              <a:t>Hexadecimal (base 16) : 7fff </a:t>
            </a:r>
            <a:r>
              <a:rPr lang="en-US" dirty="0" err="1" smtClean="0"/>
              <a:t>fffc</a:t>
            </a:r>
            <a:r>
              <a:rPr lang="en-US" baseline="-25000" dirty="0" err="1" smtClean="0"/>
              <a:t>hex</a:t>
            </a:r>
            <a:endParaRPr lang="en-US" dirty="0" smtClean="0"/>
          </a:p>
          <a:p>
            <a:r>
              <a:rPr lang="en-US" dirty="0" smtClean="0"/>
              <a:t>MIPS programs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i="1" dirty="0" smtClean="0">
                <a:solidFill>
                  <a:srgbClr val="0000FF"/>
                </a:solidFill>
              </a:rPr>
              <a:t>text segment</a:t>
            </a:r>
            <a:r>
              <a:rPr lang="en-US" dirty="0" smtClean="0"/>
              <a:t>) in low end</a:t>
            </a:r>
          </a:p>
          <a:p>
            <a:pPr lvl="1"/>
            <a:r>
              <a:rPr lang="en-US" dirty="0" smtClean="0"/>
              <a:t>0040 0000</a:t>
            </a:r>
            <a:r>
              <a:rPr lang="en-US" baseline="-25000" dirty="0" smtClean="0"/>
              <a:t>hex</a:t>
            </a:r>
          </a:p>
          <a:p>
            <a:r>
              <a:rPr lang="en-US" i="1" dirty="0" smtClean="0">
                <a:solidFill>
                  <a:srgbClr val="0000FF"/>
                </a:solidFill>
              </a:rPr>
              <a:t>static data segment </a:t>
            </a:r>
            <a:r>
              <a:rPr lang="en-US" i="1" dirty="0" smtClean="0"/>
              <a:t>(</a:t>
            </a:r>
            <a:r>
              <a:rPr lang="en-US" dirty="0" smtClean="0"/>
              <a:t>constants and other static variables) above text for static variables</a:t>
            </a:r>
          </a:p>
          <a:p>
            <a:pPr lvl="1"/>
            <a:r>
              <a:rPr lang="en-US" dirty="0" smtClean="0"/>
              <a:t>MIPS convention </a:t>
            </a:r>
            <a:r>
              <a:rPr lang="en-US" i="1" dirty="0" smtClean="0">
                <a:solidFill>
                  <a:srgbClr val="0000FF"/>
                </a:solidFill>
              </a:rPr>
              <a:t>global pointer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$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gp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smtClean="0"/>
              <a:t>points to static</a:t>
            </a:r>
          </a:p>
          <a:p>
            <a:r>
              <a:rPr lang="en-US" i="1" dirty="0" smtClean="0">
                <a:solidFill>
                  <a:srgbClr val="0000FF"/>
                </a:solidFill>
              </a:rPr>
              <a:t>Heap </a:t>
            </a:r>
            <a:r>
              <a:rPr lang="en-US" dirty="0" smtClean="0"/>
              <a:t>above static for data structures that grow and shrink ; grows up to high addresses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808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74134" y="0"/>
            <a:ext cx="8229600" cy="1143000"/>
          </a:xfrm>
        </p:spPr>
        <p:txBody>
          <a:bodyPr/>
          <a:lstStyle/>
          <a:p>
            <a:r>
              <a:rPr lang="en-US" dirty="0" smtClean="0"/>
              <a:t>MIPS Memory Allocation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601" y="1134533"/>
            <a:ext cx="7289322" cy="572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1832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Allocation and Numbering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" y="1845734"/>
            <a:ext cx="9142858" cy="384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9174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477000" cy="4746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And </a:t>
            </a:r>
            <a:r>
              <a:rPr lang="en-US" dirty="0"/>
              <a:t>in Conclusion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172075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+mj-lt"/>
              </a:rPr>
              <a:t>Functions called with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sz="2800" dirty="0">
                <a:latin typeface="+mj-lt"/>
              </a:rPr>
              <a:t>, return with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r>
              <a:rPr lang="en-US" sz="2800" b="1" dirty="0">
                <a:solidFill>
                  <a:schemeClr val="accent2"/>
                </a:solidFill>
                <a:latin typeface="Courier"/>
                <a:cs typeface="Courier"/>
              </a:rPr>
              <a:t> $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r>
              <a:rPr lang="en-US" sz="2800" dirty="0">
                <a:latin typeface="+mj-lt"/>
              </a:rPr>
              <a:t>.</a:t>
            </a:r>
          </a:p>
          <a:p>
            <a:r>
              <a:rPr lang="en-US" sz="2800" dirty="0">
                <a:latin typeface="+mj-lt"/>
              </a:rPr>
              <a:t>The stack is your friend: Use it to save anything you need.  Just</a:t>
            </a:r>
            <a:r>
              <a:rPr lang="en-US" sz="2800" dirty="0" smtClean="0">
                <a:latin typeface="+mj-lt"/>
              </a:rPr>
              <a:t> leave </a:t>
            </a:r>
            <a:r>
              <a:rPr lang="en-US" sz="2800" dirty="0">
                <a:latin typeface="+mj-lt"/>
              </a:rPr>
              <a:t>it the way you found </a:t>
            </a:r>
            <a:r>
              <a:rPr lang="en-US" sz="2800" dirty="0" smtClean="0">
                <a:latin typeface="+mj-lt"/>
              </a:rPr>
              <a:t>it!</a:t>
            </a:r>
          </a:p>
          <a:p>
            <a:r>
              <a:rPr lang="en-US" sz="2800" dirty="0">
                <a:latin typeface="+mj-lt"/>
              </a:rPr>
              <a:t>Instructions we know so </a:t>
            </a:r>
            <a:r>
              <a:rPr lang="en-US" sz="2800" dirty="0" smtClean="0">
                <a:latin typeface="+mj-lt"/>
              </a:rPr>
              <a:t>far…</a:t>
            </a:r>
          </a:p>
          <a:p>
            <a:pPr lvl="1">
              <a:buFontTx/>
              <a:buNone/>
            </a:pPr>
            <a:r>
              <a:rPr lang="en-US" sz="2400" dirty="0" smtClean="0">
                <a:latin typeface="+mj-lt"/>
              </a:rPr>
              <a:t>Arithmetic: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add,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addi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sub,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addu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addiu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subu</a:t>
            </a:r>
            <a:endParaRPr lang="en-US" sz="2400" b="1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 lvl="1">
              <a:buFontTx/>
              <a:buNone/>
            </a:pPr>
            <a:r>
              <a:rPr lang="en-US" sz="2400" dirty="0" smtClean="0"/>
              <a:t>Memory:	   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lw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sw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lb,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sb</a:t>
            </a:r>
            <a:endParaRPr lang="en-US" sz="2400" b="1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 lvl="1">
              <a:buFontTx/>
              <a:buNone/>
            </a:pPr>
            <a:r>
              <a:rPr lang="en-US" sz="2400" dirty="0" smtClean="0"/>
              <a:t>Decision</a:t>
            </a:r>
            <a:r>
              <a:rPr lang="en-US" sz="2400" dirty="0"/>
              <a:t>:  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beq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bne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slt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slti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sltu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sltiu</a:t>
            </a:r>
            <a:endParaRPr lang="en-US" sz="2400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pPr lvl="1">
              <a:buFontTx/>
              <a:buNone/>
            </a:pPr>
            <a:r>
              <a:rPr lang="en-US" sz="2400" dirty="0"/>
              <a:t>Unconditional Branches (Jumps)</a:t>
            </a:r>
            <a:r>
              <a:rPr lang="en-US" sz="2400" dirty="0" smtClean="0"/>
              <a:t>: 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j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endParaRPr lang="en-US" sz="2400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r>
              <a:rPr lang="en-US" sz="2800" dirty="0">
                <a:latin typeface="+mj-lt"/>
              </a:rPr>
              <a:t>Registers we know so </a:t>
            </a:r>
            <a:r>
              <a:rPr lang="en-US" sz="2800" dirty="0" smtClean="0">
                <a:latin typeface="+mj-lt"/>
              </a:rPr>
              <a:t>far</a:t>
            </a:r>
          </a:p>
          <a:p>
            <a:pPr lvl="1"/>
            <a:r>
              <a:rPr lang="en-US" sz="2400" dirty="0" smtClean="0"/>
              <a:t>All </a:t>
            </a:r>
            <a:r>
              <a:rPr lang="en-US" sz="2400" dirty="0"/>
              <a:t>of them</a:t>
            </a:r>
            <a:r>
              <a:rPr lang="en-US" sz="2400" dirty="0" smtClean="0"/>
              <a:t>!</a:t>
            </a:r>
          </a:p>
          <a:p>
            <a:pPr lvl="1"/>
            <a:r>
              <a:rPr lang="en-US" sz="2400" dirty="0" smtClean="0"/>
              <a:t>$</a:t>
            </a:r>
            <a:r>
              <a:rPr lang="en-US" sz="2400" dirty="0"/>
              <a:t>a0-$a3 for </a:t>
            </a:r>
            <a:r>
              <a:rPr lang="en-US" sz="2400" dirty="0" smtClean="0"/>
              <a:t>function arguments</a:t>
            </a:r>
            <a:r>
              <a:rPr lang="en-US" sz="2400" dirty="0"/>
              <a:t>, $v0-$v1 for return </a:t>
            </a:r>
            <a:r>
              <a:rPr lang="en-US" sz="2400" dirty="0" smtClean="0"/>
              <a:t>values</a:t>
            </a:r>
          </a:p>
          <a:p>
            <a:pPr lvl="1"/>
            <a:r>
              <a:rPr lang="en-US" sz="2400" dirty="0" smtClean="0"/>
              <a:t>$</a:t>
            </a:r>
            <a:r>
              <a:rPr lang="en-US" sz="2400" dirty="0" err="1" smtClean="0"/>
              <a:t>sp</a:t>
            </a:r>
            <a:r>
              <a:rPr lang="en-US" sz="2400" dirty="0" smtClean="0"/>
              <a:t>, stack pointer, $</a:t>
            </a:r>
            <a:r>
              <a:rPr lang="en-US" sz="2400" dirty="0" err="1" smtClean="0"/>
              <a:t>fp</a:t>
            </a:r>
            <a:r>
              <a:rPr lang="en-US" sz="2400" dirty="0" smtClean="0"/>
              <a:t> frame pointer, $</a:t>
            </a:r>
            <a:r>
              <a:rPr lang="en-US" sz="2400" dirty="0" err="1" smtClean="0"/>
              <a:t>ra</a:t>
            </a:r>
            <a:r>
              <a:rPr lang="en-US" sz="2400" dirty="0" smtClean="0"/>
              <a:t> return address</a:t>
            </a:r>
            <a:endParaRPr lang="en-US" sz="24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674304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742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Function 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3" y="1261533"/>
            <a:ext cx="8314267" cy="50207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595" dirty="0" smtClean="0">
                <a:latin typeface="Courier New"/>
                <a:cs typeface="Courier New"/>
              </a:rPr>
              <a:t>int fact (int </a:t>
            </a:r>
            <a:r>
              <a:rPr lang="en-US" sz="2595" dirty="0" err="1" smtClean="0">
                <a:latin typeface="Courier New"/>
                <a:cs typeface="Courier New"/>
              </a:rPr>
              <a:t>n</a:t>
            </a:r>
            <a:r>
              <a:rPr lang="en-US" sz="2595" dirty="0" smtClean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sz="2595" dirty="0" smtClean="0">
                <a:latin typeface="Courier New"/>
                <a:cs typeface="Courier New"/>
              </a:rPr>
              <a:t>{</a:t>
            </a:r>
          </a:p>
          <a:p>
            <a:pPr>
              <a:buNone/>
            </a:pPr>
            <a:r>
              <a:rPr lang="en-US" sz="2595" dirty="0" smtClean="0">
                <a:latin typeface="Courier New"/>
                <a:cs typeface="Courier New"/>
              </a:rPr>
              <a:t>	if (</a:t>
            </a:r>
            <a:r>
              <a:rPr lang="en-US" sz="2595" dirty="0" err="1" smtClean="0">
                <a:latin typeface="Courier New"/>
                <a:cs typeface="Courier New"/>
              </a:rPr>
              <a:t>n</a:t>
            </a:r>
            <a:r>
              <a:rPr lang="en-US" sz="2595" dirty="0" smtClean="0">
                <a:latin typeface="Courier New"/>
                <a:cs typeface="Courier New"/>
              </a:rPr>
              <a:t> &lt; 1) return (1);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595" dirty="0" smtClean="0">
                <a:latin typeface="Courier New"/>
                <a:cs typeface="Courier New"/>
              </a:rPr>
              <a:t>			else return (</a:t>
            </a:r>
            <a:r>
              <a:rPr lang="en-US" sz="2595" dirty="0" err="1" smtClean="0">
                <a:latin typeface="Courier New"/>
                <a:cs typeface="Courier New"/>
              </a:rPr>
              <a:t>n</a:t>
            </a:r>
            <a:r>
              <a:rPr lang="en-US" sz="2595" dirty="0" smtClean="0">
                <a:latin typeface="Courier New"/>
                <a:cs typeface="Courier New"/>
              </a:rPr>
              <a:t> * fact(n-1));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595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976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Function Factorial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0" y="1354668"/>
            <a:ext cx="4775200" cy="5096932"/>
          </a:xfrm>
        </p:spPr>
        <p:txBody>
          <a:bodyPr>
            <a:normAutofit fontScale="70000" lnSpcReduction="20000"/>
          </a:bodyPr>
          <a:lstStyle/>
          <a:p>
            <a:pPr>
              <a:buNone/>
              <a:tabLst>
                <a:tab pos="795338" algn="l"/>
              </a:tabLst>
            </a:pPr>
            <a:r>
              <a:rPr lang="en-US" dirty="0" smtClean="0">
                <a:latin typeface="Courier New"/>
                <a:cs typeface="Courier New"/>
              </a:rPr>
              <a:t>Fact: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adjust stack for 2 items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addi</a:t>
            </a:r>
            <a:r>
              <a:rPr lang="en-US" dirty="0" smtClean="0">
                <a:latin typeface="Courier New"/>
                <a:cs typeface="Courier New"/>
              </a:rPr>
              <a:t> $sp,$sp,-8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# save return address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sw</a:t>
            </a:r>
            <a:r>
              <a:rPr lang="en-US" dirty="0" smtClean="0">
                <a:latin typeface="Courier New"/>
                <a:cs typeface="Courier New"/>
              </a:rPr>
              <a:t> 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>
                <a:latin typeface="Courier New"/>
                <a:cs typeface="Courier New"/>
              </a:rPr>
              <a:t>, 4($sp)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save argument 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sw</a:t>
            </a:r>
            <a:r>
              <a:rPr lang="en-US" dirty="0" smtClean="0">
                <a:latin typeface="Courier New"/>
                <a:cs typeface="Courier New"/>
              </a:rPr>
              <a:t> $a0, 0($sp)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test for 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&lt; 1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slti</a:t>
            </a:r>
            <a:r>
              <a:rPr lang="en-US" dirty="0" smtClean="0">
                <a:latin typeface="Courier New"/>
                <a:cs typeface="Courier New"/>
              </a:rPr>
              <a:t> $t0,$a0,1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# if 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&gt;= 1, go to L1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beq</a:t>
            </a:r>
            <a:r>
              <a:rPr lang="en-US" dirty="0" smtClean="0">
                <a:latin typeface="Courier New"/>
                <a:cs typeface="Courier New"/>
              </a:rPr>
              <a:t> $t0,$zero,L1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Then part (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==1) return 1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addi</a:t>
            </a:r>
            <a:r>
              <a:rPr lang="en-US" dirty="0" smtClean="0">
                <a:latin typeface="Courier New"/>
                <a:cs typeface="Courier New"/>
              </a:rPr>
              <a:t> $v0,$zero,1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pop 2 items off stack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addi</a:t>
            </a:r>
            <a:r>
              <a:rPr lang="en-US" dirty="0" smtClean="0">
                <a:latin typeface="Courier New"/>
                <a:cs typeface="Courier New"/>
              </a:rPr>
              <a:t> $sp,$sp,8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return to caller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jr</a:t>
            </a:r>
            <a:r>
              <a:rPr lang="en-US" dirty="0" smtClean="0">
                <a:latin typeface="Courier New"/>
                <a:cs typeface="Courier New"/>
              </a:rPr>
              <a:t> 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402661" y="1354668"/>
            <a:ext cx="4961467" cy="480906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L1: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# Else part (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&gt;= 1)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arg. gets (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– 1)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addi</a:t>
            </a:r>
            <a:r>
              <a:rPr lang="en-US" dirty="0" smtClean="0">
                <a:latin typeface="Courier New"/>
                <a:cs typeface="Courier New"/>
              </a:rPr>
              <a:t> $a0,$a0,-1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call fact with (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– 1)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>
                <a:latin typeface="Courier New"/>
                <a:cs typeface="Courier New"/>
              </a:rPr>
              <a:t> fact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# return from 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>
                <a:latin typeface="Courier New"/>
                <a:cs typeface="Courier New"/>
              </a:rPr>
              <a:t>: restore 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lw</a:t>
            </a:r>
            <a:r>
              <a:rPr lang="en-US" dirty="0" smtClean="0">
                <a:latin typeface="Courier New"/>
                <a:cs typeface="Courier New"/>
              </a:rPr>
              <a:t> $a0, 0($sp)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restore return address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lw</a:t>
            </a:r>
            <a:r>
              <a:rPr lang="en-US" dirty="0" smtClean="0">
                <a:latin typeface="Courier New"/>
                <a:cs typeface="Courier New"/>
              </a:rPr>
              <a:t> 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>
                <a:latin typeface="Courier New"/>
                <a:cs typeface="Courier New"/>
              </a:rPr>
              <a:t>, 4($sp)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adjust sp to pop 2 items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addi</a:t>
            </a:r>
            <a:r>
              <a:rPr lang="en-US" dirty="0" smtClean="0">
                <a:latin typeface="Courier New"/>
                <a:cs typeface="Courier New"/>
              </a:rPr>
              <a:t> $sp, $sp,8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return 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* fact (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– 1)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mul</a:t>
            </a:r>
            <a:r>
              <a:rPr lang="en-US" b="1" dirty="0" smtClean="0">
                <a:latin typeface="Courier New"/>
                <a:cs typeface="Courier New"/>
              </a:rPr>
              <a:t> $v0,$a0,$v0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# return to the caller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jr</a:t>
            </a:r>
            <a:r>
              <a:rPr lang="en-US" dirty="0" smtClean="0">
                <a:latin typeface="Courier New"/>
                <a:cs typeface="Courier New"/>
              </a:rPr>
              <a:t> 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81688" y="6115165"/>
            <a:ext cx="2734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mul</a:t>
            </a:r>
            <a:r>
              <a:rPr lang="en-US" i="1" dirty="0" smtClean="0"/>
              <a:t> is a pseudo instruction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178441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Program is Stored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209800" y="1524000"/>
            <a:ext cx="4495800" cy="4114800"/>
          </a:xfrm>
          <a:prstGeom prst="rect">
            <a:avLst/>
          </a:prstGeom>
          <a:solidFill>
            <a:srgbClr val="95B3D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Memory</a:t>
            </a:r>
          </a:p>
        </p:txBody>
      </p:sp>
      <p:grpSp>
        <p:nvGrpSpPr>
          <p:cNvPr id="271" name="Group 270"/>
          <p:cNvGrpSpPr/>
          <p:nvPr/>
        </p:nvGrpSpPr>
        <p:grpSpPr>
          <a:xfrm>
            <a:off x="2514600" y="1981200"/>
            <a:ext cx="3962400" cy="3429000"/>
            <a:chOff x="4953000" y="1981200"/>
            <a:chExt cx="1524000" cy="3429000"/>
          </a:xfrm>
        </p:grpSpPr>
        <p:grpSp>
          <p:nvGrpSpPr>
            <p:cNvPr id="75" name="Group 74"/>
            <p:cNvGrpSpPr/>
            <p:nvPr/>
          </p:nvGrpSpPr>
          <p:grpSpPr>
            <a:xfrm>
              <a:off x="4953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65" name="Rectangle 64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5334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77" name="Rectangle 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5715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87" name="Rectangle 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6096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97" name="Rectangle 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4953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07" name="Rectangle 1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5334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17" name="Rectangle 1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5715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27" name="Rectangle 1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6096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37" name="Rectangle 1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4953000" y="3352800"/>
              <a:ext cx="381000" cy="685800"/>
              <a:chOff x="7543800" y="3581400"/>
              <a:chExt cx="2362200" cy="685800"/>
            </a:xfrm>
            <a:solidFill>
              <a:srgbClr val="9BBB59"/>
            </a:solidFill>
          </p:grpSpPr>
          <p:sp>
            <p:nvSpPr>
              <p:cNvPr id="147" name="Rectangle 1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5334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57" name="Rectangle 1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5715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67" name="Rectangle 16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6096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77" name="Rectangle 1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4953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5334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97" name="Rectangle 1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5715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07" name="Rectangle 2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6096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17" name="Rectangle 2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4953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27" name="Rectangle 2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5334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37" name="Rectangle 2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5715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47" name="Rectangle 2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6" name="Group 255"/>
            <p:cNvGrpSpPr/>
            <p:nvPr/>
          </p:nvGrpSpPr>
          <p:grpSpPr>
            <a:xfrm>
              <a:off x="6096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57" name="Rectangle 2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5181600" y="3352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effectLst>
                    <a:glow rad="228600">
                      <a:schemeClr val="bg1">
                        <a:alpha val="75000"/>
                      </a:schemeClr>
                    </a:glow>
                  </a:effectLst>
                </a:rPr>
                <a:t>Bytes</a:t>
              </a:r>
              <a:endParaRPr lang="en-US" sz="2400" dirty="0">
                <a:effectLst>
                  <a:glow rad="228600">
                    <a:schemeClr val="bg1">
                      <a:alpha val="75000"/>
                    </a:schemeClr>
                  </a:glow>
                </a:effectLst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2538361" y="2601652"/>
            <a:ext cx="3944244" cy="758448"/>
          </a:xfrm>
          <a:prstGeom prst="rect">
            <a:avLst/>
          </a:prstGeom>
          <a:solidFill>
            <a:srgbClr val="FFFFFF">
              <a:alpha val="4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2514363" y="4420874"/>
            <a:ext cx="3944244" cy="758448"/>
          </a:xfrm>
          <a:prstGeom prst="rect">
            <a:avLst/>
          </a:prstGeom>
          <a:solidFill>
            <a:srgbClr val="FFFFFF">
              <a:alpha val="3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86" name="Group 285"/>
          <p:cNvGrpSpPr/>
          <p:nvPr/>
        </p:nvGrpSpPr>
        <p:grpSpPr>
          <a:xfrm>
            <a:off x="2514600" y="2590800"/>
            <a:ext cx="6400800" cy="1447800"/>
            <a:chOff x="2514600" y="2590800"/>
            <a:chExt cx="6400800" cy="1447800"/>
          </a:xfrm>
        </p:grpSpPr>
        <p:cxnSp>
          <p:nvCxnSpPr>
            <p:cNvPr id="6" name="Straight Connector 5"/>
            <p:cNvCxnSpPr/>
            <p:nvPr/>
          </p:nvCxnSpPr>
          <p:spPr>
            <a:xfrm flipH="1" flipV="1">
              <a:off x="2514600" y="2590800"/>
              <a:ext cx="1828800" cy="1143000"/>
            </a:xfrm>
            <a:prstGeom prst="line">
              <a:avLst/>
            </a:prstGeom>
            <a:ln>
              <a:solidFill>
                <a:schemeClr val="tx1"/>
              </a:solidFill>
              <a:headEnd type="none" w="lg" len="lg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flipH="1" flipV="1">
              <a:off x="2514600" y="2667000"/>
              <a:ext cx="1828800" cy="1371600"/>
            </a:xfrm>
            <a:prstGeom prst="line">
              <a:avLst/>
            </a:prstGeom>
            <a:ln>
              <a:solidFill>
                <a:schemeClr val="tx1"/>
              </a:solidFill>
              <a:headEnd type="none" w="lg" len="lg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flipH="1" flipV="1">
              <a:off x="6477000" y="2590800"/>
              <a:ext cx="2438400" cy="1143000"/>
            </a:xfrm>
            <a:prstGeom prst="line">
              <a:avLst/>
            </a:prstGeom>
            <a:ln>
              <a:solidFill>
                <a:schemeClr val="tx1"/>
              </a:solidFill>
              <a:headEnd type="none" w="lg" len="lg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flipH="1" flipV="1">
              <a:off x="6477000" y="2667000"/>
              <a:ext cx="2438400" cy="1371600"/>
            </a:xfrm>
            <a:prstGeom prst="line">
              <a:avLst/>
            </a:prstGeom>
            <a:ln>
              <a:solidFill>
                <a:schemeClr val="tx1"/>
              </a:solidFill>
              <a:headEnd type="none" w="lg" len="lg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Rectangle 2"/>
            <p:cNvSpPr/>
            <p:nvPr/>
          </p:nvSpPr>
          <p:spPr>
            <a:xfrm>
              <a:off x="4343400" y="3733800"/>
              <a:ext cx="4572000" cy="3048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One MIPS Instruction = 32 bits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2909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" name="Group 268"/>
          <p:cNvGrpSpPr/>
          <p:nvPr/>
        </p:nvGrpSpPr>
        <p:grpSpPr>
          <a:xfrm>
            <a:off x="609600" y="1676400"/>
            <a:ext cx="3048000" cy="3962400"/>
            <a:chOff x="609600" y="1676400"/>
            <a:chExt cx="3048000" cy="3962400"/>
          </a:xfrm>
        </p:grpSpPr>
        <p:sp>
          <p:nvSpPr>
            <p:cNvPr id="11" name="Rectangle 10"/>
            <p:cNvSpPr/>
            <p:nvPr/>
          </p:nvSpPr>
          <p:spPr>
            <a:xfrm>
              <a:off x="609600" y="1676400"/>
              <a:ext cx="3048000" cy="396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838200" y="2286000"/>
              <a:ext cx="2590800" cy="5334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Control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3048000"/>
              <a:ext cx="2590800" cy="2362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 smtClean="0">
                  <a:solidFill>
                    <a:schemeClr val="tx1"/>
                  </a:solidFill>
                </a:rPr>
                <a:t>Datapath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5400000">
              <a:off x="1409700" y="2933700"/>
              <a:ext cx="228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6200000" flipV="1">
              <a:off x="2553494" y="2932906"/>
              <a:ext cx="228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Program is Executed:</a:t>
            </a:r>
            <a:br>
              <a:rPr lang="en-US" dirty="0" smtClean="0"/>
            </a:br>
            <a:r>
              <a:rPr lang="en-US" dirty="0" smtClean="0"/>
              <a:t>Instruction Fetch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270" name="Group 269"/>
          <p:cNvGrpSpPr/>
          <p:nvPr/>
        </p:nvGrpSpPr>
        <p:grpSpPr>
          <a:xfrm>
            <a:off x="914399" y="3505200"/>
            <a:ext cx="2367431" cy="1828800"/>
            <a:chOff x="914399" y="3505200"/>
            <a:chExt cx="2367431" cy="1828800"/>
          </a:xfrm>
        </p:grpSpPr>
        <p:sp>
          <p:nvSpPr>
            <p:cNvPr id="12" name="Rectangle 11"/>
            <p:cNvSpPr/>
            <p:nvPr/>
          </p:nvSpPr>
          <p:spPr>
            <a:xfrm>
              <a:off x="914400" y="3505200"/>
              <a:ext cx="2362200" cy="228600"/>
            </a:xfrm>
            <a:prstGeom prst="rect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Program Counter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914399" y="3886200"/>
              <a:ext cx="2362202" cy="685800"/>
              <a:chOff x="1600199" y="3962400"/>
              <a:chExt cx="1600201" cy="685800"/>
            </a:xfrm>
            <a:solidFill>
              <a:srgbClr val="9BBB59"/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1600200" y="3962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600200" y="40386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00200" y="41148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600200" y="4191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effectLst>
                    <a:glow rad="101600">
                      <a:schemeClr val="bg1">
                        <a:alpha val="75000"/>
                      </a:schemeClr>
                    </a:glow>
                  </a:effectLst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600200" y="42672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600200" y="4343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600200" y="44196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600199" y="4495800"/>
                <a:ext cx="1600199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600200" y="4572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905000" y="4114800"/>
                <a:ext cx="10310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rPr>
                  <a:t>Registers</a:t>
                </a:r>
                <a:endParaRPr lang="en-US" sz="2400" dirty="0">
                  <a:effectLst>
                    <a:glow rad="254000">
                      <a:schemeClr val="bg1">
                        <a:alpha val="75000"/>
                      </a:schemeClr>
                    </a:glow>
                  </a:effectLst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914400" y="4648200"/>
              <a:ext cx="2367430" cy="685800"/>
              <a:chOff x="4572000" y="3352800"/>
              <a:chExt cx="2367430" cy="685800"/>
            </a:xfrm>
          </p:grpSpPr>
          <p:sp>
            <p:nvSpPr>
              <p:cNvPr id="23" name="Trapezoid 22"/>
              <p:cNvSpPr/>
              <p:nvPr/>
            </p:nvSpPr>
            <p:spPr>
              <a:xfrm flipV="1">
                <a:off x="4572000" y="3429000"/>
                <a:ext cx="2362200" cy="609600"/>
              </a:xfrm>
              <a:prstGeom prst="trapezoid">
                <a:avLst>
                  <a:gd name="adj" fmla="val 25000"/>
                </a:avLst>
              </a:prstGeom>
              <a:solidFill>
                <a:srgbClr val="C0504D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572000" y="3352800"/>
                <a:ext cx="2367430" cy="64633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dirty="0" smtClean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rPr>
                  <a:t>Arithmetic &amp; Logic Unit</a:t>
                </a:r>
              </a:p>
              <a:p>
                <a:pPr algn="ctr"/>
                <a:r>
                  <a:rPr lang="en-US" dirty="0" smtClean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rPr>
                  <a:t>(ALU)</a:t>
                </a:r>
                <a:endParaRPr lang="en-US" dirty="0">
                  <a:effectLst>
                    <a:glow rad="152400">
                      <a:schemeClr val="bg1">
                        <a:alpha val="75000"/>
                      </a:schemeClr>
                    </a:glow>
                  </a:effectLst>
                </a:endParaRPr>
              </a:p>
            </p:txBody>
          </p:sp>
        </p:grpSp>
      </p:grpSp>
      <p:sp>
        <p:nvSpPr>
          <p:cNvPr id="30" name="Rectangle 29"/>
          <p:cNvSpPr/>
          <p:nvPr/>
        </p:nvSpPr>
        <p:spPr>
          <a:xfrm>
            <a:off x="4800600" y="1524000"/>
            <a:ext cx="1905000" cy="4114800"/>
          </a:xfrm>
          <a:prstGeom prst="rect">
            <a:avLst/>
          </a:prstGeom>
          <a:solidFill>
            <a:srgbClr val="95B3D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Memory</a:t>
            </a:r>
          </a:p>
        </p:txBody>
      </p:sp>
      <p:grpSp>
        <p:nvGrpSpPr>
          <p:cNvPr id="271" name="Group 270"/>
          <p:cNvGrpSpPr/>
          <p:nvPr/>
        </p:nvGrpSpPr>
        <p:grpSpPr>
          <a:xfrm>
            <a:off x="4953000" y="1981200"/>
            <a:ext cx="1524000" cy="3429000"/>
            <a:chOff x="4953000" y="1981200"/>
            <a:chExt cx="1524000" cy="3429000"/>
          </a:xfrm>
        </p:grpSpPr>
        <p:grpSp>
          <p:nvGrpSpPr>
            <p:cNvPr id="75" name="Group 74"/>
            <p:cNvGrpSpPr/>
            <p:nvPr/>
          </p:nvGrpSpPr>
          <p:grpSpPr>
            <a:xfrm>
              <a:off x="4953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65" name="Rectangle 64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5334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77" name="Rectangle 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5715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87" name="Rectangle 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6096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97" name="Rectangle 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4953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07" name="Rectangle 1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5334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17" name="Rectangle 1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5715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27" name="Rectangle 1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6096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37" name="Rectangle 1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4953000" y="3352800"/>
              <a:ext cx="381000" cy="685800"/>
              <a:chOff x="7543800" y="3581400"/>
              <a:chExt cx="2362200" cy="685800"/>
            </a:xfrm>
            <a:solidFill>
              <a:srgbClr val="9BBB59"/>
            </a:solidFill>
          </p:grpSpPr>
          <p:sp>
            <p:nvSpPr>
              <p:cNvPr id="147" name="Rectangle 1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5334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57" name="Rectangle 1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5715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67" name="Rectangle 16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6096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77" name="Rectangle 1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4953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5334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97" name="Rectangle 1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5715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07" name="Rectangle 2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6096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17" name="Rectangle 2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4953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27" name="Rectangle 2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5334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37" name="Rectangle 2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5715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47" name="Rectangle 2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6" name="Group 255"/>
            <p:cNvGrpSpPr/>
            <p:nvPr/>
          </p:nvGrpSpPr>
          <p:grpSpPr>
            <a:xfrm>
              <a:off x="6096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57" name="Rectangle 2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5181600" y="3352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effectLst>
                    <a:glow rad="228600">
                      <a:schemeClr val="bg1">
                        <a:alpha val="75000"/>
                      </a:schemeClr>
                    </a:glow>
                  </a:effectLst>
                </a:rPr>
                <a:t>Bytes</a:t>
              </a:r>
              <a:endParaRPr lang="en-US" sz="2400" dirty="0">
                <a:effectLst>
                  <a:glow rad="228600">
                    <a:schemeClr val="bg1">
                      <a:alpha val="75000"/>
                    </a:schemeClr>
                  </a:glow>
                </a:effectLst>
              </a:endParaRPr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3276600" y="1828800"/>
            <a:ext cx="1676400" cy="2246531"/>
            <a:chOff x="3276600" y="1828800"/>
            <a:chExt cx="1676400" cy="2246531"/>
          </a:xfrm>
        </p:grpSpPr>
        <p:cxnSp>
          <p:nvCxnSpPr>
            <p:cNvPr id="36" name="Straight Arrow Connector 35"/>
            <p:cNvCxnSpPr/>
            <p:nvPr/>
          </p:nvCxnSpPr>
          <p:spPr>
            <a:xfrm flipV="1">
              <a:off x="3276600" y="3200400"/>
              <a:ext cx="1676400" cy="45720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 flipV="1">
              <a:off x="3429000" y="2667000"/>
              <a:ext cx="1524000" cy="45720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3657600" y="3429000"/>
              <a:ext cx="120267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Instruction</a:t>
              </a:r>
            </a:p>
            <a:p>
              <a:r>
                <a:rPr lang="en-US" dirty="0" smtClean="0"/>
                <a:t>Address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657600" y="1828800"/>
              <a:ext cx="1295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Read Instruction Bits</a:t>
              </a:r>
              <a:endParaRPr lang="en-US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4965587" y="2601652"/>
            <a:ext cx="1517017" cy="75844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4941589" y="4420874"/>
            <a:ext cx="1517017" cy="75844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457200" y="5791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program counter (internal register inside processor) holds address of next instruction to be executed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614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Based on computation, do something different</a:t>
            </a:r>
          </a:p>
          <a:p>
            <a:r>
              <a:rPr lang="en-US" dirty="0" smtClean="0"/>
              <a:t>In programming languages: </a:t>
            </a:r>
            <a:r>
              <a:rPr lang="en-US" i="1" dirty="0" smtClean="0"/>
              <a:t>if</a:t>
            </a:r>
            <a:r>
              <a:rPr lang="en-US" dirty="0" smtClean="0"/>
              <a:t>-statement</a:t>
            </a:r>
          </a:p>
          <a:p>
            <a:endParaRPr lang="en-US" dirty="0" smtClean="0"/>
          </a:p>
          <a:p>
            <a:r>
              <a:rPr lang="en-US" dirty="0" smtClean="0"/>
              <a:t>MIPS: </a:t>
            </a:r>
            <a:r>
              <a:rPr lang="en-US" i="1" dirty="0" smtClean="0"/>
              <a:t>if</a:t>
            </a:r>
            <a:r>
              <a:rPr lang="en-US" dirty="0" smtClean="0"/>
              <a:t>-statement instruction is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beq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 register1,register2,L1</a:t>
            </a:r>
          </a:p>
          <a:p>
            <a:pPr>
              <a:buNone/>
            </a:pPr>
            <a:r>
              <a:rPr lang="en-US" dirty="0" smtClean="0"/>
              <a:t>	means: </a:t>
            </a:r>
            <a:r>
              <a:rPr lang="en-US" dirty="0" smtClean="0">
                <a:solidFill>
                  <a:srgbClr val="0926B7"/>
                </a:solidFill>
              </a:rPr>
              <a:t>go to statement labeled L1 </a:t>
            </a:r>
            <a:br>
              <a:rPr lang="en-US" dirty="0" smtClean="0">
                <a:solidFill>
                  <a:srgbClr val="0926B7"/>
                </a:solidFill>
              </a:rPr>
            </a:br>
            <a:r>
              <a:rPr lang="en-US" dirty="0" smtClean="0">
                <a:solidFill>
                  <a:srgbClr val="0926B7"/>
                </a:solidFill>
              </a:rPr>
              <a:t>if (value in register1) == (value in register2)</a:t>
            </a:r>
          </a:p>
          <a:p>
            <a:pPr>
              <a:buNone/>
            </a:pPr>
            <a:r>
              <a:rPr lang="en-US" dirty="0" smtClean="0"/>
              <a:t>	….otherwise, go to next statement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beq</a:t>
            </a:r>
            <a:r>
              <a:rPr lang="en-US" dirty="0" smtClean="0"/>
              <a:t> stands for </a:t>
            </a:r>
            <a:r>
              <a:rPr lang="en-US" i="1" dirty="0" smtClean="0"/>
              <a:t>branch if equal</a:t>
            </a:r>
          </a:p>
          <a:p>
            <a:r>
              <a:rPr lang="en-US" dirty="0" smtClean="0"/>
              <a:t>Other instruction: </a:t>
            </a:r>
            <a:r>
              <a:rPr lang="en-US" dirty="0" err="1" smtClean="0">
                <a:latin typeface="Courier New"/>
                <a:cs typeface="Courier New"/>
              </a:rPr>
              <a:t>bne</a:t>
            </a:r>
            <a:r>
              <a:rPr lang="en-US" dirty="0" smtClean="0"/>
              <a:t> for </a:t>
            </a:r>
            <a:r>
              <a:rPr lang="en-US" i="1" dirty="0" smtClean="0"/>
              <a:t>branch if not equal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23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Branch</a:t>
            </a:r>
            <a:r>
              <a:rPr lang="en-US" dirty="0" smtClean="0"/>
              <a:t> – change of control flow</a:t>
            </a:r>
          </a:p>
          <a:p>
            <a:endParaRPr lang="en-US" dirty="0" smtClean="0"/>
          </a:p>
          <a:p>
            <a:r>
              <a:rPr lang="en-US" b="1" dirty="0" smtClean="0"/>
              <a:t>Conditional Branch</a:t>
            </a:r>
            <a:r>
              <a:rPr lang="en-US" dirty="0" smtClean="0"/>
              <a:t> – change control flow depending on outcome of comparison</a:t>
            </a:r>
          </a:p>
          <a:p>
            <a:pPr lvl="1"/>
            <a:r>
              <a:rPr lang="en-US" dirty="0" smtClean="0"/>
              <a:t>branch </a:t>
            </a:r>
            <a:r>
              <a:rPr lang="en-US" i="1" dirty="0" smtClean="0"/>
              <a:t>if </a:t>
            </a:r>
            <a:r>
              <a:rPr lang="en-US" dirty="0" smtClean="0"/>
              <a:t>equal (</a:t>
            </a:r>
            <a:r>
              <a:rPr lang="en-US" dirty="0" err="1" smtClean="0">
                <a:latin typeface="Courier New"/>
                <a:cs typeface="Courier New"/>
              </a:rPr>
              <a:t>beq</a:t>
            </a:r>
            <a:r>
              <a:rPr lang="en-US" dirty="0" smtClean="0"/>
              <a:t>) or branch </a:t>
            </a:r>
            <a:r>
              <a:rPr lang="en-US" i="1" dirty="0" smtClean="0"/>
              <a:t>if not</a:t>
            </a:r>
            <a:r>
              <a:rPr lang="en-US" dirty="0" smtClean="0"/>
              <a:t> equal (</a:t>
            </a:r>
            <a:r>
              <a:rPr lang="en-US" dirty="0" err="1" smtClean="0">
                <a:latin typeface="Courier New"/>
                <a:cs typeface="Courier New"/>
              </a:rPr>
              <a:t>bne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dirty="0" smtClean="0"/>
              <a:t>Unconditional Branch</a:t>
            </a:r>
            <a:r>
              <a:rPr lang="en-US" dirty="0" smtClean="0"/>
              <a:t> – always branch</a:t>
            </a:r>
          </a:p>
          <a:p>
            <a:pPr lvl="1"/>
            <a:r>
              <a:rPr lang="en-US" dirty="0" smtClean="0"/>
              <a:t>a MIPS instruction for this</a:t>
            </a:r>
            <a:r>
              <a:rPr lang="en-US" i="1" dirty="0" smtClean="0"/>
              <a:t>: </a:t>
            </a:r>
            <a:r>
              <a:rPr lang="en-US" i="1" dirty="0" smtClean="0">
                <a:solidFill>
                  <a:srgbClr val="000000"/>
                </a:solidFill>
              </a:rPr>
              <a:t>jump </a:t>
            </a:r>
            <a:r>
              <a:rPr lang="en-US" i="1" dirty="0" smtClean="0"/>
              <a:t>(</a:t>
            </a:r>
            <a:r>
              <a:rPr lang="en-US" i="1" dirty="0" err="1" smtClean="0">
                <a:latin typeface="Courier New"/>
                <a:cs typeface="Courier New"/>
              </a:rPr>
              <a:t>j</a:t>
            </a:r>
            <a:r>
              <a:rPr lang="en-US" i="1" dirty="0" smtClean="0"/>
              <a:t>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85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i="1" dirty="0" smtClean="0"/>
              <a:t>if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4467"/>
          </a:xfrm>
        </p:spPr>
        <p:txBody>
          <a:bodyPr>
            <a:normAutofit/>
          </a:bodyPr>
          <a:lstStyle/>
          <a:p>
            <a:r>
              <a:rPr lang="en-US" dirty="0" smtClean="0"/>
              <a:t>Assuming translations below, compile </a:t>
            </a:r>
            <a:r>
              <a:rPr lang="en-US" i="1" dirty="0" smtClean="0"/>
              <a:t>if</a:t>
            </a:r>
            <a:r>
              <a:rPr lang="en-US" dirty="0" smtClean="0"/>
              <a:t> block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  <a:r>
              <a:rPr lang="en-US" dirty="0" smtClean="0"/>
              <a:t>		</a:t>
            </a:r>
            <a:r>
              <a:rPr lang="en-US" dirty="0" err="1" smtClean="0"/>
              <a:t>g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$s1</a:t>
            </a:r>
            <a:r>
              <a:rPr lang="en-US" dirty="0" smtClean="0"/>
              <a:t>	  </a:t>
            </a:r>
            <a:r>
              <a:rPr lang="en-US" dirty="0" err="1" smtClean="0"/>
              <a:t>h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$s3	</a:t>
            </a:r>
            <a:r>
              <a:rPr lang="en-US" dirty="0" smtClean="0"/>
              <a:t>	</a:t>
            </a:r>
            <a:r>
              <a:rPr lang="en-US" dirty="0" err="1" smtClean="0"/>
              <a:t>j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$s4</a:t>
            </a:r>
          </a:p>
          <a:p>
            <a:pPr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if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== </a:t>
            </a:r>
            <a:r>
              <a:rPr lang="en-US" dirty="0" err="1" smtClean="0">
                <a:latin typeface="Courier New"/>
                <a:cs typeface="Courier New"/>
              </a:rPr>
              <a:t>j</a:t>
            </a:r>
            <a:r>
              <a:rPr lang="en-US" dirty="0" smtClean="0">
                <a:latin typeface="Courier New"/>
                <a:cs typeface="Courier New"/>
              </a:rPr>
              <a:t>)				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bne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 $s3,$s4,Exit</a:t>
            </a: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>
                <a:latin typeface="Courier New"/>
                <a:cs typeface="Courier New"/>
              </a:rPr>
              <a:t> +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			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add $s0,$s1,$s2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							Exit:</a:t>
            </a:r>
          </a:p>
          <a:p>
            <a:r>
              <a:rPr lang="en-US" dirty="0" smtClean="0"/>
              <a:t>May need to negate branch condition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844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>
          <a:solidFill>
            <a:srgbClr val="000000"/>
          </a:solidFill>
        </a:ln>
      </a:spPr>
      <a:bodyPr rtlCol="0" anchor="ctr"/>
      <a:lstStyle>
        <a:defPPr algn="ctr">
          <a:defRPr sz="2400" dirty="0" smtClean="0">
            <a:solidFill>
              <a:srgbClr val="000000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triangle" w="lg" len="lg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6866</TotalTime>
  <Words>2032</Words>
  <Application>Microsoft Macintosh PowerPoint</Application>
  <PresentationFormat>On-screen Show (4:3)</PresentationFormat>
  <Paragraphs>439</Paragraphs>
  <Slides>47</Slides>
  <Notes>20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Office Theme</vt:lpstr>
      <vt:lpstr>Image</vt:lpstr>
      <vt:lpstr>CS 61C:  Great Ideas in Computer Architecture  Intro to Assembly Language, MIPS Intro</vt:lpstr>
      <vt:lpstr>Levels of Representation/Interpretation</vt:lpstr>
      <vt:lpstr>From last lecture …</vt:lpstr>
      <vt:lpstr>Review: Components of a Computer</vt:lpstr>
      <vt:lpstr>How Program is Stored</vt:lpstr>
      <vt:lpstr>How Program is Executed: Instruction Fetch</vt:lpstr>
      <vt:lpstr>Computer Decision Making</vt:lpstr>
      <vt:lpstr>Types of Branches</vt:lpstr>
      <vt:lpstr>Example if Statement</vt:lpstr>
      <vt:lpstr>Example if-else Statement</vt:lpstr>
      <vt:lpstr>Inequalities in MIPS</vt:lpstr>
      <vt:lpstr>Inequalities in MIPS Cont.</vt:lpstr>
      <vt:lpstr>Immediates in Inequalities</vt:lpstr>
      <vt:lpstr>Clickers/Peer Instruction</vt:lpstr>
      <vt:lpstr>Clickers/Peer Instruction</vt:lpstr>
      <vt:lpstr>Six Fundamental Steps in  Calling a Function</vt:lpstr>
      <vt:lpstr>MIPS Function Call Conventions</vt:lpstr>
      <vt:lpstr>Instruction Support for Functions (1/4)</vt:lpstr>
      <vt:lpstr>Instruction Support for Functions (2/4)</vt:lpstr>
      <vt:lpstr>Instruction Support for Functions (3/4)</vt:lpstr>
      <vt:lpstr>Instruction Support for Functions (4/4)</vt:lpstr>
      <vt:lpstr>MIPS Function Call Instructions</vt:lpstr>
      <vt:lpstr>Notes on Functions</vt:lpstr>
      <vt:lpstr>Where Are Old Register Values Saved to Restore Them After Function Call?</vt:lpstr>
      <vt:lpstr>Example</vt:lpstr>
      <vt:lpstr>Stack Before, During, After Function</vt:lpstr>
      <vt:lpstr>MIPS Code for leaf_example</vt:lpstr>
      <vt:lpstr>What If a Function Calls a Function? Recursive Function Calls?</vt:lpstr>
      <vt:lpstr>Nested Procedures (1/2)</vt:lpstr>
      <vt:lpstr>Nested Procedures (2/2)</vt:lpstr>
      <vt:lpstr>Optimized Function Convention</vt:lpstr>
      <vt:lpstr>Clickers/Peer Instruction</vt:lpstr>
      <vt:lpstr>Clickers/Peer Instruction</vt:lpstr>
      <vt:lpstr>Administrivia</vt:lpstr>
      <vt:lpstr>In the News MIPS for hobbyists</vt:lpstr>
      <vt:lpstr>Allocating Space on Stack</vt:lpstr>
      <vt:lpstr>Stack Before, During, After Call</vt:lpstr>
      <vt:lpstr>Using the Stack (1/2)</vt:lpstr>
      <vt:lpstr>Using the Stack (2/2)</vt:lpstr>
      <vt:lpstr>Basic Structure of a Function</vt:lpstr>
      <vt:lpstr>Where is the Stack in Memory?</vt:lpstr>
      <vt:lpstr>MIPS Memory Allocation</vt:lpstr>
      <vt:lpstr>Register Allocation and Numbering</vt:lpstr>
      <vt:lpstr>And in Conclusion…</vt:lpstr>
      <vt:lpstr>Bonus Slides</vt:lpstr>
      <vt:lpstr>Recursive Function Factorial</vt:lpstr>
      <vt:lpstr>Recursive Function Factorial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Sagar Karandikar</cp:lastModifiedBy>
  <cp:revision>614</cp:revision>
  <cp:lastPrinted>2013-09-05T02:40:25Z</cp:lastPrinted>
  <dcterms:created xsi:type="dcterms:W3CDTF">2012-01-23T14:14:16Z</dcterms:created>
  <dcterms:modified xsi:type="dcterms:W3CDTF">2015-02-05T07:38:54Z</dcterms:modified>
</cp:coreProperties>
</file>