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694" r:id="rId2"/>
    <p:sldId id="586" r:id="rId3"/>
    <p:sldId id="695" r:id="rId4"/>
    <p:sldId id="715" r:id="rId5"/>
    <p:sldId id="716" r:id="rId6"/>
    <p:sldId id="723" r:id="rId7"/>
    <p:sldId id="722" r:id="rId8"/>
    <p:sldId id="717" r:id="rId9"/>
    <p:sldId id="718" r:id="rId10"/>
    <p:sldId id="724" r:id="rId11"/>
    <p:sldId id="719" r:id="rId12"/>
    <p:sldId id="720" r:id="rId13"/>
    <p:sldId id="721" r:id="rId14"/>
    <p:sldId id="701" r:id="rId15"/>
    <p:sldId id="702" r:id="rId16"/>
    <p:sldId id="711" r:id="rId17"/>
    <p:sldId id="712" r:id="rId18"/>
    <p:sldId id="713" r:id="rId19"/>
    <p:sldId id="704" r:id="rId20"/>
    <p:sldId id="710" r:id="rId21"/>
    <p:sldId id="706" r:id="rId22"/>
    <p:sldId id="714" r:id="rId23"/>
    <p:sldId id="708" r:id="rId24"/>
    <p:sldId id="709" r:id="rId25"/>
    <p:sldId id="62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5" autoAdjust="0"/>
    <p:restoredTop sz="84825" autoAdjust="0"/>
  </p:normalViewPr>
  <p:slideViewPr>
    <p:cSldViewPr snapToGrid="0">
      <p:cViewPr varScale="1">
        <p:scale>
          <a:sx n="70" d="100"/>
          <a:sy n="70" d="100"/>
        </p:scale>
        <p:origin x="-1632"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85" d="100"/>
          <a:sy n="85" d="100"/>
        </p:scale>
        <p:origin x="-31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3/18/15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extLst>
      <p:ext uri="{BB962C8B-B14F-4D97-AF65-F5344CB8AC3E}">
        <p14:creationId xmlns:p14="http://schemas.microsoft.com/office/powerpoint/2010/main" val="26762271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3/18/15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extLst>
      <p:ext uri="{BB962C8B-B14F-4D97-AF65-F5344CB8AC3E}">
        <p14:creationId xmlns:p14="http://schemas.microsoft.com/office/powerpoint/2010/main" val="27916272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8F5042-9C52-0449-B2EC-628456EB9E95}" type="slidenum">
              <a:rPr lang="en-US" smtClean="0"/>
              <a:pPr>
                <a:defRPr/>
              </a:pPr>
              <a:t>1</a:t>
            </a:fld>
            <a:endParaRPr lang="en-US"/>
          </a:p>
        </p:txBody>
      </p:sp>
    </p:spTree>
    <p:extLst>
      <p:ext uri="{BB962C8B-B14F-4D97-AF65-F5344CB8AC3E}">
        <p14:creationId xmlns:p14="http://schemas.microsoft.com/office/powerpoint/2010/main" val="11038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p:spPr>
        <p:txBody>
          <a:bodyPr/>
          <a:lstStyle/>
          <a:p>
            <a:r>
              <a:rPr lang="en-AU"/>
              <a:t>Morgan Kaufmann Publishers</a:t>
            </a:r>
          </a:p>
        </p:txBody>
      </p:sp>
      <p:sp>
        <p:nvSpPr>
          <p:cNvPr id="96259" name="Rectangle 3"/>
          <p:cNvSpPr>
            <a:spLocks noGrp="1" noChangeArrowheads="1"/>
          </p:cNvSpPr>
          <p:nvPr>
            <p:ph type="dt" sz="quarter" idx="1"/>
          </p:nvPr>
        </p:nvSpPr>
        <p:spPr>
          <a:noFill/>
        </p:spPr>
        <p:txBody>
          <a:bodyPr/>
          <a:lstStyle/>
          <a:p>
            <a:fld id="{0F292F83-EC46-0542-AE03-95B887C868F6}" type="datetime3">
              <a:rPr lang="en-AU"/>
              <a:pPr/>
              <a:t>18 March 2015</a:t>
            </a:fld>
            <a:endParaRPr lang="en-AU"/>
          </a:p>
        </p:txBody>
      </p:sp>
      <p:sp>
        <p:nvSpPr>
          <p:cNvPr id="96260"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6261" name="Rectangle 7"/>
          <p:cNvSpPr>
            <a:spLocks noGrp="1" noChangeArrowheads="1"/>
          </p:cNvSpPr>
          <p:nvPr>
            <p:ph type="sldNum" sz="quarter" idx="5"/>
          </p:nvPr>
        </p:nvSpPr>
        <p:spPr>
          <a:noFill/>
        </p:spPr>
        <p:txBody>
          <a:bodyPr/>
          <a:lstStyle/>
          <a:p>
            <a:fld id="{226B5ED9-2239-1C4B-B7A8-1684B4CC7362}" type="slidenum">
              <a:rPr lang="en-AU"/>
              <a:pPr/>
              <a:t>23</a:t>
            </a:fld>
            <a:endParaRPr lang="en-AU"/>
          </a:p>
        </p:txBody>
      </p:sp>
      <p:sp>
        <p:nvSpPr>
          <p:cNvPr id="96262" name="Rectangle 2"/>
          <p:cNvSpPr>
            <a:spLocks noGrp="1" noRot="1" noChangeAspect="1" noChangeArrowheads="1" noTextEdit="1"/>
          </p:cNvSpPr>
          <p:nvPr>
            <p:ph type="sldImg"/>
          </p:nvPr>
        </p:nvSpPr>
        <p:spPr>
          <a:ln/>
        </p:spPr>
      </p:sp>
      <p:sp>
        <p:nvSpPr>
          <p:cNvPr id="96263"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AU"/>
              <a:t>Morgan Kaufmann Publishers</a:t>
            </a:r>
          </a:p>
        </p:txBody>
      </p:sp>
      <p:sp>
        <p:nvSpPr>
          <p:cNvPr id="98307" name="Rectangle 3"/>
          <p:cNvSpPr>
            <a:spLocks noGrp="1" noChangeArrowheads="1"/>
          </p:cNvSpPr>
          <p:nvPr>
            <p:ph type="dt" sz="quarter" idx="1"/>
          </p:nvPr>
        </p:nvSpPr>
        <p:spPr>
          <a:noFill/>
        </p:spPr>
        <p:txBody>
          <a:bodyPr/>
          <a:lstStyle/>
          <a:p>
            <a:fld id="{6E03FA73-3DC1-7D44-8893-C01ACF859D6D}" type="datetime3">
              <a:rPr lang="en-AU"/>
              <a:pPr/>
              <a:t>18 March 2015</a:t>
            </a:fld>
            <a:endParaRPr lang="en-AU"/>
          </a:p>
        </p:txBody>
      </p:sp>
      <p:sp>
        <p:nvSpPr>
          <p:cNvPr id="98308"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8309" name="Rectangle 7"/>
          <p:cNvSpPr>
            <a:spLocks noGrp="1" noChangeArrowheads="1"/>
          </p:cNvSpPr>
          <p:nvPr>
            <p:ph type="sldNum" sz="quarter" idx="5"/>
          </p:nvPr>
        </p:nvSpPr>
        <p:spPr>
          <a:noFill/>
        </p:spPr>
        <p:txBody>
          <a:bodyPr/>
          <a:lstStyle/>
          <a:p>
            <a:fld id="{B3221591-D3D7-CB41-861C-C798F3F8BDFB}" type="slidenum">
              <a:rPr lang="en-AU"/>
              <a:pPr/>
              <a:t>24</a:t>
            </a:fld>
            <a:endParaRPr lang="en-AU"/>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515938" y="4343400"/>
            <a:ext cx="5910262" cy="4114800"/>
          </a:xfrm>
          <a:noFill/>
        </p:spPr>
        <p:txBody>
          <a:bodyPr wrap="square" lIns="90480" tIns="44446" rIns="90480" bIns="44446" numCol="1" anchor="t" anchorCtr="0" compatLnSpc="1">
            <a:prstTxWarp prst="textNoShape">
              <a:avLst/>
            </a:prstTxWarp>
          </a:bodyPr>
          <a:lstStyle/>
          <a:p>
            <a:pPr eaLnBrk="1" hangingPunct="1"/>
            <a:endParaRPr lang="en-US" dirty="0"/>
          </a:p>
        </p:txBody>
      </p:sp>
      <p:sp>
        <p:nvSpPr>
          <p:cNvPr id="57347" name="Rectangle 3"/>
          <p:cNvSpPr>
            <a:spLocks noGrp="1" noRot="1" noChangeAspect="1" noChangeArrowheads="1" noTextEdit="1"/>
          </p:cNvSpPr>
          <p:nvPr>
            <p:ph type="sldImg"/>
          </p:nvPr>
        </p:nvSpPr>
        <p:spPr bwMode="auto">
          <a:xfrm>
            <a:off x="1163638" y="590550"/>
            <a:ext cx="4546600" cy="3411538"/>
          </a:xfrm>
          <a:noFill/>
          <a:ln>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C61F1880-39F3-B849-9762-40EB0B75D7A1}" type="slidenum">
              <a:rPr lang="en-US"/>
              <a:pPr/>
              <a:t>6</a:t>
            </a:fld>
            <a:endParaRPr lang="en-US"/>
          </a:p>
        </p:txBody>
      </p:sp>
      <p:sp>
        <p:nvSpPr>
          <p:cNvPr id="1543170" name="Rectangle 2"/>
          <p:cNvSpPr>
            <a:spLocks noGrp="1" noRot="1" noChangeAspect="1" noChangeArrowheads="1" noTextEdit="1"/>
          </p:cNvSpPr>
          <p:nvPr>
            <p:ph type="sldImg"/>
          </p:nvPr>
        </p:nvSpPr>
        <p:spPr>
          <a:ln/>
        </p:spPr>
      </p:sp>
      <p:sp>
        <p:nvSpPr>
          <p:cNvPr id="154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C6DA2A56-1D72-3841-9B8B-3BDA8B8BF2FE}" type="slidenum">
              <a:rPr lang="en-US"/>
              <a:pPr/>
              <a:t>7</a:t>
            </a:fld>
            <a:endParaRPr lang="en-US"/>
          </a:p>
        </p:txBody>
      </p:sp>
      <p:sp>
        <p:nvSpPr>
          <p:cNvPr id="1444866" name="Rectangle 2"/>
          <p:cNvSpPr>
            <a:spLocks noGrp="1" noRot="1" noChangeAspect="1" noChangeArrowheads="1" noTextEdit="1"/>
          </p:cNvSpPr>
          <p:nvPr>
            <p:ph type="sldImg"/>
          </p:nvPr>
        </p:nvSpPr>
        <p:spPr bwMode="auto">
          <a:xfrm>
            <a:off x="1144588" y="684213"/>
            <a:ext cx="4570412" cy="3429000"/>
          </a:xfrm>
          <a:prstGeom prst="rect">
            <a:avLst/>
          </a:prstGeom>
          <a:solidFill>
            <a:srgbClr val="FFFFFF"/>
          </a:solidFill>
          <a:ln>
            <a:solidFill>
              <a:srgbClr val="000000"/>
            </a:solidFill>
            <a:miter lim="800000"/>
            <a:headEnd/>
            <a:tailEnd/>
          </a:ln>
        </p:spPr>
      </p:sp>
      <p:sp>
        <p:nvSpPr>
          <p:cNvPr id="1444867" name="Rectangle 3"/>
          <p:cNvSpPr>
            <a:spLocks noGrp="1" noChangeArrowheads="1"/>
          </p:cNvSpPr>
          <p:nvPr>
            <p:ph type="body" idx="1"/>
          </p:nvPr>
        </p:nvSpPr>
        <p:spPr bwMode="auto">
          <a:xfrm>
            <a:off x="916781" y="4343703"/>
            <a:ext cx="5024438" cy="4115405"/>
          </a:xfrm>
          <a:prstGeom prst="rect">
            <a:avLst/>
          </a:prstGeom>
          <a:solidFill>
            <a:srgbClr val="FFFFFF"/>
          </a:solidFill>
          <a:ln>
            <a:solidFill>
              <a:srgbClr val="000000"/>
            </a:solidFill>
            <a:miter lim="800000"/>
            <a:headEnd/>
            <a:tailEnd/>
          </a:ln>
        </p:spPr>
        <p:txBody>
          <a:bodyPr lIns="89935" tIns="44968" rIns="89935" bIns="44968">
            <a:prstTxWarp prst="textNoShape">
              <a:avLst/>
            </a:prstTxWarp>
          </a:bodyPr>
          <a:lstStyle/>
          <a:p>
            <a:r>
              <a:rPr lang="en-US" dirty="0"/>
              <a:t>NLRU used in Alpha TLBs (</a:t>
            </a:r>
            <a:r>
              <a:rPr lang="en-US" dirty="0" err="1"/>
              <a:t>jse</a:t>
            </a:r>
            <a:r>
              <a:rPr lang="en-US"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body" idx="1"/>
          </p:nvPr>
        </p:nvSpPr>
        <p:spPr>
          <a:xfrm>
            <a:off x="516434" y="4345214"/>
            <a:ext cx="5909964" cy="4113893"/>
          </a:xfrm>
          <a:noFill/>
          <a:ln>
            <a:noFill/>
          </a:ln>
        </p:spPr>
        <p:txBody>
          <a:bodyPr lIns="92910" tIns="45640" rIns="92910" bIns="45640"/>
          <a:lstStyle/>
          <a:p>
            <a:r>
              <a:rPr lang="en-US" dirty="0"/>
              <a:t>(Capacity miss) That is the cache misses are due to the fact that the cache is simply not large enough to contain all the blocks that are accessed by the program.</a:t>
            </a:r>
          </a:p>
          <a:p>
            <a:r>
              <a:rPr lang="en-US" dirty="0"/>
              <a:t>The solution to reduce the Capacity miss rate is simple: increase the cache size.</a:t>
            </a:r>
          </a:p>
          <a:p>
            <a:r>
              <a:rPr lang="en-US" dirty="0"/>
              <a:t>Here is a summary of other types of cache miss we talked about.</a:t>
            </a:r>
          </a:p>
          <a:p>
            <a:r>
              <a:rPr lang="en-US" dirty="0"/>
              <a:t>First is the Compulsory misses. These are the misses that we cannot avoid.  They are caused when we first start the program.</a:t>
            </a:r>
          </a:p>
          <a:p>
            <a:r>
              <a:rPr lang="en-US" dirty="0"/>
              <a:t>Then we talked about the conflict misses.  They are the misses that caused by multiple memory locations being mapped to the same cache location.</a:t>
            </a:r>
          </a:p>
          <a:p>
            <a:r>
              <a:rPr lang="en-US" dirty="0"/>
              <a:t>There are two solutions to reduce conflict misses.  The first one is, once again, increase the cache size.  The second one is to increase the </a:t>
            </a:r>
            <a:r>
              <a:rPr lang="en-US" dirty="0" err="1"/>
              <a:t>associativity</a:t>
            </a:r>
            <a:r>
              <a:rPr lang="en-US" dirty="0"/>
              <a:t>.</a:t>
            </a:r>
          </a:p>
          <a:p>
            <a:r>
              <a:rPr lang="en-US" dirty="0"/>
              <a:t>For example, say using a 2-way set associative cache instead of directed mapped cache.</a:t>
            </a:r>
          </a:p>
          <a:p>
            <a:r>
              <a:rPr lang="en-US" dirty="0"/>
              <a:t>But keep in mind that cache miss rate is only one part of the equation.  You also have to worry about cache access time and miss penalty.  Do NOT optimize miss rate alone.</a:t>
            </a:r>
          </a:p>
          <a:p>
            <a:r>
              <a:rPr lang="en-US" dirty="0"/>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dirty="0"/>
          </a:p>
          <a:p>
            <a:r>
              <a:rPr lang="en-US" dirty="0"/>
              <a:t>+2 = 43 min. (Y:23)</a:t>
            </a:r>
          </a:p>
        </p:txBody>
      </p:sp>
      <p:sp>
        <p:nvSpPr>
          <p:cNvPr id="1603587" name="Rectangle 3"/>
          <p:cNvSpPr>
            <a:spLocks noGrp="1" noRot="1" noChangeAspect="1" noChangeArrowheads="1" noTextEdit="1"/>
          </p:cNvSpPr>
          <p:nvPr>
            <p:ph type="sldImg"/>
          </p:nvPr>
        </p:nvSpPr>
        <p:spPr>
          <a:xfrm>
            <a:off x="1165225" y="588963"/>
            <a:ext cx="4548188" cy="3413125"/>
          </a:xfr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05879CAB-0025-594F-A5CE-91DD953A6AA4}" type="slidenum">
              <a:rPr lang="en-US"/>
              <a:pPr/>
              <a:t>10</a:t>
            </a:fld>
            <a:endParaRPr lang="en-US"/>
          </a:p>
        </p:txBody>
      </p:sp>
      <p:sp>
        <p:nvSpPr>
          <p:cNvPr id="1481730" name="Rectangle 2"/>
          <p:cNvSpPr>
            <a:spLocks noGrp="1" noRot="1" noChangeAspect="1" noChangeArrowheads="1" noTextEdit="1"/>
          </p:cNvSpPr>
          <p:nvPr>
            <p:ph type="sldImg"/>
          </p:nvPr>
        </p:nvSpPr>
        <p:spPr bwMode="auto">
          <a:xfrm>
            <a:off x="1144588" y="684213"/>
            <a:ext cx="4570412" cy="3429000"/>
          </a:xfrm>
          <a:prstGeom prst="rect">
            <a:avLst/>
          </a:prstGeom>
          <a:solidFill>
            <a:srgbClr val="FFFFFF"/>
          </a:solidFill>
          <a:ln>
            <a:solidFill>
              <a:srgbClr val="000000"/>
            </a:solidFill>
            <a:miter lim="800000"/>
            <a:headEnd/>
            <a:tailEnd/>
          </a:ln>
        </p:spPr>
      </p:sp>
      <p:sp>
        <p:nvSpPr>
          <p:cNvPr id="1481731" name="Rectangle 3"/>
          <p:cNvSpPr>
            <a:spLocks noGrp="1" noChangeArrowheads="1"/>
          </p:cNvSpPr>
          <p:nvPr>
            <p:ph type="body" idx="1"/>
          </p:nvPr>
        </p:nvSpPr>
        <p:spPr bwMode="auto">
          <a:xfrm>
            <a:off x="916781" y="4343703"/>
            <a:ext cx="5024438" cy="4115405"/>
          </a:xfrm>
          <a:prstGeom prst="rect">
            <a:avLst/>
          </a:prstGeom>
          <a:solidFill>
            <a:srgbClr val="FFFFFF"/>
          </a:solidFill>
          <a:ln>
            <a:solidFill>
              <a:srgbClr val="000000"/>
            </a:solidFill>
            <a:miter lim="800000"/>
            <a:headEnd/>
            <a:tailEnd/>
          </a:ln>
        </p:spPr>
        <p:txBody>
          <a:bodyPr lIns="89935" tIns="44968" rIns="89935" bIns="44968">
            <a:prstTxWarp prst="textNoShape">
              <a:avLst/>
            </a:prstTxWarp>
          </a:bodyPr>
          <a:lstStyle/>
          <a:p>
            <a:r>
              <a:rPr lang="en-US"/>
              <a:t>How are writes to istream handled?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3650" name="Rectangle 2"/>
          <p:cNvSpPr>
            <a:spLocks noGrp="1" noRot="1" noChangeAspect="1" noChangeArrowheads="1" noTextEdit="1"/>
          </p:cNvSpPr>
          <p:nvPr>
            <p:ph type="sldImg"/>
          </p:nvPr>
        </p:nvSpPr>
        <p:spPr bwMode="auto">
          <a:xfrm>
            <a:off x="1162050" y="585788"/>
            <a:ext cx="4554538" cy="3416300"/>
          </a:xfrm>
          <a:prstGeom prst="rect">
            <a:avLst/>
          </a:prstGeom>
          <a:solidFill>
            <a:srgbClr val="FFFFFF"/>
          </a:solidFill>
          <a:ln>
            <a:solidFill>
              <a:srgbClr val="000000"/>
            </a:solidFill>
            <a:miter lim="800000"/>
            <a:headEnd/>
            <a:tailEnd/>
          </a:ln>
        </p:spPr>
      </p:sp>
      <p:sp>
        <p:nvSpPr>
          <p:cNvPr id="2843651" name="Rectangle 3"/>
          <p:cNvSpPr>
            <a:spLocks noGrp="1" noChangeArrowheads="1"/>
          </p:cNvSpPr>
          <p:nvPr>
            <p:ph type="body" idx="1"/>
          </p:nvPr>
        </p:nvSpPr>
        <p:spPr bwMode="auto">
          <a:xfrm>
            <a:off x="516211" y="4344336"/>
            <a:ext cx="5909289" cy="4115112"/>
          </a:xfrm>
          <a:prstGeom prst="rect">
            <a:avLst/>
          </a:prstGeom>
          <a:solidFill>
            <a:srgbClr val="FFFFFF"/>
          </a:solidFill>
          <a:ln>
            <a:solidFill>
              <a:srgbClr val="000000"/>
            </a:solidFill>
            <a:miter lim="800000"/>
            <a:headEnd/>
            <a:tailEnd/>
          </a:ln>
        </p:spPr>
        <p:txBody>
          <a:bodyPr lIns="89567" tIns="44784" rIns="89567" bIns="44784">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AU"/>
              <a:t>Morgan Kaufmann Publishers</a:t>
            </a:r>
          </a:p>
        </p:txBody>
      </p:sp>
      <p:sp>
        <p:nvSpPr>
          <p:cNvPr id="98307" name="Rectangle 3"/>
          <p:cNvSpPr>
            <a:spLocks noGrp="1" noChangeArrowheads="1"/>
          </p:cNvSpPr>
          <p:nvPr>
            <p:ph type="dt" sz="quarter" idx="1"/>
          </p:nvPr>
        </p:nvSpPr>
        <p:spPr>
          <a:noFill/>
        </p:spPr>
        <p:txBody>
          <a:bodyPr/>
          <a:lstStyle/>
          <a:p>
            <a:fld id="{6E03FA73-3DC1-7D44-8893-C01ACF859D6D}" type="datetime3">
              <a:rPr lang="en-AU"/>
              <a:pPr/>
              <a:t>18 March 2015</a:t>
            </a:fld>
            <a:endParaRPr lang="en-AU"/>
          </a:p>
        </p:txBody>
      </p:sp>
      <p:sp>
        <p:nvSpPr>
          <p:cNvPr id="98308"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8309" name="Rectangle 7"/>
          <p:cNvSpPr>
            <a:spLocks noGrp="1" noChangeArrowheads="1"/>
          </p:cNvSpPr>
          <p:nvPr>
            <p:ph type="sldNum" sz="quarter" idx="5"/>
          </p:nvPr>
        </p:nvSpPr>
        <p:spPr>
          <a:noFill/>
        </p:spPr>
        <p:txBody>
          <a:bodyPr/>
          <a:lstStyle/>
          <a:p>
            <a:fld id="{B3221591-D3D7-CB41-861C-C798F3F8BDFB}" type="slidenum">
              <a:rPr lang="en-AU"/>
              <a:pPr/>
              <a:t>20</a:t>
            </a:fld>
            <a:endParaRPr lang="en-AU"/>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AU"/>
              <a:t>Morgan Kaufmann Publishers</a:t>
            </a:r>
          </a:p>
        </p:txBody>
      </p:sp>
      <p:sp>
        <p:nvSpPr>
          <p:cNvPr id="98307" name="Rectangle 3"/>
          <p:cNvSpPr>
            <a:spLocks noGrp="1" noChangeArrowheads="1"/>
          </p:cNvSpPr>
          <p:nvPr>
            <p:ph type="dt" sz="quarter" idx="1"/>
          </p:nvPr>
        </p:nvSpPr>
        <p:spPr>
          <a:noFill/>
        </p:spPr>
        <p:txBody>
          <a:bodyPr/>
          <a:lstStyle/>
          <a:p>
            <a:fld id="{6E03FA73-3DC1-7D44-8893-C01ACF859D6D}" type="datetime3">
              <a:rPr lang="en-AU"/>
              <a:pPr/>
              <a:t>18 March 2015</a:t>
            </a:fld>
            <a:endParaRPr lang="en-AU"/>
          </a:p>
        </p:txBody>
      </p:sp>
      <p:sp>
        <p:nvSpPr>
          <p:cNvPr id="98308"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8309" name="Rectangle 7"/>
          <p:cNvSpPr>
            <a:spLocks noGrp="1" noChangeArrowheads="1"/>
          </p:cNvSpPr>
          <p:nvPr>
            <p:ph type="sldNum" sz="quarter" idx="5"/>
          </p:nvPr>
        </p:nvSpPr>
        <p:spPr>
          <a:noFill/>
        </p:spPr>
        <p:txBody>
          <a:bodyPr/>
          <a:lstStyle/>
          <a:p>
            <a:fld id="{B3221591-D3D7-CB41-861C-C798F3F8BDFB}" type="slidenum">
              <a:rPr lang="en-AU"/>
              <a:pPr/>
              <a:t>22</a:t>
            </a:fld>
            <a:endParaRPr lang="en-AU"/>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C9F2B93-4D39-AB48-86A6-B3C6E4B059A0}" type="datetime1">
              <a:rPr lang="en-US" smtClean="0"/>
              <a:t>3/18/15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4DAC1-BE44-B048-9BC1-16DDDA0C8DA7}" type="datetime1">
              <a:rPr lang="en-US" smtClean="0"/>
              <a:t>3/18/15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6EB91-00B7-E545-896B-6413BFF2450C}" type="datetime1">
              <a:rPr lang="en-US" smtClean="0"/>
              <a:t>3/18/15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C3A35-71AF-2941-8129-F4C060A443F0}" type="datetime1">
              <a:rPr lang="en-US" smtClean="0"/>
              <a:t>3/18/15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7648B-07AF-6747-B179-2E2C4999D6E7}" type="datetime1">
              <a:rPr lang="en-US" smtClean="0"/>
              <a:t>3/18/15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BD3C22-1255-7648-9FCD-1C9812662B45}" type="datetime1">
              <a:rPr lang="en-US" smtClean="0"/>
              <a:t>3/18/15</a:t>
            </a:fld>
            <a:endParaRPr lang="en-US" dirty="0"/>
          </a:p>
        </p:txBody>
      </p:sp>
      <p:sp>
        <p:nvSpPr>
          <p:cNvPr id="6" name="Footer Placeholder 5"/>
          <p:cNvSpPr>
            <a:spLocks noGrp="1"/>
          </p:cNvSpPr>
          <p:nvPr>
            <p:ph type="ftr" sz="quarter" idx="11"/>
          </p:nvPr>
        </p:nvSpPr>
        <p:spPr/>
        <p:txBody>
          <a:bodyPr/>
          <a:lstStyle/>
          <a:p>
            <a:r>
              <a:rPr lang="en-US" dirty="0" smtClean="0"/>
              <a:t>Fall 2013 -- Lecture #22</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8D7FCF-02FA-5E49-AEF6-FB02EB47A452}" type="datetime1">
              <a:rPr lang="en-US" smtClean="0"/>
              <a:t>3/18/15</a:t>
            </a:fld>
            <a:endParaRPr lang="en-US" dirty="0"/>
          </a:p>
        </p:txBody>
      </p:sp>
      <p:sp>
        <p:nvSpPr>
          <p:cNvPr id="8" name="Footer Placeholder 7"/>
          <p:cNvSpPr>
            <a:spLocks noGrp="1"/>
          </p:cNvSpPr>
          <p:nvPr>
            <p:ph type="ftr" sz="quarter" idx="11"/>
          </p:nvPr>
        </p:nvSpPr>
        <p:spPr/>
        <p:txBody>
          <a:bodyPr/>
          <a:lstStyle/>
          <a:p>
            <a:r>
              <a:rPr lang="en-US" dirty="0" smtClean="0"/>
              <a:t>Fall 2013 -- Lecture #22</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D5917D-518C-4E4E-82AF-836D19333D3E}" type="datetime1">
              <a:rPr lang="en-US" smtClean="0"/>
              <a:t>3/18/15</a:t>
            </a:fld>
            <a:endParaRPr lang="en-US" dirty="0"/>
          </a:p>
        </p:txBody>
      </p:sp>
      <p:sp>
        <p:nvSpPr>
          <p:cNvPr id="4" name="Footer Placeholder 3"/>
          <p:cNvSpPr>
            <a:spLocks noGrp="1"/>
          </p:cNvSpPr>
          <p:nvPr>
            <p:ph type="ftr" sz="quarter" idx="11"/>
          </p:nvPr>
        </p:nvSpPr>
        <p:spPr/>
        <p:txBody>
          <a:bodyPr/>
          <a:lstStyle/>
          <a:p>
            <a:r>
              <a:rPr lang="en-US" dirty="0" smtClean="0"/>
              <a:t>Fall 2013 -- Lecture #22</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26585-0EA5-6246-A9FA-8A155AB2F104}" type="datetime1">
              <a:rPr lang="en-US" smtClean="0"/>
              <a:t>3/18/15</a:t>
            </a:fld>
            <a:endParaRPr lang="en-US" dirty="0"/>
          </a:p>
        </p:txBody>
      </p:sp>
      <p:sp>
        <p:nvSpPr>
          <p:cNvPr id="3" name="Footer Placeholder 2"/>
          <p:cNvSpPr>
            <a:spLocks noGrp="1"/>
          </p:cNvSpPr>
          <p:nvPr>
            <p:ph type="ftr" sz="quarter" idx="11"/>
          </p:nvPr>
        </p:nvSpPr>
        <p:spPr/>
        <p:txBody>
          <a:bodyPr/>
          <a:lstStyle/>
          <a:p>
            <a:r>
              <a:rPr lang="en-US" dirty="0" smtClean="0"/>
              <a:t>Fall 2013 -- Lecture #22</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BDE21-E6F4-3449-8B2F-E98949F51F8C}" type="datetime1">
              <a:rPr lang="en-US" smtClean="0"/>
              <a:t>3/18/15</a:t>
            </a:fld>
            <a:endParaRPr lang="en-US" dirty="0"/>
          </a:p>
        </p:txBody>
      </p:sp>
      <p:sp>
        <p:nvSpPr>
          <p:cNvPr id="6" name="Footer Placeholder 5"/>
          <p:cNvSpPr>
            <a:spLocks noGrp="1"/>
          </p:cNvSpPr>
          <p:nvPr>
            <p:ph type="ftr" sz="quarter" idx="11"/>
          </p:nvPr>
        </p:nvSpPr>
        <p:spPr/>
        <p:txBody>
          <a:bodyPr/>
          <a:lstStyle/>
          <a:p>
            <a:r>
              <a:rPr lang="en-US" dirty="0" smtClean="0"/>
              <a:t>Fall 2013 -- Lecture #22</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ADCBC0-23F2-5B4E-A135-42DBDAC36DDF}" type="datetime1">
              <a:rPr lang="en-US" smtClean="0"/>
              <a:t>3/18/15</a:t>
            </a:fld>
            <a:endParaRPr lang="en-US" dirty="0"/>
          </a:p>
        </p:txBody>
      </p:sp>
      <p:sp>
        <p:nvSpPr>
          <p:cNvPr id="6" name="Footer Placeholder 5"/>
          <p:cNvSpPr>
            <a:spLocks noGrp="1"/>
          </p:cNvSpPr>
          <p:nvPr>
            <p:ph type="ftr" sz="quarter" idx="11"/>
          </p:nvPr>
        </p:nvSpPr>
        <p:spPr/>
        <p:txBody>
          <a:bodyPr/>
          <a:lstStyle/>
          <a:p>
            <a:r>
              <a:rPr lang="en-US" dirty="0" smtClean="0"/>
              <a:t>Fall 2013 -- Lecture #22</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EFAF7-0BD5-5D48-8229-9FA0350637FF}" type="datetime1">
              <a:rPr lang="en-US" smtClean="0"/>
              <a:t>3/18/15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Fall 2013 -- Lecture #22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467" y="1503891"/>
            <a:ext cx="7772400" cy="1470025"/>
          </a:xfrm>
        </p:spPr>
        <p:txBody>
          <a:bodyPr>
            <a:normAutofit fontScale="90000"/>
          </a:bodyPr>
          <a:lstStyle/>
          <a:p>
            <a:pPr eaLnBrk="1" hangingPunct="1">
              <a:defRPr/>
            </a:pPr>
            <a:r>
              <a:rPr lang="en-US" sz="4000" dirty="0">
                <a:latin typeface="Calibri" charset="0"/>
                <a:ea typeface="ＭＳ Ｐゴシック" charset="0"/>
                <a:cs typeface="ＭＳ Ｐゴシック" charset="0"/>
              </a:rPr>
              <a:t>CS 61C: Great Ideas in Computer Architecture (Machine Structures)</a:t>
            </a:r>
            <a:br>
              <a:rPr lang="en-US" sz="4000" dirty="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Caches Part 3</a:t>
            </a:r>
            <a:endParaRPr lang="en-US" sz="4000" i="1" dirty="0">
              <a:latin typeface="Calibri" charset="0"/>
              <a:ea typeface="ＭＳ Ｐゴシック" charset="0"/>
              <a:cs typeface="ＭＳ Ｐゴシック" charset="0"/>
            </a:endParaRPr>
          </a:p>
        </p:txBody>
      </p:sp>
      <p:sp>
        <p:nvSpPr>
          <p:cNvPr id="3" name="Subtitle 2"/>
          <p:cNvSpPr>
            <a:spLocks noGrp="1"/>
          </p:cNvSpPr>
          <p:nvPr>
            <p:ph type="subTitle" idx="1"/>
          </p:nvPr>
        </p:nvSpPr>
        <p:spPr>
          <a:xfrm>
            <a:off x="522571" y="3886200"/>
            <a:ext cx="8098858" cy="1752600"/>
          </a:xfrm>
        </p:spPr>
        <p:txBody>
          <a:bodyPr rtlCol="0">
            <a:normAutofit/>
          </a:bodyPr>
          <a:lstStyle/>
          <a:p>
            <a:r>
              <a:rPr lang="en-US" dirty="0"/>
              <a:t>Instructors:</a:t>
            </a:r>
          </a:p>
          <a:p>
            <a:r>
              <a:rPr lang="en-US" dirty="0" smtClean="0"/>
              <a:t>Krste </a:t>
            </a:r>
            <a:r>
              <a:rPr lang="en-US" dirty="0"/>
              <a:t>Asanovic &amp; Vladimir </a:t>
            </a:r>
            <a:r>
              <a:rPr lang="en-US" dirty="0" err="1"/>
              <a:t>Stojanovic</a:t>
            </a:r>
            <a:endParaRPr lang="en-US" dirty="0"/>
          </a:p>
          <a:p>
            <a:pPr eaLnBrk="1" fontAlgn="auto" hangingPunct="1">
              <a:spcAft>
                <a:spcPts val="0"/>
              </a:spcAft>
              <a:buFont typeface="Arial"/>
              <a:buNone/>
              <a:defRPr/>
            </a:pPr>
            <a:r>
              <a:rPr lang="en-US" dirty="0" smtClean="0">
                <a:ea typeface="+mn-ea"/>
                <a:cs typeface="+mn-cs"/>
              </a:rPr>
              <a:t>http://</a:t>
            </a:r>
            <a:r>
              <a:rPr lang="en-US" dirty="0" err="1" smtClean="0">
                <a:ea typeface="+mn-ea"/>
                <a:cs typeface="+mn-cs"/>
              </a:rPr>
              <a:t>inst.eecs.berkeley.edu</a:t>
            </a:r>
            <a:r>
              <a:rPr lang="en-US" dirty="0" smtClean="0">
                <a:ea typeface="+mn-ea"/>
                <a:cs typeface="+mn-cs"/>
              </a:rPr>
              <a:t>/~cs61c/</a:t>
            </a:r>
          </a:p>
        </p:txBody>
      </p:sp>
    </p:spTree>
    <p:extLst>
      <p:ext uri="{BB962C8B-B14F-4D97-AF65-F5344CB8AC3E}">
        <p14:creationId xmlns:p14="http://schemas.microsoft.com/office/powerpoint/2010/main" val="2622155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9" name="Rectangle 5"/>
          <p:cNvSpPr>
            <a:spLocks noGrp="1" noChangeArrowheads="1"/>
          </p:cNvSpPr>
          <p:nvPr>
            <p:ph type="title"/>
          </p:nvPr>
        </p:nvSpPr>
        <p:spPr>
          <a:xfrm>
            <a:off x="730767" y="68858"/>
            <a:ext cx="7162800" cy="1143000"/>
          </a:xfrm>
        </p:spPr>
        <p:txBody>
          <a:bodyPr>
            <a:noAutofit/>
          </a:bodyPr>
          <a:lstStyle/>
          <a:p>
            <a:r>
              <a:rPr lang="en-US" altLang="ko-KR" sz="4800">
                <a:ea typeface="굴림" charset="-127"/>
                <a:cs typeface="굴림" charset="-127"/>
              </a:rPr>
              <a:t>CPU-Cache Interaction</a:t>
            </a:r>
            <a:br>
              <a:rPr lang="en-US" altLang="ko-KR" sz="4800">
                <a:ea typeface="굴림" charset="-127"/>
                <a:cs typeface="굴림" charset="-127"/>
              </a:rPr>
            </a:br>
            <a:r>
              <a:rPr lang="en-US" altLang="ko-KR" sz="2800">
                <a:ea typeface="굴림" charset="-127"/>
                <a:cs typeface="굴림" charset="-127"/>
              </a:rPr>
              <a:t>(5-stage pipeline)</a:t>
            </a:r>
            <a:endParaRPr lang="en-US" altLang="ko-KR" sz="3200">
              <a:ea typeface="굴림" charset="-127"/>
              <a:cs typeface="굴림" charset="-127"/>
              <a:hlinkClick r:id="" action="ppaction://hlinkpres?slideindex=1&amp;slidetitle="/>
            </a:endParaRPr>
          </a:p>
        </p:txBody>
      </p:sp>
      <p:sp>
        <p:nvSpPr>
          <p:cNvPr id="102" name="Slide Number Placeholder 5"/>
          <p:cNvSpPr>
            <a:spLocks noGrp="1"/>
          </p:cNvSpPr>
          <p:nvPr>
            <p:ph type="sldNum" sz="quarter" idx="12"/>
          </p:nvPr>
        </p:nvSpPr>
        <p:spPr/>
        <p:txBody>
          <a:bodyPr/>
          <a:lstStyle/>
          <a:p>
            <a:fld id="{44164EC8-B90F-E840-AD44-EB1EBCB3AC8B}" type="slidenum">
              <a:rPr lang="en-US"/>
              <a:pPr/>
              <a:t>10</a:t>
            </a:fld>
            <a:endParaRPr lang="en-US" b="0">
              <a:solidFill>
                <a:srgbClr val="FBBA03"/>
              </a:solidFill>
            </a:endParaRPr>
          </a:p>
        </p:txBody>
      </p:sp>
      <p:sp>
        <p:nvSpPr>
          <p:cNvPr id="1480706" name="Line 2"/>
          <p:cNvSpPr>
            <a:spLocks noChangeShapeType="1"/>
          </p:cNvSpPr>
          <p:nvPr/>
        </p:nvSpPr>
        <p:spPr bwMode="auto">
          <a:xfrm>
            <a:off x="4953000" y="3505200"/>
            <a:ext cx="18288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07" name="Line 3"/>
          <p:cNvSpPr>
            <a:spLocks noChangeShapeType="1"/>
          </p:cNvSpPr>
          <p:nvPr/>
        </p:nvSpPr>
        <p:spPr bwMode="auto">
          <a:xfrm>
            <a:off x="5867400" y="2667000"/>
            <a:ext cx="533400" cy="0"/>
          </a:xfrm>
          <a:prstGeom prst="line">
            <a:avLst/>
          </a:prstGeom>
          <a:noFill/>
          <a:ln w="254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08" name="Line 4"/>
          <p:cNvSpPr>
            <a:spLocks noChangeShapeType="1"/>
          </p:cNvSpPr>
          <p:nvPr/>
        </p:nvSpPr>
        <p:spPr bwMode="auto">
          <a:xfrm>
            <a:off x="4800600" y="2462213"/>
            <a:ext cx="695325"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10" name="Freeform 6"/>
          <p:cNvSpPr>
            <a:spLocks/>
          </p:cNvSpPr>
          <p:nvPr/>
        </p:nvSpPr>
        <p:spPr bwMode="auto">
          <a:xfrm>
            <a:off x="1168400" y="2259013"/>
            <a:ext cx="344488" cy="1004887"/>
          </a:xfrm>
          <a:custGeom>
            <a:avLst/>
            <a:gdLst/>
            <a:ahLst/>
            <a:cxnLst>
              <a:cxn ang="0">
                <a:pos x="0" y="632"/>
              </a:cxn>
              <a:cxn ang="0">
                <a:pos x="0" y="56"/>
              </a:cxn>
              <a:cxn ang="0">
                <a:pos x="0" y="0"/>
              </a:cxn>
              <a:cxn ang="0">
                <a:pos x="216" y="0"/>
              </a:cxn>
            </a:cxnLst>
            <a:rect l="0" t="0" r="r" b="b"/>
            <a:pathLst>
              <a:path w="217" h="633">
                <a:moveTo>
                  <a:pt x="0" y="632"/>
                </a:moveTo>
                <a:lnTo>
                  <a:pt x="0" y="56"/>
                </a:lnTo>
                <a:lnTo>
                  <a:pt x="0" y="0"/>
                </a:lnTo>
                <a:lnTo>
                  <a:pt x="216" y="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latin typeface="Calibri"/>
              <a:cs typeface="Calibri"/>
            </a:endParaRPr>
          </a:p>
        </p:txBody>
      </p:sp>
      <p:sp>
        <p:nvSpPr>
          <p:cNvPr id="1480711" name="Freeform 7"/>
          <p:cNvSpPr>
            <a:spLocks/>
          </p:cNvSpPr>
          <p:nvPr/>
        </p:nvSpPr>
        <p:spPr bwMode="auto">
          <a:xfrm>
            <a:off x="1130300" y="3262313"/>
            <a:ext cx="306388" cy="1587"/>
          </a:xfrm>
          <a:custGeom>
            <a:avLst/>
            <a:gdLst/>
            <a:ahLst/>
            <a:cxnLst>
              <a:cxn ang="0">
                <a:pos x="0" y="0"/>
              </a:cxn>
              <a:cxn ang="0">
                <a:pos x="144" y="0"/>
              </a:cxn>
              <a:cxn ang="0">
                <a:pos x="192" y="0"/>
              </a:cxn>
            </a:cxnLst>
            <a:rect l="0" t="0" r="r" b="b"/>
            <a:pathLst>
              <a:path w="193" h="1">
                <a:moveTo>
                  <a:pt x="0" y="0"/>
                </a:moveTo>
                <a:lnTo>
                  <a:pt x="144" y="0"/>
                </a:lnTo>
                <a:lnTo>
                  <a:pt x="192" y="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latin typeface="Calibri"/>
              <a:cs typeface="Calibri"/>
            </a:endParaRPr>
          </a:p>
        </p:txBody>
      </p:sp>
      <p:sp>
        <p:nvSpPr>
          <p:cNvPr id="1480712" name="Rectangle 8"/>
          <p:cNvSpPr>
            <a:spLocks noChangeArrowheads="1"/>
          </p:cNvSpPr>
          <p:nvPr/>
        </p:nvSpPr>
        <p:spPr bwMode="auto">
          <a:xfrm>
            <a:off x="914400" y="2970213"/>
            <a:ext cx="203200" cy="584200"/>
          </a:xfrm>
          <a:prstGeom prst="rect">
            <a:avLst/>
          </a:prstGeom>
          <a:solidFill>
            <a:srgbClr val="FFFFFF"/>
          </a:solid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13" name="Line 9"/>
          <p:cNvSpPr>
            <a:spLocks noChangeShapeType="1"/>
          </p:cNvSpPr>
          <p:nvPr/>
        </p:nvSpPr>
        <p:spPr bwMode="auto">
          <a:xfrm>
            <a:off x="1143000" y="3262313"/>
            <a:ext cx="50800" cy="0"/>
          </a:xfrm>
          <a:prstGeom prst="line">
            <a:avLst/>
          </a:prstGeom>
          <a:noFill/>
          <a:ln w="254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14" name="Rectangle 10"/>
          <p:cNvSpPr>
            <a:spLocks noChangeArrowheads="1"/>
          </p:cNvSpPr>
          <p:nvPr/>
        </p:nvSpPr>
        <p:spPr bwMode="auto">
          <a:xfrm>
            <a:off x="836613" y="3167063"/>
            <a:ext cx="344296" cy="274434"/>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PC</a:t>
            </a:r>
          </a:p>
        </p:txBody>
      </p:sp>
      <p:sp>
        <p:nvSpPr>
          <p:cNvPr id="1480715" name="Freeform 11"/>
          <p:cNvSpPr>
            <a:spLocks/>
          </p:cNvSpPr>
          <p:nvPr/>
        </p:nvSpPr>
        <p:spPr bwMode="auto">
          <a:xfrm>
            <a:off x="977900" y="3478213"/>
            <a:ext cx="77788" cy="77787"/>
          </a:xfrm>
          <a:custGeom>
            <a:avLst/>
            <a:gdLst/>
            <a:ahLst/>
            <a:cxnLst>
              <a:cxn ang="0">
                <a:pos x="0" y="48"/>
              </a:cxn>
              <a:cxn ang="0">
                <a:pos x="24" y="0"/>
              </a:cxn>
              <a:cxn ang="0">
                <a:pos x="48" y="48"/>
              </a:cxn>
            </a:cxnLst>
            <a:rect l="0" t="0" r="r" b="b"/>
            <a:pathLst>
              <a:path w="49" h="49">
                <a:moveTo>
                  <a:pt x="0" y="48"/>
                </a:moveTo>
                <a:lnTo>
                  <a:pt x="24" y="0"/>
                </a:lnTo>
                <a:lnTo>
                  <a:pt x="48" y="4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16" name="Rectangle 12"/>
          <p:cNvSpPr>
            <a:spLocks noChangeArrowheads="1"/>
          </p:cNvSpPr>
          <p:nvPr/>
        </p:nvSpPr>
        <p:spPr bwMode="auto">
          <a:xfrm>
            <a:off x="1446213" y="3108325"/>
            <a:ext cx="1068387" cy="1235075"/>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pPr>
              <a:spcBef>
                <a:spcPct val="0"/>
              </a:spcBef>
            </a:pPr>
            <a:endParaRPr lang="en-US" sz="2800">
              <a:latin typeface="Calibri"/>
              <a:cs typeface="Calibri"/>
            </a:endParaRPr>
          </a:p>
        </p:txBody>
      </p:sp>
      <p:sp>
        <p:nvSpPr>
          <p:cNvPr id="1480717" name="Rectangle 13"/>
          <p:cNvSpPr>
            <a:spLocks noChangeArrowheads="1"/>
          </p:cNvSpPr>
          <p:nvPr/>
        </p:nvSpPr>
        <p:spPr bwMode="auto">
          <a:xfrm>
            <a:off x="1393825" y="3105150"/>
            <a:ext cx="568165"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a:latin typeface="Calibri"/>
                <a:cs typeface="Calibri"/>
              </a:rPr>
              <a:t>addr</a:t>
            </a:r>
          </a:p>
        </p:txBody>
      </p:sp>
      <p:sp>
        <p:nvSpPr>
          <p:cNvPr id="1480718" name="Rectangle 14"/>
          <p:cNvSpPr>
            <a:spLocks noChangeArrowheads="1"/>
          </p:cNvSpPr>
          <p:nvPr/>
        </p:nvSpPr>
        <p:spPr bwMode="auto">
          <a:xfrm>
            <a:off x="2052638" y="3133725"/>
            <a:ext cx="486613"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dirty="0" err="1">
                <a:latin typeface="Calibri"/>
                <a:cs typeface="Calibri"/>
              </a:rPr>
              <a:t>inst</a:t>
            </a:r>
            <a:endParaRPr lang="en-US" dirty="0">
              <a:latin typeface="Calibri"/>
              <a:cs typeface="Calibri"/>
            </a:endParaRPr>
          </a:p>
        </p:txBody>
      </p:sp>
      <p:sp>
        <p:nvSpPr>
          <p:cNvPr id="1480719" name="Rectangle 15"/>
          <p:cNvSpPr>
            <a:spLocks noChangeArrowheads="1"/>
          </p:cNvSpPr>
          <p:nvPr/>
        </p:nvSpPr>
        <p:spPr bwMode="auto">
          <a:xfrm>
            <a:off x="1404938" y="3587750"/>
            <a:ext cx="1200750" cy="842282"/>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lnSpc>
                <a:spcPct val="90000"/>
              </a:lnSpc>
              <a:spcBef>
                <a:spcPct val="0"/>
              </a:spcBef>
            </a:pPr>
            <a:r>
              <a:rPr lang="en-US" dirty="0">
                <a:latin typeface="Calibri"/>
                <a:cs typeface="Calibri"/>
              </a:rPr>
              <a:t>Primary</a:t>
            </a:r>
          </a:p>
          <a:p>
            <a:pPr algn="l">
              <a:lnSpc>
                <a:spcPct val="90000"/>
              </a:lnSpc>
              <a:spcBef>
                <a:spcPct val="0"/>
              </a:spcBef>
            </a:pPr>
            <a:r>
              <a:rPr lang="en-US" dirty="0">
                <a:latin typeface="Calibri"/>
                <a:cs typeface="Calibri"/>
              </a:rPr>
              <a:t>Instruction</a:t>
            </a:r>
          </a:p>
          <a:p>
            <a:pPr algn="l">
              <a:lnSpc>
                <a:spcPct val="90000"/>
              </a:lnSpc>
              <a:spcBef>
                <a:spcPct val="0"/>
              </a:spcBef>
            </a:pPr>
            <a:r>
              <a:rPr lang="en-US" dirty="0">
                <a:latin typeface="Calibri"/>
                <a:cs typeface="Calibri"/>
              </a:rPr>
              <a:t>Cache</a:t>
            </a:r>
          </a:p>
        </p:txBody>
      </p:sp>
      <p:sp>
        <p:nvSpPr>
          <p:cNvPr id="1480720" name="Rectangle 16"/>
          <p:cNvSpPr>
            <a:spLocks noChangeArrowheads="1"/>
          </p:cNvSpPr>
          <p:nvPr/>
        </p:nvSpPr>
        <p:spPr bwMode="auto">
          <a:xfrm>
            <a:off x="987425" y="1682750"/>
            <a:ext cx="479599"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dirty="0">
                <a:latin typeface="Calibri"/>
                <a:cs typeface="Calibri"/>
              </a:rPr>
              <a:t>0x4</a:t>
            </a:r>
          </a:p>
        </p:txBody>
      </p:sp>
      <p:sp>
        <p:nvSpPr>
          <p:cNvPr id="1480721" name="Freeform 17"/>
          <p:cNvSpPr>
            <a:spLocks/>
          </p:cNvSpPr>
          <p:nvPr/>
        </p:nvSpPr>
        <p:spPr bwMode="auto">
          <a:xfrm>
            <a:off x="1522413" y="1724025"/>
            <a:ext cx="382587" cy="611188"/>
          </a:xfrm>
          <a:custGeom>
            <a:avLst/>
            <a:gdLst/>
            <a:ahLst/>
            <a:cxnLst>
              <a:cxn ang="0">
                <a:pos x="0" y="0"/>
              </a:cxn>
              <a:cxn ang="0">
                <a:pos x="0" y="160"/>
              </a:cxn>
              <a:cxn ang="0">
                <a:pos x="48" y="192"/>
              </a:cxn>
              <a:cxn ang="0">
                <a:pos x="0" y="224"/>
              </a:cxn>
              <a:cxn ang="0">
                <a:pos x="0" y="384"/>
              </a:cxn>
              <a:cxn ang="0">
                <a:pos x="240" y="288"/>
              </a:cxn>
              <a:cxn ang="0">
                <a:pos x="240" y="96"/>
              </a:cxn>
              <a:cxn ang="0">
                <a:pos x="0" y="0"/>
              </a:cxn>
            </a:cxnLst>
            <a:rect l="0" t="0" r="r" b="b"/>
            <a:pathLst>
              <a:path w="241" h="385">
                <a:moveTo>
                  <a:pt x="0" y="0"/>
                </a:moveTo>
                <a:lnTo>
                  <a:pt x="0" y="160"/>
                </a:lnTo>
                <a:lnTo>
                  <a:pt x="48" y="192"/>
                </a:lnTo>
                <a:lnTo>
                  <a:pt x="0" y="224"/>
                </a:lnTo>
                <a:lnTo>
                  <a:pt x="0" y="384"/>
                </a:lnTo>
                <a:lnTo>
                  <a:pt x="240" y="288"/>
                </a:lnTo>
                <a:lnTo>
                  <a:pt x="240" y="96"/>
                </a:lnTo>
                <a:lnTo>
                  <a:pt x="0" y="0"/>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22" name="Line 18"/>
          <p:cNvSpPr>
            <a:spLocks noChangeShapeType="1"/>
          </p:cNvSpPr>
          <p:nvPr/>
        </p:nvSpPr>
        <p:spPr bwMode="auto">
          <a:xfrm>
            <a:off x="1452563" y="1800225"/>
            <a:ext cx="63500" cy="0"/>
          </a:xfrm>
          <a:prstGeom prst="line">
            <a:avLst/>
          </a:prstGeom>
          <a:noFill/>
          <a:ln w="127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23" name="Rectangle 19"/>
          <p:cNvSpPr>
            <a:spLocks noChangeArrowheads="1"/>
          </p:cNvSpPr>
          <p:nvPr/>
        </p:nvSpPr>
        <p:spPr bwMode="auto">
          <a:xfrm>
            <a:off x="1547712" y="1859166"/>
            <a:ext cx="433488"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Add</a:t>
            </a:r>
          </a:p>
        </p:txBody>
      </p:sp>
      <p:grpSp>
        <p:nvGrpSpPr>
          <p:cNvPr id="1480724" name="Group 20"/>
          <p:cNvGrpSpPr>
            <a:grpSpLocks/>
          </p:cNvGrpSpPr>
          <p:nvPr/>
        </p:nvGrpSpPr>
        <p:grpSpPr bwMode="auto">
          <a:xfrm>
            <a:off x="3275018" y="2701925"/>
            <a:ext cx="311150" cy="485775"/>
            <a:chOff x="2063" y="1846"/>
            <a:chExt cx="196" cy="306"/>
          </a:xfrm>
          <a:solidFill>
            <a:srgbClr val="FFFFFF"/>
          </a:solidFill>
        </p:grpSpPr>
        <p:sp>
          <p:nvSpPr>
            <p:cNvPr id="1480725" name="Rectangle 21"/>
            <p:cNvSpPr>
              <a:spLocks noChangeArrowheads="1"/>
            </p:cNvSpPr>
            <p:nvPr/>
          </p:nvSpPr>
          <p:spPr bwMode="auto">
            <a:xfrm>
              <a:off x="2102" y="1846"/>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26" name="Freeform 22"/>
            <p:cNvSpPr>
              <a:spLocks/>
            </p:cNvSpPr>
            <p:nvPr/>
          </p:nvSpPr>
          <p:spPr bwMode="auto">
            <a:xfrm>
              <a:off x="2135" y="2108"/>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27" name="Rectangle 23"/>
            <p:cNvSpPr>
              <a:spLocks noChangeArrowheads="1"/>
            </p:cNvSpPr>
            <p:nvPr/>
          </p:nvSpPr>
          <p:spPr bwMode="auto">
            <a:xfrm>
              <a:off x="2063" y="1913"/>
              <a:ext cx="196"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IR</a:t>
              </a:r>
            </a:p>
          </p:txBody>
        </p:sp>
      </p:grpSp>
      <p:sp>
        <p:nvSpPr>
          <p:cNvPr id="1480728" name="Freeform 24"/>
          <p:cNvSpPr>
            <a:spLocks/>
          </p:cNvSpPr>
          <p:nvPr/>
        </p:nvSpPr>
        <p:spPr bwMode="auto">
          <a:xfrm>
            <a:off x="609600" y="1371600"/>
            <a:ext cx="1452563" cy="1897063"/>
          </a:xfrm>
          <a:custGeom>
            <a:avLst/>
            <a:gdLst/>
            <a:ahLst/>
            <a:cxnLst>
              <a:cxn ang="0">
                <a:pos x="822" y="429"/>
              </a:cxn>
              <a:cxn ang="0">
                <a:pos x="915" y="429"/>
              </a:cxn>
              <a:cxn ang="0">
                <a:pos x="915" y="0"/>
              </a:cxn>
              <a:cxn ang="0">
                <a:pos x="0" y="1"/>
              </a:cxn>
              <a:cxn ang="0">
                <a:pos x="0" y="1195"/>
              </a:cxn>
              <a:cxn ang="0">
                <a:pos x="212" y="1195"/>
              </a:cxn>
            </a:cxnLst>
            <a:rect l="0" t="0" r="r" b="b"/>
            <a:pathLst>
              <a:path w="915" h="1195">
                <a:moveTo>
                  <a:pt x="822" y="429"/>
                </a:moveTo>
                <a:lnTo>
                  <a:pt x="915" y="429"/>
                </a:lnTo>
                <a:lnTo>
                  <a:pt x="915" y="0"/>
                </a:lnTo>
                <a:lnTo>
                  <a:pt x="0" y="1"/>
                </a:lnTo>
                <a:lnTo>
                  <a:pt x="0" y="1195"/>
                </a:lnTo>
                <a:lnTo>
                  <a:pt x="212" y="1195"/>
                </a:lnTo>
              </a:path>
            </a:pathLst>
          </a:custGeom>
          <a:noFill/>
          <a:ln w="25400" cap="flat" cmpd="sng">
            <a:solidFill>
              <a:schemeClr val="tx1"/>
            </a:solidFill>
            <a:prstDash val="solid"/>
            <a:round/>
            <a:headEnd type="none" w="med" len="med"/>
            <a:tailEnd type="triangle" w="med" len="med"/>
          </a:ln>
          <a:effectLst/>
        </p:spPr>
        <p:txBody>
          <a:bodyPr wrap="none" anchor="ctr">
            <a:prstTxWarp prst="textNoShape">
              <a:avLst/>
            </a:prstTxWarp>
          </a:bodyPr>
          <a:lstStyle/>
          <a:p>
            <a:endParaRPr lang="en-US">
              <a:latin typeface="Calibri"/>
              <a:cs typeface="Calibri"/>
            </a:endParaRPr>
          </a:p>
        </p:txBody>
      </p:sp>
      <p:sp>
        <p:nvSpPr>
          <p:cNvPr id="1480729" name="Text Box 25"/>
          <p:cNvSpPr txBox="1">
            <a:spLocks noChangeArrowheads="1"/>
          </p:cNvSpPr>
          <p:nvPr/>
        </p:nvSpPr>
        <p:spPr bwMode="auto">
          <a:xfrm>
            <a:off x="3276600" y="3198813"/>
            <a:ext cx="359681" cy="338554"/>
          </a:xfrm>
          <a:prstGeom prst="rect">
            <a:avLst/>
          </a:prstGeom>
          <a:noFill/>
          <a:ln w="25400">
            <a:noFill/>
            <a:miter lim="800000"/>
            <a:headEnd/>
            <a:tailEnd/>
          </a:ln>
          <a:effectLst/>
        </p:spPr>
        <p:txBody>
          <a:bodyPr wrap="none">
            <a:prstTxWarp prst="textNoShape">
              <a:avLst/>
            </a:prstTxWarp>
            <a:spAutoFit/>
          </a:bodyPr>
          <a:lstStyle/>
          <a:p>
            <a:pPr algn="l">
              <a:spcBef>
                <a:spcPct val="0"/>
              </a:spcBef>
            </a:pPr>
            <a:r>
              <a:rPr lang="en-US" i="1">
                <a:latin typeface="Calibri"/>
                <a:cs typeface="Calibri"/>
              </a:rPr>
              <a:t>D</a:t>
            </a:r>
          </a:p>
        </p:txBody>
      </p:sp>
      <p:sp>
        <p:nvSpPr>
          <p:cNvPr id="1480730" name="Freeform 26"/>
          <p:cNvSpPr>
            <a:spLocks/>
          </p:cNvSpPr>
          <p:nvPr/>
        </p:nvSpPr>
        <p:spPr bwMode="auto">
          <a:xfrm>
            <a:off x="2771775" y="2732088"/>
            <a:ext cx="230188" cy="458787"/>
          </a:xfrm>
          <a:custGeom>
            <a:avLst/>
            <a:gdLst/>
            <a:ahLst/>
            <a:cxnLst>
              <a:cxn ang="0">
                <a:pos x="144" y="48"/>
              </a:cxn>
              <a:cxn ang="0">
                <a:pos x="144" y="240"/>
              </a:cxn>
              <a:cxn ang="0">
                <a:pos x="0" y="288"/>
              </a:cxn>
              <a:cxn ang="0">
                <a:pos x="0" y="0"/>
              </a:cxn>
              <a:cxn ang="0">
                <a:pos x="144" y="48"/>
              </a:cxn>
            </a:cxnLst>
            <a:rect l="0" t="0" r="r" b="b"/>
            <a:pathLst>
              <a:path w="145" h="289">
                <a:moveTo>
                  <a:pt x="144" y="48"/>
                </a:moveTo>
                <a:lnTo>
                  <a:pt x="144" y="240"/>
                </a:lnTo>
                <a:lnTo>
                  <a:pt x="0" y="288"/>
                </a:lnTo>
                <a:lnTo>
                  <a:pt x="0" y="0"/>
                </a:lnTo>
                <a:lnTo>
                  <a:pt x="144" y="48"/>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31" name="Rectangle 27"/>
          <p:cNvSpPr>
            <a:spLocks noChangeArrowheads="1"/>
          </p:cNvSpPr>
          <p:nvPr/>
        </p:nvSpPr>
        <p:spPr bwMode="auto">
          <a:xfrm>
            <a:off x="1828800" y="2667000"/>
            <a:ext cx="763131" cy="335989"/>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dirty="0" smtClean="0">
                <a:latin typeface="Calibri"/>
                <a:cs typeface="Calibri"/>
              </a:rPr>
              <a:t>bubble</a:t>
            </a:r>
            <a:endParaRPr lang="en-US" dirty="0">
              <a:latin typeface="Calibri"/>
              <a:cs typeface="Calibri"/>
            </a:endParaRPr>
          </a:p>
        </p:txBody>
      </p:sp>
      <p:sp>
        <p:nvSpPr>
          <p:cNvPr id="1480732" name="Line 28"/>
          <p:cNvSpPr>
            <a:spLocks noChangeShapeType="1"/>
          </p:cNvSpPr>
          <p:nvPr/>
        </p:nvSpPr>
        <p:spPr bwMode="auto">
          <a:xfrm>
            <a:off x="3003550" y="2947988"/>
            <a:ext cx="3175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3" name="Line 29"/>
          <p:cNvSpPr>
            <a:spLocks noChangeShapeType="1"/>
          </p:cNvSpPr>
          <p:nvPr/>
        </p:nvSpPr>
        <p:spPr bwMode="auto">
          <a:xfrm flipV="1">
            <a:off x="2590800" y="2819400"/>
            <a:ext cx="184150" cy="0"/>
          </a:xfrm>
          <a:prstGeom prst="line">
            <a:avLst/>
          </a:prstGeom>
          <a:noFill/>
          <a:ln w="254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34" name="Freeform 30"/>
          <p:cNvSpPr>
            <a:spLocks/>
          </p:cNvSpPr>
          <p:nvPr/>
        </p:nvSpPr>
        <p:spPr bwMode="auto">
          <a:xfrm>
            <a:off x="2509838" y="3032125"/>
            <a:ext cx="252412" cy="242888"/>
          </a:xfrm>
          <a:custGeom>
            <a:avLst/>
            <a:gdLst/>
            <a:ahLst/>
            <a:cxnLst>
              <a:cxn ang="0">
                <a:pos x="0" y="153"/>
              </a:cxn>
              <a:cxn ang="0">
                <a:pos x="87" y="153"/>
              </a:cxn>
              <a:cxn ang="0">
                <a:pos x="87" y="0"/>
              </a:cxn>
              <a:cxn ang="0">
                <a:pos x="159" y="0"/>
              </a:cxn>
            </a:cxnLst>
            <a:rect l="0" t="0" r="r" b="b"/>
            <a:pathLst>
              <a:path w="159" h="153">
                <a:moveTo>
                  <a:pt x="0" y="153"/>
                </a:moveTo>
                <a:lnTo>
                  <a:pt x="87" y="153"/>
                </a:lnTo>
                <a:lnTo>
                  <a:pt x="87" y="0"/>
                </a:lnTo>
                <a:lnTo>
                  <a:pt x="159" y="0"/>
                </a:lnTo>
              </a:path>
            </a:pathLst>
          </a:custGeom>
          <a:noFill/>
          <a:ln w="25400" cap="flat" cmpd="sng">
            <a:solidFill>
              <a:schemeClr val="tx1"/>
            </a:solidFill>
            <a:prstDash val="solid"/>
            <a:round/>
            <a:headEnd/>
            <a:tailEnd/>
          </a:ln>
          <a:effectLst/>
        </p:spPr>
        <p:txBody>
          <a:bodyPr wrap="none" anchor="ctr">
            <a:prstTxWarp prst="textNoShape">
              <a:avLst/>
            </a:prstTxWarp>
          </a:bodyPr>
          <a:lstStyle/>
          <a:p>
            <a:endParaRPr lang="en-US">
              <a:latin typeface="Calibri"/>
              <a:cs typeface="Calibri"/>
            </a:endParaRPr>
          </a:p>
        </p:txBody>
      </p:sp>
      <p:sp>
        <p:nvSpPr>
          <p:cNvPr id="1480735" name="Text Box 31"/>
          <p:cNvSpPr txBox="1">
            <a:spLocks noChangeArrowheads="1"/>
          </p:cNvSpPr>
          <p:nvPr/>
        </p:nvSpPr>
        <p:spPr bwMode="auto">
          <a:xfrm>
            <a:off x="2073679" y="3354180"/>
            <a:ext cx="470680" cy="338554"/>
          </a:xfrm>
          <a:prstGeom prst="rect">
            <a:avLst/>
          </a:prstGeom>
          <a:noFill/>
          <a:ln w="25400">
            <a:noFill/>
            <a:miter lim="800000"/>
            <a:headEnd/>
            <a:tailEnd/>
          </a:ln>
          <a:effectLst/>
        </p:spPr>
        <p:txBody>
          <a:bodyPr wrap="none" anchor="ctr">
            <a:prstTxWarp prst="textNoShape">
              <a:avLst/>
            </a:prstTxWarp>
            <a:spAutoFit/>
          </a:bodyPr>
          <a:lstStyle/>
          <a:p>
            <a:pPr>
              <a:spcBef>
                <a:spcPct val="0"/>
              </a:spcBef>
            </a:pPr>
            <a:r>
              <a:rPr lang="en-US">
                <a:latin typeface="Calibri"/>
                <a:cs typeface="Calibri"/>
              </a:rPr>
              <a:t>hit</a:t>
            </a:r>
            <a:r>
              <a:rPr lang="en-US" sz="1100">
                <a:latin typeface="Calibri"/>
                <a:cs typeface="Calibri"/>
              </a:rPr>
              <a:t>?</a:t>
            </a:r>
            <a:endParaRPr lang="en-US" sz="2800">
              <a:latin typeface="Calibri"/>
              <a:cs typeface="Calibri"/>
            </a:endParaRPr>
          </a:p>
        </p:txBody>
      </p:sp>
      <p:sp>
        <p:nvSpPr>
          <p:cNvPr id="1480736" name="Freeform 32"/>
          <p:cNvSpPr>
            <a:spLocks/>
          </p:cNvSpPr>
          <p:nvPr/>
        </p:nvSpPr>
        <p:spPr bwMode="auto">
          <a:xfrm>
            <a:off x="2514600" y="3124200"/>
            <a:ext cx="381000" cy="381000"/>
          </a:xfrm>
          <a:custGeom>
            <a:avLst/>
            <a:gdLst/>
            <a:ahLst/>
            <a:cxnLst>
              <a:cxn ang="0">
                <a:pos x="0" y="240"/>
              </a:cxn>
              <a:cxn ang="0">
                <a:pos x="240" y="240"/>
              </a:cxn>
              <a:cxn ang="0">
                <a:pos x="240" y="0"/>
              </a:cxn>
            </a:cxnLst>
            <a:rect l="0" t="0" r="r" b="b"/>
            <a:pathLst>
              <a:path w="240" h="240">
                <a:moveTo>
                  <a:pt x="0" y="240"/>
                </a:moveTo>
                <a:lnTo>
                  <a:pt x="240" y="240"/>
                </a:lnTo>
                <a:lnTo>
                  <a:pt x="240" y="0"/>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7" name="Freeform 33"/>
          <p:cNvSpPr>
            <a:spLocks/>
          </p:cNvSpPr>
          <p:nvPr/>
        </p:nvSpPr>
        <p:spPr bwMode="auto">
          <a:xfrm>
            <a:off x="1066800" y="3505200"/>
            <a:ext cx="1828800" cy="1143000"/>
          </a:xfrm>
          <a:custGeom>
            <a:avLst/>
            <a:gdLst/>
            <a:ahLst/>
            <a:cxnLst>
              <a:cxn ang="0">
                <a:pos x="1152" y="0"/>
              </a:cxn>
              <a:cxn ang="0">
                <a:pos x="1148" y="635"/>
              </a:cxn>
              <a:cxn ang="0">
                <a:pos x="1" y="635"/>
              </a:cxn>
              <a:cxn ang="0">
                <a:pos x="0" y="48"/>
              </a:cxn>
            </a:cxnLst>
            <a:rect l="0" t="0" r="r" b="b"/>
            <a:pathLst>
              <a:path w="1152" h="635">
                <a:moveTo>
                  <a:pt x="1152" y="0"/>
                </a:moveTo>
                <a:lnTo>
                  <a:pt x="1148" y="635"/>
                </a:lnTo>
                <a:lnTo>
                  <a:pt x="1" y="635"/>
                </a:lnTo>
                <a:lnTo>
                  <a:pt x="0" y="48"/>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8" name="Line 34"/>
          <p:cNvSpPr>
            <a:spLocks noChangeShapeType="1"/>
          </p:cNvSpPr>
          <p:nvPr/>
        </p:nvSpPr>
        <p:spPr bwMode="auto">
          <a:xfrm>
            <a:off x="2895600" y="4495800"/>
            <a:ext cx="0" cy="533400"/>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9" name="Text Box 35"/>
          <p:cNvSpPr txBox="1">
            <a:spLocks noChangeArrowheads="1"/>
          </p:cNvSpPr>
          <p:nvPr/>
        </p:nvSpPr>
        <p:spPr bwMode="auto">
          <a:xfrm>
            <a:off x="0" y="3599934"/>
            <a:ext cx="1206500" cy="369332"/>
          </a:xfrm>
          <a:prstGeom prst="rect">
            <a:avLst/>
          </a:prstGeom>
          <a:noFill/>
          <a:ln w="25400">
            <a:noFill/>
            <a:miter lim="800000"/>
            <a:headEnd/>
            <a:tailEnd/>
          </a:ln>
          <a:effectLst/>
        </p:spPr>
        <p:txBody>
          <a:bodyPr anchor="ctr">
            <a:prstTxWarp prst="textNoShape">
              <a:avLst/>
            </a:prstTxWarp>
            <a:spAutoFit/>
          </a:bodyPr>
          <a:lstStyle/>
          <a:p>
            <a:pPr lvl="1" algn="l">
              <a:spcBef>
                <a:spcPct val="0"/>
              </a:spcBef>
            </a:pPr>
            <a:r>
              <a:rPr lang="en-US" sz="1800" dirty="0" err="1">
                <a:latin typeface="Calibri"/>
                <a:cs typeface="Calibri"/>
              </a:rPr>
              <a:t>PCen</a:t>
            </a:r>
            <a:endParaRPr lang="en-US" sz="1800" dirty="0">
              <a:latin typeface="Calibri"/>
              <a:cs typeface="Calibri"/>
            </a:endParaRPr>
          </a:p>
        </p:txBody>
      </p:sp>
      <p:sp>
        <p:nvSpPr>
          <p:cNvPr id="1480740" name="Rectangle 36"/>
          <p:cNvSpPr>
            <a:spLocks noChangeArrowheads="1"/>
          </p:cNvSpPr>
          <p:nvPr/>
        </p:nvSpPr>
        <p:spPr bwMode="auto">
          <a:xfrm>
            <a:off x="3810000" y="2133600"/>
            <a:ext cx="990600" cy="1676400"/>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pPr>
              <a:spcBef>
                <a:spcPct val="0"/>
              </a:spcBef>
            </a:pPr>
            <a:r>
              <a:rPr lang="en-US" dirty="0">
                <a:latin typeface="Calibri"/>
                <a:cs typeface="Calibri"/>
              </a:rPr>
              <a:t>Decode,</a:t>
            </a:r>
          </a:p>
          <a:p>
            <a:pPr>
              <a:spcBef>
                <a:spcPct val="0"/>
              </a:spcBef>
            </a:pPr>
            <a:r>
              <a:rPr lang="en-US" dirty="0">
                <a:latin typeface="Calibri"/>
                <a:cs typeface="Calibri"/>
              </a:rPr>
              <a:t>Register</a:t>
            </a:r>
          </a:p>
          <a:p>
            <a:pPr>
              <a:spcBef>
                <a:spcPct val="0"/>
              </a:spcBef>
            </a:pPr>
            <a:r>
              <a:rPr lang="en-US" dirty="0">
                <a:latin typeface="Calibri"/>
                <a:cs typeface="Calibri"/>
              </a:rPr>
              <a:t>Fetch</a:t>
            </a:r>
          </a:p>
        </p:txBody>
      </p:sp>
      <p:sp>
        <p:nvSpPr>
          <p:cNvPr id="1480741" name="Line 37"/>
          <p:cNvSpPr>
            <a:spLocks noChangeShapeType="1"/>
          </p:cNvSpPr>
          <p:nvPr/>
        </p:nvSpPr>
        <p:spPr bwMode="auto">
          <a:xfrm>
            <a:off x="3505200" y="2971800"/>
            <a:ext cx="3048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42" name="Freeform 38"/>
          <p:cNvSpPr>
            <a:spLocks/>
          </p:cNvSpPr>
          <p:nvPr/>
        </p:nvSpPr>
        <p:spPr bwMode="auto">
          <a:xfrm flipV="1">
            <a:off x="7772400" y="2919413"/>
            <a:ext cx="376238" cy="128587"/>
          </a:xfrm>
          <a:custGeom>
            <a:avLst/>
            <a:gdLst/>
            <a:ahLst/>
            <a:cxnLst>
              <a:cxn ang="0">
                <a:pos x="0" y="0"/>
              </a:cxn>
              <a:cxn ang="0">
                <a:pos x="336" y="0"/>
              </a:cxn>
            </a:cxnLst>
            <a:rect l="0" t="0" r="r" b="b"/>
            <a:pathLst>
              <a:path w="337" h="1">
                <a:moveTo>
                  <a:pt x="0" y="0"/>
                </a:moveTo>
                <a:lnTo>
                  <a:pt x="336" y="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sz="1800">
              <a:latin typeface="Calibri"/>
              <a:cs typeface="Calibri"/>
            </a:endParaRPr>
          </a:p>
        </p:txBody>
      </p:sp>
      <p:sp>
        <p:nvSpPr>
          <p:cNvPr id="1480743" name="Freeform 39"/>
          <p:cNvSpPr>
            <a:spLocks/>
          </p:cNvSpPr>
          <p:nvPr/>
        </p:nvSpPr>
        <p:spPr bwMode="auto">
          <a:xfrm>
            <a:off x="6400800" y="2667000"/>
            <a:ext cx="1746250" cy="1155700"/>
          </a:xfrm>
          <a:custGeom>
            <a:avLst/>
            <a:gdLst/>
            <a:ahLst/>
            <a:cxnLst>
              <a:cxn ang="0">
                <a:pos x="0" y="0"/>
              </a:cxn>
              <a:cxn ang="0">
                <a:pos x="0" y="728"/>
              </a:cxn>
              <a:cxn ang="0">
                <a:pos x="843" y="728"/>
              </a:cxn>
              <a:cxn ang="0">
                <a:pos x="986" y="728"/>
              </a:cxn>
              <a:cxn ang="0">
                <a:pos x="984" y="404"/>
              </a:cxn>
              <a:cxn ang="0">
                <a:pos x="1100" y="399"/>
              </a:cxn>
            </a:cxnLst>
            <a:rect l="0" t="0" r="r" b="b"/>
            <a:pathLst>
              <a:path w="1100" h="728">
                <a:moveTo>
                  <a:pt x="0" y="0"/>
                </a:moveTo>
                <a:lnTo>
                  <a:pt x="0" y="728"/>
                </a:lnTo>
                <a:lnTo>
                  <a:pt x="843" y="728"/>
                </a:lnTo>
                <a:lnTo>
                  <a:pt x="986" y="728"/>
                </a:lnTo>
                <a:lnTo>
                  <a:pt x="984" y="404"/>
                </a:lnTo>
                <a:lnTo>
                  <a:pt x="1100" y="399"/>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latin typeface="Calibri"/>
              <a:cs typeface="Calibri"/>
            </a:endParaRPr>
          </a:p>
        </p:txBody>
      </p:sp>
      <p:sp>
        <p:nvSpPr>
          <p:cNvPr id="1480744" name="Oval 40"/>
          <p:cNvSpPr>
            <a:spLocks noChangeArrowheads="1"/>
          </p:cNvSpPr>
          <p:nvPr/>
        </p:nvSpPr>
        <p:spPr bwMode="auto">
          <a:xfrm>
            <a:off x="6362700" y="2627313"/>
            <a:ext cx="50800" cy="50800"/>
          </a:xfrm>
          <a:prstGeom prst="ellipse">
            <a:avLst/>
          </a:prstGeom>
          <a:solidFill>
            <a:schemeClr val="tx1"/>
          </a:solidFill>
          <a:ln w="127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45" name="Rectangle 41"/>
          <p:cNvSpPr>
            <a:spLocks noChangeArrowheads="1"/>
          </p:cNvSpPr>
          <p:nvPr/>
        </p:nvSpPr>
        <p:spPr bwMode="auto">
          <a:xfrm>
            <a:off x="6726238" y="3340100"/>
            <a:ext cx="507602"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000">
                <a:latin typeface="Calibri"/>
                <a:cs typeface="Calibri"/>
              </a:rPr>
              <a:t>wdata</a:t>
            </a:r>
          </a:p>
        </p:txBody>
      </p:sp>
      <p:grpSp>
        <p:nvGrpSpPr>
          <p:cNvPr id="1480746" name="Group 42"/>
          <p:cNvGrpSpPr>
            <a:grpSpLocks/>
          </p:cNvGrpSpPr>
          <p:nvPr/>
        </p:nvGrpSpPr>
        <p:grpSpPr bwMode="auto">
          <a:xfrm>
            <a:off x="8359804" y="3008313"/>
            <a:ext cx="298451" cy="485775"/>
            <a:chOff x="5420" y="2656"/>
            <a:chExt cx="188" cy="306"/>
          </a:xfrm>
          <a:solidFill>
            <a:srgbClr val="FFFFFF"/>
          </a:solidFill>
        </p:grpSpPr>
        <p:sp>
          <p:nvSpPr>
            <p:cNvPr id="1480747" name="Line 43"/>
            <p:cNvSpPr>
              <a:spLocks noChangeShapeType="1"/>
            </p:cNvSpPr>
            <p:nvPr/>
          </p:nvSpPr>
          <p:spPr bwMode="auto">
            <a:xfrm flipH="1">
              <a:off x="5420" y="2800"/>
              <a:ext cx="56" cy="0"/>
            </a:xfrm>
            <a:prstGeom prst="line">
              <a:avLst/>
            </a:prstGeom>
            <a:grpFill/>
            <a:ln w="12700">
              <a:solidFill>
                <a:schemeClr val="tx1"/>
              </a:solidFill>
              <a:round/>
              <a:headEnd/>
              <a:tailEnd/>
            </a:ln>
            <a:effectLst/>
          </p:spPr>
          <p:txBody>
            <a:bodyPr wrap="none" anchor="ctr">
              <a:prstTxWarp prst="textNoShape">
                <a:avLst/>
              </a:prstTxWarp>
            </a:bodyPr>
            <a:lstStyle/>
            <a:p>
              <a:endParaRPr lang="en-US" sz="1800">
                <a:latin typeface="Calibri"/>
                <a:cs typeface="Calibri"/>
              </a:endParaRPr>
            </a:p>
          </p:txBody>
        </p:sp>
        <p:sp>
          <p:nvSpPr>
            <p:cNvPr id="1480748" name="Rectangle 44"/>
            <p:cNvSpPr>
              <a:spLocks noChangeArrowheads="1"/>
            </p:cNvSpPr>
            <p:nvPr/>
          </p:nvSpPr>
          <p:spPr bwMode="auto">
            <a:xfrm>
              <a:off x="5471" y="2656"/>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sz="1800">
                <a:latin typeface="Calibri"/>
                <a:cs typeface="Calibri"/>
              </a:endParaRPr>
            </a:p>
          </p:txBody>
        </p:sp>
        <p:sp>
          <p:nvSpPr>
            <p:cNvPr id="1480749" name="Freeform 45"/>
            <p:cNvSpPr>
              <a:spLocks/>
            </p:cNvSpPr>
            <p:nvPr/>
          </p:nvSpPr>
          <p:spPr bwMode="auto">
            <a:xfrm>
              <a:off x="5504" y="2918"/>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sz="1800">
                <a:latin typeface="Calibri"/>
                <a:cs typeface="Calibri"/>
              </a:endParaRPr>
            </a:p>
          </p:txBody>
        </p:sp>
        <p:sp>
          <p:nvSpPr>
            <p:cNvPr id="1480750" name="Rectangle 46"/>
            <p:cNvSpPr>
              <a:spLocks noChangeArrowheads="1"/>
            </p:cNvSpPr>
            <p:nvPr/>
          </p:nvSpPr>
          <p:spPr bwMode="auto">
            <a:xfrm>
              <a:off x="5431" y="2723"/>
              <a:ext cx="177" cy="192"/>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dirty="0">
                  <a:latin typeface="Calibri"/>
                  <a:cs typeface="Calibri"/>
                </a:rPr>
                <a:t>R</a:t>
              </a:r>
            </a:p>
          </p:txBody>
        </p:sp>
      </p:grpSp>
      <p:sp>
        <p:nvSpPr>
          <p:cNvPr id="1480751" name="Rectangle 47"/>
          <p:cNvSpPr>
            <a:spLocks noChangeArrowheads="1"/>
          </p:cNvSpPr>
          <p:nvPr/>
        </p:nvSpPr>
        <p:spPr bwMode="auto">
          <a:xfrm>
            <a:off x="6791325" y="2449513"/>
            <a:ext cx="981075" cy="1193800"/>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1800">
              <a:latin typeface="Calibri"/>
              <a:cs typeface="Calibri"/>
            </a:endParaRPr>
          </a:p>
        </p:txBody>
      </p:sp>
      <p:sp>
        <p:nvSpPr>
          <p:cNvPr id="1480752" name="Rectangle 48"/>
          <p:cNvSpPr>
            <a:spLocks noChangeArrowheads="1"/>
          </p:cNvSpPr>
          <p:nvPr/>
        </p:nvSpPr>
        <p:spPr bwMode="auto">
          <a:xfrm>
            <a:off x="6751638" y="2522538"/>
            <a:ext cx="519988"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addr</a:t>
            </a:r>
          </a:p>
        </p:txBody>
      </p:sp>
      <p:sp>
        <p:nvSpPr>
          <p:cNvPr id="1480753" name="Rectangle 49"/>
          <p:cNvSpPr>
            <a:spLocks noChangeArrowheads="1"/>
          </p:cNvSpPr>
          <p:nvPr/>
        </p:nvSpPr>
        <p:spPr bwMode="auto">
          <a:xfrm>
            <a:off x="6751638" y="3362325"/>
            <a:ext cx="637545"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wdata</a:t>
            </a:r>
          </a:p>
        </p:txBody>
      </p:sp>
      <p:sp>
        <p:nvSpPr>
          <p:cNvPr id="1480754" name="Rectangle 50"/>
          <p:cNvSpPr>
            <a:spLocks noChangeArrowheads="1"/>
          </p:cNvSpPr>
          <p:nvPr/>
        </p:nvSpPr>
        <p:spPr bwMode="auto">
          <a:xfrm>
            <a:off x="7251700" y="2908300"/>
            <a:ext cx="571797"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rdata</a:t>
            </a:r>
          </a:p>
        </p:txBody>
      </p:sp>
      <p:sp>
        <p:nvSpPr>
          <p:cNvPr id="1480755" name="Rectangle 51"/>
          <p:cNvSpPr>
            <a:spLocks noChangeArrowheads="1"/>
          </p:cNvSpPr>
          <p:nvPr/>
        </p:nvSpPr>
        <p:spPr bwMode="auto">
          <a:xfrm>
            <a:off x="6724650" y="2778125"/>
            <a:ext cx="752561" cy="64453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lnSpc>
                <a:spcPct val="85000"/>
              </a:lnSpc>
              <a:spcBef>
                <a:spcPct val="0"/>
              </a:spcBef>
            </a:pPr>
            <a:r>
              <a:rPr lang="en-US" sz="1400" dirty="0">
                <a:latin typeface="Calibri"/>
                <a:cs typeface="Calibri"/>
              </a:rPr>
              <a:t>Primary</a:t>
            </a:r>
          </a:p>
          <a:p>
            <a:pPr algn="l">
              <a:lnSpc>
                <a:spcPct val="85000"/>
              </a:lnSpc>
              <a:spcBef>
                <a:spcPct val="0"/>
              </a:spcBef>
            </a:pPr>
            <a:r>
              <a:rPr lang="en-US" sz="1400" dirty="0">
                <a:latin typeface="Calibri"/>
                <a:cs typeface="Calibri"/>
              </a:rPr>
              <a:t>Data </a:t>
            </a:r>
          </a:p>
          <a:p>
            <a:pPr algn="l">
              <a:lnSpc>
                <a:spcPct val="85000"/>
              </a:lnSpc>
              <a:spcBef>
                <a:spcPct val="0"/>
              </a:spcBef>
            </a:pPr>
            <a:r>
              <a:rPr lang="en-US" sz="1400" dirty="0">
                <a:latin typeface="Calibri"/>
                <a:cs typeface="Calibri"/>
              </a:rPr>
              <a:t>Cache</a:t>
            </a:r>
          </a:p>
        </p:txBody>
      </p:sp>
      <p:sp>
        <p:nvSpPr>
          <p:cNvPr id="1480756" name="Rectangle 52"/>
          <p:cNvSpPr>
            <a:spLocks noChangeArrowheads="1"/>
          </p:cNvSpPr>
          <p:nvPr/>
        </p:nvSpPr>
        <p:spPr bwMode="auto">
          <a:xfrm>
            <a:off x="6942138" y="2370138"/>
            <a:ext cx="400752"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we</a:t>
            </a:r>
          </a:p>
        </p:txBody>
      </p:sp>
      <p:sp>
        <p:nvSpPr>
          <p:cNvPr id="1480757" name="Freeform 53"/>
          <p:cNvSpPr>
            <a:spLocks/>
          </p:cNvSpPr>
          <p:nvPr/>
        </p:nvSpPr>
        <p:spPr bwMode="auto">
          <a:xfrm>
            <a:off x="8137525" y="2908300"/>
            <a:ext cx="230188" cy="517525"/>
          </a:xfrm>
          <a:custGeom>
            <a:avLst/>
            <a:gdLst/>
            <a:ahLst/>
            <a:cxnLst>
              <a:cxn ang="0">
                <a:pos x="144" y="41"/>
              </a:cxn>
              <a:cxn ang="0">
                <a:pos x="144" y="284"/>
              </a:cxn>
              <a:cxn ang="0">
                <a:pos x="0" y="325"/>
              </a:cxn>
              <a:cxn ang="0">
                <a:pos x="0" y="0"/>
              </a:cxn>
              <a:cxn ang="0">
                <a:pos x="144" y="41"/>
              </a:cxn>
            </a:cxnLst>
            <a:rect l="0" t="0" r="r" b="b"/>
            <a:pathLst>
              <a:path w="145" h="326">
                <a:moveTo>
                  <a:pt x="144" y="41"/>
                </a:moveTo>
                <a:lnTo>
                  <a:pt x="144" y="284"/>
                </a:lnTo>
                <a:lnTo>
                  <a:pt x="0" y="325"/>
                </a:lnTo>
                <a:lnTo>
                  <a:pt x="0" y="0"/>
                </a:lnTo>
                <a:lnTo>
                  <a:pt x="144" y="41"/>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sz="1800">
              <a:latin typeface="Calibri"/>
              <a:cs typeface="Calibri"/>
            </a:endParaRPr>
          </a:p>
        </p:txBody>
      </p:sp>
      <p:sp>
        <p:nvSpPr>
          <p:cNvPr id="1480758" name="Freeform 54"/>
          <p:cNvSpPr>
            <a:spLocks/>
          </p:cNvSpPr>
          <p:nvPr/>
        </p:nvSpPr>
        <p:spPr bwMode="auto">
          <a:xfrm flipV="1">
            <a:off x="6848475" y="2463800"/>
            <a:ext cx="68263" cy="69850"/>
          </a:xfrm>
          <a:custGeom>
            <a:avLst/>
            <a:gdLst/>
            <a:ahLst/>
            <a:cxnLst>
              <a:cxn ang="0">
                <a:pos x="0" y="43"/>
              </a:cxn>
              <a:cxn ang="0">
                <a:pos x="21" y="0"/>
              </a:cxn>
              <a:cxn ang="0">
                <a:pos x="42" y="43"/>
              </a:cxn>
            </a:cxnLst>
            <a:rect l="0" t="0" r="r" b="b"/>
            <a:pathLst>
              <a:path w="43" h="44">
                <a:moveTo>
                  <a:pt x="0" y="43"/>
                </a:moveTo>
                <a:lnTo>
                  <a:pt x="21" y="0"/>
                </a:lnTo>
                <a:lnTo>
                  <a:pt x="42" y="43"/>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sz="1800">
              <a:latin typeface="Calibri"/>
              <a:cs typeface="Calibri"/>
            </a:endParaRPr>
          </a:p>
        </p:txBody>
      </p:sp>
      <p:sp>
        <p:nvSpPr>
          <p:cNvPr id="1480759" name="Line 55"/>
          <p:cNvSpPr>
            <a:spLocks noChangeShapeType="1"/>
          </p:cNvSpPr>
          <p:nvPr/>
        </p:nvSpPr>
        <p:spPr bwMode="auto">
          <a:xfrm>
            <a:off x="4800600" y="2906713"/>
            <a:ext cx="695325"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60" name="Oval 56"/>
          <p:cNvSpPr>
            <a:spLocks noChangeArrowheads="1"/>
          </p:cNvSpPr>
          <p:nvPr/>
        </p:nvSpPr>
        <p:spPr bwMode="auto">
          <a:xfrm>
            <a:off x="6362700" y="2627313"/>
            <a:ext cx="50800" cy="50800"/>
          </a:xfrm>
          <a:prstGeom prst="ellipse">
            <a:avLst/>
          </a:prstGeom>
          <a:solidFill>
            <a:schemeClr val="tx1"/>
          </a:solidFill>
          <a:ln w="127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grpSp>
        <p:nvGrpSpPr>
          <p:cNvPr id="1480761" name="Group 57"/>
          <p:cNvGrpSpPr>
            <a:grpSpLocks/>
          </p:cNvGrpSpPr>
          <p:nvPr/>
        </p:nvGrpSpPr>
        <p:grpSpPr bwMode="auto">
          <a:xfrm>
            <a:off x="5043488" y="2157413"/>
            <a:ext cx="273050" cy="485775"/>
            <a:chOff x="3311" y="2120"/>
            <a:chExt cx="172" cy="306"/>
          </a:xfrm>
          <a:solidFill>
            <a:srgbClr val="FFFFFF"/>
          </a:solidFill>
        </p:grpSpPr>
        <p:sp>
          <p:nvSpPr>
            <p:cNvPr id="1480762" name="Rectangle 58"/>
            <p:cNvSpPr>
              <a:spLocks noChangeArrowheads="1"/>
            </p:cNvSpPr>
            <p:nvPr/>
          </p:nvSpPr>
          <p:spPr bwMode="auto">
            <a:xfrm>
              <a:off x="3335" y="2120"/>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63" name="Freeform 59"/>
            <p:cNvSpPr>
              <a:spLocks/>
            </p:cNvSpPr>
            <p:nvPr/>
          </p:nvSpPr>
          <p:spPr bwMode="auto">
            <a:xfrm>
              <a:off x="3368" y="2382"/>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64" name="Rectangle 60"/>
            <p:cNvSpPr>
              <a:spLocks noChangeArrowheads="1"/>
            </p:cNvSpPr>
            <p:nvPr/>
          </p:nvSpPr>
          <p:spPr bwMode="auto">
            <a:xfrm>
              <a:off x="3311" y="2195"/>
              <a:ext cx="172"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a:latin typeface="Calibri"/>
                  <a:cs typeface="Calibri"/>
                </a:rPr>
                <a:t>A</a:t>
              </a:r>
            </a:p>
          </p:txBody>
        </p:sp>
      </p:grpSp>
      <p:grpSp>
        <p:nvGrpSpPr>
          <p:cNvPr id="1480765" name="Group 61"/>
          <p:cNvGrpSpPr>
            <a:grpSpLocks/>
          </p:cNvGrpSpPr>
          <p:nvPr/>
        </p:nvGrpSpPr>
        <p:grpSpPr bwMode="auto">
          <a:xfrm>
            <a:off x="5018088" y="2690813"/>
            <a:ext cx="266700" cy="485775"/>
            <a:chOff x="3295" y="2456"/>
            <a:chExt cx="168" cy="306"/>
          </a:xfrm>
          <a:solidFill>
            <a:srgbClr val="FFFFFF"/>
          </a:solidFill>
        </p:grpSpPr>
        <p:sp>
          <p:nvSpPr>
            <p:cNvPr id="1480766" name="Rectangle 62"/>
            <p:cNvSpPr>
              <a:spLocks noChangeArrowheads="1"/>
            </p:cNvSpPr>
            <p:nvPr/>
          </p:nvSpPr>
          <p:spPr bwMode="auto">
            <a:xfrm>
              <a:off x="3335" y="2456"/>
              <a:ext cx="109" cy="304"/>
            </a:xfrm>
            <a:prstGeom prst="rect">
              <a:avLst/>
            </a:prstGeom>
            <a:solidFill>
              <a:srgbClr val="FFFFFF"/>
            </a:solid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67" name="Freeform 63"/>
            <p:cNvSpPr>
              <a:spLocks/>
            </p:cNvSpPr>
            <p:nvPr/>
          </p:nvSpPr>
          <p:spPr bwMode="auto">
            <a:xfrm>
              <a:off x="3368" y="2718"/>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68" name="Rectangle 64"/>
            <p:cNvSpPr>
              <a:spLocks noChangeArrowheads="1"/>
            </p:cNvSpPr>
            <p:nvPr/>
          </p:nvSpPr>
          <p:spPr bwMode="auto">
            <a:xfrm>
              <a:off x="3295" y="2539"/>
              <a:ext cx="168"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B</a:t>
              </a:r>
            </a:p>
          </p:txBody>
        </p:sp>
      </p:grpSp>
      <p:grpSp>
        <p:nvGrpSpPr>
          <p:cNvPr id="1480769" name="Group 65"/>
          <p:cNvGrpSpPr>
            <a:grpSpLocks/>
          </p:cNvGrpSpPr>
          <p:nvPr/>
        </p:nvGrpSpPr>
        <p:grpSpPr bwMode="auto">
          <a:xfrm>
            <a:off x="6019789" y="2438400"/>
            <a:ext cx="273050" cy="485775"/>
            <a:chOff x="3781" y="1671"/>
            <a:chExt cx="172" cy="306"/>
          </a:xfrm>
          <a:solidFill>
            <a:srgbClr val="FFFFFF"/>
          </a:solidFill>
        </p:grpSpPr>
        <p:sp>
          <p:nvSpPr>
            <p:cNvPr id="1480770" name="Rectangle 66"/>
            <p:cNvSpPr>
              <a:spLocks noChangeArrowheads="1"/>
            </p:cNvSpPr>
            <p:nvPr/>
          </p:nvSpPr>
          <p:spPr bwMode="auto">
            <a:xfrm>
              <a:off x="3805" y="1671"/>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71" name="Freeform 67"/>
            <p:cNvSpPr>
              <a:spLocks/>
            </p:cNvSpPr>
            <p:nvPr/>
          </p:nvSpPr>
          <p:spPr bwMode="auto">
            <a:xfrm>
              <a:off x="3838" y="1933"/>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72" name="Rectangle 68"/>
            <p:cNvSpPr>
              <a:spLocks noChangeArrowheads="1"/>
            </p:cNvSpPr>
            <p:nvPr/>
          </p:nvSpPr>
          <p:spPr bwMode="auto">
            <a:xfrm>
              <a:off x="3781" y="1746"/>
              <a:ext cx="172" cy="173"/>
            </a:xfrm>
            <a:prstGeom prst="rect">
              <a:avLst/>
            </a:prstGeom>
            <a:grp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a:latin typeface="Calibri"/>
                  <a:cs typeface="Calibri"/>
                </a:rPr>
                <a:t>Y</a:t>
              </a:r>
            </a:p>
          </p:txBody>
        </p:sp>
        <p:sp>
          <p:nvSpPr>
            <p:cNvPr id="1480773" name="Rectangle 69"/>
            <p:cNvSpPr>
              <a:spLocks noChangeArrowheads="1"/>
            </p:cNvSpPr>
            <p:nvPr/>
          </p:nvSpPr>
          <p:spPr bwMode="auto">
            <a:xfrm>
              <a:off x="3805" y="1671"/>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74" name="Freeform 70"/>
            <p:cNvSpPr>
              <a:spLocks/>
            </p:cNvSpPr>
            <p:nvPr/>
          </p:nvSpPr>
          <p:spPr bwMode="auto">
            <a:xfrm>
              <a:off x="3838" y="1933"/>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75" name="Rectangle 71"/>
            <p:cNvSpPr>
              <a:spLocks noChangeArrowheads="1"/>
            </p:cNvSpPr>
            <p:nvPr/>
          </p:nvSpPr>
          <p:spPr bwMode="auto">
            <a:xfrm>
              <a:off x="3781" y="1746"/>
              <a:ext cx="172"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a:latin typeface="Calibri"/>
                  <a:cs typeface="Calibri"/>
                </a:rPr>
                <a:t>Y</a:t>
              </a:r>
            </a:p>
          </p:txBody>
        </p:sp>
      </p:grpSp>
      <p:grpSp>
        <p:nvGrpSpPr>
          <p:cNvPr id="1480776" name="Group 72"/>
          <p:cNvGrpSpPr>
            <a:grpSpLocks/>
          </p:cNvGrpSpPr>
          <p:nvPr/>
        </p:nvGrpSpPr>
        <p:grpSpPr bwMode="auto">
          <a:xfrm>
            <a:off x="5488001" y="2384425"/>
            <a:ext cx="434976" cy="611188"/>
            <a:chOff x="3611" y="2263"/>
            <a:chExt cx="274" cy="385"/>
          </a:xfrm>
        </p:grpSpPr>
        <p:sp>
          <p:nvSpPr>
            <p:cNvPr id="1480777" name="Freeform 73"/>
            <p:cNvSpPr>
              <a:spLocks/>
            </p:cNvSpPr>
            <p:nvPr/>
          </p:nvSpPr>
          <p:spPr bwMode="auto">
            <a:xfrm>
              <a:off x="3619" y="2263"/>
              <a:ext cx="250" cy="385"/>
            </a:xfrm>
            <a:custGeom>
              <a:avLst/>
              <a:gdLst/>
              <a:ahLst/>
              <a:cxnLst>
                <a:cxn ang="0">
                  <a:pos x="0" y="0"/>
                </a:cxn>
                <a:cxn ang="0">
                  <a:pos x="0" y="160"/>
                </a:cxn>
                <a:cxn ang="0">
                  <a:pos x="50" y="192"/>
                </a:cxn>
                <a:cxn ang="0">
                  <a:pos x="0" y="224"/>
                </a:cxn>
                <a:cxn ang="0">
                  <a:pos x="0" y="384"/>
                </a:cxn>
                <a:cxn ang="0">
                  <a:pos x="249" y="288"/>
                </a:cxn>
                <a:cxn ang="0">
                  <a:pos x="249" y="96"/>
                </a:cxn>
                <a:cxn ang="0">
                  <a:pos x="0" y="0"/>
                </a:cxn>
              </a:cxnLst>
              <a:rect l="0" t="0" r="r" b="b"/>
              <a:pathLst>
                <a:path w="250" h="385">
                  <a:moveTo>
                    <a:pt x="0" y="0"/>
                  </a:moveTo>
                  <a:lnTo>
                    <a:pt x="0" y="160"/>
                  </a:lnTo>
                  <a:lnTo>
                    <a:pt x="50" y="192"/>
                  </a:lnTo>
                  <a:lnTo>
                    <a:pt x="0" y="224"/>
                  </a:lnTo>
                  <a:lnTo>
                    <a:pt x="0" y="384"/>
                  </a:lnTo>
                  <a:lnTo>
                    <a:pt x="249" y="288"/>
                  </a:lnTo>
                  <a:lnTo>
                    <a:pt x="249" y="96"/>
                  </a:lnTo>
                  <a:lnTo>
                    <a:pt x="0" y="0"/>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78" name="Rectangle 74"/>
            <p:cNvSpPr>
              <a:spLocks noChangeArrowheads="1"/>
            </p:cNvSpPr>
            <p:nvPr/>
          </p:nvSpPr>
          <p:spPr bwMode="auto">
            <a:xfrm>
              <a:off x="3611" y="2373"/>
              <a:ext cx="274" cy="173"/>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ALU</a:t>
              </a:r>
            </a:p>
          </p:txBody>
        </p:sp>
      </p:grpSp>
      <p:grpSp>
        <p:nvGrpSpPr>
          <p:cNvPr id="1480779" name="Group 75"/>
          <p:cNvGrpSpPr>
            <a:grpSpLocks/>
          </p:cNvGrpSpPr>
          <p:nvPr/>
        </p:nvGrpSpPr>
        <p:grpSpPr bwMode="auto">
          <a:xfrm>
            <a:off x="5105400" y="3276600"/>
            <a:ext cx="173038" cy="485775"/>
            <a:chOff x="3335" y="2792"/>
            <a:chExt cx="109" cy="306"/>
          </a:xfrm>
          <a:solidFill>
            <a:srgbClr val="FFFFFF"/>
          </a:solidFill>
        </p:grpSpPr>
        <p:sp>
          <p:nvSpPr>
            <p:cNvPr id="1480780" name="Rectangle 76"/>
            <p:cNvSpPr>
              <a:spLocks noChangeArrowheads="1"/>
            </p:cNvSpPr>
            <p:nvPr/>
          </p:nvSpPr>
          <p:spPr bwMode="auto">
            <a:xfrm>
              <a:off x="3335" y="2792"/>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81" name="Freeform 77"/>
            <p:cNvSpPr>
              <a:spLocks/>
            </p:cNvSpPr>
            <p:nvPr/>
          </p:nvSpPr>
          <p:spPr bwMode="auto">
            <a:xfrm>
              <a:off x="3368" y="3054"/>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grpSp>
      <p:grpSp>
        <p:nvGrpSpPr>
          <p:cNvPr id="1480782" name="Group 78"/>
          <p:cNvGrpSpPr>
            <a:grpSpLocks/>
          </p:cNvGrpSpPr>
          <p:nvPr/>
        </p:nvGrpSpPr>
        <p:grpSpPr bwMode="auto">
          <a:xfrm>
            <a:off x="6073775" y="3276600"/>
            <a:ext cx="173038" cy="485775"/>
            <a:chOff x="3951" y="2792"/>
            <a:chExt cx="109" cy="306"/>
          </a:xfrm>
          <a:solidFill>
            <a:srgbClr val="FFFFFF"/>
          </a:solidFill>
        </p:grpSpPr>
        <p:sp>
          <p:nvSpPr>
            <p:cNvPr id="1480783" name="Rectangle 79"/>
            <p:cNvSpPr>
              <a:spLocks noChangeArrowheads="1"/>
            </p:cNvSpPr>
            <p:nvPr/>
          </p:nvSpPr>
          <p:spPr bwMode="auto">
            <a:xfrm>
              <a:off x="3951" y="2792"/>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84" name="Freeform 80"/>
            <p:cNvSpPr>
              <a:spLocks/>
            </p:cNvSpPr>
            <p:nvPr/>
          </p:nvSpPr>
          <p:spPr bwMode="auto">
            <a:xfrm>
              <a:off x="3984" y="3054"/>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grpSp>
      <p:sp>
        <p:nvSpPr>
          <p:cNvPr id="1480785" name="Line 81"/>
          <p:cNvSpPr>
            <a:spLocks noChangeShapeType="1"/>
          </p:cNvSpPr>
          <p:nvPr/>
        </p:nvSpPr>
        <p:spPr bwMode="auto">
          <a:xfrm>
            <a:off x="6400800" y="2667000"/>
            <a:ext cx="3810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86" name="Rectangle 82"/>
          <p:cNvSpPr>
            <a:spLocks noChangeArrowheads="1"/>
          </p:cNvSpPr>
          <p:nvPr/>
        </p:nvSpPr>
        <p:spPr bwMode="auto">
          <a:xfrm>
            <a:off x="4953000" y="3810000"/>
            <a:ext cx="588403" cy="335989"/>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a:latin typeface="Calibri"/>
                <a:cs typeface="Calibri"/>
              </a:rPr>
              <a:t>MD1</a:t>
            </a:r>
          </a:p>
        </p:txBody>
      </p:sp>
      <p:sp>
        <p:nvSpPr>
          <p:cNvPr id="1480787" name="Rectangle 83"/>
          <p:cNvSpPr>
            <a:spLocks noChangeArrowheads="1"/>
          </p:cNvSpPr>
          <p:nvPr/>
        </p:nvSpPr>
        <p:spPr bwMode="auto">
          <a:xfrm>
            <a:off x="5854700" y="3822700"/>
            <a:ext cx="588403" cy="335989"/>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a:latin typeface="Calibri"/>
                <a:cs typeface="Calibri"/>
              </a:rPr>
              <a:t>MD2</a:t>
            </a:r>
          </a:p>
        </p:txBody>
      </p:sp>
      <p:sp>
        <p:nvSpPr>
          <p:cNvPr id="1480788" name="Freeform 84"/>
          <p:cNvSpPr>
            <a:spLocks/>
          </p:cNvSpPr>
          <p:nvPr/>
        </p:nvSpPr>
        <p:spPr bwMode="auto">
          <a:xfrm>
            <a:off x="2057400" y="4343400"/>
            <a:ext cx="2514600" cy="1362075"/>
          </a:xfrm>
          <a:custGeom>
            <a:avLst/>
            <a:gdLst/>
            <a:ahLst/>
            <a:cxnLst>
              <a:cxn ang="0">
                <a:pos x="1584" y="858"/>
              </a:cxn>
              <a:cxn ang="0">
                <a:pos x="1584" y="665"/>
              </a:cxn>
              <a:cxn ang="0">
                <a:pos x="0" y="665"/>
              </a:cxn>
              <a:cxn ang="0">
                <a:pos x="0" y="0"/>
              </a:cxn>
            </a:cxnLst>
            <a:rect l="0" t="0" r="r" b="b"/>
            <a:pathLst>
              <a:path w="1584" h="858">
                <a:moveTo>
                  <a:pt x="1584" y="858"/>
                </a:moveTo>
                <a:lnTo>
                  <a:pt x="1584" y="665"/>
                </a:lnTo>
                <a:lnTo>
                  <a:pt x="0" y="665"/>
                </a:lnTo>
                <a:lnTo>
                  <a:pt x="0" y="0"/>
                </a:lnTo>
              </a:path>
            </a:pathLst>
          </a:custGeom>
          <a:noFill/>
          <a:ln w="25400" cap="flat" cmpd="sng">
            <a:solidFill>
              <a:schemeClr val="tx1"/>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89" name="Freeform 85"/>
          <p:cNvSpPr>
            <a:spLocks/>
          </p:cNvSpPr>
          <p:nvPr/>
        </p:nvSpPr>
        <p:spPr bwMode="auto">
          <a:xfrm>
            <a:off x="4572000" y="3657600"/>
            <a:ext cx="2743200" cy="1752600"/>
          </a:xfrm>
          <a:custGeom>
            <a:avLst/>
            <a:gdLst/>
            <a:ahLst/>
            <a:cxnLst>
              <a:cxn ang="0">
                <a:pos x="0" y="1296"/>
              </a:cxn>
              <a:cxn ang="0">
                <a:pos x="1728" y="1296"/>
              </a:cxn>
              <a:cxn ang="0">
                <a:pos x="1728" y="0"/>
              </a:cxn>
            </a:cxnLst>
            <a:rect l="0" t="0" r="r" b="b"/>
            <a:pathLst>
              <a:path w="1728" h="1296">
                <a:moveTo>
                  <a:pt x="0" y="1296"/>
                </a:moveTo>
                <a:lnTo>
                  <a:pt x="1728" y="1296"/>
                </a:lnTo>
                <a:lnTo>
                  <a:pt x="1728" y="0"/>
                </a:lnTo>
              </a:path>
            </a:pathLst>
          </a:custGeom>
          <a:noFill/>
          <a:ln w="25400" cap="flat" cmpd="sng">
            <a:solidFill>
              <a:schemeClr val="tx1"/>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0" name="Text Box 86"/>
          <p:cNvSpPr txBox="1">
            <a:spLocks noChangeArrowheads="1"/>
          </p:cNvSpPr>
          <p:nvPr/>
        </p:nvSpPr>
        <p:spPr bwMode="auto">
          <a:xfrm>
            <a:off x="2743200" y="5653445"/>
            <a:ext cx="3810000" cy="646331"/>
          </a:xfrm>
          <a:prstGeom prst="rect">
            <a:avLst/>
          </a:prstGeom>
          <a:noFill/>
          <a:ln w="25400">
            <a:noFill/>
            <a:miter lim="800000"/>
            <a:headEnd/>
            <a:tailEnd/>
          </a:ln>
          <a:effectLst/>
        </p:spPr>
        <p:txBody>
          <a:bodyPr anchor="ctr">
            <a:prstTxWarp prst="textNoShape">
              <a:avLst/>
            </a:prstTxWarp>
            <a:spAutoFit/>
          </a:bodyPr>
          <a:lstStyle/>
          <a:p>
            <a:pPr>
              <a:spcBef>
                <a:spcPct val="0"/>
              </a:spcBef>
            </a:pPr>
            <a:r>
              <a:rPr lang="en-US" sz="1800" dirty="0">
                <a:latin typeface="Calibri"/>
                <a:cs typeface="Calibri"/>
              </a:rPr>
              <a:t>Cache Refill Data from Lower Levels of Memory Hierarchy</a:t>
            </a:r>
          </a:p>
        </p:txBody>
      </p:sp>
      <p:sp>
        <p:nvSpPr>
          <p:cNvPr id="1480791" name="Text Box 87"/>
          <p:cNvSpPr txBox="1">
            <a:spLocks noChangeArrowheads="1"/>
          </p:cNvSpPr>
          <p:nvPr/>
        </p:nvSpPr>
        <p:spPr bwMode="auto">
          <a:xfrm>
            <a:off x="7319258" y="3260031"/>
            <a:ext cx="441146" cy="307777"/>
          </a:xfrm>
          <a:prstGeom prst="rect">
            <a:avLst/>
          </a:prstGeom>
          <a:noFill/>
          <a:ln w="25400">
            <a:noFill/>
            <a:miter lim="800000"/>
            <a:headEnd/>
            <a:tailEnd/>
          </a:ln>
          <a:effectLst/>
        </p:spPr>
        <p:txBody>
          <a:bodyPr wrap="none" anchor="ctr">
            <a:prstTxWarp prst="textNoShape">
              <a:avLst/>
            </a:prstTxWarp>
            <a:spAutoFit/>
          </a:bodyPr>
          <a:lstStyle/>
          <a:p>
            <a:pPr>
              <a:spcBef>
                <a:spcPct val="0"/>
              </a:spcBef>
            </a:pPr>
            <a:r>
              <a:rPr lang="en-US" sz="1400">
                <a:latin typeface="Calibri"/>
                <a:cs typeface="Calibri"/>
              </a:rPr>
              <a:t>hit</a:t>
            </a:r>
            <a:r>
              <a:rPr lang="en-US" sz="1050">
                <a:latin typeface="Calibri"/>
                <a:cs typeface="Calibri"/>
              </a:rPr>
              <a:t>?</a:t>
            </a:r>
            <a:endParaRPr lang="en-US" sz="2400">
              <a:latin typeface="Calibri"/>
              <a:cs typeface="Calibri"/>
            </a:endParaRPr>
          </a:p>
        </p:txBody>
      </p:sp>
      <p:sp>
        <p:nvSpPr>
          <p:cNvPr id="1480792" name="Freeform 88"/>
          <p:cNvSpPr>
            <a:spLocks/>
          </p:cNvSpPr>
          <p:nvPr/>
        </p:nvSpPr>
        <p:spPr bwMode="auto">
          <a:xfrm>
            <a:off x="7772400" y="3429000"/>
            <a:ext cx="76200" cy="838200"/>
          </a:xfrm>
          <a:custGeom>
            <a:avLst/>
            <a:gdLst/>
            <a:ahLst/>
            <a:cxnLst>
              <a:cxn ang="0">
                <a:pos x="0" y="0"/>
              </a:cxn>
              <a:cxn ang="0">
                <a:pos x="48" y="0"/>
              </a:cxn>
              <a:cxn ang="0">
                <a:pos x="48" y="480"/>
              </a:cxn>
              <a:cxn ang="0">
                <a:pos x="48" y="528"/>
              </a:cxn>
            </a:cxnLst>
            <a:rect l="0" t="0" r="r" b="b"/>
            <a:pathLst>
              <a:path w="48" h="528">
                <a:moveTo>
                  <a:pt x="0" y="0"/>
                </a:moveTo>
                <a:lnTo>
                  <a:pt x="48" y="0"/>
                </a:lnTo>
                <a:lnTo>
                  <a:pt x="48" y="480"/>
                </a:lnTo>
                <a:lnTo>
                  <a:pt x="48" y="528"/>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grpSp>
        <p:nvGrpSpPr>
          <p:cNvPr id="1480793" name="Group 89"/>
          <p:cNvGrpSpPr>
            <a:grpSpLocks/>
          </p:cNvGrpSpPr>
          <p:nvPr/>
        </p:nvGrpSpPr>
        <p:grpSpPr bwMode="auto">
          <a:xfrm>
            <a:off x="7620000" y="4953000"/>
            <a:ext cx="1066800" cy="609600"/>
            <a:chOff x="4704" y="3120"/>
            <a:chExt cx="672" cy="384"/>
          </a:xfrm>
        </p:grpSpPr>
        <p:sp>
          <p:nvSpPr>
            <p:cNvPr id="1480794" name="Line 90"/>
            <p:cNvSpPr>
              <a:spLocks noChangeShapeType="1"/>
            </p:cNvSpPr>
            <p:nvPr/>
          </p:nvSpPr>
          <p:spPr bwMode="auto">
            <a:xfrm flipH="1">
              <a:off x="4704" y="3168"/>
              <a:ext cx="192" cy="192"/>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5" name="Line 91"/>
            <p:cNvSpPr>
              <a:spLocks noChangeShapeType="1"/>
            </p:cNvSpPr>
            <p:nvPr/>
          </p:nvSpPr>
          <p:spPr bwMode="auto">
            <a:xfrm flipH="1">
              <a:off x="4896" y="3168"/>
              <a:ext cx="48" cy="336"/>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6" name="Line 92"/>
            <p:cNvSpPr>
              <a:spLocks noChangeShapeType="1"/>
            </p:cNvSpPr>
            <p:nvPr/>
          </p:nvSpPr>
          <p:spPr bwMode="auto">
            <a:xfrm>
              <a:off x="5040" y="3168"/>
              <a:ext cx="144" cy="288"/>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7" name="Line 93"/>
            <p:cNvSpPr>
              <a:spLocks noChangeShapeType="1"/>
            </p:cNvSpPr>
            <p:nvPr/>
          </p:nvSpPr>
          <p:spPr bwMode="auto">
            <a:xfrm>
              <a:off x="5136" y="3120"/>
              <a:ext cx="240" cy="144"/>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grpSp>
      <p:sp>
        <p:nvSpPr>
          <p:cNvPr id="1480798" name="Text Box 94"/>
          <p:cNvSpPr txBox="1">
            <a:spLocks noChangeArrowheads="1"/>
          </p:cNvSpPr>
          <p:nvPr/>
        </p:nvSpPr>
        <p:spPr bwMode="auto">
          <a:xfrm>
            <a:off x="7315200" y="4221034"/>
            <a:ext cx="1416050" cy="830997"/>
          </a:xfrm>
          <a:prstGeom prst="rect">
            <a:avLst/>
          </a:prstGeom>
          <a:noFill/>
          <a:ln w="25400">
            <a:noFill/>
            <a:miter lim="800000"/>
            <a:headEnd/>
            <a:tailEnd/>
          </a:ln>
          <a:effectLst/>
        </p:spPr>
        <p:txBody>
          <a:bodyPr anchor="ctr">
            <a:prstTxWarp prst="textNoShape">
              <a:avLst/>
            </a:prstTxWarp>
            <a:spAutoFit/>
          </a:bodyPr>
          <a:lstStyle/>
          <a:p>
            <a:pPr>
              <a:spcBef>
                <a:spcPct val="0"/>
              </a:spcBef>
            </a:pPr>
            <a:r>
              <a:rPr lang="en-US" dirty="0">
                <a:latin typeface="Calibri"/>
                <a:cs typeface="Calibri"/>
              </a:rPr>
              <a:t>Stall entire CPU on data cache miss</a:t>
            </a:r>
          </a:p>
        </p:txBody>
      </p:sp>
      <p:sp>
        <p:nvSpPr>
          <p:cNvPr id="1480799" name="Freeform 95"/>
          <p:cNvSpPr>
            <a:spLocks/>
          </p:cNvSpPr>
          <p:nvPr/>
        </p:nvSpPr>
        <p:spPr bwMode="auto">
          <a:xfrm>
            <a:off x="3124200" y="3962400"/>
            <a:ext cx="4724400" cy="1066800"/>
          </a:xfrm>
          <a:custGeom>
            <a:avLst/>
            <a:gdLst/>
            <a:ahLst/>
            <a:cxnLst>
              <a:cxn ang="0">
                <a:pos x="2784" y="0"/>
              </a:cxn>
              <a:cxn ang="0">
                <a:pos x="2160" y="0"/>
              </a:cxn>
              <a:cxn ang="0">
                <a:pos x="2160" y="432"/>
              </a:cxn>
              <a:cxn ang="0">
                <a:pos x="0" y="432"/>
              </a:cxn>
              <a:cxn ang="0">
                <a:pos x="0" y="672"/>
              </a:cxn>
            </a:cxnLst>
            <a:rect l="0" t="0" r="r" b="b"/>
            <a:pathLst>
              <a:path w="2784" h="672">
                <a:moveTo>
                  <a:pt x="2784" y="0"/>
                </a:moveTo>
                <a:lnTo>
                  <a:pt x="2160" y="0"/>
                </a:lnTo>
                <a:lnTo>
                  <a:pt x="2160" y="432"/>
                </a:lnTo>
                <a:lnTo>
                  <a:pt x="0" y="432"/>
                </a:lnTo>
                <a:lnTo>
                  <a:pt x="0" y="672"/>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800" name="Text Box 96"/>
          <p:cNvSpPr txBox="1">
            <a:spLocks noChangeArrowheads="1"/>
          </p:cNvSpPr>
          <p:nvPr/>
        </p:nvSpPr>
        <p:spPr bwMode="auto">
          <a:xfrm>
            <a:off x="2209800" y="4953000"/>
            <a:ext cx="2286000" cy="369332"/>
          </a:xfrm>
          <a:prstGeom prst="rect">
            <a:avLst/>
          </a:prstGeom>
          <a:noFill/>
          <a:ln w="25400">
            <a:noFill/>
            <a:miter lim="800000"/>
            <a:headEnd/>
            <a:tailEnd/>
          </a:ln>
          <a:effectLst/>
        </p:spPr>
        <p:txBody>
          <a:bodyPr anchor="ctr">
            <a:prstTxWarp prst="textNoShape">
              <a:avLst/>
            </a:prstTxWarp>
            <a:spAutoFit/>
          </a:bodyPr>
          <a:lstStyle/>
          <a:p>
            <a:pPr>
              <a:spcBef>
                <a:spcPct val="0"/>
              </a:spcBef>
            </a:pPr>
            <a:r>
              <a:rPr lang="en-US" sz="1800" dirty="0">
                <a:latin typeface="Calibri"/>
                <a:cs typeface="Calibri"/>
              </a:rPr>
              <a:t>To Memory Control</a:t>
            </a:r>
          </a:p>
        </p:txBody>
      </p:sp>
      <p:sp>
        <p:nvSpPr>
          <p:cNvPr id="1480801" name="Text Box 97"/>
          <p:cNvSpPr txBox="1">
            <a:spLocks noChangeArrowheads="1"/>
          </p:cNvSpPr>
          <p:nvPr/>
        </p:nvSpPr>
        <p:spPr bwMode="auto">
          <a:xfrm>
            <a:off x="6019800" y="2055813"/>
            <a:ext cx="408873" cy="338554"/>
          </a:xfrm>
          <a:prstGeom prst="rect">
            <a:avLst/>
          </a:prstGeom>
          <a:noFill/>
          <a:ln w="25400">
            <a:noFill/>
            <a:miter lim="800000"/>
            <a:headEnd/>
            <a:tailEnd/>
          </a:ln>
          <a:effectLst/>
        </p:spPr>
        <p:txBody>
          <a:bodyPr wrap="none">
            <a:prstTxWarp prst="textNoShape">
              <a:avLst/>
            </a:prstTxWarp>
            <a:spAutoFit/>
          </a:bodyPr>
          <a:lstStyle/>
          <a:p>
            <a:pPr algn="l">
              <a:spcBef>
                <a:spcPct val="0"/>
              </a:spcBef>
            </a:pPr>
            <a:r>
              <a:rPr lang="en-US" i="1">
                <a:latin typeface="Calibri"/>
                <a:cs typeface="Calibri"/>
              </a:rPr>
              <a:t>M</a:t>
            </a:r>
          </a:p>
        </p:txBody>
      </p:sp>
      <p:sp>
        <p:nvSpPr>
          <p:cNvPr id="1480802" name="Text Box 98"/>
          <p:cNvSpPr txBox="1">
            <a:spLocks noChangeArrowheads="1"/>
          </p:cNvSpPr>
          <p:nvPr/>
        </p:nvSpPr>
        <p:spPr bwMode="auto">
          <a:xfrm>
            <a:off x="5029200" y="1827213"/>
            <a:ext cx="333632" cy="338554"/>
          </a:xfrm>
          <a:prstGeom prst="rect">
            <a:avLst/>
          </a:prstGeom>
          <a:noFill/>
          <a:ln w="25400">
            <a:noFill/>
            <a:miter lim="800000"/>
            <a:headEnd/>
            <a:tailEnd/>
          </a:ln>
          <a:effectLst/>
        </p:spPr>
        <p:txBody>
          <a:bodyPr wrap="none">
            <a:prstTxWarp prst="textNoShape">
              <a:avLst/>
            </a:prstTxWarp>
            <a:spAutoFit/>
          </a:bodyPr>
          <a:lstStyle/>
          <a:p>
            <a:pPr algn="l">
              <a:spcBef>
                <a:spcPct val="0"/>
              </a:spcBef>
            </a:pPr>
            <a:r>
              <a:rPr lang="en-US" i="1" dirty="0">
                <a:latin typeface="Calibri"/>
                <a:cs typeface="Calibri"/>
              </a:rPr>
              <a:t>E</a:t>
            </a:r>
          </a:p>
        </p:txBody>
      </p:sp>
      <p:sp>
        <p:nvSpPr>
          <p:cNvPr id="1480803" name="Line 99"/>
          <p:cNvSpPr>
            <a:spLocks noChangeShapeType="1"/>
          </p:cNvSpPr>
          <p:nvPr/>
        </p:nvSpPr>
        <p:spPr bwMode="auto">
          <a:xfrm>
            <a:off x="4953000" y="2895600"/>
            <a:ext cx="0" cy="609600"/>
          </a:xfrm>
          <a:prstGeom prst="line">
            <a:avLst/>
          </a:prstGeom>
          <a:noFill/>
          <a:ln w="28575">
            <a:solidFill>
              <a:schemeClr val="tx1"/>
            </a:solidFill>
            <a:round/>
            <a:headEnd type="none" w="sm" len="sm"/>
            <a:tailEnd type="none" w="sm" len="sm"/>
          </a:ln>
          <a:effectLst/>
        </p:spPr>
        <p:txBody>
          <a:bodyP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34221046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Increasing Block Size?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Hit time as block size increases?</a:t>
            </a:r>
          </a:p>
          <a:p>
            <a:pPr lvl="1"/>
            <a:r>
              <a:rPr lang="en-US" dirty="0" smtClean="0"/>
              <a:t>Hit time unchanged, but might be slight hit-time reduction as number of tags is reduced, so faster to access memory holding tags</a:t>
            </a:r>
          </a:p>
          <a:p>
            <a:r>
              <a:rPr lang="en-US" dirty="0" smtClean="0"/>
              <a:t>Miss rate as block size increases?</a:t>
            </a:r>
          </a:p>
          <a:p>
            <a:pPr lvl="1"/>
            <a:r>
              <a:rPr lang="en-US" dirty="0" smtClean="0"/>
              <a:t>Goes down at first due to spatial locality, then increases due to increased conflict misses due to fewer blocks in cache</a:t>
            </a:r>
          </a:p>
          <a:p>
            <a:r>
              <a:rPr lang="en-US" dirty="0" smtClean="0"/>
              <a:t>Miss penalty as block size increases?</a:t>
            </a:r>
          </a:p>
          <a:p>
            <a:pPr lvl="1"/>
            <a:r>
              <a:rPr lang="en-US" dirty="0" smtClean="0"/>
              <a:t>Rises with longer block size, but with fixed constant initial latency that is amortized over whole block</a:t>
            </a:r>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dirty="0"/>
          </a:p>
        </p:txBody>
      </p:sp>
    </p:spTree>
    <p:extLst>
      <p:ext uri="{BB962C8B-B14F-4D97-AF65-F5344CB8AC3E}">
        <p14:creationId xmlns:p14="http://schemas.microsoft.com/office/powerpoint/2010/main" val="55867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Increasing Associativity?</a:t>
            </a:r>
            <a:endParaRPr lang="en-US" dirty="0"/>
          </a:p>
        </p:txBody>
      </p:sp>
      <p:sp>
        <p:nvSpPr>
          <p:cNvPr id="3" name="Content Placeholder 2"/>
          <p:cNvSpPr>
            <a:spLocks noGrp="1"/>
          </p:cNvSpPr>
          <p:nvPr>
            <p:ph idx="1"/>
          </p:nvPr>
        </p:nvSpPr>
        <p:spPr>
          <a:xfrm>
            <a:off x="457200" y="1600200"/>
            <a:ext cx="8293206" cy="4525963"/>
          </a:xfrm>
        </p:spPr>
        <p:txBody>
          <a:bodyPr>
            <a:normAutofit fontScale="85000" lnSpcReduction="20000"/>
          </a:bodyPr>
          <a:lstStyle/>
          <a:p>
            <a:r>
              <a:rPr lang="en-US" dirty="0" smtClean="0"/>
              <a:t>Hit time as associativity increases?</a:t>
            </a:r>
          </a:p>
          <a:p>
            <a:pPr lvl="1"/>
            <a:r>
              <a:rPr lang="en-US" dirty="0" smtClean="0"/>
              <a:t>Increases, with large step from direct-mapped to &gt;=2 ways, as now need to mux correct way to processor</a:t>
            </a:r>
          </a:p>
          <a:p>
            <a:pPr lvl="1"/>
            <a:r>
              <a:rPr lang="en-US" dirty="0" smtClean="0"/>
              <a:t>Smaller increases in hit time for further increases in associativity</a:t>
            </a:r>
          </a:p>
          <a:p>
            <a:r>
              <a:rPr lang="en-US" dirty="0" smtClean="0"/>
              <a:t>Miss rate as associativity increases?</a:t>
            </a:r>
          </a:p>
          <a:p>
            <a:pPr lvl="1"/>
            <a:r>
              <a:rPr lang="en-US" dirty="0" smtClean="0"/>
              <a:t>Goes down due to reduced conflict misses, but most gain is from 1-&gt;2-&gt;4-way with limited benefit from higher </a:t>
            </a:r>
            <a:r>
              <a:rPr lang="en-US" dirty="0" err="1" smtClean="0"/>
              <a:t>associativities</a:t>
            </a:r>
            <a:endParaRPr lang="en-US" dirty="0" smtClean="0"/>
          </a:p>
          <a:p>
            <a:r>
              <a:rPr lang="en-US" dirty="0" smtClean="0"/>
              <a:t>Miss penalty as associativity increases?</a:t>
            </a:r>
          </a:p>
          <a:p>
            <a:pPr lvl="1"/>
            <a:r>
              <a:rPr lang="en-US" dirty="0" smtClean="0"/>
              <a:t>Unchanged, replacement policy runs in parallel with fetching missing line from memory</a:t>
            </a:r>
          </a:p>
        </p:txBody>
      </p:sp>
      <p:sp>
        <p:nvSpPr>
          <p:cNvPr id="6" name="Slide Number Placeholder 5"/>
          <p:cNvSpPr>
            <a:spLocks noGrp="1"/>
          </p:cNvSpPr>
          <p:nvPr>
            <p:ph type="sldNum" sz="quarter" idx="12"/>
          </p:nvPr>
        </p:nvSpPr>
        <p:spPr/>
        <p:txBody>
          <a:bodyPr/>
          <a:lstStyle/>
          <a:p>
            <a:fld id="{3CC63E4C-4642-794D-A2FD-70F6B81535F5}" type="slidenum">
              <a:rPr lang="en-US" smtClean="0"/>
              <a:pPr/>
              <a:t>12</a:t>
            </a:fld>
            <a:endParaRPr lang="en-US" dirty="0"/>
          </a:p>
        </p:txBody>
      </p:sp>
    </p:spTree>
    <p:extLst>
      <p:ext uri="{BB962C8B-B14F-4D97-AF65-F5344CB8AC3E}">
        <p14:creationId xmlns:p14="http://schemas.microsoft.com/office/powerpoint/2010/main" val="4225094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Increasing #Entries?</a:t>
            </a:r>
            <a:endParaRPr lang="en-US" dirty="0"/>
          </a:p>
        </p:txBody>
      </p:sp>
      <p:sp>
        <p:nvSpPr>
          <p:cNvPr id="3" name="Content Placeholder 2"/>
          <p:cNvSpPr>
            <a:spLocks noGrp="1"/>
          </p:cNvSpPr>
          <p:nvPr>
            <p:ph idx="1"/>
          </p:nvPr>
        </p:nvSpPr>
        <p:spPr>
          <a:xfrm>
            <a:off x="457200" y="1600200"/>
            <a:ext cx="8293206" cy="4525963"/>
          </a:xfrm>
        </p:spPr>
        <p:txBody>
          <a:bodyPr>
            <a:normAutofit fontScale="92500" lnSpcReduction="10000"/>
          </a:bodyPr>
          <a:lstStyle/>
          <a:p>
            <a:r>
              <a:rPr lang="en-US" dirty="0" smtClean="0"/>
              <a:t>Hit time as #entries increases?</a:t>
            </a:r>
          </a:p>
          <a:p>
            <a:pPr lvl="1"/>
            <a:r>
              <a:rPr lang="en-US" dirty="0" smtClean="0"/>
              <a:t>Increases, since reading tags and data from larger memory structures</a:t>
            </a:r>
          </a:p>
          <a:p>
            <a:r>
              <a:rPr lang="en-US" dirty="0" smtClean="0"/>
              <a:t>Miss rate as #entries increases?</a:t>
            </a:r>
          </a:p>
          <a:p>
            <a:pPr lvl="1"/>
            <a:r>
              <a:rPr lang="en-US" dirty="0" smtClean="0"/>
              <a:t>Goes down due to reduced capacity and conflict misses</a:t>
            </a:r>
          </a:p>
          <a:p>
            <a:pPr lvl="1"/>
            <a:r>
              <a:rPr lang="en-US" i="1" dirty="0" smtClean="0"/>
              <a:t>Architects rule of thumb: miss rate drops ~2x for every ~4x increase in capacity (only a gross approximation)</a:t>
            </a:r>
          </a:p>
          <a:p>
            <a:r>
              <a:rPr lang="en-US" dirty="0" smtClean="0"/>
              <a:t>Miss penalty as #entries increases?</a:t>
            </a:r>
          </a:p>
          <a:p>
            <a:pPr lvl="1"/>
            <a:r>
              <a:rPr lang="en-US" dirty="0" smtClean="0"/>
              <a:t>Unchanged</a:t>
            </a:r>
          </a:p>
        </p:txBody>
      </p:sp>
      <p:sp>
        <p:nvSpPr>
          <p:cNvPr id="6" name="Slide Number Placeholder 5"/>
          <p:cNvSpPr>
            <a:spLocks noGrp="1"/>
          </p:cNvSpPr>
          <p:nvPr>
            <p:ph type="sldNum" sz="quarter" idx="12"/>
          </p:nvPr>
        </p:nvSpPr>
        <p:spPr/>
        <p:txBody>
          <a:bodyPr/>
          <a:lstStyle/>
          <a:p>
            <a:fld id="{3CC63E4C-4642-794D-A2FD-70F6B81535F5}" type="slidenum">
              <a:rPr lang="en-US" smtClean="0"/>
              <a:pPr/>
              <a:t>13</a:t>
            </a:fld>
            <a:endParaRPr lang="en-US" dirty="0"/>
          </a:p>
        </p:txBody>
      </p:sp>
    </p:spTree>
    <p:extLst>
      <p:ext uri="{BB962C8B-B14F-4D97-AF65-F5344CB8AC3E}">
        <p14:creationId xmlns:p14="http://schemas.microsoft.com/office/powerpoint/2010/main" val="1951914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lstStyle/>
          <a:p>
            <a:r>
              <a:rPr lang="en-US" dirty="0" smtClean="0"/>
              <a:t>Project 2, Part 2 due 3/22</a:t>
            </a:r>
          </a:p>
          <a:p>
            <a:r>
              <a:rPr lang="en-US" dirty="0" smtClean="0"/>
              <a:t>No assigned work over spring break</a:t>
            </a:r>
          </a:p>
          <a:p>
            <a:r>
              <a:rPr lang="en-US" dirty="0" smtClean="0"/>
              <a:t>Next assignment, HW5, due 04/05</a:t>
            </a:r>
          </a:p>
          <a:p>
            <a:r>
              <a:rPr lang="en-US" dirty="0" smtClean="0"/>
              <a:t>Midterm II is 04/09</a:t>
            </a:r>
          </a:p>
          <a:p>
            <a:pPr lvl="1"/>
            <a:r>
              <a:rPr lang="en-US" dirty="0" smtClean="0"/>
              <a:t>Conflict? Email Sagar</a:t>
            </a:r>
          </a:p>
          <a:p>
            <a:pPr lvl="1"/>
            <a:r>
              <a:rPr lang="en-US" dirty="0" smtClean="0"/>
              <a:t>DSP will receive email about accommodations soon</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14</a:t>
            </a:fld>
            <a:endParaRPr lang="en-US"/>
          </a:p>
        </p:txBody>
      </p:sp>
    </p:spTree>
    <p:extLst>
      <p:ext uri="{BB962C8B-B14F-4D97-AF65-F5344CB8AC3E}">
        <p14:creationId xmlns:p14="http://schemas.microsoft.com/office/powerpoint/2010/main" val="16699920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Reduce Miss Penalty?</a:t>
            </a:r>
            <a:endParaRPr lang="en-US" dirty="0"/>
          </a:p>
        </p:txBody>
      </p:sp>
      <p:sp>
        <p:nvSpPr>
          <p:cNvPr id="3" name="Content Placeholder 2"/>
          <p:cNvSpPr>
            <a:spLocks noGrp="1"/>
          </p:cNvSpPr>
          <p:nvPr>
            <p:ph idx="1"/>
          </p:nvPr>
        </p:nvSpPr>
        <p:spPr/>
        <p:txBody>
          <a:bodyPr/>
          <a:lstStyle/>
          <a:p>
            <a:r>
              <a:rPr lang="en-US" dirty="0" smtClean="0"/>
              <a:t>Could there be locality on misses from a cache?</a:t>
            </a:r>
          </a:p>
          <a:p>
            <a:r>
              <a:rPr lang="en-US" dirty="0" smtClean="0"/>
              <a:t>Use multiple cache levels!</a:t>
            </a:r>
          </a:p>
          <a:p>
            <a:r>
              <a:rPr lang="en-US" dirty="0" smtClean="0"/>
              <a:t>With Moore’s Law, more room on die for bigger L1 caches and for second-level (L2) cache</a:t>
            </a:r>
          </a:p>
          <a:p>
            <a:r>
              <a:rPr lang="en-US" dirty="0" smtClean="0"/>
              <a:t>And in some cases even an L3 cache!</a:t>
            </a:r>
          </a:p>
          <a:p>
            <a:r>
              <a:rPr lang="en-US" dirty="0" smtClean="0"/>
              <a:t>IBM mainframes have ~1GB L4 cache off-chip.</a:t>
            </a:r>
          </a:p>
          <a:p>
            <a:endParaRPr lang="en-US" dirty="0" smtClean="0"/>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15</a:t>
            </a:fld>
            <a:endParaRPr lang="en-US"/>
          </a:p>
        </p:txBody>
      </p:sp>
    </p:spTree>
    <p:extLst>
      <p:ext uri="{BB962C8B-B14F-4D97-AF65-F5344CB8AC3E}">
        <p14:creationId xmlns:p14="http://schemas.microsoft.com/office/powerpoint/2010/main" val="1306833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2626" name="Rectangle 2"/>
          <p:cNvSpPr>
            <a:spLocks noGrp="1" noChangeArrowheads="1"/>
          </p:cNvSpPr>
          <p:nvPr>
            <p:ph type="title"/>
          </p:nvPr>
        </p:nvSpPr>
        <p:spPr/>
        <p:txBody>
          <a:bodyPr/>
          <a:lstStyle/>
          <a:p>
            <a:r>
              <a:rPr lang="en-US" dirty="0" smtClean="0"/>
              <a:t>Review: Memory Hierarchy</a:t>
            </a:r>
            <a:endParaRPr lang="en-US" dirty="0"/>
          </a:p>
        </p:txBody>
      </p:sp>
      <p:grpSp>
        <p:nvGrpSpPr>
          <p:cNvPr id="2" name="Group 3"/>
          <p:cNvGrpSpPr>
            <a:grpSpLocks/>
          </p:cNvGrpSpPr>
          <p:nvPr/>
        </p:nvGrpSpPr>
        <p:grpSpPr bwMode="auto">
          <a:xfrm>
            <a:off x="628650" y="1144588"/>
            <a:ext cx="7924800" cy="954088"/>
            <a:chOff x="396" y="407"/>
            <a:chExt cx="4992" cy="601"/>
          </a:xfrm>
        </p:grpSpPr>
        <p:sp>
          <p:nvSpPr>
            <p:cNvPr id="2842628" name="Rectangle 4"/>
            <p:cNvSpPr>
              <a:spLocks noChangeArrowheads="1"/>
            </p:cNvSpPr>
            <p:nvPr/>
          </p:nvSpPr>
          <p:spPr bwMode="auto">
            <a:xfrm>
              <a:off x="396" y="407"/>
              <a:ext cx="4992" cy="278"/>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3200" dirty="0">
                  <a:solidFill>
                    <a:schemeClr val="tx1"/>
                  </a:solidFill>
                  <a:latin typeface="+mj-lt"/>
                </a:rPr>
                <a:t>Processor</a:t>
              </a:r>
            </a:p>
          </p:txBody>
        </p:sp>
        <p:sp>
          <p:nvSpPr>
            <p:cNvPr id="2842629" name="Line 5"/>
            <p:cNvSpPr>
              <a:spLocks noChangeShapeType="1"/>
            </p:cNvSpPr>
            <p:nvPr/>
          </p:nvSpPr>
          <p:spPr bwMode="auto">
            <a:xfrm flipV="1">
              <a:off x="2844" y="720"/>
              <a:ext cx="0" cy="288"/>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latin typeface="18 VAG Rounded Bold   07390"/>
              </a:endParaRPr>
            </a:p>
          </p:txBody>
        </p:sp>
      </p:grpSp>
      <p:grpSp>
        <p:nvGrpSpPr>
          <p:cNvPr id="3" name="Group 6"/>
          <p:cNvGrpSpPr>
            <a:grpSpLocks/>
          </p:cNvGrpSpPr>
          <p:nvPr/>
        </p:nvGrpSpPr>
        <p:grpSpPr bwMode="auto">
          <a:xfrm>
            <a:off x="704850" y="5527681"/>
            <a:ext cx="7620000" cy="427038"/>
            <a:chOff x="444" y="3168"/>
            <a:chExt cx="4800" cy="269"/>
          </a:xfrm>
        </p:grpSpPr>
        <p:sp>
          <p:nvSpPr>
            <p:cNvPr id="2842631" name="Rectangle 7"/>
            <p:cNvSpPr>
              <a:spLocks noChangeArrowheads="1"/>
            </p:cNvSpPr>
            <p:nvPr/>
          </p:nvSpPr>
          <p:spPr bwMode="auto">
            <a:xfrm>
              <a:off x="828" y="3190"/>
              <a:ext cx="4032" cy="247"/>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800" dirty="0">
                  <a:solidFill>
                    <a:schemeClr val="tx1"/>
                  </a:solidFill>
                  <a:latin typeface="+mj-lt"/>
                </a:rPr>
                <a:t>Size of memory at each level</a:t>
              </a:r>
            </a:p>
          </p:txBody>
        </p:sp>
        <p:sp>
          <p:nvSpPr>
            <p:cNvPr id="2842632" name="Line 8"/>
            <p:cNvSpPr>
              <a:spLocks noChangeShapeType="1"/>
            </p:cNvSpPr>
            <p:nvPr/>
          </p:nvSpPr>
          <p:spPr bwMode="auto">
            <a:xfrm flipV="1">
              <a:off x="444" y="3168"/>
              <a:ext cx="4800" cy="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latin typeface="18 VAG Rounded Bold   07390"/>
              </a:endParaRPr>
            </a:p>
          </p:txBody>
        </p:sp>
      </p:grpSp>
      <p:grpSp>
        <p:nvGrpSpPr>
          <p:cNvPr id="4" name="Group 9"/>
          <p:cNvGrpSpPr>
            <a:grpSpLocks/>
          </p:cNvGrpSpPr>
          <p:nvPr/>
        </p:nvGrpSpPr>
        <p:grpSpPr bwMode="auto">
          <a:xfrm>
            <a:off x="6191250" y="1641475"/>
            <a:ext cx="2514600" cy="3657600"/>
            <a:chOff x="3900" y="720"/>
            <a:chExt cx="1584" cy="2304"/>
          </a:xfrm>
        </p:grpSpPr>
        <p:sp>
          <p:nvSpPr>
            <p:cNvPr id="2842634" name="Rectangle 10"/>
            <p:cNvSpPr>
              <a:spLocks noChangeArrowheads="1"/>
            </p:cNvSpPr>
            <p:nvPr/>
          </p:nvSpPr>
          <p:spPr bwMode="auto">
            <a:xfrm>
              <a:off x="3900" y="816"/>
              <a:ext cx="1536" cy="1061"/>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800" dirty="0">
                  <a:solidFill>
                    <a:schemeClr val="tx1"/>
                  </a:solidFill>
                  <a:latin typeface="+mj-lt"/>
                </a:rPr>
                <a:t>Increasing</a:t>
              </a:r>
              <a:r>
                <a:rPr lang="en-US" sz="2800" dirty="0" smtClean="0">
                  <a:solidFill>
                    <a:schemeClr val="tx1"/>
                  </a:solidFill>
                  <a:latin typeface="+mj-lt"/>
                </a:rPr>
                <a:t> distance </a:t>
              </a:r>
              <a:r>
                <a:rPr lang="en-US" sz="2800" dirty="0">
                  <a:solidFill>
                    <a:schemeClr val="tx1"/>
                  </a:solidFill>
                  <a:latin typeface="+mj-lt"/>
                </a:rPr>
                <a:t>from</a:t>
              </a:r>
              <a:r>
                <a:rPr lang="en-US" sz="2800" dirty="0" smtClean="0">
                  <a:solidFill>
                    <a:schemeClr val="tx1"/>
                  </a:solidFill>
                  <a:latin typeface="+mj-lt"/>
                </a:rPr>
                <a:t> processor,</a:t>
              </a:r>
              <a:br>
                <a:rPr lang="en-US" sz="2800" dirty="0" smtClean="0">
                  <a:solidFill>
                    <a:schemeClr val="tx1"/>
                  </a:solidFill>
                  <a:latin typeface="+mj-lt"/>
                </a:rPr>
              </a:br>
              <a:r>
                <a:rPr lang="en-US" sz="2800" dirty="0" smtClean="0">
                  <a:solidFill>
                    <a:schemeClr val="tx1"/>
                  </a:solidFill>
                  <a:latin typeface="+mj-lt"/>
                </a:rPr>
                <a:t>decreasing  </a:t>
              </a:r>
              <a:r>
                <a:rPr lang="en-US" sz="2800" dirty="0">
                  <a:solidFill>
                    <a:schemeClr val="tx1"/>
                  </a:solidFill>
                  <a:latin typeface="+mj-lt"/>
                </a:rPr>
                <a:t>speed</a:t>
              </a:r>
            </a:p>
          </p:txBody>
        </p:sp>
        <p:sp>
          <p:nvSpPr>
            <p:cNvPr id="2842635" name="Line 11"/>
            <p:cNvSpPr>
              <a:spLocks noChangeShapeType="1"/>
            </p:cNvSpPr>
            <p:nvPr/>
          </p:nvSpPr>
          <p:spPr bwMode="auto">
            <a:xfrm>
              <a:off x="5484" y="720"/>
              <a:ext cx="0" cy="230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latin typeface="18 VAG Rounded Bold   07390"/>
              </a:endParaRPr>
            </a:p>
          </p:txBody>
        </p:sp>
      </p:grpSp>
      <p:grpSp>
        <p:nvGrpSpPr>
          <p:cNvPr id="5" name="Group 12"/>
          <p:cNvGrpSpPr>
            <a:grpSpLocks/>
          </p:cNvGrpSpPr>
          <p:nvPr/>
        </p:nvGrpSpPr>
        <p:grpSpPr bwMode="auto">
          <a:xfrm>
            <a:off x="781050" y="2098675"/>
            <a:ext cx="7467600" cy="3276600"/>
            <a:chOff x="492" y="1008"/>
            <a:chExt cx="4704" cy="2064"/>
          </a:xfrm>
        </p:grpSpPr>
        <p:sp>
          <p:nvSpPr>
            <p:cNvPr id="2842637" name="AutoShape 13"/>
            <p:cNvSpPr>
              <a:spLocks noChangeArrowheads="1"/>
            </p:cNvSpPr>
            <p:nvPr/>
          </p:nvSpPr>
          <p:spPr bwMode="auto">
            <a:xfrm>
              <a:off x="492" y="1008"/>
              <a:ext cx="4704" cy="2064"/>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latin typeface="18 VAG Rounded Bold   07390"/>
              </a:endParaRPr>
            </a:p>
          </p:txBody>
        </p:sp>
        <p:grpSp>
          <p:nvGrpSpPr>
            <p:cNvPr id="6" name="Group 14"/>
            <p:cNvGrpSpPr>
              <a:grpSpLocks/>
            </p:cNvGrpSpPr>
            <p:nvPr/>
          </p:nvGrpSpPr>
          <p:grpSpPr bwMode="auto">
            <a:xfrm>
              <a:off x="2220" y="1270"/>
              <a:ext cx="1296" cy="314"/>
              <a:chOff x="2220" y="1270"/>
              <a:chExt cx="1296" cy="314"/>
            </a:xfrm>
          </p:grpSpPr>
          <p:sp>
            <p:nvSpPr>
              <p:cNvPr id="2842639" name="Rectangle 15"/>
              <p:cNvSpPr>
                <a:spLocks noChangeArrowheads="1"/>
              </p:cNvSpPr>
              <p:nvPr/>
            </p:nvSpPr>
            <p:spPr bwMode="auto">
              <a:xfrm>
                <a:off x="2364" y="1270"/>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dirty="0">
                    <a:solidFill>
                      <a:schemeClr val="tx1"/>
                    </a:solidFill>
                    <a:latin typeface="+mj-lt"/>
                  </a:rPr>
                  <a:t>Level 1</a:t>
                </a:r>
              </a:p>
            </p:txBody>
          </p:sp>
          <p:sp>
            <p:nvSpPr>
              <p:cNvPr id="2842640" name="Line 16"/>
              <p:cNvSpPr>
                <a:spLocks noChangeShapeType="1"/>
              </p:cNvSpPr>
              <p:nvPr/>
            </p:nvSpPr>
            <p:spPr bwMode="auto">
              <a:xfrm>
                <a:off x="2220" y="1584"/>
                <a:ext cx="1296"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grpSp>
        <p:grpSp>
          <p:nvGrpSpPr>
            <p:cNvPr id="7" name="Group 17"/>
            <p:cNvGrpSpPr>
              <a:grpSpLocks/>
            </p:cNvGrpSpPr>
            <p:nvPr/>
          </p:nvGrpSpPr>
          <p:grpSpPr bwMode="auto">
            <a:xfrm>
              <a:off x="1788" y="1680"/>
              <a:ext cx="2160" cy="288"/>
              <a:chOff x="1788" y="1680"/>
              <a:chExt cx="2160" cy="288"/>
            </a:xfrm>
          </p:grpSpPr>
          <p:sp>
            <p:nvSpPr>
              <p:cNvPr id="2842642" name="Rectangle 18"/>
              <p:cNvSpPr>
                <a:spLocks noChangeArrowheads="1"/>
              </p:cNvSpPr>
              <p:nvPr/>
            </p:nvSpPr>
            <p:spPr bwMode="auto">
              <a:xfrm>
                <a:off x="2364" y="1680"/>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dirty="0">
                    <a:solidFill>
                      <a:schemeClr val="tx1"/>
                    </a:solidFill>
                    <a:latin typeface="+mj-lt"/>
                  </a:rPr>
                  <a:t>Level 2</a:t>
                </a:r>
              </a:p>
            </p:txBody>
          </p:sp>
          <p:sp>
            <p:nvSpPr>
              <p:cNvPr id="2842643" name="Line 19"/>
              <p:cNvSpPr>
                <a:spLocks noChangeShapeType="1"/>
              </p:cNvSpPr>
              <p:nvPr/>
            </p:nvSpPr>
            <p:spPr bwMode="auto">
              <a:xfrm>
                <a:off x="1788" y="1968"/>
                <a:ext cx="2160"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grpSp>
        <p:sp>
          <p:nvSpPr>
            <p:cNvPr id="2842644" name="Rectangle 20"/>
            <p:cNvSpPr>
              <a:spLocks noChangeArrowheads="1"/>
            </p:cNvSpPr>
            <p:nvPr/>
          </p:nvSpPr>
          <p:spPr bwMode="auto">
            <a:xfrm>
              <a:off x="2364" y="2736"/>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a:solidFill>
                    <a:schemeClr val="tx1"/>
                  </a:solidFill>
                  <a:latin typeface="+mj-lt"/>
                </a:rPr>
                <a:t>Level n</a:t>
              </a:r>
            </a:p>
          </p:txBody>
        </p:sp>
        <p:grpSp>
          <p:nvGrpSpPr>
            <p:cNvPr id="8" name="Group 21"/>
            <p:cNvGrpSpPr>
              <a:grpSpLocks/>
            </p:cNvGrpSpPr>
            <p:nvPr/>
          </p:nvGrpSpPr>
          <p:grpSpPr bwMode="auto">
            <a:xfrm>
              <a:off x="1308" y="2064"/>
              <a:ext cx="3024" cy="288"/>
              <a:chOff x="1308" y="2064"/>
              <a:chExt cx="3024" cy="288"/>
            </a:xfrm>
          </p:grpSpPr>
          <p:sp>
            <p:nvSpPr>
              <p:cNvPr id="2842646" name="Rectangle 22"/>
              <p:cNvSpPr>
                <a:spLocks noChangeArrowheads="1"/>
              </p:cNvSpPr>
              <p:nvPr/>
            </p:nvSpPr>
            <p:spPr bwMode="auto">
              <a:xfrm>
                <a:off x="2364" y="2064"/>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a:solidFill>
                      <a:schemeClr val="tx1"/>
                    </a:solidFill>
                    <a:latin typeface="+mj-lt"/>
                  </a:rPr>
                  <a:t>Level 3</a:t>
                </a:r>
              </a:p>
            </p:txBody>
          </p:sp>
          <p:sp>
            <p:nvSpPr>
              <p:cNvPr id="2842647" name="Line 23"/>
              <p:cNvSpPr>
                <a:spLocks noChangeShapeType="1"/>
              </p:cNvSpPr>
              <p:nvPr/>
            </p:nvSpPr>
            <p:spPr bwMode="auto">
              <a:xfrm>
                <a:off x="1308" y="2352"/>
                <a:ext cx="3024"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grpSp>
        <p:grpSp>
          <p:nvGrpSpPr>
            <p:cNvPr id="9" name="Group 24"/>
            <p:cNvGrpSpPr>
              <a:grpSpLocks/>
            </p:cNvGrpSpPr>
            <p:nvPr/>
          </p:nvGrpSpPr>
          <p:grpSpPr bwMode="auto">
            <a:xfrm>
              <a:off x="972" y="2400"/>
              <a:ext cx="3792" cy="288"/>
              <a:chOff x="972" y="2400"/>
              <a:chExt cx="3792" cy="288"/>
            </a:xfrm>
          </p:grpSpPr>
          <p:sp>
            <p:nvSpPr>
              <p:cNvPr id="2842649" name="Line 25"/>
              <p:cNvSpPr>
                <a:spLocks noChangeShapeType="1"/>
              </p:cNvSpPr>
              <p:nvPr/>
            </p:nvSpPr>
            <p:spPr bwMode="auto">
              <a:xfrm>
                <a:off x="972" y="2688"/>
                <a:ext cx="3792"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sp>
            <p:nvSpPr>
              <p:cNvPr id="2842650" name="Rectangle 26"/>
              <p:cNvSpPr>
                <a:spLocks noChangeArrowheads="1"/>
              </p:cNvSpPr>
              <p:nvPr/>
            </p:nvSpPr>
            <p:spPr bwMode="auto">
              <a:xfrm>
                <a:off x="2364" y="2400"/>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a:solidFill>
                      <a:schemeClr val="tx1"/>
                    </a:solidFill>
                    <a:latin typeface="+mj-lt"/>
                  </a:rPr>
                  <a:t>. . .</a:t>
                </a:r>
              </a:p>
            </p:txBody>
          </p:sp>
        </p:grpSp>
      </p:grpSp>
      <p:sp>
        <p:nvSpPr>
          <p:cNvPr id="2842651" name="Text Box 27"/>
          <p:cNvSpPr txBox="1">
            <a:spLocks noChangeArrowheads="1"/>
          </p:cNvSpPr>
          <p:nvPr/>
        </p:nvSpPr>
        <p:spPr bwMode="auto">
          <a:xfrm>
            <a:off x="381000" y="1870075"/>
            <a:ext cx="1146806" cy="584776"/>
          </a:xfrm>
          <a:prstGeom prst="rect">
            <a:avLst/>
          </a:prstGeom>
          <a:noFill/>
          <a:ln w="12700">
            <a:noFill/>
            <a:miter lim="800000"/>
            <a:headEnd/>
            <a:tailEnd/>
          </a:ln>
          <a:effectLst/>
        </p:spPr>
        <p:txBody>
          <a:bodyPr wrap="none">
            <a:prstTxWarp prst="textNoShape">
              <a:avLst/>
            </a:prstTxWarp>
            <a:spAutoFit/>
          </a:bodyPr>
          <a:lstStyle/>
          <a:p>
            <a:r>
              <a:rPr lang="en-US" sz="3200" i="1" dirty="0" smtClean="0">
                <a:latin typeface="+mj-lt"/>
              </a:rPr>
              <a:t>Inner</a:t>
            </a:r>
            <a:endParaRPr lang="en-US" sz="3200" i="1" dirty="0">
              <a:solidFill>
                <a:schemeClr val="tx1"/>
              </a:solidFill>
              <a:latin typeface="+mj-lt"/>
            </a:endParaRPr>
          </a:p>
        </p:txBody>
      </p:sp>
      <p:sp>
        <p:nvSpPr>
          <p:cNvPr id="2842652" name="Text Box 28"/>
          <p:cNvSpPr txBox="1">
            <a:spLocks noChangeArrowheads="1"/>
          </p:cNvSpPr>
          <p:nvPr/>
        </p:nvSpPr>
        <p:spPr bwMode="auto">
          <a:xfrm>
            <a:off x="381000" y="4114800"/>
            <a:ext cx="1169746" cy="523220"/>
          </a:xfrm>
          <a:prstGeom prst="rect">
            <a:avLst/>
          </a:prstGeom>
          <a:noFill/>
          <a:ln w="12700">
            <a:noFill/>
            <a:miter lim="800000"/>
            <a:headEnd/>
            <a:tailEnd/>
          </a:ln>
          <a:effectLst/>
        </p:spPr>
        <p:txBody>
          <a:bodyPr wrap="none">
            <a:prstTxWarp prst="textNoShape">
              <a:avLst/>
            </a:prstTxWarp>
            <a:spAutoFit/>
          </a:bodyPr>
          <a:lstStyle/>
          <a:p>
            <a:r>
              <a:rPr lang="en-US" sz="2800" i="1" dirty="0" smtClean="0">
                <a:latin typeface="18 VAG Rounded Bold   07390"/>
              </a:rPr>
              <a:t>Outer</a:t>
            </a:r>
            <a:endParaRPr lang="en-US" sz="2800" i="1" dirty="0">
              <a:latin typeface="18 VAG Rounded Bold   07390"/>
            </a:endParaRPr>
          </a:p>
        </p:txBody>
      </p:sp>
      <p:grpSp>
        <p:nvGrpSpPr>
          <p:cNvPr id="10" name="Group 29"/>
          <p:cNvGrpSpPr>
            <a:grpSpLocks/>
          </p:cNvGrpSpPr>
          <p:nvPr/>
        </p:nvGrpSpPr>
        <p:grpSpPr bwMode="auto">
          <a:xfrm>
            <a:off x="238125" y="1804988"/>
            <a:ext cx="2135188" cy="3625850"/>
            <a:chOff x="150" y="823"/>
            <a:chExt cx="1345" cy="2284"/>
          </a:xfrm>
        </p:grpSpPr>
        <p:sp>
          <p:nvSpPr>
            <p:cNvPr id="2842654" name="Text Box 30"/>
            <p:cNvSpPr txBox="1">
              <a:spLocks noChangeArrowheads="1"/>
            </p:cNvSpPr>
            <p:nvPr/>
          </p:nvSpPr>
          <p:spPr bwMode="auto">
            <a:xfrm>
              <a:off x="150" y="1237"/>
              <a:ext cx="1345" cy="989"/>
            </a:xfrm>
            <a:prstGeom prst="rect">
              <a:avLst/>
            </a:prstGeom>
            <a:noFill/>
            <a:ln w="12700">
              <a:noFill/>
              <a:miter lim="800000"/>
              <a:headEnd/>
              <a:tailEnd/>
            </a:ln>
            <a:effectLst/>
          </p:spPr>
          <p:txBody>
            <a:bodyPr>
              <a:prstTxWarp prst="textNoShape">
                <a:avLst/>
              </a:prstTxWarp>
              <a:spAutoFit/>
            </a:bodyPr>
            <a:lstStyle/>
            <a:p>
              <a:pPr algn="ctr"/>
              <a:r>
                <a:rPr lang="en-US" sz="3200" dirty="0">
                  <a:solidFill>
                    <a:schemeClr val="tx1"/>
                  </a:solidFill>
                  <a:latin typeface="+mj-lt"/>
                </a:rPr>
                <a:t>Levels in memory hierarchy</a:t>
              </a:r>
            </a:p>
          </p:txBody>
        </p:sp>
        <p:sp>
          <p:nvSpPr>
            <p:cNvPr id="2842655" name="Line 31"/>
            <p:cNvSpPr>
              <a:spLocks noChangeShapeType="1"/>
            </p:cNvSpPr>
            <p:nvPr/>
          </p:nvSpPr>
          <p:spPr bwMode="auto">
            <a:xfrm>
              <a:off x="155" y="823"/>
              <a:ext cx="0" cy="228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latin typeface="18 VAG Rounded Bold   07390"/>
              </a:endParaRPr>
            </a:p>
          </p:txBody>
        </p:sp>
      </p:grpSp>
      <p:sp>
        <p:nvSpPr>
          <p:cNvPr id="2842656" name="Text Box 32"/>
          <p:cNvSpPr txBox="1">
            <a:spLocks noChangeArrowheads="1"/>
          </p:cNvSpPr>
          <p:nvPr/>
        </p:nvSpPr>
        <p:spPr bwMode="auto">
          <a:xfrm>
            <a:off x="1143000" y="5829300"/>
            <a:ext cx="7086600" cy="695575"/>
          </a:xfrm>
          <a:prstGeom prst="rect">
            <a:avLst/>
          </a:prstGeom>
          <a:noFill/>
          <a:ln w="12700">
            <a:noFill/>
            <a:miter lim="800000"/>
            <a:headEnd/>
            <a:tailEnd/>
          </a:ln>
          <a:effectLst/>
        </p:spPr>
        <p:txBody>
          <a:bodyPr>
            <a:prstTxWarp prst="textNoShape">
              <a:avLst/>
            </a:prstTxWarp>
            <a:spAutoFit/>
          </a:bodyPr>
          <a:lstStyle/>
          <a:p>
            <a:pPr algn="ctr">
              <a:lnSpc>
                <a:spcPct val="80000"/>
              </a:lnSpc>
            </a:pPr>
            <a:r>
              <a:rPr lang="en-US" sz="2400" i="1" dirty="0">
                <a:latin typeface="+mj-lt"/>
              </a:rPr>
              <a:t>As we move to</a:t>
            </a:r>
            <a:r>
              <a:rPr lang="en-US" sz="2400" i="1" dirty="0" smtClean="0">
                <a:latin typeface="+mj-lt"/>
              </a:rPr>
              <a:t> outer levels </a:t>
            </a:r>
            <a:r>
              <a:rPr lang="en-US" sz="2400" i="1" dirty="0">
                <a:latin typeface="+mj-lt"/>
              </a:rPr>
              <a:t>the latency goes </a:t>
            </a:r>
            <a:r>
              <a:rPr lang="en-US" sz="2400" i="1" dirty="0" smtClean="0">
                <a:latin typeface="+mj-lt"/>
              </a:rPr>
              <a:t>up</a:t>
            </a:r>
            <a:br>
              <a:rPr lang="en-US" sz="2400" i="1" dirty="0" smtClean="0">
                <a:latin typeface="+mj-lt"/>
              </a:rPr>
            </a:br>
            <a:r>
              <a:rPr lang="en-US" sz="2400" i="1" dirty="0" smtClean="0">
                <a:latin typeface="+mj-lt"/>
              </a:rPr>
              <a:t> </a:t>
            </a:r>
            <a:r>
              <a:rPr lang="en-US" sz="2400" i="1" dirty="0">
                <a:latin typeface="+mj-lt"/>
              </a:rPr>
              <a:t>and price per bit goes </a:t>
            </a:r>
            <a:r>
              <a:rPr lang="en-US" sz="2400" i="1" dirty="0" smtClean="0">
                <a:latin typeface="+mj-lt"/>
              </a:rPr>
              <a:t>down.</a:t>
            </a:r>
            <a:endParaRPr lang="en-US" sz="2400" i="1" dirty="0">
              <a:latin typeface="+mj-lt"/>
            </a:endParaRPr>
          </a:p>
        </p:txBody>
      </p:sp>
      <p:sp>
        <p:nvSpPr>
          <p:cNvPr id="34" name="Slide Number Placeholder 33"/>
          <p:cNvSpPr>
            <a:spLocks noGrp="1"/>
          </p:cNvSpPr>
          <p:nvPr>
            <p:ph type="sldNum" sz="quarter" idx="12"/>
          </p:nvPr>
        </p:nvSpPr>
        <p:spPr/>
        <p:txBody>
          <a:bodyPr/>
          <a:lstStyle/>
          <a:p>
            <a:fld id="{3CC63E4C-4642-794D-A2FD-70F6B81535F5}" type="slidenum">
              <a:rPr lang="en-US" smtClean="0"/>
              <a:pPr/>
              <a:t>16</a:t>
            </a:fld>
            <a:endParaRPr lang="en-US" dirty="0"/>
          </a:p>
        </p:txBody>
      </p:sp>
    </p:spTree>
    <p:extLst>
      <p:ext uri="{BB962C8B-B14F-4D97-AF65-F5344CB8AC3E}">
        <p14:creationId xmlns:p14="http://schemas.microsoft.com/office/powerpoint/2010/main" val="37987848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8426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8426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2842656"/>
                                        </p:tgtEl>
                                        <p:attrNameLst>
                                          <p:attrName>style.visibility</p:attrName>
                                        </p:attrNameLst>
                                      </p:cBhvr>
                                      <p:to>
                                        <p:strVal val="visible"/>
                                      </p:to>
                                    </p:set>
                                    <p:anim calcmode="lin" valueType="num">
                                      <p:cBhvr>
                                        <p:cTn id="38" dur="500" fill="hold"/>
                                        <p:tgtEl>
                                          <p:spTgt spid="2842656"/>
                                        </p:tgtEl>
                                        <p:attrNameLst>
                                          <p:attrName>ppt_w</p:attrName>
                                        </p:attrNameLst>
                                      </p:cBhvr>
                                      <p:tavLst>
                                        <p:tav tm="0">
                                          <p:val>
                                            <p:fltVal val="0"/>
                                          </p:val>
                                        </p:tav>
                                        <p:tav tm="100000">
                                          <p:val>
                                            <p:strVal val="#ppt_w"/>
                                          </p:val>
                                        </p:tav>
                                      </p:tavLst>
                                    </p:anim>
                                    <p:anim calcmode="lin" valueType="num">
                                      <p:cBhvr>
                                        <p:cTn id="39" dur="500" fill="hold"/>
                                        <p:tgtEl>
                                          <p:spTgt spid="28426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2651" grpId="0" autoUpdateAnimBg="0"/>
      <p:bldP spid="2842652" grpId="0" autoUpdateAnimBg="0"/>
      <p:bldP spid="284265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Lecture 11: In the News</a:t>
            </a:r>
            <a:endParaRPr lang="en-US" dirty="0"/>
          </a:p>
        </p:txBody>
      </p:sp>
      <p:sp>
        <p:nvSpPr>
          <p:cNvPr id="3" name="Content Placeholder 2"/>
          <p:cNvSpPr>
            <a:spLocks noGrp="1"/>
          </p:cNvSpPr>
          <p:nvPr>
            <p:ph idx="1"/>
          </p:nvPr>
        </p:nvSpPr>
        <p:spPr>
          <a:xfrm>
            <a:off x="232833" y="1261533"/>
            <a:ext cx="8593667" cy="4525963"/>
          </a:xfrm>
        </p:spPr>
        <p:txBody>
          <a:bodyPr>
            <a:normAutofit fontScale="92500" lnSpcReduction="10000"/>
          </a:bodyPr>
          <a:lstStyle/>
          <a:p>
            <a:r>
              <a:rPr lang="en-US" dirty="0" smtClean="0"/>
              <a:t>At ISSCC 2015 in San Francisco yesterday,</a:t>
            </a:r>
            <a:r>
              <a:rPr lang="en-US" dirty="0"/>
              <a:t> </a:t>
            </a:r>
            <a:r>
              <a:rPr lang="en-US" dirty="0" smtClean="0"/>
              <a:t>latest IBM mainframe chip details</a:t>
            </a:r>
          </a:p>
          <a:p>
            <a:r>
              <a:rPr lang="en-US" dirty="0" smtClean="0"/>
              <a:t>z13 designed in 22nm SOI technology with </a:t>
            </a:r>
            <a:r>
              <a:rPr lang="en-US" dirty="0" smtClean="0">
                <a:solidFill>
                  <a:schemeClr val="accent2"/>
                </a:solidFill>
              </a:rPr>
              <a:t>seventeen</a:t>
            </a:r>
            <a:r>
              <a:rPr lang="en-US" dirty="0" smtClean="0"/>
              <a:t> metal layers, 4 billion transistors/chip</a:t>
            </a:r>
          </a:p>
          <a:p>
            <a:r>
              <a:rPr lang="en-US" dirty="0" smtClean="0"/>
              <a:t>8 cores/chip, with 2MB L2 cache, 64MB L3 cache, and 480MB L4 off-chip cache.</a:t>
            </a:r>
          </a:p>
          <a:p>
            <a:r>
              <a:rPr lang="en-US" dirty="0" smtClean="0"/>
              <a:t>5GHz clock rate, 6 instructions per cycle, 2 threads/core</a:t>
            </a:r>
          </a:p>
          <a:p>
            <a:r>
              <a:rPr lang="en-US" dirty="0" smtClean="0"/>
              <a:t>Up to 24 processor chips in shared memory node</a:t>
            </a:r>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0D227FE4-C4DE-B64E-BF78-4F634596A1E9}" type="slidenum">
              <a:rPr lang="en-US" smtClean="0"/>
              <a:pPr>
                <a:defRPr/>
              </a:pPr>
              <a:t>17</a:t>
            </a:fld>
            <a:endParaRPr lang="en-US"/>
          </a:p>
        </p:txBody>
      </p:sp>
    </p:spTree>
    <p:extLst>
      <p:ext uri="{BB962C8B-B14F-4D97-AF65-F5344CB8AC3E}">
        <p14:creationId xmlns:p14="http://schemas.microsoft.com/office/powerpoint/2010/main" val="5797434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8501" y="100660"/>
            <a:ext cx="8229600" cy="638747"/>
          </a:xfrm>
        </p:spPr>
        <p:txBody>
          <a:bodyPr>
            <a:normAutofit fontScale="90000"/>
          </a:bodyPr>
          <a:lstStyle/>
          <a:p>
            <a:r>
              <a:rPr lang="en-US" dirty="0" smtClean="0"/>
              <a:t>IBM z13 Memory Hierarchy</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18</a:t>
            </a:fld>
            <a:endParaRPr lang="en-US" dirty="0"/>
          </a:p>
        </p:txBody>
      </p:sp>
      <p:pic>
        <p:nvPicPr>
          <p:cNvPr id="7" name="Picture 6"/>
          <p:cNvPicPr>
            <a:picLocks noChangeAspect="1"/>
          </p:cNvPicPr>
          <p:nvPr/>
        </p:nvPicPr>
        <p:blipFill>
          <a:blip r:embed="rId2"/>
          <a:stretch>
            <a:fillRect/>
          </a:stretch>
        </p:blipFill>
        <p:spPr>
          <a:xfrm>
            <a:off x="0" y="891587"/>
            <a:ext cx="4549641" cy="5756405"/>
          </a:xfrm>
          <a:prstGeom prst="rect">
            <a:avLst/>
          </a:prstGeom>
        </p:spPr>
      </p:pic>
      <p:pic>
        <p:nvPicPr>
          <p:cNvPr id="9" name="Picture 8"/>
          <p:cNvPicPr>
            <a:picLocks noChangeAspect="1"/>
          </p:cNvPicPr>
          <p:nvPr/>
        </p:nvPicPr>
        <p:blipFill>
          <a:blip r:embed="rId3"/>
          <a:stretch>
            <a:fillRect/>
          </a:stretch>
        </p:blipFill>
        <p:spPr>
          <a:xfrm>
            <a:off x="4749213" y="3699804"/>
            <a:ext cx="3487985" cy="2940721"/>
          </a:xfrm>
          <a:prstGeom prst="rect">
            <a:avLst/>
          </a:prstGeom>
        </p:spPr>
      </p:pic>
      <p:pic>
        <p:nvPicPr>
          <p:cNvPr id="10" name="Picture 9"/>
          <p:cNvPicPr>
            <a:picLocks noChangeAspect="1"/>
          </p:cNvPicPr>
          <p:nvPr/>
        </p:nvPicPr>
        <p:blipFill>
          <a:blip r:embed="rId4"/>
          <a:stretch>
            <a:fillRect/>
          </a:stretch>
        </p:blipFill>
        <p:spPr>
          <a:xfrm>
            <a:off x="4749213" y="709834"/>
            <a:ext cx="3505381" cy="2955388"/>
          </a:xfrm>
          <a:prstGeom prst="rect">
            <a:avLst/>
          </a:prstGeom>
        </p:spPr>
      </p:pic>
    </p:spTree>
    <p:extLst>
      <p:ext uri="{BB962C8B-B14F-4D97-AF65-F5344CB8AC3E}">
        <p14:creationId xmlns:p14="http://schemas.microsoft.com/office/powerpoint/2010/main" val="2753522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vs. Global Miss Rates</a:t>
            </a:r>
            <a:endParaRPr lang="en-US" dirty="0"/>
          </a:p>
        </p:txBody>
      </p:sp>
      <p:sp>
        <p:nvSpPr>
          <p:cNvPr id="3" name="Content Placeholder 2"/>
          <p:cNvSpPr>
            <a:spLocks noGrp="1"/>
          </p:cNvSpPr>
          <p:nvPr>
            <p:ph idx="1"/>
          </p:nvPr>
        </p:nvSpPr>
        <p:spPr>
          <a:xfrm>
            <a:off x="335849" y="1600200"/>
            <a:ext cx="8648098" cy="4813021"/>
          </a:xfrm>
        </p:spPr>
        <p:txBody>
          <a:bodyPr>
            <a:normAutofit/>
          </a:bodyPr>
          <a:lstStyle/>
          <a:p>
            <a:pPr>
              <a:buClr>
                <a:schemeClr val="tx1"/>
              </a:buClr>
            </a:pPr>
            <a:r>
              <a:rPr lang="en-US" i="1" dirty="0" smtClean="0">
                <a:solidFill>
                  <a:srgbClr val="0000FF"/>
                </a:solidFill>
              </a:rPr>
              <a:t>Local miss rate </a:t>
            </a:r>
            <a:r>
              <a:rPr lang="en-US" dirty="0" smtClean="0"/>
              <a:t>– the fraction of references to one level of a cache that miss</a:t>
            </a:r>
          </a:p>
          <a:p>
            <a:pPr marL="342900" lvl="1" indent="-342900">
              <a:buFont typeface="Arial"/>
              <a:buChar char="•"/>
            </a:pPr>
            <a:r>
              <a:rPr lang="en-US" dirty="0" smtClean="0"/>
              <a:t>Local Miss rate L2$ = $L2 Misses / L1$ Misses</a:t>
            </a:r>
          </a:p>
          <a:p>
            <a:pPr>
              <a:buClr>
                <a:schemeClr val="tx1"/>
              </a:buClr>
            </a:pPr>
            <a:r>
              <a:rPr lang="en-US" i="1" dirty="0" smtClean="0">
                <a:solidFill>
                  <a:srgbClr val="0000FF"/>
                </a:solidFill>
              </a:rPr>
              <a:t>Global miss rate </a:t>
            </a:r>
            <a:r>
              <a:rPr lang="en-US" dirty="0" smtClean="0"/>
              <a:t>– the fraction of references that miss in all levels of a multilevel cache</a:t>
            </a:r>
          </a:p>
          <a:p>
            <a:pPr marL="742950" lvl="2" indent="-342900"/>
            <a:r>
              <a:rPr lang="en-US" dirty="0" smtClean="0"/>
              <a:t>L2$ local miss rate &gt;&gt; than the global miss rate</a:t>
            </a:r>
          </a:p>
          <a:p>
            <a:pPr marL="342900" lvl="1" indent="-342900">
              <a:buFont typeface="Arial"/>
              <a:buChar char="•"/>
            </a:pPr>
            <a:endParaRPr lang="en-US" dirty="0" smtClean="0"/>
          </a:p>
          <a:p>
            <a:endParaRPr lang="en-US" dirty="0" smtClean="0"/>
          </a:p>
          <a:p>
            <a:endParaRPr lang="en-US" dirty="0" smtClean="0"/>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19</a:t>
            </a:fld>
            <a:endParaRPr lang="en-US"/>
          </a:p>
        </p:txBody>
      </p:sp>
    </p:spTree>
    <p:extLst>
      <p:ext uri="{BB962C8B-B14F-4D97-AF65-F5344CB8AC3E}">
        <p14:creationId xmlns:p14="http://schemas.microsoft.com/office/powerpoint/2010/main" val="8038001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a:bodyPr>
          <a:lstStyle/>
          <a:p>
            <a:pPr>
              <a:lnSpc>
                <a:spcPct val="85000"/>
              </a:lnSpc>
            </a:pPr>
            <a:r>
              <a:rPr lang="en-US" dirty="0" smtClean="0"/>
              <a:t>You Are Here!</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 one time</a:t>
            </a:r>
          </a:p>
          <a:p>
            <a:pPr>
              <a:lnSpc>
                <a:spcPct val="90000"/>
              </a:lnSpc>
            </a:pPr>
            <a:r>
              <a:rPr lang="en-US" sz="2200" dirty="0" smtClean="0"/>
              <a:t>Programming Languages</a:t>
            </a:r>
          </a:p>
          <a:p>
            <a:pPr lvl="1">
              <a:lnSpc>
                <a:spcPct val="90000"/>
              </a:lnSpc>
              <a:buNone/>
            </a:pPr>
            <a:endParaRPr lang="en-US" sz="1800" dirty="0" smtClean="0"/>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Harness</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76413"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Memory               (Cache)</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Main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4"/>
          <p:cNvGrpSpPr/>
          <p:nvPr/>
        </p:nvGrpSpPr>
        <p:grpSpPr>
          <a:xfrm>
            <a:off x="5096055" y="3221247"/>
            <a:ext cx="4081758" cy="1086467"/>
            <a:chOff x="5670519" y="2946400"/>
            <a:chExt cx="4081758" cy="1086467"/>
          </a:xfrm>
        </p:grpSpPr>
        <p:sp>
          <p:nvSpPr>
            <p:cNvPr id="60" name="Rectangle 59"/>
            <p:cNvSpPr/>
            <p:nvPr/>
          </p:nvSpPr>
          <p:spPr>
            <a:xfrm>
              <a:off x="5670519" y="3480268"/>
              <a:ext cx="2865370" cy="552599"/>
            </a:xfrm>
            <a:prstGeom prst="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584770" y="2946400"/>
              <a:ext cx="1167507" cy="830997"/>
            </a:xfrm>
            <a:prstGeom prst="rect">
              <a:avLst/>
            </a:prstGeom>
            <a:noFill/>
          </p:spPr>
          <p:txBody>
            <a:bodyPr wrap="none" rtlCol="0">
              <a:spAutoFit/>
            </a:bodyPr>
            <a:lstStyle/>
            <a:p>
              <a:r>
                <a:rPr lang="en-US" sz="2400" b="1" dirty="0" smtClean="0">
                  <a:solidFill>
                    <a:srgbClr val="FF0000"/>
                  </a:solidFill>
                </a:rPr>
                <a:t>Today’s</a:t>
              </a:r>
            </a:p>
            <a:p>
              <a:r>
                <a:rPr lang="en-US" sz="2400" b="1" dirty="0" smtClean="0">
                  <a:solidFill>
                    <a:srgbClr val="FF0000"/>
                  </a:solidFill>
                </a:rPr>
                <a:t>Lecture</a:t>
              </a:r>
              <a:endParaRPr lang="en-US" sz="2400" b="1" dirty="0">
                <a:solidFill>
                  <a:srgbClr val="FF0000"/>
                </a:solidFill>
              </a:endParaRPr>
            </a:p>
          </p:txBody>
        </p:sp>
      </p:grpSp>
      <p:sp>
        <p:nvSpPr>
          <p:cNvPr id="62" name="Slide Number Placeholder 61"/>
          <p:cNvSpPr>
            <a:spLocks noGrp="1"/>
          </p:cNvSpPr>
          <p:nvPr>
            <p:ph type="sldNum" sz="quarter" idx="12"/>
          </p:nvPr>
        </p:nvSpPr>
        <p:spPr/>
        <p:txBody>
          <a:bodyPr/>
          <a:lstStyle/>
          <a:p>
            <a:fld id="{3CC63E4C-4642-794D-A2FD-70F6B81535F5}" type="slidenum">
              <a:rPr lang="en-US" smtClean="0"/>
              <a:pPr/>
              <a:t>2</a:t>
            </a:fld>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4A9FAF-6976-034A-B48B-469A9E042623}" type="datetime1">
              <a:rPr lang="en-US" smtClean="0"/>
              <a:pPr/>
              <a:t>3/18/15</a:t>
            </a:fld>
            <a:endParaRPr lang="en-US"/>
          </a:p>
        </p:txBody>
      </p:sp>
      <p:sp>
        <p:nvSpPr>
          <p:cNvPr id="97282" name="Footer Placeholder 3"/>
          <p:cNvSpPr>
            <a:spLocks noGrp="1"/>
          </p:cNvSpPr>
          <p:nvPr>
            <p:ph type="ftr" sz="quarter" idx="11"/>
          </p:nvPr>
        </p:nvSpPr>
        <p:spPr>
          <a:noFill/>
        </p:spPr>
        <p:txBody>
          <a:bodyPr/>
          <a:lstStyle/>
          <a:p>
            <a:r>
              <a:rPr lang="en-US" dirty="0" smtClean="0"/>
              <a:t>Fall 2013 -- Lecture #13</a:t>
            </a:r>
            <a:endParaRPr lang="en-AU"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20</a:t>
            </a:fld>
            <a:endParaRPr lang="en-US"/>
          </a:p>
        </p:txBody>
      </p:sp>
      <p:pic>
        <p:nvPicPr>
          <p:cNvPr id="2" name="Picture 1" descr="Screen Shot 2013-10-09 at 6.4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5" y="-22189"/>
            <a:ext cx="9103965" cy="6858000"/>
          </a:xfrm>
          <a:prstGeom prst="rect">
            <a:avLst/>
          </a:prstGeom>
        </p:spPr>
      </p:pic>
      <p:sp>
        <p:nvSpPr>
          <p:cNvPr id="4" name="TextBox 3"/>
          <p:cNvSpPr txBox="1"/>
          <p:nvPr/>
        </p:nvSpPr>
        <p:spPr>
          <a:xfrm>
            <a:off x="6396574" y="2209800"/>
            <a:ext cx="2739489" cy="923330"/>
          </a:xfrm>
          <a:prstGeom prst="rect">
            <a:avLst/>
          </a:prstGeom>
          <a:noFill/>
        </p:spPr>
        <p:txBody>
          <a:bodyPr wrap="none" rtlCol="0">
            <a:spAutoFit/>
          </a:bodyPr>
          <a:lstStyle/>
          <a:p>
            <a:r>
              <a:rPr lang="en-US" dirty="0" smtClean="0"/>
              <a:t>L1 Cache: 32KB I$, 32KB D$</a:t>
            </a:r>
          </a:p>
          <a:p>
            <a:r>
              <a:rPr lang="en-US" dirty="0" smtClean="0"/>
              <a:t>L2 Cache: 256 KB</a:t>
            </a:r>
          </a:p>
          <a:p>
            <a:r>
              <a:rPr lang="en-US" dirty="0" smtClean="0"/>
              <a:t>L3 Cache: 4 MB</a:t>
            </a:r>
            <a:endParaRPr lang="en-US" dirty="0"/>
          </a:p>
        </p:txBody>
      </p:sp>
    </p:spTree>
    <p:extLst>
      <p:ext uri="{BB962C8B-B14F-4D97-AF65-F5344CB8AC3E}">
        <p14:creationId xmlns:p14="http://schemas.microsoft.com/office/powerpoint/2010/main" val="553330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5327"/>
          </a:xfrm>
        </p:spPr>
        <p:txBody>
          <a:bodyPr/>
          <a:lstStyle/>
          <a:p>
            <a:r>
              <a:rPr lang="en-US" dirty="0" smtClean="0"/>
              <a:t>Local vs. Global Miss Rates</a:t>
            </a:r>
            <a:endParaRPr lang="en-US" dirty="0"/>
          </a:p>
        </p:txBody>
      </p:sp>
      <p:sp>
        <p:nvSpPr>
          <p:cNvPr id="3" name="Content Placeholder 2"/>
          <p:cNvSpPr>
            <a:spLocks noGrp="1"/>
          </p:cNvSpPr>
          <p:nvPr>
            <p:ph idx="1"/>
          </p:nvPr>
        </p:nvSpPr>
        <p:spPr>
          <a:xfrm>
            <a:off x="274962" y="1208749"/>
            <a:ext cx="8648098" cy="4813021"/>
          </a:xfrm>
        </p:spPr>
        <p:txBody>
          <a:bodyPr>
            <a:normAutofit fontScale="92500" lnSpcReduction="20000"/>
          </a:bodyPr>
          <a:lstStyle/>
          <a:p>
            <a:pPr>
              <a:buClr>
                <a:schemeClr val="tx1"/>
              </a:buClr>
            </a:pPr>
            <a:r>
              <a:rPr lang="en-US" i="1" dirty="0" smtClean="0">
                <a:solidFill>
                  <a:srgbClr val="0000FF"/>
                </a:solidFill>
              </a:rPr>
              <a:t>Local miss rate </a:t>
            </a:r>
            <a:r>
              <a:rPr lang="en-US" dirty="0" smtClean="0"/>
              <a:t>– the fraction of references to one level of a cache that miss</a:t>
            </a:r>
          </a:p>
          <a:p>
            <a:pPr marL="342900" lvl="1" indent="-342900">
              <a:buClr>
                <a:schemeClr val="tx1"/>
              </a:buClr>
              <a:buFont typeface="Arial"/>
              <a:buChar char="•"/>
            </a:pPr>
            <a:r>
              <a:rPr lang="en-US" dirty="0" smtClean="0"/>
              <a:t>Local Miss rate L2$ = $L2 Misses / L1$ Misses</a:t>
            </a:r>
          </a:p>
          <a:p>
            <a:pPr>
              <a:buClr>
                <a:schemeClr val="tx1"/>
              </a:buClr>
            </a:pPr>
            <a:r>
              <a:rPr lang="en-US" i="1" dirty="0" smtClean="0">
                <a:solidFill>
                  <a:srgbClr val="0000FF"/>
                </a:solidFill>
              </a:rPr>
              <a:t>Global miss rate </a:t>
            </a:r>
            <a:r>
              <a:rPr lang="en-US" dirty="0" smtClean="0"/>
              <a:t>– the fraction of references that miss in all levels of a multilevel cache</a:t>
            </a:r>
          </a:p>
          <a:p>
            <a:pPr marL="742950" lvl="2" indent="-342900"/>
            <a:r>
              <a:rPr lang="en-US" dirty="0" smtClean="0"/>
              <a:t>L2$ local miss rate &gt;&gt; than the global miss rate</a:t>
            </a:r>
          </a:p>
          <a:p>
            <a:pPr marL="342900" lvl="1" indent="-342900">
              <a:buFont typeface="Arial"/>
              <a:buChar char="•"/>
            </a:pPr>
            <a:r>
              <a:rPr lang="en-US" dirty="0" smtClean="0">
                <a:solidFill>
                  <a:srgbClr val="000000"/>
                </a:solidFill>
              </a:rPr>
              <a:t>Global Miss rate = L2$ Misses / Total Accesses</a:t>
            </a:r>
          </a:p>
          <a:p>
            <a:pPr marL="342900" lvl="1" indent="-342900">
              <a:buNone/>
            </a:pPr>
            <a:r>
              <a:rPr lang="en-US" dirty="0" smtClean="0">
                <a:solidFill>
                  <a:srgbClr val="000000"/>
                </a:solidFill>
              </a:rPr>
              <a:t>	= L2$ Misses / L1$ Misses </a:t>
            </a:r>
            <a:r>
              <a:rPr lang="en-US" dirty="0" err="1" smtClean="0">
                <a:solidFill>
                  <a:srgbClr val="000000"/>
                </a:solidFill>
              </a:rPr>
              <a:t>x</a:t>
            </a:r>
            <a:r>
              <a:rPr lang="en-US" dirty="0" smtClean="0">
                <a:solidFill>
                  <a:srgbClr val="000000"/>
                </a:solidFill>
              </a:rPr>
              <a:t> L1$ Misses / Total Accesses</a:t>
            </a:r>
          </a:p>
          <a:p>
            <a:pPr marL="342900" lvl="1" indent="-342900">
              <a:buNone/>
            </a:pPr>
            <a:r>
              <a:rPr lang="en-US" dirty="0" smtClean="0">
                <a:solidFill>
                  <a:srgbClr val="000000"/>
                </a:solidFill>
              </a:rPr>
              <a:t>	= Local Miss rate L2$ </a:t>
            </a:r>
            <a:r>
              <a:rPr lang="en-US" dirty="0" err="1" smtClean="0">
                <a:solidFill>
                  <a:srgbClr val="000000"/>
                </a:solidFill>
              </a:rPr>
              <a:t>x</a:t>
            </a:r>
            <a:r>
              <a:rPr lang="en-US" dirty="0" smtClean="0">
                <a:solidFill>
                  <a:srgbClr val="000000"/>
                </a:solidFill>
              </a:rPr>
              <a:t> Local Miss rate L1$</a:t>
            </a:r>
          </a:p>
          <a:p>
            <a:pPr marL="342900" lvl="1" indent="-342900">
              <a:buFont typeface="Arial"/>
              <a:buChar char="•"/>
            </a:pPr>
            <a:r>
              <a:rPr lang="en-US" dirty="0" smtClean="0">
                <a:solidFill>
                  <a:srgbClr val="000000"/>
                </a:solidFill>
              </a:rPr>
              <a:t>AMAT =  Time for a hit  +  Miss rate </a:t>
            </a:r>
            <a:r>
              <a:rPr lang="en-US" dirty="0" err="1" smtClean="0">
                <a:solidFill>
                  <a:srgbClr val="000000"/>
                </a:solidFill>
              </a:rPr>
              <a:t>x</a:t>
            </a:r>
            <a:r>
              <a:rPr lang="en-US" dirty="0" smtClean="0">
                <a:solidFill>
                  <a:srgbClr val="000000"/>
                </a:solidFill>
              </a:rPr>
              <a:t> Miss penalty</a:t>
            </a:r>
          </a:p>
          <a:p>
            <a:pPr marL="342900" lvl="1" indent="-342900">
              <a:buFont typeface="Arial"/>
              <a:buChar char="•"/>
            </a:pPr>
            <a:r>
              <a:rPr lang="en-US" dirty="0" smtClean="0">
                <a:solidFill>
                  <a:srgbClr val="000000"/>
                </a:solidFill>
              </a:rPr>
              <a:t>AMAT =  Time for a L1$ hit  + (local) Miss rate L1$ x </a:t>
            </a:r>
            <a:br>
              <a:rPr lang="en-US" dirty="0" smtClean="0">
                <a:solidFill>
                  <a:srgbClr val="000000"/>
                </a:solidFill>
              </a:rPr>
            </a:br>
            <a:r>
              <a:rPr lang="en-US" dirty="0" smtClean="0">
                <a:solidFill>
                  <a:srgbClr val="000000"/>
                </a:solidFill>
              </a:rPr>
              <a:t>(Time for a L2$ hit + (local) Miss rate L2$ x L2$ Miss penalty)</a:t>
            </a:r>
          </a:p>
          <a:p>
            <a:pPr marL="342900" lvl="1" indent="-342900">
              <a:buFont typeface="Arial"/>
              <a:buChar char="•"/>
            </a:pPr>
            <a:endParaRPr lang="en-US" dirty="0" smtClean="0"/>
          </a:p>
          <a:p>
            <a:endParaRPr lang="en-US" dirty="0" smtClean="0"/>
          </a:p>
          <a:p>
            <a:endParaRPr lang="en-US" dirty="0" smtClean="0"/>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21</a:t>
            </a:fld>
            <a:endParaRPr lang="en-US"/>
          </a:p>
        </p:txBody>
      </p:sp>
    </p:spTree>
    <p:extLst>
      <p:ext uri="{BB962C8B-B14F-4D97-AF65-F5344CB8AC3E}">
        <p14:creationId xmlns:p14="http://schemas.microsoft.com/office/powerpoint/2010/main" val="464749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9 at 6.4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3" y="1423700"/>
            <a:ext cx="9159219" cy="6899623"/>
          </a:xfrm>
          <a:prstGeom prst="rect">
            <a:avLst/>
          </a:prstGeom>
        </p:spPr>
      </p:pic>
      <p:sp>
        <p:nvSpPr>
          <p:cNvPr id="3" name="Title 2"/>
          <p:cNvSpPr>
            <a:spLocks noGrp="1"/>
          </p:cNvSpPr>
          <p:nvPr>
            <p:ph type="title"/>
          </p:nvPr>
        </p:nvSpPr>
        <p:spPr>
          <a:xfrm>
            <a:off x="457200" y="135456"/>
            <a:ext cx="8229600" cy="769231"/>
          </a:xfrm>
        </p:spPr>
        <p:txBody>
          <a:bodyPr>
            <a:normAutofit/>
          </a:bodyPr>
          <a:lstStyle/>
          <a:p>
            <a:r>
              <a:rPr lang="en-US" dirty="0" smtClean="0"/>
              <a:t>Clickers/Peer Instruction</a:t>
            </a:r>
            <a:endParaRPr lang="en-US" dirty="0"/>
          </a:p>
        </p:txBody>
      </p:sp>
      <p:sp>
        <p:nvSpPr>
          <p:cNvPr id="7" name="Content Placeholder 6"/>
          <p:cNvSpPr>
            <a:spLocks noGrp="1"/>
          </p:cNvSpPr>
          <p:nvPr>
            <p:ph idx="1"/>
          </p:nvPr>
        </p:nvSpPr>
        <p:spPr>
          <a:xfrm>
            <a:off x="361520" y="965180"/>
            <a:ext cx="8229600" cy="4525963"/>
          </a:xfrm>
        </p:spPr>
        <p:txBody>
          <a:bodyPr/>
          <a:lstStyle/>
          <a:p>
            <a:r>
              <a:rPr lang="en-US" dirty="0" smtClean="0"/>
              <a:t>Overall, what are L2 and L3 local miss rates?</a:t>
            </a:r>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dirty="0"/>
          </a:p>
        </p:txBody>
      </p:sp>
      <p:sp>
        <p:nvSpPr>
          <p:cNvPr id="4" name="TextBox 3"/>
          <p:cNvSpPr txBox="1"/>
          <p:nvPr/>
        </p:nvSpPr>
        <p:spPr>
          <a:xfrm>
            <a:off x="1087362" y="1585329"/>
            <a:ext cx="4274739" cy="2862322"/>
          </a:xfrm>
          <a:prstGeom prst="rect">
            <a:avLst/>
          </a:prstGeom>
          <a:solidFill>
            <a:srgbClr val="FFFFFF"/>
          </a:solidFill>
        </p:spPr>
        <p:txBody>
          <a:bodyPr wrap="square" rtlCol="0">
            <a:spAutoFit/>
          </a:bodyPr>
          <a:lstStyle/>
          <a:p>
            <a:r>
              <a:rPr lang="en-US" sz="3600" b="1" dirty="0">
                <a:solidFill>
                  <a:srgbClr val="FF0000"/>
                </a:solidFill>
              </a:rPr>
              <a:t>A: L2 &gt; 50%, L3 &gt; 50%</a:t>
            </a:r>
          </a:p>
          <a:p>
            <a:r>
              <a:rPr lang="en-US" sz="3600" b="1" dirty="0">
                <a:solidFill>
                  <a:srgbClr val="FF0000"/>
                </a:solidFill>
              </a:rPr>
              <a:t>B: L2 ~ 50%, L3 &lt; 50%</a:t>
            </a:r>
          </a:p>
          <a:p>
            <a:r>
              <a:rPr lang="en-US" sz="3600" b="1" dirty="0">
                <a:solidFill>
                  <a:srgbClr val="FF0000"/>
                </a:solidFill>
              </a:rPr>
              <a:t>C: L2 ~ 50%, L3 ~ 50%</a:t>
            </a:r>
          </a:p>
          <a:p>
            <a:r>
              <a:rPr lang="en-US" sz="3600" b="1" dirty="0" smtClean="0">
                <a:solidFill>
                  <a:srgbClr val="FF0000"/>
                </a:solidFill>
              </a:rPr>
              <a:t>D: L2 </a:t>
            </a:r>
            <a:r>
              <a:rPr lang="en-US" sz="3600" b="1" dirty="0">
                <a:solidFill>
                  <a:srgbClr val="FF0000"/>
                </a:solidFill>
              </a:rPr>
              <a:t>&lt; 50%, L3 &lt; 50%</a:t>
            </a:r>
          </a:p>
          <a:p>
            <a:r>
              <a:rPr lang="en-US" sz="3600" b="1" dirty="0" smtClean="0">
                <a:solidFill>
                  <a:srgbClr val="FF0000"/>
                </a:solidFill>
              </a:rPr>
              <a:t>E: L2 </a:t>
            </a:r>
            <a:r>
              <a:rPr lang="en-US" sz="3600" b="1" dirty="0">
                <a:solidFill>
                  <a:srgbClr val="FF0000"/>
                </a:solidFill>
              </a:rPr>
              <a:t>&gt; 50%, L3 ~50</a:t>
            </a:r>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1367876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pic>
        <p:nvPicPr>
          <p:cNvPr id="95236" name="Picture 4" descr="f05-39-P374493"/>
          <p:cNvPicPr>
            <a:picLocks noChangeAspect="1" noChangeArrowheads="1"/>
          </p:cNvPicPr>
          <p:nvPr/>
        </p:nvPicPr>
        <p:blipFill>
          <a:blip r:embed="rId3"/>
          <a:srcRect/>
          <a:stretch>
            <a:fillRect/>
          </a:stretch>
        </p:blipFill>
        <p:spPr bwMode="auto">
          <a:xfrm>
            <a:off x="776817" y="333375"/>
            <a:ext cx="7614195" cy="5999692"/>
          </a:xfrm>
          <a:prstGeom prst="rect">
            <a:avLst/>
          </a:prstGeom>
          <a:noFill/>
          <a:ln w="9525">
            <a:noFill/>
            <a:miter lim="800000"/>
            <a:headEnd/>
            <a:tailEnd/>
          </a:ln>
        </p:spPr>
      </p:pic>
      <p:sp>
        <p:nvSpPr>
          <p:cNvPr id="9" name="Rectangle 8"/>
          <p:cNvSpPr/>
          <p:nvPr/>
        </p:nvSpPr>
        <p:spPr>
          <a:xfrm>
            <a:off x="829068" y="1446575"/>
            <a:ext cx="7532169" cy="493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22710" y="3221962"/>
            <a:ext cx="7532169" cy="493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16352" y="4997349"/>
            <a:ext cx="7532169" cy="493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2000" y="728133"/>
            <a:ext cx="7620000" cy="1998134"/>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7243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02477 L 0 0.26667 " pathEditMode="relative" rAng="0" ptsTypes="AA">
                                      <p:cBhvr>
                                        <p:cTn id="6" dur="2000" fill="hold"/>
                                        <p:tgtEl>
                                          <p:spTgt spid="8"/>
                                        </p:tgtEl>
                                        <p:attrNameLst>
                                          <p:attrName>ppt_x</p:attrName>
                                          <p:attrName>ppt_y</p:attrName>
                                        </p:attrNameLst>
                                      </p:cBhvr>
                                      <p:rCtr x="0" y="14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26666 L 0 0.52592 " pathEditMode="relative" ptsTypes="AA">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0"/>
            <a:ext cx="8229600" cy="1143000"/>
          </a:xfrm>
        </p:spPr>
        <p:txBody>
          <a:bodyPr>
            <a:normAutofit fontScale="90000"/>
          </a:bodyPr>
          <a:lstStyle/>
          <a:p>
            <a:r>
              <a:rPr lang="en-US" dirty="0" smtClean="0"/>
              <a:t>CPI/Miss Rates/DRAM Access</a:t>
            </a:r>
            <a:br>
              <a:rPr lang="en-US" dirty="0" smtClean="0"/>
            </a:br>
            <a:r>
              <a:rPr lang="en-US" dirty="0" smtClean="0"/>
              <a:t>SpecInt2006</a:t>
            </a:r>
            <a:endParaRPr lang="en-US" dirty="0"/>
          </a:p>
        </p:txBody>
      </p:sp>
      <p:sp>
        <p:nvSpPr>
          <p:cNvPr id="5" name="Date Placeholder 4"/>
          <p:cNvSpPr>
            <a:spLocks noGrp="1"/>
          </p:cNvSpPr>
          <p:nvPr>
            <p:ph type="dt" sz="half" idx="10"/>
          </p:nvPr>
        </p:nvSpPr>
        <p:spPr/>
        <p:txBody>
          <a:bodyPr/>
          <a:lstStyle/>
          <a:p>
            <a:fld id="{1D0ACF0D-CB47-5946-A897-A92E77ED73E4}" type="datetime1">
              <a:rPr lang="en-US" smtClean="0"/>
              <a:pPr/>
              <a:t>3/18/15</a:t>
            </a:fld>
            <a:endParaRPr lang="en-US"/>
          </a:p>
        </p:txBody>
      </p:sp>
      <p:sp>
        <p:nvSpPr>
          <p:cNvPr id="97282" name="Footer Placeholder 3"/>
          <p:cNvSpPr>
            <a:spLocks noGrp="1"/>
          </p:cNvSpPr>
          <p:nvPr>
            <p:ph type="ftr" sz="quarter" idx="11"/>
          </p:nvPr>
        </p:nvSpPr>
        <p:spPr>
          <a:noFill/>
        </p:spPr>
        <p:txBody>
          <a:bodyPr/>
          <a:lstStyle/>
          <a:p>
            <a:r>
              <a:rPr lang="en-US" dirty="0" smtClean="0"/>
              <a:t>Fall 2013 -- Lecture #12</a:t>
            </a:r>
            <a:endParaRPr lang="en-AU"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a:p>
        </p:txBody>
      </p:sp>
      <p:pic>
        <p:nvPicPr>
          <p:cNvPr id="97284" name="Picture 4" descr="f05-40-P374493"/>
          <p:cNvPicPr>
            <a:picLocks noChangeAspect="1" noChangeArrowheads="1"/>
          </p:cNvPicPr>
          <p:nvPr/>
        </p:nvPicPr>
        <p:blipFill>
          <a:blip r:embed="rId3"/>
          <a:srcRect/>
          <a:stretch>
            <a:fillRect/>
          </a:stretch>
        </p:blipFill>
        <p:spPr bwMode="auto">
          <a:xfrm>
            <a:off x="71760" y="1465125"/>
            <a:ext cx="9011352" cy="5392875"/>
          </a:xfrm>
          <a:prstGeom prst="rect">
            <a:avLst/>
          </a:prstGeom>
          <a:noFill/>
          <a:ln w="9525">
            <a:noFill/>
            <a:miter lim="800000"/>
            <a:headEnd/>
            <a:tailEnd/>
          </a:ln>
        </p:spPr>
      </p:pic>
      <p:sp>
        <p:nvSpPr>
          <p:cNvPr id="8" name="TextBox 7"/>
          <p:cNvSpPr txBox="1"/>
          <p:nvPr/>
        </p:nvSpPr>
        <p:spPr>
          <a:xfrm>
            <a:off x="6814147" y="1149609"/>
            <a:ext cx="2183373" cy="369332"/>
          </a:xfrm>
          <a:prstGeom prst="rect">
            <a:avLst/>
          </a:prstGeom>
          <a:noFill/>
        </p:spPr>
        <p:txBody>
          <a:bodyPr wrap="none" rtlCol="0">
            <a:spAutoFit/>
          </a:bodyPr>
          <a:lstStyle/>
          <a:p>
            <a:r>
              <a:rPr lang="en-US" dirty="0" smtClean="0"/>
              <a:t>Instructions and Data</a:t>
            </a:r>
            <a:endParaRPr lang="en-US" dirty="0"/>
          </a:p>
        </p:txBody>
      </p:sp>
      <p:sp>
        <p:nvSpPr>
          <p:cNvPr id="9" name="TextBox 8"/>
          <p:cNvSpPr txBox="1"/>
          <p:nvPr/>
        </p:nvSpPr>
        <p:spPr>
          <a:xfrm>
            <a:off x="3285298" y="1149609"/>
            <a:ext cx="1107996" cy="369332"/>
          </a:xfrm>
          <a:prstGeom prst="rect">
            <a:avLst/>
          </a:prstGeom>
          <a:noFill/>
        </p:spPr>
        <p:txBody>
          <a:bodyPr wrap="none" rtlCol="0">
            <a:spAutoFit/>
          </a:bodyPr>
          <a:lstStyle/>
          <a:p>
            <a:r>
              <a:rPr lang="en-US" dirty="0" smtClean="0"/>
              <a:t>Data Only</a:t>
            </a:r>
            <a:endParaRPr lang="en-US" dirty="0"/>
          </a:p>
        </p:txBody>
      </p:sp>
      <p:sp>
        <p:nvSpPr>
          <p:cNvPr id="10" name="TextBox 9"/>
          <p:cNvSpPr txBox="1"/>
          <p:nvPr/>
        </p:nvSpPr>
        <p:spPr>
          <a:xfrm>
            <a:off x="5246654" y="1140909"/>
            <a:ext cx="1107996" cy="369332"/>
          </a:xfrm>
          <a:prstGeom prst="rect">
            <a:avLst/>
          </a:prstGeom>
          <a:noFill/>
        </p:spPr>
        <p:txBody>
          <a:bodyPr wrap="none" rtlCol="0">
            <a:spAutoFit/>
          </a:bodyPr>
          <a:lstStyle/>
          <a:p>
            <a:r>
              <a:rPr lang="en-US" dirty="0" smtClean="0"/>
              <a:t>Data Only</a:t>
            </a:r>
            <a:endParaRPr lang="en-US" dirty="0"/>
          </a:p>
        </p:txBody>
      </p:sp>
    </p:spTree>
    <p:extLst>
      <p:ext uri="{BB962C8B-B14F-4D97-AF65-F5344CB8AC3E}">
        <p14:creationId xmlns:p14="http://schemas.microsoft.com/office/powerpoint/2010/main" val="601316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wrap="none">
            <a:normAutofit/>
          </a:bodyPr>
          <a:lstStyle/>
          <a:p>
            <a:pPr eaLnBrk="1" hangingPunct="1"/>
            <a:r>
              <a:rPr lang="en-US" sz="4000" dirty="0" smtClean="0"/>
              <a:t>In Conclusion, Cache Design Space</a:t>
            </a:r>
          </a:p>
        </p:txBody>
      </p:sp>
      <p:sp>
        <p:nvSpPr>
          <p:cNvPr id="56326" name="Rectangle 3"/>
          <p:cNvSpPr>
            <a:spLocks noGrp="1" noChangeArrowheads="1"/>
          </p:cNvSpPr>
          <p:nvPr>
            <p:ph type="body" idx="4294967295"/>
          </p:nvPr>
        </p:nvSpPr>
        <p:spPr>
          <a:xfrm>
            <a:off x="338138" y="1516063"/>
            <a:ext cx="5410200" cy="5254625"/>
          </a:xfrm>
        </p:spPr>
        <p:txBody>
          <a:bodyPr/>
          <a:lstStyle/>
          <a:p>
            <a:pPr eaLnBrk="1" hangingPunct="1">
              <a:lnSpc>
                <a:spcPct val="80000"/>
              </a:lnSpc>
            </a:pPr>
            <a:r>
              <a:rPr lang="en-US" sz="2700" dirty="0"/>
              <a:t>Several interacting dimensions</a:t>
            </a:r>
          </a:p>
          <a:p>
            <a:pPr lvl="1" eaLnBrk="1" hangingPunct="1">
              <a:lnSpc>
                <a:spcPct val="80000"/>
              </a:lnSpc>
            </a:pPr>
            <a:r>
              <a:rPr lang="en-US" sz="2400" dirty="0"/>
              <a:t>Cache size</a:t>
            </a:r>
          </a:p>
          <a:p>
            <a:pPr lvl="1" eaLnBrk="1" hangingPunct="1">
              <a:lnSpc>
                <a:spcPct val="80000"/>
              </a:lnSpc>
            </a:pPr>
            <a:r>
              <a:rPr lang="en-US" sz="2400" dirty="0"/>
              <a:t>Block size</a:t>
            </a:r>
          </a:p>
          <a:p>
            <a:pPr lvl="1" eaLnBrk="1" hangingPunct="1">
              <a:lnSpc>
                <a:spcPct val="80000"/>
              </a:lnSpc>
            </a:pPr>
            <a:r>
              <a:rPr lang="en-US" sz="2400" dirty="0"/>
              <a:t>Associativity</a:t>
            </a:r>
          </a:p>
          <a:p>
            <a:pPr lvl="1" eaLnBrk="1" hangingPunct="1">
              <a:lnSpc>
                <a:spcPct val="80000"/>
              </a:lnSpc>
            </a:pPr>
            <a:r>
              <a:rPr lang="en-US" sz="2400" dirty="0"/>
              <a:t>Replacement policy</a:t>
            </a:r>
          </a:p>
          <a:p>
            <a:pPr lvl="1" eaLnBrk="1" hangingPunct="1">
              <a:lnSpc>
                <a:spcPct val="80000"/>
              </a:lnSpc>
            </a:pPr>
            <a:r>
              <a:rPr lang="en-US" sz="2400" dirty="0"/>
              <a:t>Write-through vs. write-</a:t>
            </a:r>
            <a:r>
              <a:rPr lang="en-US" sz="2400" dirty="0" smtClean="0"/>
              <a:t>back</a:t>
            </a:r>
          </a:p>
          <a:p>
            <a:pPr lvl="1" eaLnBrk="1" hangingPunct="1">
              <a:lnSpc>
                <a:spcPct val="80000"/>
              </a:lnSpc>
            </a:pPr>
            <a:r>
              <a:rPr lang="en-US" sz="2400" dirty="0" smtClean="0"/>
              <a:t>Write-allocation</a:t>
            </a:r>
            <a:endParaRPr lang="en-US" sz="2400" dirty="0"/>
          </a:p>
          <a:p>
            <a:pPr eaLnBrk="1" hangingPunct="1">
              <a:lnSpc>
                <a:spcPct val="80000"/>
              </a:lnSpc>
            </a:pPr>
            <a:r>
              <a:rPr lang="en-US" sz="2700" dirty="0" smtClean="0"/>
              <a:t>Optimal </a:t>
            </a:r>
            <a:r>
              <a:rPr lang="en-US" sz="2700" dirty="0"/>
              <a:t>choice is a compromise</a:t>
            </a:r>
          </a:p>
          <a:p>
            <a:pPr lvl="1" eaLnBrk="1" hangingPunct="1">
              <a:lnSpc>
                <a:spcPct val="80000"/>
              </a:lnSpc>
            </a:pPr>
            <a:r>
              <a:rPr lang="en-US" sz="2400" dirty="0"/>
              <a:t>Depends on access characteristics</a:t>
            </a:r>
          </a:p>
          <a:p>
            <a:pPr lvl="2" eaLnBrk="1" hangingPunct="1">
              <a:lnSpc>
                <a:spcPct val="80000"/>
              </a:lnSpc>
            </a:pPr>
            <a:r>
              <a:rPr lang="en-US" sz="2000" dirty="0"/>
              <a:t>Workload</a:t>
            </a:r>
          </a:p>
          <a:p>
            <a:pPr lvl="2" eaLnBrk="1" hangingPunct="1">
              <a:lnSpc>
                <a:spcPct val="80000"/>
              </a:lnSpc>
            </a:pPr>
            <a:r>
              <a:rPr lang="en-US" sz="2000" dirty="0"/>
              <a:t>Use (I-cache, D-</a:t>
            </a:r>
            <a:r>
              <a:rPr lang="en-US" sz="2000" dirty="0" smtClean="0"/>
              <a:t>cache)</a:t>
            </a:r>
            <a:endParaRPr lang="en-US" sz="2000" dirty="0"/>
          </a:p>
          <a:p>
            <a:pPr lvl="1" eaLnBrk="1" hangingPunct="1">
              <a:lnSpc>
                <a:spcPct val="80000"/>
              </a:lnSpc>
            </a:pPr>
            <a:r>
              <a:rPr lang="en-US" sz="2400" dirty="0"/>
              <a:t>Depends on technology / cost</a:t>
            </a:r>
          </a:p>
          <a:p>
            <a:pPr eaLnBrk="1" hangingPunct="1">
              <a:lnSpc>
                <a:spcPct val="80000"/>
              </a:lnSpc>
            </a:pPr>
            <a:r>
              <a:rPr lang="en-US" sz="2700" dirty="0"/>
              <a:t>Simplicity often wins</a:t>
            </a:r>
          </a:p>
        </p:txBody>
      </p:sp>
      <p:sp>
        <p:nvSpPr>
          <p:cNvPr id="56327" name="Line 4"/>
          <p:cNvSpPr>
            <a:spLocks noChangeShapeType="1"/>
          </p:cNvSpPr>
          <p:nvPr/>
        </p:nvSpPr>
        <p:spPr bwMode="auto">
          <a:xfrm flipV="1">
            <a:off x="6477000" y="1814513"/>
            <a:ext cx="0" cy="13081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28" name="Line 5"/>
          <p:cNvSpPr>
            <a:spLocks noChangeShapeType="1"/>
          </p:cNvSpPr>
          <p:nvPr/>
        </p:nvSpPr>
        <p:spPr bwMode="auto">
          <a:xfrm flipV="1">
            <a:off x="6483350" y="2576513"/>
            <a:ext cx="1282700" cy="5461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29" name="Line 6"/>
          <p:cNvSpPr>
            <a:spLocks noChangeShapeType="1"/>
          </p:cNvSpPr>
          <p:nvPr/>
        </p:nvSpPr>
        <p:spPr bwMode="auto">
          <a:xfrm>
            <a:off x="6483350" y="3122613"/>
            <a:ext cx="749300" cy="5207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30" name="Rectangle 7"/>
          <p:cNvSpPr>
            <a:spLocks noChangeArrowheads="1"/>
          </p:cNvSpPr>
          <p:nvPr/>
        </p:nvSpPr>
        <p:spPr bwMode="auto">
          <a:xfrm>
            <a:off x="7300913" y="2201863"/>
            <a:ext cx="143510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Associativity</a:t>
            </a:r>
          </a:p>
        </p:txBody>
      </p:sp>
      <p:sp>
        <p:nvSpPr>
          <p:cNvPr id="56331" name="Rectangle 8"/>
          <p:cNvSpPr>
            <a:spLocks noChangeArrowheads="1"/>
          </p:cNvSpPr>
          <p:nvPr/>
        </p:nvSpPr>
        <p:spPr bwMode="auto">
          <a:xfrm>
            <a:off x="6005513" y="1439863"/>
            <a:ext cx="1252537"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Cache Size</a:t>
            </a:r>
          </a:p>
        </p:txBody>
      </p:sp>
      <p:sp>
        <p:nvSpPr>
          <p:cNvPr id="56332" name="Rectangle 9"/>
          <p:cNvSpPr>
            <a:spLocks noChangeArrowheads="1"/>
          </p:cNvSpPr>
          <p:nvPr/>
        </p:nvSpPr>
        <p:spPr bwMode="auto">
          <a:xfrm>
            <a:off x="6919913" y="3649663"/>
            <a:ext cx="1196975"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Block Size</a:t>
            </a:r>
          </a:p>
        </p:txBody>
      </p:sp>
      <p:sp>
        <p:nvSpPr>
          <p:cNvPr id="56333" name="Line 10"/>
          <p:cNvSpPr>
            <a:spLocks noChangeShapeType="1"/>
          </p:cNvSpPr>
          <p:nvPr/>
        </p:nvSpPr>
        <p:spPr bwMode="auto">
          <a:xfrm flipV="1">
            <a:off x="6335713" y="4646613"/>
            <a:ext cx="0" cy="11557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56334" name="Rectangle 11"/>
          <p:cNvSpPr>
            <a:spLocks noChangeArrowheads="1"/>
          </p:cNvSpPr>
          <p:nvPr/>
        </p:nvSpPr>
        <p:spPr bwMode="auto">
          <a:xfrm>
            <a:off x="5788025" y="4652963"/>
            <a:ext cx="563563"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Bad</a:t>
            </a:r>
          </a:p>
        </p:txBody>
      </p:sp>
      <p:sp>
        <p:nvSpPr>
          <p:cNvPr id="56335" name="Rectangle 12"/>
          <p:cNvSpPr>
            <a:spLocks noChangeArrowheads="1"/>
          </p:cNvSpPr>
          <p:nvPr/>
        </p:nvSpPr>
        <p:spPr bwMode="auto">
          <a:xfrm>
            <a:off x="5635625" y="5491163"/>
            <a:ext cx="71120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Good</a:t>
            </a:r>
          </a:p>
        </p:txBody>
      </p:sp>
      <p:sp>
        <p:nvSpPr>
          <p:cNvPr id="56336" name="Line 13"/>
          <p:cNvSpPr>
            <a:spLocks noChangeShapeType="1"/>
          </p:cNvSpPr>
          <p:nvPr/>
        </p:nvSpPr>
        <p:spPr bwMode="auto">
          <a:xfrm>
            <a:off x="6342063" y="5795963"/>
            <a:ext cx="181610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56337" name="Rectangle 14"/>
          <p:cNvSpPr>
            <a:spLocks noChangeArrowheads="1"/>
          </p:cNvSpPr>
          <p:nvPr/>
        </p:nvSpPr>
        <p:spPr bwMode="auto">
          <a:xfrm>
            <a:off x="6321425" y="5872163"/>
            <a:ext cx="642938"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Less</a:t>
            </a:r>
          </a:p>
        </p:txBody>
      </p:sp>
      <p:sp>
        <p:nvSpPr>
          <p:cNvPr id="56338" name="Rectangle 15"/>
          <p:cNvSpPr>
            <a:spLocks noChangeArrowheads="1"/>
          </p:cNvSpPr>
          <p:nvPr/>
        </p:nvSpPr>
        <p:spPr bwMode="auto">
          <a:xfrm>
            <a:off x="7921625" y="5872163"/>
            <a:ext cx="66675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More</a:t>
            </a:r>
          </a:p>
        </p:txBody>
      </p:sp>
      <p:sp>
        <p:nvSpPr>
          <p:cNvPr id="56339" name="Arc 16"/>
          <p:cNvSpPr>
            <a:spLocks/>
          </p:cNvSpPr>
          <p:nvPr/>
        </p:nvSpPr>
        <p:spPr bwMode="auto">
          <a:xfrm>
            <a:off x="6496050" y="4729163"/>
            <a:ext cx="1593850" cy="984250"/>
          </a:xfrm>
          <a:custGeom>
            <a:avLst/>
            <a:gdLst>
              <a:gd name="T0" fmla="*/ 2147483647 w 21600"/>
              <a:gd name="T1" fmla="*/ 2043660565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p:spPr>
        <p:txBody>
          <a:bodyPr wrap="none" anchor="ctr">
            <a:prstTxWarp prst="textNoShape">
              <a:avLst/>
            </a:prstTxWarp>
          </a:bodyPr>
          <a:lstStyle/>
          <a:p>
            <a:endParaRPr lang="en-US"/>
          </a:p>
        </p:txBody>
      </p:sp>
      <p:sp>
        <p:nvSpPr>
          <p:cNvPr id="56340" name="Arc 17"/>
          <p:cNvSpPr>
            <a:spLocks/>
          </p:cNvSpPr>
          <p:nvPr/>
        </p:nvSpPr>
        <p:spPr bwMode="auto">
          <a:xfrm>
            <a:off x="6640513" y="4805363"/>
            <a:ext cx="1365250" cy="908050"/>
          </a:xfrm>
          <a:custGeom>
            <a:avLst/>
            <a:gdLst>
              <a:gd name="T0" fmla="*/ 2147483647 w 21600"/>
              <a:gd name="T1" fmla="*/ 0 h 21600"/>
              <a:gd name="T2" fmla="*/ 0 w 21600"/>
              <a:gd name="T3" fmla="*/ 160480319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a:tailEnd/>
          </a:ln>
        </p:spPr>
        <p:txBody>
          <a:bodyPr wrap="none" anchor="ctr">
            <a:prstTxWarp prst="textNoShape">
              <a:avLst/>
            </a:prstTxWarp>
          </a:bodyPr>
          <a:lstStyle/>
          <a:p>
            <a:endParaRPr lang="en-US"/>
          </a:p>
        </p:txBody>
      </p:sp>
      <p:sp>
        <p:nvSpPr>
          <p:cNvPr id="56341" name="Rectangle 18"/>
          <p:cNvSpPr>
            <a:spLocks noChangeArrowheads="1"/>
          </p:cNvSpPr>
          <p:nvPr/>
        </p:nvSpPr>
        <p:spPr bwMode="auto">
          <a:xfrm>
            <a:off x="6321425" y="5438775"/>
            <a:ext cx="9001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t>Factor A</a:t>
            </a:r>
          </a:p>
        </p:txBody>
      </p:sp>
      <p:sp>
        <p:nvSpPr>
          <p:cNvPr id="56342" name="Rectangle 19"/>
          <p:cNvSpPr>
            <a:spLocks noChangeArrowheads="1"/>
          </p:cNvSpPr>
          <p:nvPr/>
        </p:nvSpPr>
        <p:spPr bwMode="auto">
          <a:xfrm>
            <a:off x="7769225" y="5438775"/>
            <a:ext cx="9001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t>Factor B</a:t>
            </a:r>
          </a:p>
        </p:txBody>
      </p:sp>
      <p:grpSp>
        <p:nvGrpSpPr>
          <p:cNvPr id="2" name="Group 20"/>
          <p:cNvGrpSpPr>
            <a:grpSpLocks/>
          </p:cNvGrpSpPr>
          <p:nvPr/>
        </p:nvGrpSpPr>
        <p:grpSpPr bwMode="auto">
          <a:xfrm>
            <a:off x="6578600" y="4652963"/>
            <a:ext cx="1420813" cy="749300"/>
            <a:chOff x="3945" y="2736"/>
            <a:chExt cx="895" cy="472"/>
          </a:xfrm>
        </p:grpSpPr>
        <p:sp>
          <p:nvSpPr>
            <p:cNvPr id="56344" name="Arc 21"/>
            <p:cNvSpPr>
              <a:spLocks/>
            </p:cNvSpPr>
            <p:nvPr/>
          </p:nvSpPr>
          <p:spPr bwMode="auto">
            <a:xfrm>
              <a:off x="3945" y="2736"/>
              <a:ext cx="448" cy="4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accent1"/>
              </a:solidFill>
              <a:round/>
              <a:headEnd/>
              <a:tailEnd/>
            </a:ln>
          </p:spPr>
          <p:txBody>
            <a:bodyPr wrap="none" anchor="ctr">
              <a:prstTxWarp prst="textNoShape">
                <a:avLst/>
              </a:prstTxWarp>
            </a:bodyPr>
            <a:lstStyle/>
            <a:p>
              <a:endParaRPr lang="en-US"/>
            </a:p>
          </p:txBody>
        </p:sp>
        <p:sp>
          <p:nvSpPr>
            <p:cNvPr id="56345" name="Arc 22"/>
            <p:cNvSpPr>
              <a:spLocks/>
            </p:cNvSpPr>
            <p:nvPr/>
          </p:nvSpPr>
          <p:spPr bwMode="auto">
            <a:xfrm>
              <a:off x="4392" y="2736"/>
              <a:ext cx="448" cy="4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accent1"/>
              </a:solidFill>
              <a:round/>
              <a:headEnd/>
              <a:tailEnd/>
            </a:ln>
          </p:spPr>
          <p:txBody>
            <a:bodyPr wrap="none" anchor="ctr">
              <a:prstTxWarp prst="textNoShape">
                <a:avLst/>
              </a:prstTxWarp>
            </a:bodyPr>
            <a:lstStyle/>
            <a:p>
              <a:endParaRPr lang="en-US"/>
            </a:p>
          </p:txBody>
        </p:sp>
      </p:grpSp>
      <p:sp>
        <p:nvSpPr>
          <p:cNvPr id="27" name="Slide Number Placeholder 26"/>
          <p:cNvSpPr>
            <a:spLocks noGrp="1"/>
          </p:cNvSpPr>
          <p:nvPr>
            <p:ph type="sldNum" sz="quarter" idx="12"/>
          </p:nvPr>
        </p:nvSpPr>
        <p:spPr/>
        <p:txBody>
          <a:bodyPr/>
          <a:lstStyle/>
          <a:p>
            <a:fld id="{3CC63E4C-4642-794D-A2FD-70F6B81535F5}" type="slidenum">
              <a:rPr lang="en-US" smtClean="0"/>
              <a:pPr/>
              <a:t>25</a:t>
            </a:fld>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Caches Review</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a:t>
            </a:fld>
            <a:endParaRPr lang="en-US"/>
          </a:p>
        </p:txBody>
      </p:sp>
      <p:sp>
        <p:nvSpPr>
          <p:cNvPr id="7" name="Content Placeholder 2"/>
          <p:cNvSpPr txBox="1">
            <a:spLocks/>
          </p:cNvSpPr>
          <p:nvPr/>
        </p:nvSpPr>
        <p:spPr>
          <a:xfrm>
            <a:off x="444500" y="1219198"/>
            <a:ext cx="8394700" cy="5638801"/>
          </a:xfrm>
          <a:prstGeom prst="rect">
            <a:avLst/>
          </a:prstGeom>
        </p:spPr>
        <p:txBody>
          <a:bodyPr vert="horz" lIns="91440" tIns="45720" rIns="91440" bIns="45720" rtlCol="0">
            <a:normAutofit/>
          </a:bodyPr>
          <a:lstStyle/>
          <a:p>
            <a:pPr marL="457200" indent="-457200">
              <a:buFont typeface="Arial"/>
              <a:buChar char="•"/>
            </a:pPr>
            <a:r>
              <a:rPr lang="en-US" sz="3200" dirty="0" smtClean="0"/>
              <a:t>Direct-Mapped vs. Set-Associative vs. Fully Associative</a:t>
            </a:r>
          </a:p>
          <a:p>
            <a:pPr marL="457200" indent="-457200">
              <a:buFont typeface="Arial"/>
              <a:buChar char="•"/>
            </a:pPr>
            <a:r>
              <a:rPr lang="en-US" sz="3200" dirty="0" smtClean="0"/>
              <a:t>AMAT = Hit Time + Miss Rate * Miss Penalty</a:t>
            </a:r>
          </a:p>
          <a:p>
            <a:pPr marL="457200" indent="-457200">
              <a:buFont typeface="Arial"/>
              <a:buChar char="•"/>
            </a:pPr>
            <a:r>
              <a:rPr lang="en-US" sz="3200" dirty="0" smtClean="0"/>
              <a:t>3 Cs of cache misses: Compulsory, Capacity, Conflict</a:t>
            </a:r>
          </a:p>
          <a:p>
            <a:pPr marL="457200" indent="-457200">
              <a:buFont typeface="Arial"/>
              <a:buChar char="•"/>
            </a:pPr>
            <a:r>
              <a:rPr lang="en-US" sz="3200" dirty="0" smtClean="0"/>
              <a:t>Effect of cache parameters on performance</a:t>
            </a:r>
          </a:p>
        </p:txBody>
      </p:sp>
    </p:spTree>
    <p:extLst>
      <p:ext uri="{BB962C8B-B14F-4D97-AF65-F5344CB8AC3E}">
        <p14:creationId xmlns:p14="http://schemas.microsoft.com/office/powerpoint/2010/main" val="22147282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Cache Parameters</a:t>
            </a:r>
            <a:endParaRPr lang="en-US" dirty="0"/>
          </a:p>
        </p:txBody>
      </p:sp>
      <p:sp>
        <p:nvSpPr>
          <p:cNvPr id="3" name="Content Placeholder 2"/>
          <p:cNvSpPr>
            <a:spLocks noGrp="1"/>
          </p:cNvSpPr>
          <p:nvPr>
            <p:ph idx="1"/>
          </p:nvPr>
        </p:nvSpPr>
        <p:spPr/>
        <p:txBody>
          <a:bodyPr>
            <a:normAutofit lnSpcReduction="10000"/>
          </a:bodyPr>
          <a:lstStyle/>
          <a:p>
            <a:r>
              <a:rPr lang="en-US" dirty="0" smtClean="0"/>
              <a:t>Block size (aka line size)</a:t>
            </a:r>
          </a:p>
          <a:p>
            <a:pPr lvl="1"/>
            <a:r>
              <a:rPr lang="en-US" dirty="0" smtClean="0"/>
              <a:t>how many bytes of data in each cache entry?</a:t>
            </a:r>
          </a:p>
          <a:p>
            <a:r>
              <a:rPr lang="en-US" dirty="0" smtClean="0"/>
              <a:t>Associativity</a:t>
            </a:r>
          </a:p>
          <a:p>
            <a:pPr lvl="1"/>
            <a:r>
              <a:rPr lang="en-US" dirty="0" smtClean="0"/>
              <a:t>how many ways in each set?</a:t>
            </a:r>
          </a:p>
          <a:p>
            <a:pPr lvl="1"/>
            <a:r>
              <a:rPr lang="en-US" dirty="0" smtClean="0"/>
              <a:t>Direct-mapped =&gt; Associativity = 1</a:t>
            </a:r>
          </a:p>
          <a:p>
            <a:pPr lvl="1"/>
            <a:r>
              <a:rPr lang="en-US" dirty="0" smtClean="0"/>
              <a:t>Set-associative =&gt; 1 &lt; Associativity &lt; #Entries</a:t>
            </a:r>
          </a:p>
          <a:p>
            <a:pPr lvl="1"/>
            <a:r>
              <a:rPr lang="en-US" dirty="0" smtClean="0"/>
              <a:t>Fully associative =&gt; Associativity = #Entries</a:t>
            </a:r>
          </a:p>
          <a:p>
            <a:r>
              <a:rPr lang="en-US" dirty="0" smtClean="0"/>
              <a:t>Capacity (bytes) = Total #Entries * Block size</a:t>
            </a:r>
          </a:p>
          <a:p>
            <a:r>
              <a:rPr lang="en-US" dirty="0" smtClean="0"/>
              <a:t>#Entries </a:t>
            </a:r>
            <a:r>
              <a:rPr lang="en-US" dirty="0"/>
              <a:t>=</a:t>
            </a:r>
            <a:r>
              <a:rPr lang="en-US" dirty="0" smtClean="0"/>
              <a:t> #Sets * Associativity</a:t>
            </a:r>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a:t>
            </a:fld>
            <a:endParaRPr lang="en-US" dirty="0"/>
          </a:p>
        </p:txBody>
      </p:sp>
    </p:spTree>
    <p:extLst>
      <p:ext uri="{BB962C8B-B14F-4D97-AF65-F5344CB8AC3E}">
        <p14:creationId xmlns:p14="http://schemas.microsoft.com/office/powerpoint/2010/main" val="21760336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Cache Parameters</a:t>
            </a:r>
            <a:endParaRPr lang="en-US" dirty="0"/>
          </a:p>
        </p:txBody>
      </p:sp>
      <p:sp>
        <p:nvSpPr>
          <p:cNvPr id="3" name="Content Placeholder 2"/>
          <p:cNvSpPr>
            <a:spLocks noGrp="1"/>
          </p:cNvSpPr>
          <p:nvPr>
            <p:ph idx="1"/>
          </p:nvPr>
        </p:nvSpPr>
        <p:spPr/>
        <p:txBody>
          <a:bodyPr/>
          <a:lstStyle/>
          <a:p>
            <a:r>
              <a:rPr lang="en-US" dirty="0" smtClean="0"/>
              <a:t>Write Policy</a:t>
            </a:r>
          </a:p>
          <a:p>
            <a:r>
              <a:rPr lang="en-US" dirty="0" smtClean="0"/>
              <a:t>Replacement policy</a:t>
            </a:r>
          </a:p>
          <a:p>
            <a:pPr lvl="1"/>
            <a:endParaRPr lang="en-US" dirty="0" smtClean="0"/>
          </a:p>
          <a:p>
            <a:pPr marL="0" indent="0">
              <a:buNone/>
            </a:pP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a:t>
            </a:fld>
            <a:endParaRPr lang="en-US" dirty="0"/>
          </a:p>
        </p:txBody>
      </p:sp>
    </p:spTree>
    <p:extLst>
      <p:ext uri="{BB962C8B-B14F-4D97-AF65-F5344CB8AC3E}">
        <p14:creationId xmlns:p14="http://schemas.microsoft.com/office/powerpoint/2010/main" val="30644308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title"/>
          </p:nvPr>
        </p:nvSpPr>
        <p:spPr>
          <a:xfrm>
            <a:off x="457200" y="274638"/>
            <a:ext cx="8229600" cy="725736"/>
          </a:xfrm>
        </p:spPr>
        <p:txBody>
          <a:bodyPr>
            <a:normAutofit fontScale="90000"/>
          </a:bodyPr>
          <a:lstStyle/>
          <a:p>
            <a:r>
              <a:rPr lang="en-US" dirty="0" smtClean="0"/>
              <a:t>Write Policy Choices </a:t>
            </a:r>
            <a:endParaRPr lang="en-US" dirty="0"/>
          </a:p>
        </p:txBody>
      </p:sp>
      <p:sp>
        <p:nvSpPr>
          <p:cNvPr id="1488899" name="Rectangle 3"/>
          <p:cNvSpPr>
            <a:spLocks noGrp="1" noChangeArrowheads="1"/>
          </p:cNvSpPr>
          <p:nvPr>
            <p:ph idx="1"/>
          </p:nvPr>
        </p:nvSpPr>
        <p:spPr>
          <a:xfrm>
            <a:off x="457200" y="1148256"/>
            <a:ext cx="8229600" cy="4977907"/>
          </a:xfrm>
        </p:spPr>
        <p:txBody>
          <a:bodyPr>
            <a:normAutofit fontScale="77500" lnSpcReduction="20000"/>
          </a:bodyPr>
          <a:lstStyle/>
          <a:p>
            <a:r>
              <a:rPr lang="en-US" dirty="0" smtClean="0"/>
              <a:t>Cache hit:</a:t>
            </a:r>
          </a:p>
          <a:p>
            <a:pPr lvl="1"/>
            <a:r>
              <a:rPr lang="en-US" b="1" dirty="0" smtClean="0"/>
              <a:t>write through</a:t>
            </a:r>
            <a:r>
              <a:rPr lang="en-US" dirty="0" smtClean="0"/>
              <a:t>: writes both cache &amp; memory on every access</a:t>
            </a:r>
          </a:p>
          <a:p>
            <a:pPr lvl="2"/>
            <a:r>
              <a:rPr lang="en-US" dirty="0" smtClean="0"/>
              <a:t>Generally higher memory traffic but simpler pipeline &amp; cache design</a:t>
            </a:r>
          </a:p>
          <a:p>
            <a:pPr lvl="1"/>
            <a:r>
              <a:rPr lang="en-US" b="1" dirty="0" smtClean="0"/>
              <a:t>write back</a:t>
            </a:r>
            <a:r>
              <a:rPr lang="en-US" dirty="0" smtClean="0"/>
              <a:t>: writes cache only, memory `written only when dirty entry evicted</a:t>
            </a:r>
          </a:p>
          <a:p>
            <a:pPr lvl="2"/>
            <a:r>
              <a:rPr lang="en-US" dirty="0" smtClean="0"/>
              <a:t>A dirty bit per line reduces write-back traffic</a:t>
            </a:r>
          </a:p>
          <a:p>
            <a:pPr lvl="2"/>
            <a:r>
              <a:rPr lang="en-US" dirty="0" smtClean="0"/>
              <a:t>Must handle 0, 1, or 2 accesses to memory for each load/store</a:t>
            </a:r>
          </a:p>
          <a:p>
            <a:r>
              <a:rPr lang="en-US" dirty="0" smtClean="0"/>
              <a:t>Cache miss:</a:t>
            </a:r>
          </a:p>
          <a:p>
            <a:pPr lvl="1"/>
            <a:r>
              <a:rPr lang="en-US" b="1" dirty="0" smtClean="0"/>
              <a:t>no write allocate</a:t>
            </a:r>
            <a:r>
              <a:rPr lang="en-US" dirty="0" smtClean="0"/>
              <a:t>:  only write to main memory</a:t>
            </a:r>
          </a:p>
          <a:p>
            <a:pPr lvl="1"/>
            <a:r>
              <a:rPr lang="en-US" b="1" dirty="0" smtClean="0"/>
              <a:t>write allocate </a:t>
            </a:r>
            <a:r>
              <a:rPr lang="en-US" dirty="0" smtClean="0"/>
              <a:t>(aka fetch on write):  fetch into cache</a:t>
            </a:r>
            <a:br>
              <a:rPr lang="en-US" dirty="0" smtClean="0"/>
            </a:br>
            <a:endParaRPr lang="en-US" dirty="0" smtClean="0"/>
          </a:p>
          <a:p>
            <a:r>
              <a:rPr lang="en-US" dirty="0" smtClean="0"/>
              <a:t>Common combinations:</a:t>
            </a:r>
          </a:p>
          <a:p>
            <a:pPr lvl="1"/>
            <a:r>
              <a:rPr lang="en-US" dirty="0" smtClean="0"/>
              <a:t>write through and no write allocate</a:t>
            </a:r>
          </a:p>
          <a:p>
            <a:pPr lvl="1"/>
            <a:r>
              <a:rPr lang="en-US" dirty="0" smtClean="0"/>
              <a:t>write back with write allocate</a:t>
            </a:r>
            <a:endParaRPr lang="en-US" dirty="0"/>
          </a:p>
        </p:txBody>
      </p:sp>
      <p:sp>
        <p:nvSpPr>
          <p:cNvPr id="6" name="Slide Number Placeholder 5"/>
          <p:cNvSpPr>
            <a:spLocks noGrp="1"/>
          </p:cNvSpPr>
          <p:nvPr>
            <p:ph type="sldNum" sz="quarter" idx="12"/>
          </p:nvPr>
        </p:nvSpPr>
        <p:spPr/>
        <p:txBody>
          <a:bodyPr/>
          <a:lstStyle/>
          <a:p>
            <a:fld id="{DF83F53A-B97A-7D4D-B2C6-662DBDE74966}" type="slidenum">
              <a:rPr lang="en-US" smtClean="0"/>
              <a:pPr/>
              <a:t>6</a:t>
            </a:fld>
            <a:endParaRPr lang="en-US"/>
          </a:p>
        </p:txBody>
      </p:sp>
    </p:spTree>
    <p:extLst>
      <p:ext uri="{BB962C8B-B14F-4D97-AF65-F5344CB8AC3E}">
        <p14:creationId xmlns:p14="http://schemas.microsoft.com/office/powerpoint/2010/main" val="12184959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42" name="Rectangle 2"/>
          <p:cNvSpPr>
            <a:spLocks noGrp="1" noChangeArrowheads="1"/>
          </p:cNvSpPr>
          <p:nvPr>
            <p:ph type="title"/>
          </p:nvPr>
        </p:nvSpPr>
        <p:spPr>
          <a:xfrm>
            <a:off x="317500" y="0"/>
            <a:ext cx="7162800" cy="1143000"/>
          </a:xfrm>
          <a:noFill/>
          <a:ln/>
        </p:spPr>
        <p:txBody>
          <a:bodyPr lIns="90488" tIns="44450" rIns="90488" bIns="44450"/>
          <a:lstStyle/>
          <a:p>
            <a:r>
              <a:rPr lang="en-US" dirty="0"/>
              <a:t>Replacement Policy</a:t>
            </a:r>
          </a:p>
        </p:txBody>
      </p:sp>
      <p:sp>
        <p:nvSpPr>
          <p:cNvPr id="7" name="Slide Number Placeholder 5"/>
          <p:cNvSpPr>
            <a:spLocks noGrp="1"/>
          </p:cNvSpPr>
          <p:nvPr>
            <p:ph type="sldNum" sz="quarter" idx="12"/>
          </p:nvPr>
        </p:nvSpPr>
        <p:spPr/>
        <p:txBody>
          <a:bodyPr/>
          <a:lstStyle/>
          <a:p>
            <a:fld id="{6701BDFC-F26D-E646-9275-5FD5A32FBFC6}" type="slidenum">
              <a:rPr lang="en-US"/>
              <a:pPr/>
              <a:t>7</a:t>
            </a:fld>
            <a:endParaRPr lang="en-US" b="0">
              <a:solidFill>
                <a:srgbClr val="FBBA03"/>
              </a:solidFill>
            </a:endParaRPr>
          </a:p>
        </p:txBody>
      </p:sp>
      <p:sp>
        <p:nvSpPr>
          <p:cNvPr id="1443843" name="Rectangle 3"/>
          <p:cNvSpPr>
            <a:spLocks noChangeArrowheads="1"/>
          </p:cNvSpPr>
          <p:nvPr/>
        </p:nvSpPr>
        <p:spPr bwMode="auto">
          <a:xfrm>
            <a:off x="381000" y="838200"/>
            <a:ext cx="8370888" cy="5075748"/>
          </a:xfrm>
          <a:prstGeom prst="rect">
            <a:avLst/>
          </a:prstGeom>
          <a:noFill/>
          <a:ln w="25400">
            <a:noFill/>
            <a:miter lim="800000"/>
            <a:headEnd/>
            <a:tailEnd/>
          </a:ln>
          <a:effectLst/>
        </p:spPr>
        <p:txBody>
          <a:bodyPr lIns="90488" tIns="44450" rIns="90488" bIns="44450">
            <a:prstTxWarp prst="textNoShape">
              <a:avLst/>
            </a:prstTxWarp>
            <a:spAutoFit/>
          </a:bodyPr>
          <a:lstStyle/>
          <a:p>
            <a:pPr algn="l">
              <a:spcBef>
                <a:spcPct val="0"/>
              </a:spcBef>
            </a:pPr>
            <a:r>
              <a:rPr lang="en-US" sz="2800" dirty="0">
                <a:solidFill>
                  <a:schemeClr val="tx1"/>
                </a:solidFill>
                <a:latin typeface="Calibri"/>
                <a:cs typeface="Calibri"/>
              </a:rPr>
              <a:t>In an associative cache, which </a:t>
            </a:r>
            <a:r>
              <a:rPr lang="en-US" sz="2800" dirty="0" smtClean="0">
                <a:solidFill>
                  <a:schemeClr val="tx1"/>
                </a:solidFill>
                <a:latin typeface="Calibri"/>
                <a:cs typeface="Calibri"/>
              </a:rPr>
              <a:t>line from </a:t>
            </a:r>
            <a:r>
              <a:rPr lang="en-US" sz="2800" dirty="0">
                <a:solidFill>
                  <a:schemeClr val="tx1"/>
                </a:solidFill>
                <a:latin typeface="Calibri"/>
                <a:cs typeface="Calibri"/>
              </a:rPr>
              <a:t>a set should be evicted when the set becomes full</a:t>
            </a:r>
            <a:r>
              <a:rPr lang="en-US" sz="2800" dirty="0" smtClean="0">
                <a:solidFill>
                  <a:schemeClr val="tx1"/>
                </a:solidFill>
                <a:latin typeface="Calibri"/>
                <a:cs typeface="Calibri"/>
              </a:rPr>
              <a:t>?</a:t>
            </a:r>
            <a:endParaRPr lang="en-US" sz="2000" dirty="0">
              <a:solidFill>
                <a:schemeClr val="tx1"/>
              </a:solidFill>
              <a:latin typeface="Calibri"/>
              <a:cs typeface="Calibri"/>
            </a:endParaRPr>
          </a:p>
          <a:p>
            <a:pPr algn="l">
              <a:spcBef>
                <a:spcPct val="0"/>
              </a:spcBef>
              <a:buFontTx/>
              <a:buChar char="•"/>
            </a:pPr>
            <a:r>
              <a:rPr lang="en-US" sz="2800" i="1" dirty="0">
                <a:solidFill>
                  <a:srgbClr val="56127A"/>
                </a:solidFill>
                <a:latin typeface="Calibri"/>
                <a:cs typeface="Calibri"/>
              </a:rPr>
              <a:t> </a:t>
            </a:r>
            <a:r>
              <a:rPr lang="en-US" sz="2400" dirty="0" smtClean="0">
                <a:latin typeface="Calibri"/>
                <a:cs typeface="Calibri"/>
              </a:rPr>
              <a:t>Random</a:t>
            </a:r>
            <a:endParaRPr lang="en-US" dirty="0">
              <a:latin typeface="Calibri"/>
              <a:cs typeface="Calibri"/>
            </a:endParaRPr>
          </a:p>
          <a:p>
            <a:pPr algn="l">
              <a:spcBef>
                <a:spcPct val="0"/>
              </a:spcBef>
              <a:buFontTx/>
              <a:buChar char="•"/>
            </a:pPr>
            <a:r>
              <a:rPr lang="en-US" sz="2400" dirty="0">
                <a:latin typeface="Calibri"/>
                <a:cs typeface="Calibri"/>
              </a:rPr>
              <a:t> </a:t>
            </a:r>
            <a:r>
              <a:rPr lang="en-US" sz="2400" dirty="0" smtClean="0">
                <a:latin typeface="Calibri"/>
                <a:cs typeface="Calibri"/>
              </a:rPr>
              <a:t>Least-Recently </a:t>
            </a:r>
            <a:r>
              <a:rPr lang="en-US" sz="2400" dirty="0">
                <a:latin typeface="Calibri"/>
                <a:cs typeface="Calibri"/>
              </a:rPr>
              <a:t>Used (LRU)</a:t>
            </a:r>
          </a:p>
          <a:p>
            <a:pPr lvl="1" algn="l">
              <a:spcBef>
                <a:spcPct val="0"/>
              </a:spcBef>
              <a:buFontTx/>
              <a:buChar char="•"/>
            </a:pPr>
            <a:r>
              <a:rPr lang="en-US" sz="2000" dirty="0">
                <a:latin typeface="Calibri"/>
                <a:cs typeface="Calibri"/>
              </a:rPr>
              <a:t> LRU cache state must be updated on every access</a:t>
            </a:r>
            <a:endParaRPr lang="en-US" sz="2400" dirty="0">
              <a:latin typeface="Calibri"/>
              <a:cs typeface="Calibri"/>
            </a:endParaRPr>
          </a:p>
          <a:p>
            <a:pPr lvl="1" algn="l">
              <a:spcBef>
                <a:spcPct val="0"/>
              </a:spcBef>
              <a:buFontTx/>
              <a:buChar char="•"/>
            </a:pPr>
            <a:r>
              <a:rPr lang="en-US" sz="2000" dirty="0">
                <a:latin typeface="Calibri"/>
                <a:cs typeface="Calibri"/>
              </a:rPr>
              <a:t> </a:t>
            </a:r>
            <a:r>
              <a:rPr lang="en-US" sz="2000" dirty="0" smtClean="0">
                <a:latin typeface="Calibri"/>
                <a:cs typeface="Calibri"/>
              </a:rPr>
              <a:t>True </a:t>
            </a:r>
            <a:r>
              <a:rPr lang="en-US" sz="2000" dirty="0">
                <a:latin typeface="Calibri"/>
                <a:cs typeface="Calibri"/>
              </a:rPr>
              <a:t>implementation only feasible for small sets (2-way)</a:t>
            </a:r>
          </a:p>
          <a:p>
            <a:pPr lvl="1" algn="l">
              <a:spcBef>
                <a:spcPct val="0"/>
              </a:spcBef>
              <a:buFontTx/>
              <a:buChar char="•"/>
            </a:pPr>
            <a:r>
              <a:rPr lang="en-US" sz="2000" dirty="0">
                <a:latin typeface="Calibri"/>
                <a:cs typeface="Calibri"/>
              </a:rPr>
              <a:t> </a:t>
            </a:r>
            <a:r>
              <a:rPr lang="en-US" sz="2000" dirty="0" smtClean="0">
                <a:latin typeface="Calibri"/>
                <a:cs typeface="Calibri"/>
              </a:rPr>
              <a:t>Pseudo</a:t>
            </a:r>
            <a:r>
              <a:rPr lang="en-US" sz="2000" dirty="0">
                <a:latin typeface="Calibri"/>
                <a:cs typeface="Calibri"/>
              </a:rPr>
              <a:t>-LRU binary tree often used for 4-8 </a:t>
            </a:r>
            <a:r>
              <a:rPr lang="en-US" sz="2000" dirty="0" smtClean="0">
                <a:latin typeface="Calibri"/>
                <a:cs typeface="Calibri"/>
              </a:rPr>
              <a:t>way</a:t>
            </a:r>
            <a:endParaRPr lang="en-US" dirty="0">
              <a:latin typeface="Calibri"/>
              <a:cs typeface="Calibri"/>
            </a:endParaRPr>
          </a:p>
          <a:p>
            <a:pPr algn="l">
              <a:spcBef>
                <a:spcPct val="0"/>
              </a:spcBef>
              <a:buFontTx/>
              <a:buChar char="•"/>
            </a:pPr>
            <a:r>
              <a:rPr lang="en-US" sz="2400" dirty="0">
                <a:latin typeface="Calibri"/>
                <a:cs typeface="Calibri"/>
              </a:rPr>
              <a:t> </a:t>
            </a:r>
            <a:r>
              <a:rPr lang="en-US" sz="2400" dirty="0" smtClean="0">
                <a:latin typeface="Calibri"/>
                <a:cs typeface="Calibri"/>
              </a:rPr>
              <a:t>First-In</a:t>
            </a:r>
            <a:r>
              <a:rPr lang="en-US" sz="2400" dirty="0">
                <a:latin typeface="Calibri"/>
                <a:cs typeface="Calibri"/>
              </a:rPr>
              <a:t>, </a:t>
            </a:r>
            <a:r>
              <a:rPr lang="en-US" sz="2400" dirty="0" smtClean="0">
                <a:latin typeface="Calibri"/>
                <a:cs typeface="Calibri"/>
              </a:rPr>
              <a:t>First-Out </a:t>
            </a:r>
            <a:r>
              <a:rPr lang="en-US" sz="2400" dirty="0">
                <a:latin typeface="Calibri"/>
                <a:cs typeface="Calibri"/>
              </a:rPr>
              <a:t>(FIFO) a.k.a. Round-Robin</a:t>
            </a:r>
          </a:p>
          <a:p>
            <a:pPr lvl="1" algn="l">
              <a:spcBef>
                <a:spcPct val="0"/>
              </a:spcBef>
              <a:buFontTx/>
              <a:buChar char="•"/>
            </a:pPr>
            <a:r>
              <a:rPr lang="en-US" sz="2000" dirty="0">
                <a:latin typeface="Calibri"/>
                <a:cs typeface="Calibri"/>
              </a:rPr>
              <a:t> </a:t>
            </a:r>
            <a:r>
              <a:rPr lang="en-US" sz="2000" dirty="0" smtClean="0">
                <a:latin typeface="Calibri"/>
                <a:cs typeface="Calibri"/>
              </a:rPr>
              <a:t>Used </a:t>
            </a:r>
            <a:r>
              <a:rPr lang="en-US" sz="2000" dirty="0">
                <a:latin typeface="Calibri"/>
                <a:cs typeface="Calibri"/>
              </a:rPr>
              <a:t>in highly associative </a:t>
            </a:r>
            <a:r>
              <a:rPr lang="en-US" sz="2000" dirty="0" smtClean="0">
                <a:latin typeface="Calibri"/>
                <a:cs typeface="Calibri"/>
              </a:rPr>
              <a:t>caches</a:t>
            </a:r>
            <a:endParaRPr lang="en-US" sz="2000" dirty="0">
              <a:latin typeface="Calibri"/>
              <a:cs typeface="Calibri"/>
            </a:endParaRPr>
          </a:p>
          <a:p>
            <a:pPr algn="l">
              <a:spcBef>
                <a:spcPct val="0"/>
              </a:spcBef>
              <a:buFontTx/>
              <a:buChar char="•"/>
            </a:pPr>
            <a:r>
              <a:rPr lang="en-US" sz="2400" dirty="0">
                <a:latin typeface="Calibri"/>
                <a:cs typeface="Calibri"/>
              </a:rPr>
              <a:t> </a:t>
            </a:r>
            <a:r>
              <a:rPr lang="en-US" sz="2400" dirty="0" smtClean="0">
                <a:latin typeface="Calibri"/>
                <a:cs typeface="Calibri"/>
              </a:rPr>
              <a:t>Not-Most-Recently </a:t>
            </a:r>
            <a:r>
              <a:rPr lang="en-US" sz="2400" dirty="0">
                <a:latin typeface="Calibri"/>
                <a:cs typeface="Calibri"/>
              </a:rPr>
              <a:t>Used (</a:t>
            </a:r>
            <a:r>
              <a:rPr lang="en-US" sz="2400" dirty="0" smtClean="0">
                <a:latin typeface="Calibri"/>
                <a:cs typeface="Calibri"/>
              </a:rPr>
              <a:t>NMRU</a:t>
            </a:r>
            <a:r>
              <a:rPr lang="en-US" sz="2400" dirty="0">
                <a:latin typeface="Calibri"/>
                <a:cs typeface="Calibri"/>
              </a:rPr>
              <a:t>)</a:t>
            </a:r>
          </a:p>
          <a:p>
            <a:pPr lvl="1" algn="l">
              <a:spcBef>
                <a:spcPct val="0"/>
              </a:spcBef>
              <a:buFontTx/>
              <a:buChar char="•"/>
            </a:pPr>
            <a:r>
              <a:rPr lang="en-US" sz="2000" dirty="0">
                <a:latin typeface="Calibri"/>
                <a:cs typeface="Calibri"/>
              </a:rPr>
              <a:t> FIFO with exception for </a:t>
            </a:r>
            <a:r>
              <a:rPr lang="en-US" sz="2000" dirty="0" smtClean="0">
                <a:latin typeface="Calibri"/>
                <a:cs typeface="Calibri"/>
              </a:rPr>
              <a:t>most-recently </a:t>
            </a:r>
            <a:r>
              <a:rPr lang="en-US" sz="2000" dirty="0">
                <a:latin typeface="Calibri"/>
                <a:cs typeface="Calibri"/>
              </a:rPr>
              <a:t>used </a:t>
            </a:r>
            <a:r>
              <a:rPr lang="en-US" sz="2000" dirty="0" smtClean="0">
                <a:latin typeface="Calibri"/>
                <a:cs typeface="Calibri"/>
              </a:rPr>
              <a:t>line </a:t>
            </a:r>
            <a:r>
              <a:rPr lang="en-US" sz="2000" dirty="0">
                <a:latin typeface="Calibri"/>
                <a:cs typeface="Calibri"/>
              </a:rPr>
              <a:t>or </a:t>
            </a:r>
            <a:r>
              <a:rPr lang="en-US" sz="2000" dirty="0" smtClean="0">
                <a:latin typeface="Calibri"/>
                <a:cs typeface="Calibri"/>
              </a:rPr>
              <a:t>lines</a:t>
            </a:r>
            <a:endParaRPr lang="en-US" sz="2000" dirty="0">
              <a:latin typeface="Calibri"/>
              <a:cs typeface="Calibri"/>
            </a:endParaRPr>
          </a:p>
          <a:p>
            <a:pPr lvl="1" algn="l">
              <a:spcBef>
                <a:spcPct val="0"/>
              </a:spcBef>
            </a:pPr>
            <a:endParaRPr lang="en-US" sz="2000" dirty="0">
              <a:solidFill>
                <a:srgbClr val="56127A"/>
              </a:solidFill>
              <a:latin typeface="Calibri"/>
              <a:cs typeface="Calibri"/>
            </a:endParaRPr>
          </a:p>
          <a:p>
            <a:pPr algn="l">
              <a:spcBef>
                <a:spcPct val="0"/>
              </a:spcBef>
            </a:pPr>
            <a:r>
              <a:rPr lang="en-US" sz="2400" i="1" dirty="0">
                <a:solidFill>
                  <a:schemeClr val="tx2"/>
                </a:solidFill>
                <a:latin typeface="Calibri"/>
                <a:cs typeface="Calibri"/>
              </a:rPr>
              <a:t>This is a second-order effect.  Why?</a:t>
            </a:r>
          </a:p>
          <a:p>
            <a:pPr algn="l">
              <a:spcBef>
                <a:spcPct val="0"/>
              </a:spcBef>
            </a:pPr>
            <a:endParaRPr lang="en-US" sz="2400" i="1" dirty="0">
              <a:solidFill>
                <a:schemeClr val="tx2"/>
              </a:solidFill>
              <a:latin typeface="Calibri"/>
              <a:cs typeface="Calibri"/>
            </a:endParaRPr>
          </a:p>
        </p:txBody>
      </p:sp>
      <p:sp>
        <p:nvSpPr>
          <p:cNvPr id="1443844" name="Text Box 4"/>
          <p:cNvSpPr txBox="1">
            <a:spLocks noChangeArrowheads="1"/>
          </p:cNvSpPr>
          <p:nvPr/>
        </p:nvSpPr>
        <p:spPr bwMode="auto">
          <a:xfrm>
            <a:off x="3200400" y="5638800"/>
            <a:ext cx="5670780" cy="523220"/>
          </a:xfrm>
          <a:prstGeom prst="rect">
            <a:avLst/>
          </a:prstGeom>
          <a:noFill/>
          <a:ln w="9525">
            <a:noFill/>
            <a:miter lim="800000"/>
            <a:headEnd/>
            <a:tailEnd/>
          </a:ln>
          <a:effectLst/>
        </p:spPr>
        <p:txBody>
          <a:bodyPr wrap="none" anchor="ctr">
            <a:prstTxWarp prst="textNoShape">
              <a:avLst/>
            </a:prstTxWarp>
            <a:spAutoFit/>
          </a:bodyPr>
          <a:lstStyle/>
          <a:p>
            <a:pPr algn="ctr"/>
            <a:r>
              <a:rPr lang="en-US" sz="2800" i="1" dirty="0">
                <a:solidFill>
                  <a:srgbClr val="FF0000"/>
                </a:solidFill>
                <a:latin typeface="Calibri"/>
                <a:cs typeface="Calibri"/>
              </a:rPr>
              <a:t>Replacement only happens on misses</a:t>
            </a:r>
          </a:p>
        </p:txBody>
      </p:sp>
    </p:spTree>
    <p:extLst>
      <p:ext uri="{BB962C8B-B14F-4D97-AF65-F5344CB8AC3E}">
        <p14:creationId xmlns:p14="http://schemas.microsoft.com/office/powerpoint/2010/main" val="37245641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4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4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2562" name="Rectangle 2"/>
          <p:cNvSpPr>
            <a:spLocks noGrp="1" noChangeArrowheads="1"/>
          </p:cNvSpPr>
          <p:nvPr>
            <p:ph type="title"/>
          </p:nvPr>
        </p:nvSpPr>
        <p:spPr/>
        <p:txBody>
          <a:bodyPr>
            <a:normAutofit/>
          </a:bodyPr>
          <a:lstStyle/>
          <a:p>
            <a:r>
              <a:rPr lang="en-US" dirty="0" smtClean="0"/>
              <a:t>Sources of Cache Misses (3 C’s)</a:t>
            </a:r>
            <a:endParaRPr lang="en-US" dirty="0"/>
          </a:p>
        </p:txBody>
      </p:sp>
      <p:sp>
        <p:nvSpPr>
          <p:cNvPr id="1602563" name="Rectangle 3"/>
          <p:cNvSpPr>
            <a:spLocks noGrp="1" noChangeArrowheads="1"/>
          </p:cNvSpPr>
          <p:nvPr>
            <p:ph type="body" idx="1"/>
          </p:nvPr>
        </p:nvSpPr>
        <p:spPr>
          <a:xfrm>
            <a:off x="457200" y="1237343"/>
            <a:ext cx="8686800" cy="4495800"/>
          </a:xfrm>
        </p:spPr>
        <p:txBody>
          <a:bodyPr>
            <a:normAutofit fontScale="92500" lnSpcReduction="20000"/>
          </a:bodyPr>
          <a:lstStyle/>
          <a:p>
            <a:pPr>
              <a:buClr>
                <a:schemeClr val="tx1"/>
              </a:buClr>
            </a:pPr>
            <a:r>
              <a:rPr lang="en-US" i="1" dirty="0" smtClean="0">
                <a:solidFill>
                  <a:srgbClr val="0000FF"/>
                </a:solidFill>
              </a:rPr>
              <a:t>Compulsory </a:t>
            </a:r>
            <a:r>
              <a:rPr lang="en-US" dirty="0" smtClean="0"/>
              <a:t>(cold start, first reference):</a:t>
            </a:r>
          </a:p>
          <a:p>
            <a:pPr lvl="1">
              <a:buClr>
                <a:schemeClr val="tx1"/>
              </a:buClr>
            </a:pPr>
            <a:r>
              <a:rPr lang="en-US" dirty="0" smtClean="0"/>
              <a:t>1</a:t>
            </a:r>
            <a:r>
              <a:rPr lang="en-US" baseline="30000" dirty="0" smtClean="0"/>
              <a:t>st</a:t>
            </a:r>
            <a:r>
              <a:rPr lang="en-US" dirty="0" smtClean="0"/>
              <a:t> access to a block, “cold” fact of life, not a lot you can do about it.  </a:t>
            </a:r>
          </a:p>
          <a:p>
            <a:pPr lvl="2">
              <a:buClr>
                <a:schemeClr val="tx1"/>
              </a:buClr>
            </a:pPr>
            <a:r>
              <a:rPr lang="en-US" dirty="0" smtClean="0"/>
              <a:t>If running billions of instructions, compulsory misses are insignificant</a:t>
            </a:r>
          </a:p>
          <a:p>
            <a:pPr>
              <a:buClr>
                <a:schemeClr val="tx1"/>
              </a:buClr>
            </a:pPr>
            <a:r>
              <a:rPr lang="en-US" i="1" dirty="0" smtClean="0">
                <a:solidFill>
                  <a:srgbClr val="0000FF"/>
                </a:solidFill>
              </a:rPr>
              <a:t>Capacity</a:t>
            </a:r>
            <a:r>
              <a:rPr lang="en-US" dirty="0" smtClean="0"/>
              <a:t>:</a:t>
            </a:r>
          </a:p>
          <a:p>
            <a:pPr lvl="1">
              <a:buClr>
                <a:schemeClr val="tx1"/>
              </a:buClr>
            </a:pPr>
            <a:r>
              <a:rPr lang="en-US" dirty="0" smtClean="0"/>
              <a:t>Cache cannot contain all blocks accessed by the program</a:t>
            </a:r>
          </a:p>
          <a:p>
            <a:pPr lvl="2">
              <a:buClr>
                <a:schemeClr val="tx1"/>
              </a:buClr>
            </a:pPr>
            <a:r>
              <a:rPr lang="en-US" dirty="0" smtClean="0"/>
              <a:t>Misses that would not occur with infinite cache</a:t>
            </a:r>
          </a:p>
          <a:p>
            <a:pPr>
              <a:buClr>
                <a:schemeClr val="tx1"/>
              </a:buClr>
            </a:pPr>
            <a:r>
              <a:rPr lang="en-US" i="1" dirty="0" smtClean="0">
                <a:solidFill>
                  <a:srgbClr val="0000FF"/>
                </a:solidFill>
              </a:rPr>
              <a:t>Conflict </a:t>
            </a:r>
            <a:r>
              <a:rPr lang="en-US" dirty="0" smtClean="0"/>
              <a:t>(collision):</a:t>
            </a:r>
          </a:p>
          <a:p>
            <a:pPr lvl="1"/>
            <a:r>
              <a:rPr lang="en-US" dirty="0" smtClean="0"/>
              <a:t>Multiple memory locations mapped to same cache set</a:t>
            </a:r>
          </a:p>
          <a:p>
            <a:pPr lvl="2"/>
            <a:r>
              <a:rPr lang="en-US" dirty="0" smtClean="0"/>
              <a:t>Misses that would not occur with ideal fully associative cache</a:t>
            </a:r>
          </a:p>
        </p:txBody>
      </p:sp>
      <p:sp>
        <p:nvSpPr>
          <p:cNvPr id="5" name="Slide Number Placeholder 4"/>
          <p:cNvSpPr>
            <a:spLocks noGrp="1"/>
          </p:cNvSpPr>
          <p:nvPr>
            <p:ph type="sldNum" sz="quarter" idx="12"/>
          </p:nvPr>
        </p:nvSpPr>
        <p:spPr/>
        <p:txBody>
          <a:bodyPr/>
          <a:lstStyle/>
          <a:p>
            <a:fld id="{3CC63E4C-4642-794D-A2FD-70F6B81535F5}" type="slidenum">
              <a:rPr lang="en-US" smtClean="0"/>
              <a:pPr/>
              <a:t>8</a:t>
            </a:fld>
            <a:endParaRPr lang="en-US"/>
          </a:p>
        </p:txBody>
      </p:sp>
    </p:spTree>
    <p:extLst>
      <p:ext uri="{BB962C8B-B14F-4D97-AF65-F5344CB8AC3E}">
        <p14:creationId xmlns:p14="http://schemas.microsoft.com/office/powerpoint/2010/main" val="32806540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25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25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25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25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25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025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256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256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02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56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Cache Parameters on Performance</a:t>
            </a:r>
            <a:endParaRPr lang="en-US" dirty="0"/>
          </a:p>
        </p:txBody>
      </p:sp>
      <p:sp>
        <p:nvSpPr>
          <p:cNvPr id="3" name="Content Placeholder 2"/>
          <p:cNvSpPr>
            <a:spLocks noGrp="1"/>
          </p:cNvSpPr>
          <p:nvPr>
            <p:ph idx="1"/>
          </p:nvPr>
        </p:nvSpPr>
        <p:spPr/>
        <p:txBody>
          <a:bodyPr/>
          <a:lstStyle/>
          <a:p>
            <a:r>
              <a:rPr lang="en-US" dirty="0" smtClean="0"/>
              <a:t>AMAT = Hit Time + Miss Rate * Miss Penalty</a:t>
            </a:r>
          </a:p>
          <a:p>
            <a:pPr lvl="1"/>
            <a:r>
              <a:rPr lang="en-US" dirty="0" smtClean="0"/>
              <a:t>Note, we assume always first search cache, so must charge hit time for both hits and misses!</a:t>
            </a:r>
          </a:p>
          <a:p>
            <a:r>
              <a:rPr lang="en-US" dirty="0" smtClean="0"/>
              <a:t>For misses, characterize by 3Cs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9</a:t>
            </a:fld>
            <a:endParaRPr lang="en-US" dirty="0"/>
          </a:p>
        </p:txBody>
      </p:sp>
    </p:spTree>
    <p:extLst>
      <p:ext uri="{BB962C8B-B14F-4D97-AF65-F5344CB8AC3E}">
        <p14:creationId xmlns:p14="http://schemas.microsoft.com/office/powerpoint/2010/main" val="27730681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26040</TotalTime>
  <Words>1863</Words>
  <Application>Microsoft Macintosh PowerPoint</Application>
  <PresentationFormat>On-screen Show (4:3)</PresentationFormat>
  <Paragraphs>318</Paragraphs>
  <Slides>25</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Image</vt:lpstr>
      <vt:lpstr>CS 61C: Great Ideas in Computer Architecture (Machine Structures) Caches Part 3</vt:lpstr>
      <vt:lpstr>You Are Here!</vt:lpstr>
      <vt:lpstr>Caches Review</vt:lpstr>
      <vt:lpstr>Primary Cache Parameters</vt:lpstr>
      <vt:lpstr>Other Cache Parameters</vt:lpstr>
      <vt:lpstr>Write Policy Choices </vt:lpstr>
      <vt:lpstr>Replacement Policy</vt:lpstr>
      <vt:lpstr>Sources of Cache Misses (3 C’s)</vt:lpstr>
      <vt:lpstr>Impact of Cache Parameters on Performance</vt:lpstr>
      <vt:lpstr>CPU-Cache Interaction (5-stage pipeline)</vt:lpstr>
      <vt:lpstr>Increasing Block Size?</vt:lpstr>
      <vt:lpstr>Increasing Associativity?</vt:lpstr>
      <vt:lpstr>Increasing #Entries?</vt:lpstr>
      <vt:lpstr>Administrivia</vt:lpstr>
      <vt:lpstr>How to Reduce Miss Penalty?</vt:lpstr>
      <vt:lpstr>Review: Memory Hierarchy</vt:lpstr>
      <vt:lpstr>From Lecture 11: In the News</vt:lpstr>
      <vt:lpstr>IBM z13 Memory Hierarchy</vt:lpstr>
      <vt:lpstr>Local vs. Global Miss Rates</vt:lpstr>
      <vt:lpstr>PowerPoint Presentation</vt:lpstr>
      <vt:lpstr>Local vs. Global Miss Rates</vt:lpstr>
      <vt:lpstr>Clickers/Peer Instruction</vt:lpstr>
      <vt:lpstr>PowerPoint Presentation</vt:lpstr>
      <vt:lpstr>CPI/Miss Rates/DRAM Access SpecInt2006</vt:lpstr>
      <vt:lpstr>In Conclusion, Cache Design Space</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Sagar Karandikar</cp:lastModifiedBy>
  <cp:revision>534</cp:revision>
  <cp:lastPrinted>2013-11-13T20:51:57Z</cp:lastPrinted>
  <dcterms:created xsi:type="dcterms:W3CDTF">2012-04-08T11:43:00Z</dcterms:created>
  <dcterms:modified xsi:type="dcterms:W3CDTF">2015-03-18T14:11:09Z</dcterms:modified>
</cp:coreProperties>
</file>