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629" r:id="rId2"/>
    <p:sldId id="529" r:id="rId3"/>
    <p:sldId id="531" r:id="rId4"/>
    <p:sldId id="581" r:id="rId5"/>
    <p:sldId id="580" r:id="rId6"/>
    <p:sldId id="533" r:id="rId7"/>
    <p:sldId id="577" r:id="rId8"/>
    <p:sldId id="534" r:id="rId9"/>
    <p:sldId id="536" r:id="rId10"/>
    <p:sldId id="546" r:id="rId11"/>
    <p:sldId id="587" r:id="rId12"/>
    <p:sldId id="555" r:id="rId13"/>
    <p:sldId id="588" r:id="rId14"/>
    <p:sldId id="571" r:id="rId15"/>
    <p:sldId id="627" r:id="rId16"/>
    <p:sldId id="557" r:id="rId17"/>
    <p:sldId id="630" r:id="rId18"/>
    <p:sldId id="594" r:id="rId19"/>
    <p:sldId id="595" r:id="rId20"/>
    <p:sldId id="642" r:id="rId21"/>
    <p:sldId id="643" r:id="rId22"/>
    <p:sldId id="644" r:id="rId23"/>
    <p:sldId id="645" r:id="rId24"/>
    <p:sldId id="646" r:id="rId25"/>
    <p:sldId id="647" r:id="rId26"/>
    <p:sldId id="601" r:id="rId27"/>
    <p:sldId id="651" r:id="rId28"/>
    <p:sldId id="652" r:id="rId29"/>
    <p:sldId id="603" r:id="rId30"/>
    <p:sldId id="631" r:id="rId31"/>
    <p:sldId id="632" r:id="rId32"/>
    <p:sldId id="633" r:id="rId33"/>
    <p:sldId id="634" r:id="rId34"/>
    <p:sldId id="635" r:id="rId35"/>
    <p:sldId id="636" r:id="rId36"/>
    <p:sldId id="637" r:id="rId37"/>
    <p:sldId id="638" r:id="rId38"/>
    <p:sldId id="639" r:id="rId39"/>
    <p:sldId id="640" r:id="rId40"/>
    <p:sldId id="641" r:id="rId41"/>
    <p:sldId id="653" r:id="rId42"/>
    <p:sldId id="654" r:id="rId43"/>
    <p:sldId id="655" r:id="rId44"/>
    <p:sldId id="656" r:id="rId45"/>
    <p:sldId id="657" r:id="rId46"/>
    <p:sldId id="658" r:id="rId47"/>
    <p:sldId id="659" r:id="rId48"/>
    <p:sldId id="617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6FCF"/>
    <a:srgbClr val="C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75" autoAdjust="0"/>
    <p:restoredTop sz="99821" autoAdjust="0"/>
  </p:normalViewPr>
  <p:slideViewPr>
    <p:cSldViewPr snapToGrid="0">
      <p:cViewPr varScale="1">
        <p:scale>
          <a:sx n="150" d="100"/>
          <a:sy n="150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-340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4/2/15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933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4/2/15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123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F5042-9C52-0449-B2EC-628456EB9E9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2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5788"/>
            <a:ext cx="4552950" cy="3416300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5218"/>
            <a:ext cx="5909964" cy="4110871"/>
          </a:xfrm>
          <a:ln>
            <a:noFill/>
          </a:ln>
        </p:spPr>
        <p:txBody>
          <a:bodyPr lIns="92000" tIns="45192" rIns="92000" bIns="45192"/>
          <a:lstStyle/>
          <a:p>
            <a:endParaRPr lang="en-US" dirty="0"/>
          </a:p>
        </p:txBody>
      </p:sp>
      <p:sp>
        <p:nvSpPr>
          <p:cNvPr id="1873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5788"/>
            <a:ext cx="4559300" cy="3419475"/>
          </a:xfrm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The University of Adelaide, School of Computer Science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EF71F-A33A-3449-8F2D-D74D15AC6BB3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Interloper thread can be from same core or another core.</a:t>
            </a:r>
            <a:endParaRPr lang="en-AU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The University of Adelaide, School of Computer Science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7A960-F2E5-6743-B445-419E55865893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Here using the Green Sheet convention of </a:t>
            </a:r>
            <a:r>
              <a:rPr lang="en-AU" dirty="0" err="1" smtClean="0"/>
              <a:t>rs</a:t>
            </a:r>
            <a:r>
              <a:rPr lang="en-AU" baseline="0" dirty="0" smtClean="0"/>
              <a:t> and </a:t>
            </a:r>
            <a:r>
              <a:rPr lang="en-AU" baseline="0" dirty="0" err="1" smtClean="0"/>
              <a:t>rt</a:t>
            </a:r>
            <a:r>
              <a:rPr lang="en-AU" baseline="0" dirty="0" smtClean="0"/>
              <a:t> for source register and target register.</a:t>
            </a:r>
            <a:endParaRPr lang="en-AU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The University of Adelaide, School of Computer Science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7A960-F2E5-6743-B445-419E55865893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- 102 if one thread starts executing after the other completely finishes.</a:t>
            </a:r>
          </a:p>
          <a:p>
            <a:r>
              <a:rPr lang="en-US" dirty="0">
                <a:solidFill>
                  <a:srgbClr val="FF0000"/>
                </a:solidFill>
              </a:rPr>
              <a:t>- 101 if both threads execute the </a:t>
            </a:r>
            <a:r>
              <a:rPr lang="en-US" dirty="0" err="1">
                <a:solidFill>
                  <a:srgbClr val="FF0000"/>
                </a:solidFill>
              </a:rPr>
              <a:t>lw</a:t>
            </a:r>
            <a:r>
              <a:rPr lang="en-US" dirty="0">
                <a:solidFill>
                  <a:srgbClr val="FF0000"/>
                </a:solidFill>
              </a:rPr>
              <a:t> before either thread executes the sw. One thread will see “stale data”.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work-sharing construct divides the execution of the enclosed code region among the members of the team that encounter 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“Shape” restrictions:</a:t>
            </a:r>
            <a:r>
              <a:rPr lang="en-US" baseline="0" dirty="0" smtClean="0"/>
              <a:t>  </a:t>
            </a:r>
            <a:r>
              <a:rPr lang="en-US" dirty="0" smtClean="0"/>
              <a:t>The FOR loop can not be a DO WHILE loop, or a loop without loop control.  Also, the loop iteration variable must be an integer and the loop control parameters must be the same for all threads.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4FD3-839F-CB49-B76B-A6197BE1EFB4}" type="datetime1">
              <a:rPr lang="en-US" smtClean="0"/>
              <a:pPr/>
              <a:t>4/2/15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C4C-2F6C-8143-A6B9-C21167B0D1A1}" type="datetime1">
              <a:rPr lang="en-US" smtClean="0"/>
              <a:pPr/>
              <a:t>4/2/15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22F3-8BC8-624B-9E4B-B53EAC39B8FA}" type="datetime1">
              <a:rPr lang="en-US" smtClean="0"/>
              <a:pPr/>
              <a:t>4/2/15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3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F542-6AAC-0E47-959B-00CEE8AB9FA6}" type="datetime1">
              <a:rPr lang="en-US" smtClean="0"/>
              <a:pPr/>
              <a:t>4/2/15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622-59DB-644B-834E-0BA054630FEF}" type="datetime1">
              <a:rPr lang="en-US" smtClean="0"/>
              <a:pPr/>
              <a:t>4/2/15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91DB-4D2B-3649-A923-DE738F94CC96}" type="datetime1">
              <a:rPr lang="en-US" smtClean="0"/>
              <a:pPr/>
              <a:t>4/2/15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C187-4E74-0345-9AA4-EF3CEEF40715}" type="datetime1">
              <a:rPr lang="en-US" smtClean="0"/>
              <a:pPr/>
              <a:t>4/2/15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F144-9D44-BC40-86E8-6D9F2C16BD51}" type="datetime1">
              <a:rPr lang="en-US" smtClean="0"/>
              <a:pPr/>
              <a:t>4/2/15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76D7-DDE1-7E47-9267-E985B8D0C3CC}" type="datetime1">
              <a:rPr lang="en-US" smtClean="0"/>
              <a:pPr/>
              <a:t>4/2/15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D919-1DDD-034C-8019-2500669B255A}" type="datetime1">
              <a:rPr lang="en-US" smtClean="0"/>
              <a:pPr/>
              <a:t>4/2/15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E8E0-25CE-884E-9E7D-20E856232ECC}" type="datetime1">
              <a:rPr lang="en-US" smtClean="0"/>
              <a:pPr/>
              <a:t>4/2/15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CFDFC-C3A6-F347-A06E-D4BB7389A97D}" type="datetime1">
              <a:rPr lang="en-US" smtClean="0"/>
              <a:pPr/>
              <a:t>4/2/15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467" y="1503891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CS 61C: Great Ideas in Computer Architecture (Machine Structures)</a:t>
            </a:r>
            <a:b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000" i="1" dirty="0"/>
              <a:t>Thread-Level Parallelism (TLP) </a:t>
            </a:r>
            <a:br>
              <a:rPr lang="en-US" sz="4000" i="1" dirty="0"/>
            </a:br>
            <a:r>
              <a:rPr lang="en-US" sz="4000" i="1" dirty="0"/>
              <a:t>and </a:t>
            </a:r>
            <a:r>
              <a:rPr lang="en-US" sz="4000" i="1" dirty="0" err="1" smtClean="0"/>
              <a:t>OpenMP</a:t>
            </a:r>
            <a:r>
              <a:rPr lang="en-US" sz="4000" i="1" dirty="0" smtClean="0"/>
              <a:t> Intro</a:t>
            </a:r>
            <a:endParaRPr lang="en-US" sz="4000" i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571" y="3886200"/>
            <a:ext cx="8098858" cy="1752600"/>
          </a:xfrm>
        </p:spPr>
        <p:txBody>
          <a:bodyPr rtlCol="0">
            <a:normAutofit/>
          </a:bodyPr>
          <a:lstStyle/>
          <a:p>
            <a:r>
              <a:rPr lang="en-US" dirty="0"/>
              <a:t>Instructors:</a:t>
            </a:r>
          </a:p>
          <a:p>
            <a:r>
              <a:rPr lang="en-US" dirty="0" smtClean="0"/>
              <a:t>Krste </a:t>
            </a:r>
            <a:r>
              <a:rPr lang="en-US" dirty="0"/>
              <a:t>Asanovic &amp; Vladimir </a:t>
            </a:r>
            <a:r>
              <a:rPr lang="en-US" dirty="0" err="1"/>
              <a:t>Stojanovic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http://</a:t>
            </a:r>
            <a:r>
              <a:rPr lang="en-US" dirty="0" err="1" smtClean="0">
                <a:ea typeface="+mn-ea"/>
                <a:cs typeface="+mn-cs"/>
              </a:rPr>
              <a:t>inst.eecs.berkeley.edu</a:t>
            </a:r>
            <a:r>
              <a:rPr lang="en-US" dirty="0" smtClean="0">
                <a:ea typeface="+mn-ea"/>
                <a:cs typeface="+mn-cs"/>
              </a:rPr>
              <a:t>/~cs61c/</a:t>
            </a:r>
          </a:p>
        </p:txBody>
      </p:sp>
    </p:spTree>
    <p:extLst>
      <p:ext uri="{BB962C8B-B14F-4D97-AF65-F5344CB8AC3E}">
        <p14:creationId xmlns:p14="http://schemas.microsoft.com/office/powerpoint/2010/main" val="7427826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Thread: </a:t>
            </a:r>
            <a:r>
              <a:rPr lang="en-US" dirty="0" smtClean="0"/>
              <a:t>a sequential flow of instructions that performs some task</a:t>
            </a:r>
          </a:p>
          <a:p>
            <a:r>
              <a:rPr lang="en-US" dirty="0" smtClean="0"/>
              <a:t>Each thread has a PC + processor registers</a:t>
            </a:r>
            <a:r>
              <a:rPr lang="en-US" dirty="0"/>
              <a:t> </a:t>
            </a:r>
            <a:r>
              <a:rPr lang="en-US" dirty="0" smtClean="0"/>
              <a:t>and accesses the shared memory</a:t>
            </a:r>
          </a:p>
          <a:p>
            <a:r>
              <a:rPr lang="en-US" dirty="0" smtClean="0"/>
              <a:t>Each processor provides one (or more) </a:t>
            </a:r>
            <a:r>
              <a:rPr lang="en-US" i="1" dirty="0" smtClean="0"/>
              <a:t>hardware </a:t>
            </a:r>
            <a:r>
              <a:rPr lang="en-US" dirty="0" smtClean="0"/>
              <a:t>threads (or </a:t>
            </a:r>
            <a:r>
              <a:rPr lang="en-US" i="1" dirty="0" smtClean="0"/>
              <a:t>harts</a:t>
            </a:r>
            <a:r>
              <a:rPr lang="en-US" dirty="0" smtClean="0"/>
              <a:t>) that actively execute instructions</a:t>
            </a:r>
          </a:p>
          <a:p>
            <a:r>
              <a:rPr lang="en-US" dirty="0"/>
              <a:t>O</a:t>
            </a:r>
            <a:r>
              <a:rPr lang="en-US" dirty="0" smtClean="0"/>
              <a:t>perating system multiplexes multiple </a:t>
            </a:r>
            <a:r>
              <a:rPr lang="en-US" i="1" dirty="0" smtClean="0"/>
              <a:t>software </a:t>
            </a:r>
            <a:r>
              <a:rPr lang="en-US" dirty="0" smtClean="0"/>
              <a:t>threads onto the available hardware threads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Threads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Give the illusion of many active threads by time-multiplexing </a:t>
            </a:r>
            <a:r>
              <a:rPr lang="en-US" dirty="0"/>
              <a:t>software </a:t>
            </a:r>
            <a:r>
              <a:rPr lang="en-US" dirty="0" smtClean="0"/>
              <a:t>threads onto hardware threads</a:t>
            </a:r>
          </a:p>
          <a:p>
            <a:r>
              <a:rPr lang="en-US" dirty="0" smtClean="0"/>
              <a:t>Remove a software thread from a hardware thread by interrupting its execution and saving its registers and PC into memory</a:t>
            </a:r>
          </a:p>
          <a:p>
            <a:pPr lvl="1"/>
            <a:r>
              <a:rPr lang="en-US" dirty="0" smtClean="0"/>
              <a:t>Also if one thread is blocked waiting for network access or user input</a:t>
            </a:r>
          </a:p>
          <a:p>
            <a:r>
              <a:rPr lang="en-US" dirty="0" smtClean="0"/>
              <a:t>Can make a different software thread active by loading its registers into a hardware thread’s registers and jumping to its saved 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Multithreading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0884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Basic idea: Processor resources are expensive and should not be left idle</a:t>
            </a:r>
          </a:p>
          <a:p>
            <a:r>
              <a:rPr lang="en-US" dirty="0" smtClean="0"/>
              <a:t>Long memory latency to memory on cache miss?</a:t>
            </a:r>
          </a:p>
          <a:p>
            <a:r>
              <a:rPr lang="en-US" dirty="0" smtClean="0"/>
              <a:t>Hardware switches threads to bring in other useful work while waiting for cache miss</a:t>
            </a:r>
          </a:p>
          <a:p>
            <a:r>
              <a:rPr lang="en-US" dirty="0" smtClean="0"/>
              <a:t>Cost of thread context switch must be much less than cache miss latency</a:t>
            </a:r>
          </a:p>
          <a:p>
            <a:r>
              <a:rPr lang="en-US" dirty="0" smtClean="0"/>
              <a:t>Put in redundant hardware so don’t have to save context on every thread switch:</a:t>
            </a:r>
          </a:p>
          <a:p>
            <a:pPr lvl="1"/>
            <a:r>
              <a:rPr lang="en-US" dirty="0" smtClean="0"/>
              <a:t>PC, Registers</a:t>
            </a:r>
          </a:p>
          <a:p>
            <a:r>
              <a:rPr lang="en-US" dirty="0" smtClean="0"/>
              <a:t>Attractive for apps with abundant TLP</a:t>
            </a:r>
          </a:p>
          <a:p>
            <a:pPr lvl="1"/>
            <a:r>
              <a:rPr lang="en-US" dirty="0" smtClean="0"/>
              <a:t>Commercial multi-user workloads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Hardware Multithreading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33298" y="1295400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tx1"/>
                </a:solidFill>
              </a:rPr>
              <a:t>Memory</a:t>
            </a:r>
          </a:p>
        </p:txBody>
      </p:sp>
      <p:grpSp>
        <p:nvGrpSpPr>
          <p:cNvPr id="27" name="Group 272"/>
          <p:cNvGrpSpPr/>
          <p:nvPr/>
        </p:nvGrpSpPr>
        <p:grpSpPr>
          <a:xfrm>
            <a:off x="7338298" y="1447800"/>
            <a:ext cx="1524000" cy="762000"/>
            <a:chOff x="6705600" y="1676400"/>
            <a:chExt cx="1524000" cy="762000"/>
          </a:xfrm>
        </p:grpSpPr>
        <p:sp>
          <p:nvSpPr>
            <p:cNvPr id="51" name="Rectangle 50"/>
            <p:cNvSpPr/>
            <p:nvPr/>
          </p:nvSpPr>
          <p:spPr>
            <a:xfrm>
              <a:off x="7315200" y="16764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Input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10800000">
              <a:off x="6705600" y="19812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273"/>
          <p:cNvGrpSpPr/>
          <p:nvPr/>
        </p:nvGrpSpPr>
        <p:grpSpPr>
          <a:xfrm>
            <a:off x="7338298" y="4572000"/>
            <a:ext cx="1524000" cy="762000"/>
            <a:chOff x="6705600" y="4800600"/>
            <a:chExt cx="1524000" cy="762000"/>
          </a:xfrm>
        </p:grpSpPr>
        <p:sp>
          <p:nvSpPr>
            <p:cNvPr id="55" name="Rectangle 54"/>
            <p:cNvSpPr/>
            <p:nvPr/>
          </p:nvSpPr>
          <p:spPr>
            <a:xfrm>
              <a:off x="7315200" y="48006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Output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0800000" flipH="1">
              <a:off x="6705600" y="51816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70"/>
          <p:cNvGrpSpPr/>
          <p:nvPr/>
        </p:nvGrpSpPr>
        <p:grpSpPr>
          <a:xfrm>
            <a:off x="5585698" y="1752600"/>
            <a:ext cx="1524000" cy="3429000"/>
            <a:chOff x="4953000" y="1981200"/>
            <a:chExt cx="1524000" cy="3429000"/>
          </a:xfrm>
        </p:grpSpPr>
        <p:grpSp>
          <p:nvGrpSpPr>
            <p:cNvPr id="236" name="Group 74"/>
            <p:cNvGrpSpPr/>
            <p:nvPr/>
          </p:nvGrpSpPr>
          <p:grpSpPr>
            <a:xfrm>
              <a:off x="4953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" name="Group 75"/>
            <p:cNvGrpSpPr/>
            <p:nvPr/>
          </p:nvGrpSpPr>
          <p:grpSpPr>
            <a:xfrm>
              <a:off x="5334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77" name="Rectangle 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6" name="Group 85"/>
            <p:cNvGrpSpPr/>
            <p:nvPr/>
          </p:nvGrpSpPr>
          <p:grpSpPr>
            <a:xfrm>
              <a:off x="5715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6" name="Group 95"/>
            <p:cNvGrpSpPr/>
            <p:nvPr/>
          </p:nvGrpSpPr>
          <p:grpSpPr>
            <a:xfrm>
              <a:off x="6096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7" name="Group 105"/>
            <p:cNvGrpSpPr/>
            <p:nvPr/>
          </p:nvGrpSpPr>
          <p:grpSpPr>
            <a:xfrm>
              <a:off x="4953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8" name="Group 115"/>
            <p:cNvGrpSpPr/>
            <p:nvPr/>
          </p:nvGrpSpPr>
          <p:grpSpPr>
            <a:xfrm>
              <a:off x="5334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17" name="Rectangle 1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9" name="Group 125"/>
            <p:cNvGrpSpPr/>
            <p:nvPr/>
          </p:nvGrpSpPr>
          <p:grpSpPr>
            <a:xfrm>
              <a:off x="5715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0" name="Group 135"/>
            <p:cNvGrpSpPr/>
            <p:nvPr/>
          </p:nvGrpSpPr>
          <p:grpSpPr>
            <a:xfrm>
              <a:off x="6096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37" name="Rectangle 1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1" name="Group 145"/>
            <p:cNvGrpSpPr/>
            <p:nvPr/>
          </p:nvGrpSpPr>
          <p:grpSpPr>
            <a:xfrm>
              <a:off x="4953000" y="3352800"/>
              <a:ext cx="381000" cy="685800"/>
              <a:chOff x="7543800" y="3581400"/>
              <a:chExt cx="2362200" cy="685800"/>
            </a:xfrm>
            <a:solidFill>
              <a:srgbClr val="9BBB59"/>
            </a:solidFill>
          </p:grpSpPr>
          <p:sp>
            <p:nvSpPr>
              <p:cNvPr id="147" name="Rectangle 1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2" name="Group 155"/>
            <p:cNvGrpSpPr/>
            <p:nvPr/>
          </p:nvGrpSpPr>
          <p:grpSpPr>
            <a:xfrm>
              <a:off x="5334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57" name="Rectangle 1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3" name="Group 165"/>
            <p:cNvGrpSpPr/>
            <p:nvPr/>
          </p:nvGrpSpPr>
          <p:grpSpPr>
            <a:xfrm>
              <a:off x="5715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67" name="Rectangle 16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4" name="Group 175"/>
            <p:cNvGrpSpPr/>
            <p:nvPr/>
          </p:nvGrpSpPr>
          <p:grpSpPr>
            <a:xfrm>
              <a:off x="6096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77" name="Rectangle 1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5" name="Group 185"/>
            <p:cNvGrpSpPr/>
            <p:nvPr/>
          </p:nvGrpSpPr>
          <p:grpSpPr>
            <a:xfrm>
              <a:off x="4953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87" name="Rectangle 1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6" name="Group 195"/>
            <p:cNvGrpSpPr/>
            <p:nvPr/>
          </p:nvGrpSpPr>
          <p:grpSpPr>
            <a:xfrm>
              <a:off x="5334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97" name="Rectangle 1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7" name="Group 205"/>
            <p:cNvGrpSpPr/>
            <p:nvPr/>
          </p:nvGrpSpPr>
          <p:grpSpPr>
            <a:xfrm>
              <a:off x="5715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07" name="Rectangle 2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8" name="Group 215"/>
            <p:cNvGrpSpPr/>
            <p:nvPr/>
          </p:nvGrpSpPr>
          <p:grpSpPr>
            <a:xfrm>
              <a:off x="6096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17" name="Rectangle 2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9" name="Group 225"/>
            <p:cNvGrpSpPr/>
            <p:nvPr/>
          </p:nvGrpSpPr>
          <p:grpSpPr>
            <a:xfrm>
              <a:off x="4953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27" name="Rectangle 2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0" name="Group 235"/>
            <p:cNvGrpSpPr/>
            <p:nvPr/>
          </p:nvGrpSpPr>
          <p:grpSpPr>
            <a:xfrm>
              <a:off x="5334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37" name="Rectangle 2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1" name="Group 245"/>
            <p:cNvGrpSpPr/>
            <p:nvPr/>
          </p:nvGrpSpPr>
          <p:grpSpPr>
            <a:xfrm>
              <a:off x="5715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47" name="Rectangle 2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2" name="Group 255"/>
            <p:cNvGrpSpPr/>
            <p:nvPr/>
          </p:nvGrpSpPr>
          <p:grpSpPr>
            <a:xfrm>
              <a:off x="6096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57" name="Rectangle 2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181600" y="33528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effectLst>
                    <a:glow rad="228600">
                      <a:schemeClr val="bg1">
                        <a:alpha val="75000"/>
                      </a:schemeClr>
                    </a:glow>
                  </a:effectLst>
                </a:rPr>
                <a:t>Bytes</a:t>
              </a:r>
              <a:endParaRPr lang="en-US" sz="2400" dirty="0">
                <a:effectLst>
                  <a:glow rad="228600">
                    <a:schemeClr val="bg1">
                      <a:alpha val="75000"/>
                    </a:schemeClr>
                  </a:glow>
                </a:effectLst>
              </a:endParaRP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6553200" y="5562600"/>
            <a:ext cx="2339102" cy="674132"/>
            <a:chOff x="5920502" y="5791200"/>
            <a:chExt cx="2339102" cy="674132"/>
          </a:xfrm>
        </p:grpSpPr>
        <p:sp>
          <p:nvSpPr>
            <p:cNvPr id="283" name="Left Brace 282"/>
            <p:cNvSpPr/>
            <p:nvPr/>
          </p:nvSpPr>
          <p:spPr>
            <a:xfrm rot="16200000">
              <a:off x="6934200" y="5410200"/>
              <a:ext cx="381000" cy="1143000"/>
            </a:xfrm>
            <a:prstGeom prst="leftBrac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5920502" y="6096000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I/O-Memory Interfaces</a:t>
              </a:r>
              <a:endParaRPr lang="en-US" dirty="0"/>
            </a:p>
          </p:txBody>
        </p:sp>
      </p:grpSp>
      <p:grpSp>
        <p:nvGrpSpPr>
          <p:cNvPr id="290" name="Group 289"/>
          <p:cNvGrpSpPr/>
          <p:nvPr/>
        </p:nvGrpSpPr>
        <p:grpSpPr>
          <a:xfrm>
            <a:off x="838200" y="1066800"/>
            <a:ext cx="3886200" cy="2674620"/>
            <a:chOff x="990600" y="1066800"/>
            <a:chExt cx="3886200" cy="2674620"/>
          </a:xfrm>
        </p:grpSpPr>
        <p:sp>
          <p:nvSpPr>
            <p:cNvPr id="11" name="Rectangle 10"/>
            <p:cNvSpPr/>
            <p:nvPr/>
          </p:nvSpPr>
          <p:spPr>
            <a:xfrm>
              <a:off x="990600" y="1066800"/>
              <a:ext cx="3886200" cy="26746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Processor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4904" y="1478280"/>
              <a:ext cx="3503296" cy="360045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Control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4904" y="1992630"/>
              <a:ext cx="3427096" cy="15944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err="1" smtClean="0">
                  <a:solidFill>
                    <a:schemeClr val="tx1"/>
                  </a:solidFill>
                </a:rPr>
                <a:t>Datapath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1530668" y="1915478"/>
              <a:ext cx="154305" cy="1072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V="1">
              <a:off x="2302728" y="1914942"/>
              <a:ext cx="154305" cy="1072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269"/>
            <p:cNvGrpSpPr/>
            <p:nvPr/>
          </p:nvGrpSpPr>
          <p:grpSpPr>
            <a:xfrm>
              <a:off x="1196339" y="2301240"/>
              <a:ext cx="2459076" cy="1234440"/>
              <a:chOff x="914399" y="3505200"/>
              <a:chExt cx="3643076" cy="18288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PC 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5"/>
              <p:cNvGrpSpPr/>
              <p:nvPr/>
            </p:nvGrpSpPr>
            <p:grpSpPr>
              <a:xfrm>
                <a:off x="914399" y="3886200"/>
                <a:ext cx="2362202" cy="685800"/>
                <a:chOff x="1600199" y="3962400"/>
                <a:chExt cx="1600201" cy="685800"/>
              </a:xfrm>
              <a:solidFill>
                <a:srgbClr val="9BBB59"/>
              </a:solidFill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600199" y="4038600"/>
                  <a:ext cx="1600199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effectLst>
                      <a:glow rad="101600">
                        <a:schemeClr val="bg1">
                          <a:alpha val="75000"/>
                        </a:schemeClr>
                      </a:glow>
                    </a:effectLst>
                  </a:endParaRPr>
                </a:p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600199" y="4495800"/>
                  <a:ext cx="1600199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1776087" y="4010378"/>
                  <a:ext cx="1377074" cy="59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effectLst>
                        <a:glow rad="254000">
                          <a:schemeClr val="bg1">
                            <a:alpha val="75000"/>
                          </a:schemeClr>
                        </a:glow>
                      </a:effectLst>
                    </a:rPr>
                    <a:t>Registers 0</a:t>
                  </a:r>
                  <a:endParaRPr lang="en-US" sz="2000" dirty="0"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</a:endParaRPr>
                </a:p>
              </p:txBody>
            </p:sp>
          </p:grpSp>
          <p:grpSp>
            <p:nvGrpSpPr>
              <p:cNvPr id="26" name="Group 24"/>
              <p:cNvGrpSpPr/>
              <p:nvPr/>
            </p:nvGrpSpPr>
            <p:grpSpPr>
              <a:xfrm>
                <a:off x="2077156" y="4724400"/>
                <a:ext cx="2480319" cy="609600"/>
                <a:chOff x="5734756" y="3429000"/>
                <a:chExt cx="2480319" cy="609600"/>
              </a:xfrm>
            </p:grpSpPr>
            <p:sp>
              <p:nvSpPr>
                <p:cNvPr id="23" name="Trapezoid 22"/>
                <p:cNvSpPr/>
                <p:nvPr/>
              </p:nvSpPr>
              <p:spPr>
                <a:xfrm flipV="1">
                  <a:off x="5734756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5847645" y="3429000"/>
                  <a:ext cx="2367430" cy="54716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glow rad="152400">
                          <a:schemeClr val="bg1">
                            <a:alpha val="75000"/>
                          </a:schemeClr>
                        </a:glow>
                      </a:effectLst>
                    </a:rPr>
                    <a:t>(ALU)</a:t>
                  </a:r>
                  <a:endParaRPr lang="en-US" dirty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endParaRPr>
                </a:p>
              </p:txBody>
            </p:sp>
          </p:grpSp>
        </p:grpSp>
        <p:sp>
          <p:nvSpPr>
            <p:cNvPr id="292" name="Rectangle 291"/>
            <p:cNvSpPr/>
            <p:nvPr/>
          </p:nvSpPr>
          <p:spPr>
            <a:xfrm>
              <a:off x="2895600" y="2286000"/>
              <a:ext cx="1594485" cy="154305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PC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3" name="Group 25"/>
            <p:cNvGrpSpPr/>
            <p:nvPr/>
          </p:nvGrpSpPr>
          <p:grpSpPr>
            <a:xfrm>
              <a:off x="2895599" y="2543175"/>
              <a:ext cx="1594486" cy="462915"/>
              <a:chOff x="1600199" y="3962400"/>
              <a:chExt cx="1600201" cy="685800"/>
            </a:xfrm>
            <a:solidFill>
              <a:srgbClr val="9BBB59"/>
            </a:solidFill>
          </p:grpSpPr>
          <p:sp>
            <p:nvSpPr>
              <p:cNvPr id="297" name="Rectangle 296"/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1600199" y="4038600"/>
                <a:ext cx="1600199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1600199" y="4495800"/>
                <a:ext cx="1600199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6" name="TextBox 305"/>
              <p:cNvSpPr txBox="1"/>
              <p:nvPr/>
            </p:nvSpPr>
            <p:spPr>
              <a:xfrm>
                <a:off x="1776087" y="4010378"/>
                <a:ext cx="1377074" cy="592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</a:rPr>
                  <a:t>Registers 1</a:t>
                </a:r>
                <a:endParaRPr lang="en-US" sz="2000" dirty="0">
                  <a:effectLst>
                    <a:glow rad="2540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</p:grpSp>
      <p:cxnSp>
        <p:nvCxnSpPr>
          <p:cNvPr id="293" name="Straight Arrow Connector 292"/>
          <p:cNvCxnSpPr>
            <a:stCxn id="11" idx="3"/>
          </p:cNvCxnSpPr>
          <p:nvPr/>
        </p:nvCxnSpPr>
        <p:spPr>
          <a:xfrm flipV="1">
            <a:off x="4724400" y="2362200"/>
            <a:ext cx="762000" cy="4191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2" name="TextBox 311"/>
          <p:cNvSpPr txBox="1"/>
          <p:nvPr/>
        </p:nvSpPr>
        <p:spPr>
          <a:xfrm>
            <a:off x="381000" y="3810000"/>
            <a:ext cx="464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Two copies of PC and Registers inside processor hardware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Looks like two processors to software (hardware thread 0, hardware thread 1)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Control logic decides which thread to execute an instruction from next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Multithreading vs. Multicore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198" y="1481667"/>
            <a:ext cx="8497296" cy="5088466"/>
          </a:xfrm>
        </p:spPr>
        <p:txBody>
          <a:bodyPr>
            <a:normAutofit/>
          </a:bodyPr>
          <a:lstStyle/>
          <a:p>
            <a:r>
              <a:rPr lang="en-US" dirty="0" smtClean="0"/>
              <a:t>Multithreading =&gt; Better Utilization </a:t>
            </a:r>
          </a:p>
          <a:p>
            <a:pPr lvl="1"/>
            <a:r>
              <a:rPr lang="en-US" dirty="0" smtClean="0"/>
              <a:t>≈1% more hardware, 1.10X better performance?</a:t>
            </a:r>
          </a:p>
          <a:p>
            <a:pPr lvl="1"/>
            <a:r>
              <a:rPr lang="en-US" dirty="0" smtClean="0"/>
              <a:t>Share integer adders, floating-point units, all caches (L1 I$, L1 D$, L2$, L3$), Memory Controller</a:t>
            </a:r>
          </a:p>
          <a:p>
            <a:r>
              <a:rPr lang="en-US" dirty="0" smtClean="0"/>
              <a:t>Multicore =&gt; Duplicate Processors</a:t>
            </a:r>
          </a:p>
          <a:p>
            <a:pPr lvl="1"/>
            <a:r>
              <a:rPr lang="en-US" dirty="0" smtClean="0"/>
              <a:t>≈50% more hardware, ≈2X better performance?</a:t>
            </a:r>
          </a:p>
          <a:p>
            <a:pPr lvl="1"/>
            <a:r>
              <a:rPr lang="en-US" dirty="0" smtClean="0"/>
              <a:t>Share outer caches (L2$, L3$), Memory Controller</a:t>
            </a:r>
          </a:p>
          <a:p>
            <a:r>
              <a:rPr lang="en-US" dirty="0" smtClean="0"/>
              <a:t>Modern machines do both</a:t>
            </a:r>
          </a:p>
          <a:p>
            <a:pPr lvl="1"/>
            <a:r>
              <a:rPr lang="en-US" dirty="0" smtClean="0"/>
              <a:t>Multiple cores with multiple threads</a:t>
            </a:r>
            <a:r>
              <a:rPr lang="en-US" dirty="0"/>
              <a:t> </a:t>
            </a:r>
            <a:r>
              <a:rPr lang="en-US" dirty="0" smtClean="0"/>
              <a:t>per core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Krste’s</a:t>
            </a:r>
            <a:r>
              <a:rPr lang="en-US" dirty="0" smtClean="0"/>
              <a:t> MacBook Air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507999" y="1295400"/>
            <a:ext cx="7315201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usr/sbin/sysctl</a:t>
            </a:r>
            <a:r>
              <a:rPr lang="en-US" dirty="0" smtClean="0">
                <a:latin typeface="Courier New"/>
                <a:cs typeface="Courier New"/>
              </a:rPr>
              <a:t> -a | </a:t>
            </a:r>
            <a:r>
              <a:rPr lang="en-US" dirty="0" err="1" smtClean="0">
                <a:latin typeface="Courier New"/>
                <a:cs typeface="Courier New"/>
              </a:rPr>
              <a:t>grep</a:t>
            </a:r>
            <a:r>
              <a:rPr lang="en-US" dirty="0" smtClean="0">
                <a:latin typeface="Courier New"/>
                <a:cs typeface="Courier New"/>
              </a:rPr>
              <a:t> hw\.</a:t>
            </a:r>
          </a:p>
          <a:p>
            <a:pPr>
              <a:buNone/>
            </a:pPr>
            <a:r>
              <a:rPr lang="en-US" dirty="0" err="1" smtClean="0"/>
              <a:t>hw.model</a:t>
            </a:r>
            <a:r>
              <a:rPr lang="en-US" dirty="0" smtClean="0"/>
              <a:t> = MacBookAir5,1</a:t>
            </a:r>
          </a:p>
          <a:p>
            <a:pPr>
              <a:buNone/>
            </a:pPr>
            <a:r>
              <a:rPr lang="en-US" dirty="0" smtClean="0"/>
              <a:t>…</a:t>
            </a:r>
          </a:p>
          <a:p>
            <a:pPr>
              <a:buNone/>
            </a:pPr>
            <a:r>
              <a:rPr lang="en-US" dirty="0" err="1" smtClean="0"/>
              <a:t>hw.physicalcpu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3366FF"/>
                </a:solidFill>
              </a:rPr>
              <a:t>2</a:t>
            </a:r>
          </a:p>
          <a:p>
            <a:pPr>
              <a:buNone/>
            </a:pPr>
            <a:r>
              <a:rPr lang="en-US" dirty="0" err="1" smtClean="0"/>
              <a:t>hw.logicalcpu</a:t>
            </a:r>
            <a:r>
              <a:rPr lang="en-US" dirty="0" smtClean="0"/>
              <a:t>: </a:t>
            </a:r>
            <a:r>
              <a:rPr lang="en-US" dirty="0">
                <a:solidFill>
                  <a:srgbClr val="3366FF"/>
                </a:solidFill>
              </a:rPr>
              <a:t>4</a:t>
            </a:r>
            <a:endParaRPr lang="en-US" dirty="0" smtClean="0">
              <a:solidFill>
                <a:srgbClr val="3366FF"/>
              </a:solidFill>
            </a:endParaRPr>
          </a:p>
          <a:p>
            <a:pPr>
              <a:buNone/>
            </a:pPr>
            <a:r>
              <a:rPr lang="en-US" dirty="0" smtClean="0"/>
              <a:t>…</a:t>
            </a:r>
          </a:p>
          <a:p>
            <a:pPr>
              <a:buNone/>
            </a:pPr>
            <a:r>
              <a:rPr lang="en-US" dirty="0" err="1" smtClean="0"/>
              <a:t>hw.cpufrequency</a:t>
            </a:r>
            <a:r>
              <a:rPr lang="en-US" dirty="0" smtClean="0"/>
              <a:t> = </a:t>
            </a:r>
            <a:br>
              <a:rPr lang="en-US" dirty="0" smtClean="0"/>
            </a:br>
            <a:r>
              <a:rPr lang="en-US" dirty="0" smtClean="0"/>
              <a:t>2,000,000,000</a:t>
            </a:r>
          </a:p>
          <a:p>
            <a:pPr>
              <a:buNone/>
            </a:pPr>
            <a:r>
              <a:rPr lang="de-DE" dirty="0" err="1"/>
              <a:t>hw.memsize</a:t>
            </a:r>
            <a:r>
              <a:rPr lang="de-DE" dirty="0"/>
              <a:t> = </a:t>
            </a:r>
            <a:r>
              <a:rPr lang="de-DE" dirty="0" smtClean="0"/>
              <a:t>8,589,934,592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854710" y="1742882"/>
            <a:ext cx="4216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hw.cachelinesize</a:t>
            </a:r>
            <a:r>
              <a:rPr lang="en-US" dirty="0" smtClean="0"/>
              <a:t> = 64</a:t>
            </a:r>
          </a:p>
          <a:p>
            <a:pPr>
              <a:buNone/>
            </a:pPr>
            <a:r>
              <a:rPr lang="en-US" dirty="0" smtClean="0"/>
              <a:t>hw.l1icachesize: 32,768</a:t>
            </a:r>
          </a:p>
          <a:p>
            <a:pPr>
              <a:buNone/>
            </a:pPr>
            <a:r>
              <a:rPr lang="en-US" dirty="0" smtClean="0"/>
              <a:t>hw.l1dcachesize: 32,768</a:t>
            </a:r>
          </a:p>
          <a:p>
            <a:pPr>
              <a:buNone/>
            </a:pPr>
            <a:r>
              <a:rPr lang="en-US" dirty="0" smtClean="0"/>
              <a:t>hw.l2cachesize: 262,144</a:t>
            </a:r>
          </a:p>
          <a:p>
            <a:pPr>
              <a:buNone/>
            </a:pPr>
            <a:r>
              <a:rPr lang="en-US" dirty="0" smtClean="0"/>
              <a:t>hw.l3cachesize: 4,194,304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CC1D1B42-B4CA-FF4F-BCB0-426E92B43613}" type="slidenum">
              <a:rPr lang="en-US" smtClean="0"/>
              <a:pPr lvl="1"/>
              <a:t>15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08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Machines in (old) 61C Lab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507999" y="1295400"/>
            <a:ext cx="7315201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usr/sbin/sysctl</a:t>
            </a:r>
            <a:r>
              <a:rPr lang="en-US" dirty="0" smtClean="0">
                <a:latin typeface="Courier New"/>
                <a:cs typeface="Courier New"/>
              </a:rPr>
              <a:t> -a | </a:t>
            </a:r>
            <a:r>
              <a:rPr lang="en-US" dirty="0" err="1" smtClean="0">
                <a:latin typeface="Courier New"/>
                <a:cs typeface="Courier New"/>
              </a:rPr>
              <a:t>grep</a:t>
            </a:r>
            <a:r>
              <a:rPr lang="en-US" dirty="0" smtClean="0">
                <a:latin typeface="Courier New"/>
                <a:cs typeface="Courier New"/>
              </a:rPr>
              <a:t> hw\.</a:t>
            </a:r>
          </a:p>
          <a:p>
            <a:pPr>
              <a:buNone/>
            </a:pPr>
            <a:r>
              <a:rPr lang="en-US" dirty="0" err="1" smtClean="0"/>
              <a:t>hw.model</a:t>
            </a:r>
            <a:r>
              <a:rPr lang="en-US" dirty="0" smtClean="0"/>
              <a:t> = MacPro4,1</a:t>
            </a:r>
          </a:p>
          <a:p>
            <a:pPr>
              <a:buNone/>
            </a:pPr>
            <a:r>
              <a:rPr lang="en-US" dirty="0" smtClean="0"/>
              <a:t>…</a:t>
            </a:r>
          </a:p>
          <a:p>
            <a:pPr>
              <a:buNone/>
            </a:pPr>
            <a:r>
              <a:rPr lang="en-US" dirty="0" err="1" smtClean="0"/>
              <a:t>hw.physicalcpu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3366FF"/>
                </a:solidFill>
              </a:rPr>
              <a:t>8</a:t>
            </a:r>
          </a:p>
          <a:p>
            <a:pPr>
              <a:buNone/>
            </a:pPr>
            <a:r>
              <a:rPr lang="en-US" dirty="0" err="1" smtClean="0"/>
              <a:t>hw.logicalcpu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3366FF"/>
                </a:solidFill>
              </a:rPr>
              <a:t>16</a:t>
            </a:r>
          </a:p>
          <a:p>
            <a:pPr>
              <a:buNone/>
            </a:pPr>
            <a:r>
              <a:rPr lang="en-US" dirty="0" smtClean="0"/>
              <a:t>…</a:t>
            </a:r>
          </a:p>
          <a:p>
            <a:pPr>
              <a:buNone/>
            </a:pPr>
            <a:r>
              <a:rPr lang="en-US" dirty="0" err="1" smtClean="0"/>
              <a:t>hw.cpufrequency</a:t>
            </a:r>
            <a:r>
              <a:rPr lang="en-US" dirty="0" smtClean="0"/>
              <a:t> = </a:t>
            </a:r>
            <a:br>
              <a:rPr lang="en-US" dirty="0" smtClean="0"/>
            </a:br>
            <a:r>
              <a:rPr lang="en-US" dirty="0" smtClean="0"/>
              <a:t>2,260,000,000</a:t>
            </a:r>
          </a:p>
          <a:p>
            <a:pPr>
              <a:buNone/>
            </a:pPr>
            <a:r>
              <a:rPr lang="en-US" dirty="0" err="1" smtClean="0"/>
              <a:t>hw.physmem</a:t>
            </a:r>
            <a:r>
              <a:rPr lang="en-US" dirty="0" smtClean="0"/>
              <a:t> = </a:t>
            </a:r>
            <a:br>
              <a:rPr lang="en-US" dirty="0" smtClean="0"/>
            </a:br>
            <a:r>
              <a:rPr lang="en-US" dirty="0" smtClean="0"/>
              <a:t>2,147,483,648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436534" y="1773862"/>
            <a:ext cx="42164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hw.cachelinesize</a:t>
            </a:r>
            <a:r>
              <a:rPr lang="en-US" dirty="0" smtClean="0"/>
              <a:t> = 64</a:t>
            </a:r>
          </a:p>
          <a:p>
            <a:pPr>
              <a:buNone/>
            </a:pPr>
            <a:r>
              <a:rPr lang="en-US" dirty="0" smtClean="0"/>
              <a:t>hw.l1icachesize: 32,768</a:t>
            </a:r>
          </a:p>
          <a:p>
            <a:pPr>
              <a:buNone/>
            </a:pPr>
            <a:r>
              <a:rPr lang="en-US" dirty="0" smtClean="0"/>
              <a:t>hw.l1dcachesize: 32,768</a:t>
            </a:r>
          </a:p>
          <a:p>
            <a:pPr>
              <a:buNone/>
            </a:pPr>
            <a:r>
              <a:rPr lang="en-US" dirty="0" smtClean="0"/>
              <a:t>hw.l2cachesize: 262,144</a:t>
            </a:r>
          </a:p>
          <a:p>
            <a:pPr>
              <a:buNone/>
            </a:pPr>
            <a:r>
              <a:rPr lang="en-US" dirty="0" smtClean="0"/>
              <a:t>hw.l3cachesize: 8,388,608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CC1D1B42-B4CA-FF4F-BCB0-426E92B43613}" type="slidenum">
              <a:rPr lang="en-US" smtClean="0"/>
              <a:pPr lvl="1"/>
              <a:t>16</a:t>
            </a:fld>
            <a:endParaRPr lang="en-US">
              <a:latin typeface="Calibri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149600" y="3522133"/>
            <a:ext cx="5452534" cy="2865748"/>
            <a:chOff x="3149600" y="3522133"/>
            <a:chExt cx="5452534" cy="2865748"/>
          </a:xfrm>
        </p:grpSpPr>
        <p:sp>
          <p:nvSpPr>
            <p:cNvPr id="8" name="TextBox 7"/>
            <p:cNvSpPr txBox="1"/>
            <p:nvPr/>
          </p:nvSpPr>
          <p:spPr>
            <a:xfrm>
              <a:off x="4504268" y="4571999"/>
              <a:ext cx="4097866" cy="1815882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3366FF"/>
                  </a:solidFill>
                </a:rPr>
                <a:t>Therefore, should try up to 16 threads to see if performance gain even though only 8 cores</a:t>
              </a:r>
              <a:endParaRPr lang="en-US" sz="2800" b="1" dirty="0">
                <a:solidFill>
                  <a:srgbClr val="3366FF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149600" y="3522133"/>
              <a:ext cx="1388533" cy="1066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8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100s of (Mostly </a:t>
            </a:r>
            <a:r>
              <a:rPr lang="en-US" dirty="0"/>
              <a:t>D</a:t>
            </a:r>
            <a:r>
              <a:rPr lang="en-US" dirty="0" smtClean="0"/>
              <a:t>ead) </a:t>
            </a:r>
            <a:br>
              <a:rPr lang="en-US" dirty="0" smtClean="0"/>
            </a:br>
            <a:r>
              <a:rPr lang="en-US" dirty="0" smtClean="0"/>
              <a:t>Parallel Programming Languages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50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28800"/>
                <a:gridCol w="2590800"/>
                <a:gridCol w="1574800"/>
                <a:gridCol w="22352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latin typeface="Verdana"/>
                        </a:rPr>
                        <a:t>ActorScript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Concurrent Pascal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JoCaml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Orc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Ada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Verdana"/>
                        </a:rPr>
                        <a:t>Concurrent ML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Join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Oz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Afnix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Verdana"/>
                        </a:rPr>
                        <a:t>Concurrent Haskell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Java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Pict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Alef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Verdana"/>
                        </a:rPr>
                        <a:t>Curry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Joule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Reia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Alice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CUDA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Verdana"/>
                        </a:rPr>
                        <a:t>Joyce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SALSA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APL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latin typeface="Verdana"/>
                        </a:rPr>
                        <a:t>LabVIEW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Scala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Axum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Eiffel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Limbo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Verdana"/>
                        </a:rPr>
                        <a:t>SISAL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Chapel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Erlang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Linda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SR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Cilk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Fortan 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latin typeface="Verdana"/>
                        </a:rPr>
                        <a:t>MultiLisp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latin typeface="Verdana"/>
                        </a:rPr>
                        <a:t>Stackless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 Python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Clean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Go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Modula-3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latin typeface="Verdana"/>
                        </a:rPr>
                        <a:t>SuperPascal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Clojure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Io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Verdana"/>
                        </a:rPr>
                        <a:t>Occam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Verdana"/>
                        </a:rPr>
                        <a:t>VHDL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Concurrent 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Janus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occam-π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Verdana"/>
                        </a:rPr>
                        <a:t>XC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OpenMP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OpenMP is a language extension used for multi-threaded, shared-memory parallelism</a:t>
            </a:r>
          </a:p>
          <a:p>
            <a:pPr lvl="1"/>
            <a:r>
              <a:rPr lang="en-US" dirty="0" smtClean="0"/>
              <a:t>Compiler Directives (inserted into source code)</a:t>
            </a:r>
          </a:p>
          <a:p>
            <a:pPr lvl="1"/>
            <a:r>
              <a:rPr lang="en-US" dirty="0" smtClean="0"/>
              <a:t>Runtime Library Routines (called from your code)</a:t>
            </a:r>
          </a:p>
          <a:p>
            <a:pPr lvl="1"/>
            <a:r>
              <a:rPr lang="en-US" dirty="0" smtClean="0"/>
              <a:t>Environment Variables (set in your shell)</a:t>
            </a:r>
          </a:p>
          <a:p>
            <a:r>
              <a:rPr lang="en-US" dirty="0" smtClean="0"/>
              <a:t>Portable</a:t>
            </a:r>
          </a:p>
          <a:p>
            <a:r>
              <a:rPr lang="en-US" dirty="0" smtClean="0"/>
              <a:t>Standardized</a:t>
            </a:r>
          </a:p>
          <a:p>
            <a:r>
              <a:rPr lang="en-US" dirty="0" smtClean="0"/>
              <a:t>Easy to compile: </a:t>
            </a:r>
            <a:r>
              <a:rPr lang="en-US" dirty="0" smtClean="0">
                <a:latin typeface="Courier"/>
                <a:cs typeface="Courier"/>
              </a:rPr>
              <a:t>cc –</a:t>
            </a:r>
            <a:r>
              <a:rPr lang="en-US" dirty="0" err="1" smtClean="0">
                <a:latin typeface="Courier"/>
                <a:cs typeface="Courier"/>
              </a:rPr>
              <a:t>fopenmp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name.c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4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</a:t>
            </a:r>
          </a:p>
        </p:txBody>
      </p:sp>
      <p:sp>
        <p:nvSpPr>
          <p:cNvPr id="78" name="Content Placeholder 77"/>
          <p:cNvSpPr>
            <a:spLocks noGrp="1"/>
          </p:cNvSpPr>
          <p:nvPr>
            <p:ph idx="1"/>
          </p:nvPr>
        </p:nvSpPr>
        <p:spPr>
          <a:xfrm>
            <a:off x="457200" y="1331259"/>
            <a:ext cx="8456032" cy="5003800"/>
          </a:xfrm>
        </p:spPr>
        <p:txBody>
          <a:bodyPr rtlCol="0">
            <a:normAutofit fontScale="92500" lnSpcReduction="10000"/>
          </a:bodyPr>
          <a:lstStyle/>
          <a:p>
            <a:r>
              <a:rPr lang="en-US" dirty="0"/>
              <a:t>Amdahl’s Law: Serial sections limit speedup</a:t>
            </a:r>
          </a:p>
          <a:p>
            <a:r>
              <a:rPr lang="en-US" dirty="0"/>
              <a:t>Flynn Taxonomy</a:t>
            </a:r>
          </a:p>
          <a:p>
            <a:r>
              <a:rPr lang="en-US" dirty="0"/>
              <a:t>Intel SSE SIMD Instructions</a:t>
            </a:r>
          </a:p>
          <a:p>
            <a:pPr lvl="1"/>
            <a:r>
              <a:rPr lang="en-US" dirty="0"/>
              <a:t>Exploit data-level parallelism in loops</a:t>
            </a:r>
          </a:p>
          <a:p>
            <a:pPr lvl="1"/>
            <a:r>
              <a:rPr lang="en-US" dirty="0"/>
              <a:t>One instruction fetch that operates on multiple operands simultaneously</a:t>
            </a:r>
          </a:p>
          <a:p>
            <a:pPr lvl="1"/>
            <a:r>
              <a:rPr lang="en-US" dirty="0"/>
              <a:t>128-bit XMM registers</a:t>
            </a:r>
          </a:p>
          <a:p>
            <a:r>
              <a:rPr lang="en-US" dirty="0"/>
              <a:t>SSE Instructions in C</a:t>
            </a:r>
          </a:p>
          <a:p>
            <a:pPr lvl="1"/>
            <a:r>
              <a:rPr lang="en-US" dirty="0"/>
              <a:t>Embed the SSE machine instructions directly into C programs through use of </a:t>
            </a:r>
            <a:r>
              <a:rPr lang="en-US" dirty="0" err="1"/>
              <a:t>intrinsics</a:t>
            </a:r>
            <a:endParaRPr lang="en-US" dirty="0"/>
          </a:p>
          <a:p>
            <a:pPr lvl="1"/>
            <a:r>
              <a:rPr lang="en-US" dirty="0"/>
              <a:t>Achieve efficiency beyond that of optimizing compiler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87E93-3683-854C-9672-8DD8B041AA31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Shared Memory Model with Explicit Thread-based Parallelism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Multiple threads in a shared memory environment, explicit programming model with full programmer control over parallelization</a:t>
            </a:r>
          </a:p>
          <a:p>
            <a:r>
              <a:rPr lang="en-US" b="1" dirty="0" smtClean="0"/>
              <a:t>Pros:</a:t>
            </a:r>
          </a:p>
          <a:p>
            <a:pPr lvl="1"/>
            <a:r>
              <a:rPr lang="en-US" dirty="0" smtClean="0"/>
              <a:t>Takes advantage of shared memory, programmer need not worry (that much) about data placement</a:t>
            </a:r>
          </a:p>
          <a:p>
            <a:pPr lvl="1"/>
            <a:r>
              <a:rPr lang="en-US" dirty="0" smtClean="0"/>
              <a:t>Compiler directives are simple and easy to use</a:t>
            </a:r>
          </a:p>
          <a:p>
            <a:pPr lvl="1"/>
            <a:r>
              <a:rPr lang="en-US" dirty="0" smtClean="0"/>
              <a:t>Legacy serial code does not need to be rewritten</a:t>
            </a:r>
          </a:p>
          <a:p>
            <a:r>
              <a:rPr lang="en-US" b="1" dirty="0" smtClean="0"/>
              <a:t>Cons:</a:t>
            </a:r>
          </a:p>
          <a:p>
            <a:pPr lvl="1">
              <a:lnSpc>
                <a:spcPct val="90000"/>
              </a:lnSpc>
            </a:pPr>
            <a:r>
              <a:rPr lang="en-US" sz="2839" dirty="0" smtClean="0"/>
              <a:t>Code can only be run in shared memory environments</a:t>
            </a:r>
          </a:p>
          <a:p>
            <a:pPr lvl="1">
              <a:lnSpc>
                <a:spcPct val="90000"/>
              </a:lnSpc>
            </a:pPr>
            <a:r>
              <a:rPr lang="en-US" sz="2839" dirty="0" smtClean="0"/>
              <a:t>Compiler must support </a:t>
            </a:r>
            <a:r>
              <a:rPr lang="en-US" sz="2839" dirty="0" err="1" smtClean="0"/>
              <a:t>OpenMP</a:t>
            </a:r>
            <a:r>
              <a:rPr lang="en-US" sz="2839" dirty="0" smtClean="0"/>
              <a:t> (e.g. </a:t>
            </a:r>
            <a:r>
              <a:rPr lang="en-US" sz="2839" dirty="0" err="1" smtClean="0"/>
              <a:t>gcc</a:t>
            </a:r>
            <a:r>
              <a:rPr lang="en-US" sz="2839" dirty="0" smtClean="0"/>
              <a:t> 4.2)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5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OpenMP</a:t>
            </a:r>
            <a:r>
              <a:rPr lang="en-US" dirty="0" smtClean="0">
                <a:solidFill>
                  <a:schemeClr val="accent1"/>
                </a:solidFill>
              </a:rPr>
              <a:t> in CS61C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OpenMP</a:t>
            </a:r>
            <a:r>
              <a:rPr lang="en-US" dirty="0" smtClean="0"/>
              <a:t> is built on top of C, so you don’t have to learn a whole new programming language</a:t>
            </a:r>
          </a:p>
          <a:p>
            <a:pPr lvl="1"/>
            <a:r>
              <a:rPr lang="en-US" dirty="0" smtClean="0"/>
              <a:t>Make sure to add  </a:t>
            </a:r>
            <a:r>
              <a:rPr lang="en-US" sz="2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26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omp.h</a:t>
            </a:r>
            <a:r>
              <a:rPr lang="en-US" sz="2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Compile with flag:  </a:t>
            </a:r>
            <a:r>
              <a:rPr lang="en-US" sz="26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gcc</a:t>
            </a:r>
            <a:r>
              <a:rPr lang="en-US" sz="2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-</a:t>
            </a:r>
            <a:r>
              <a:rPr lang="en-US" sz="26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fopenmp</a:t>
            </a:r>
            <a:endParaRPr lang="en-US" sz="2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Mostly just a few lines of code to learn</a:t>
            </a:r>
          </a:p>
          <a:p>
            <a:r>
              <a:rPr lang="en-US" dirty="0" smtClean="0"/>
              <a:t>You will NOT become experts at </a:t>
            </a:r>
            <a:r>
              <a:rPr lang="en-US" dirty="0" err="1" smtClean="0"/>
              <a:t>OpenMP</a:t>
            </a:r>
            <a:endParaRPr lang="en-US" dirty="0" smtClean="0"/>
          </a:p>
          <a:p>
            <a:pPr lvl="1"/>
            <a:r>
              <a:rPr lang="en-US" dirty="0" smtClean="0"/>
              <a:t>Use slides as reference, will learn to use in lab</a:t>
            </a:r>
          </a:p>
          <a:p>
            <a:r>
              <a:rPr lang="en-US" b="1" dirty="0" smtClean="0"/>
              <a:t>Key ideas:</a:t>
            </a:r>
          </a:p>
          <a:p>
            <a:pPr lvl="1"/>
            <a:r>
              <a:rPr lang="en-US" dirty="0" smtClean="0"/>
              <a:t>Shared vs. Private variables</a:t>
            </a:r>
          </a:p>
          <a:p>
            <a:pPr lvl="1"/>
            <a:r>
              <a:rPr lang="en-US" dirty="0" err="1" smtClean="0"/>
              <a:t>OpenMP</a:t>
            </a:r>
            <a:r>
              <a:rPr lang="en-US" dirty="0" smtClean="0"/>
              <a:t> directives for parallelization, work sharing, synchronization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8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3938" y="1486887"/>
            <a:ext cx="6023726" cy="203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OpenMP</a:t>
            </a:r>
            <a:r>
              <a:rPr lang="en-US" dirty="0" smtClean="0">
                <a:solidFill>
                  <a:schemeClr val="accent1"/>
                </a:solidFill>
              </a:rPr>
              <a:t> Programming Model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/>
              <a:t>Fork - Join Model: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/>
              <a:t>OpenMP</a:t>
            </a:r>
            <a:r>
              <a:rPr lang="en-US" dirty="0" smtClean="0"/>
              <a:t> programs begin as single process (</a:t>
            </a:r>
            <a:r>
              <a:rPr lang="en-US" i="1" dirty="0" smtClean="0">
                <a:solidFill>
                  <a:srgbClr val="FF0000"/>
                </a:solidFill>
              </a:rPr>
              <a:t>master thread</a:t>
            </a:r>
            <a:r>
              <a:rPr lang="en-US" dirty="0" smtClean="0"/>
              <a:t>) and executes sequentially until the first parallel region construct is encountered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FORK:  </a:t>
            </a:r>
            <a:r>
              <a:rPr lang="en-US" dirty="0" smtClean="0"/>
              <a:t>Master thread then creates a team of parallel threads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Statements in program that are enclosed by the parallel region construct are executed in parallel among the various threads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JOIN:</a:t>
            </a:r>
            <a:r>
              <a:rPr lang="en-US" dirty="0" smtClean="0"/>
              <a:t>  When the team threads complete the statements in the parallel region construct, they synchronize and terminate, leaving only the master thread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5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OpenMP Extends C with Pragmas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Pragmas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</a:t>
            </a:r>
            <a:r>
              <a:rPr lang="en-US" dirty="0"/>
              <a:t>a preprocessor </a:t>
            </a:r>
            <a:r>
              <a:rPr lang="en-US" dirty="0" smtClean="0"/>
              <a:t>mechanism C provides for language extensions</a:t>
            </a:r>
          </a:p>
          <a:p>
            <a:r>
              <a:rPr lang="en-US" dirty="0" smtClean="0"/>
              <a:t>Commonly implemented pragmas: </a:t>
            </a:r>
            <a:br>
              <a:rPr lang="en-US" dirty="0" smtClean="0"/>
            </a:br>
            <a:r>
              <a:rPr lang="en-US" dirty="0" smtClean="0"/>
              <a:t>structure packing, symbol aliasing, floating point exception modes (not covered in 61C)</a:t>
            </a:r>
          </a:p>
          <a:p>
            <a:r>
              <a:rPr lang="en-US" dirty="0" smtClean="0"/>
              <a:t>Good mechanism for OpenMP because compilers that don't recognize a pragma are supposed to ignore them</a:t>
            </a:r>
          </a:p>
          <a:p>
            <a:pPr lvl="1"/>
            <a:r>
              <a:rPr lang="en-US" dirty="0" smtClean="0"/>
              <a:t>Runs on sequential computer even with embedded </a:t>
            </a:r>
            <a:r>
              <a:rPr lang="en-US" dirty="0" err="1" smtClean="0"/>
              <a:t>pragmas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9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parallel</a:t>
            </a:r>
            <a:r>
              <a:rPr lang="en-US" dirty="0" smtClean="0">
                <a:solidFill>
                  <a:schemeClr val="accent1"/>
                </a:solidFill>
              </a:rPr>
              <a:t> Pragma and Scope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Basic </a:t>
            </a:r>
            <a:r>
              <a:rPr lang="en-US" dirty="0" err="1" smtClean="0"/>
              <a:t>OpenMP</a:t>
            </a:r>
            <a:r>
              <a:rPr lang="en-US" dirty="0" smtClean="0"/>
              <a:t> construct for parallelization: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		#pragma </a:t>
            </a:r>
            <a:r>
              <a:rPr lang="en-US" sz="2800" dirty="0" err="1" smtClean="0">
                <a:latin typeface="Courier New"/>
                <a:cs typeface="Courier New"/>
              </a:rPr>
              <a:t>omp</a:t>
            </a:r>
            <a:r>
              <a:rPr lang="en-US" sz="2800" dirty="0" smtClean="0">
                <a:latin typeface="Courier New"/>
                <a:cs typeface="Courier New"/>
              </a:rPr>
              <a:t> parallel 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		{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			/* code goes here */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		}</a:t>
            </a:r>
            <a:endParaRPr lang="en-US" sz="2800" dirty="0" smtClean="0"/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Each</a:t>
            </a:r>
            <a:r>
              <a:rPr lang="en-US" dirty="0"/>
              <a:t> thread </a:t>
            </a:r>
            <a:r>
              <a:rPr lang="en-US" dirty="0" smtClean="0"/>
              <a:t>runs a </a:t>
            </a:r>
            <a:r>
              <a:rPr lang="en-US" dirty="0"/>
              <a:t>copy </a:t>
            </a:r>
            <a:r>
              <a:rPr lang="en-US" dirty="0" smtClean="0"/>
              <a:t>of code within </a:t>
            </a:r>
            <a:r>
              <a:rPr lang="en-US" dirty="0"/>
              <a:t>the </a:t>
            </a:r>
            <a:r>
              <a:rPr lang="en-US" dirty="0" smtClean="0"/>
              <a:t>block</a:t>
            </a:r>
          </a:p>
          <a:p>
            <a:pPr lvl="1"/>
            <a:r>
              <a:rPr lang="en-US" dirty="0" smtClean="0"/>
              <a:t>Thread scheduling is </a:t>
            </a:r>
            <a:r>
              <a:rPr lang="en-US" i="1" dirty="0" smtClean="0"/>
              <a:t>non-deterministic</a:t>
            </a:r>
            <a:endParaRPr lang="en-US" i="1" dirty="0"/>
          </a:p>
          <a:p>
            <a:r>
              <a:rPr lang="en-US" dirty="0" err="1" smtClean="0"/>
              <a:t>OpenMP</a:t>
            </a:r>
            <a:r>
              <a:rPr lang="en-US" dirty="0" smtClean="0"/>
              <a:t> default is </a:t>
            </a:r>
            <a:r>
              <a:rPr lang="en-US" i="1" dirty="0" smtClean="0"/>
              <a:t>shared</a:t>
            </a:r>
            <a:r>
              <a:rPr lang="en-US" dirty="0" smtClean="0"/>
              <a:t> variables</a:t>
            </a:r>
          </a:p>
          <a:p>
            <a:pPr lvl="1"/>
            <a:r>
              <a:rPr lang="en-US" dirty="0" smtClean="0"/>
              <a:t>To make private, need to declare with pragma:</a:t>
            </a:r>
          </a:p>
          <a:p>
            <a:pPr>
              <a:buNone/>
            </a:pPr>
            <a:r>
              <a:rPr lang="en-US" sz="2400" dirty="0" smtClean="0">
                <a:latin typeface="Courier New"/>
                <a:cs typeface="Courier New"/>
              </a:rPr>
              <a:t>		</a:t>
            </a:r>
            <a:r>
              <a:rPr lang="en-US" sz="2800" dirty="0" smtClean="0">
                <a:latin typeface="Courier New"/>
                <a:cs typeface="Courier New"/>
              </a:rPr>
              <a:t>#pragma </a:t>
            </a:r>
            <a:r>
              <a:rPr lang="en-US" sz="2800" dirty="0" err="1" smtClean="0">
                <a:latin typeface="Courier New"/>
                <a:cs typeface="Courier New"/>
              </a:rPr>
              <a:t>omp</a:t>
            </a:r>
            <a:r>
              <a:rPr lang="en-US" sz="2800" dirty="0" smtClean="0">
                <a:latin typeface="Courier New"/>
                <a:cs typeface="Courier New"/>
              </a:rPr>
              <a:t> parallel 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private (x)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93631" y="2592729"/>
            <a:ext cx="7350369" cy="646331"/>
            <a:chOff x="1793631" y="2592729"/>
            <a:chExt cx="7350369" cy="646331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1793631" y="2790092"/>
              <a:ext cx="2145324" cy="1172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751385" y="2592729"/>
              <a:ext cx="53926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FF0000"/>
                  </a:solidFill>
                </a:rPr>
                <a:t>This is annoying, but curly brace MUST go on separate line from #</a:t>
              </a:r>
              <a:r>
                <a:rPr lang="en-US" dirty="0" err="1" smtClean="0">
                  <a:solidFill>
                    <a:srgbClr val="FF0000"/>
                  </a:solidFill>
                </a:rPr>
                <a:t>pragma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283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Thread Creation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How many threads will OpenMP create?</a:t>
            </a:r>
          </a:p>
          <a:p>
            <a:r>
              <a:rPr lang="en-US" dirty="0" smtClean="0"/>
              <a:t>Defined by </a:t>
            </a:r>
            <a:r>
              <a:rPr lang="en-US" dirty="0" smtClean="0">
                <a:solidFill>
                  <a:srgbClr val="FF0000"/>
                </a:solidFill>
              </a:rPr>
              <a:t>OMP_NUM_THREADS</a:t>
            </a:r>
            <a:r>
              <a:rPr lang="en-US" dirty="0" smtClean="0"/>
              <a:t> environment variable (or code procedure call)</a:t>
            </a:r>
          </a:p>
          <a:p>
            <a:pPr lvl="1"/>
            <a:r>
              <a:rPr lang="en-US" dirty="0" smtClean="0"/>
              <a:t>Set this variable to the </a:t>
            </a:r>
            <a:r>
              <a:rPr lang="en-US" i="1" dirty="0" smtClean="0"/>
              <a:t>maximum</a:t>
            </a:r>
            <a:r>
              <a:rPr lang="en-US" dirty="0" smtClean="0"/>
              <a:t> number of threads you want OpenMP to use</a:t>
            </a:r>
          </a:p>
          <a:p>
            <a:pPr lvl="1"/>
            <a:r>
              <a:rPr lang="en-US" dirty="0" smtClean="0"/>
              <a:t>Usually equals the number of cores in the underlying hardware on which the program is run</a:t>
            </a:r>
          </a:p>
          <a:p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Threads?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OpenMP</a:t>
            </a:r>
            <a:r>
              <a:rPr lang="en-US" dirty="0" smtClean="0"/>
              <a:t> threads are operating system (software) threads.</a:t>
            </a:r>
          </a:p>
          <a:p>
            <a:r>
              <a:rPr lang="en-US" dirty="0" smtClean="0"/>
              <a:t>OS will multiplex requested </a:t>
            </a:r>
            <a:r>
              <a:rPr lang="en-US" dirty="0" err="1" smtClean="0"/>
              <a:t>OpenMP</a:t>
            </a:r>
            <a:r>
              <a:rPr lang="en-US" dirty="0" smtClean="0"/>
              <a:t> threads onto available hardware threads.</a:t>
            </a:r>
          </a:p>
          <a:p>
            <a:r>
              <a:rPr lang="en-US" dirty="0" smtClean="0"/>
              <a:t>Hopefully each gets a real hardware thread to run on, so no OS-level time-multiplexing.</a:t>
            </a:r>
          </a:p>
          <a:p>
            <a:r>
              <a:rPr lang="en-US" dirty="0" smtClean="0"/>
              <a:t>But other tasks on machine can also use hardware threads!</a:t>
            </a:r>
          </a:p>
          <a:p>
            <a:r>
              <a:rPr lang="en-US" dirty="0" smtClean="0"/>
              <a:t>Be careful when timing results for project 3!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8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OMP_NUM_THREADS</a:t>
            </a:r>
            <a:endParaRPr lang="en-US" sz="4200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3243" dirty="0" err="1" smtClean="0">
                <a:latin typeface="+mj-lt"/>
                <a:cs typeface="Courier New"/>
              </a:rPr>
              <a:t>OpenMP</a:t>
            </a:r>
            <a:r>
              <a:rPr lang="en-US" sz="3243" dirty="0" smtClean="0">
                <a:latin typeface="+mj-lt"/>
                <a:cs typeface="Courier New"/>
              </a:rPr>
              <a:t> intrinsic to set number of threads: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		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omp_set_num_threads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(x);</a:t>
            </a:r>
            <a:endParaRPr lang="en-US" sz="2800" dirty="0" smtClean="0">
              <a:solidFill>
                <a:srgbClr val="FF0000"/>
              </a:solidFill>
              <a:latin typeface="+mj-lt"/>
              <a:cs typeface="Courier New"/>
            </a:endParaRPr>
          </a:p>
          <a:p>
            <a:r>
              <a:rPr lang="en-US" dirty="0" err="1" smtClean="0"/>
              <a:t>OpenMP</a:t>
            </a:r>
            <a:r>
              <a:rPr lang="en-US" dirty="0" smtClean="0"/>
              <a:t> intrinsic to get number of threads: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		</a:t>
            </a:r>
            <a:r>
              <a:rPr lang="en-US" sz="2800" dirty="0" err="1" smtClean="0">
                <a:latin typeface="Courier New"/>
                <a:cs typeface="Courier New"/>
              </a:rPr>
              <a:t>num_th</a:t>
            </a:r>
            <a:r>
              <a:rPr lang="en-US" sz="2800" dirty="0" smtClean="0">
                <a:latin typeface="Courier New"/>
                <a:cs typeface="Courier New"/>
              </a:rPr>
              <a:t> =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omp_get_num_threads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dirty="0" smtClean="0"/>
              <a:t>OpenMP intrinsic to get Thread ID number: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		</a:t>
            </a:r>
            <a:r>
              <a:rPr lang="en-US" sz="2800" dirty="0" err="1" smtClean="0">
                <a:latin typeface="Courier New"/>
                <a:cs typeface="Courier New"/>
              </a:rPr>
              <a:t>th_ID</a:t>
            </a:r>
            <a:r>
              <a:rPr lang="en-US" sz="2800" dirty="0" smtClean="0">
                <a:latin typeface="Courier New"/>
                <a:cs typeface="Courier New"/>
              </a:rPr>
              <a:t> =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omp_get_thread_num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7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Parallel Hello World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6636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omp.h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main ()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nthreads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/* Fork team of threads with private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tid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*/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_tradnl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#</a:t>
            </a:r>
            <a:r>
              <a:rPr lang="es-ES_tradnl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pragma</a:t>
            </a:r>
            <a:r>
              <a:rPr lang="es-ES_tradnl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omp</a:t>
            </a:r>
            <a:r>
              <a:rPr lang="es-ES_tradnl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parallel</a:t>
            </a:r>
            <a:r>
              <a:rPr lang="es-ES_tradnl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es-ES_tradnl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s-ES_tradnl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tid</a:t>
            </a:r>
            <a:r>
              <a:rPr lang="es-ES_tradnl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_tradnl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omp_get_thread_num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/* get thread id */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("Hello World from thread = %d\n",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/* Only master thread does this */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== 0)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nthreads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omp_get_num_threads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("Number of threads = %d\n",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nthreads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/* All threads join master and terminate */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3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Races and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memory accesses form a </a:t>
            </a:r>
            <a:r>
              <a:rPr lang="en-US" i="1" dirty="0" smtClean="0">
                <a:solidFill>
                  <a:srgbClr val="3366FF"/>
                </a:solidFill>
              </a:rPr>
              <a:t>data race </a:t>
            </a:r>
            <a:r>
              <a:rPr lang="en-US" dirty="0" smtClean="0"/>
              <a:t>if from different threads to same location, and at least one is a write, and they occur one after another</a:t>
            </a:r>
          </a:p>
          <a:p>
            <a:r>
              <a:rPr lang="en-US" dirty="0" smtClean="0"/>
              <a:t>If there is a data race, result of program can vary depending on chance (which thread first?)</a:t>
            </a:r>
          </a:p>
          <a:p>
            <a:r>
              <a:rPr lang="en-US" dirty="0" smtClean="0"/>
              <a:t>Avoid data races by synchronizing writing and reading to get deterministic behavior</a:t>
            </a:r>
          </a:p>
          <a:p>
            <a:r>
              <a:rPr lang="en-US" dirty="0" smtClean="0"/>
              <a:t>Synchronization done by user-level routines that rely on hardware synchronization instructions</a:t>
            </a:r>
          </a:p>
          <a:p>
            <a:r>
              <a:rPr lang="en-US" dirty="0" smtClean="0"/>
              <a:t>(more later)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5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Programming Languages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687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64" name="Group 91"/>
          <p:cNvGrpSpPr/>
          <p:nvPr/>
        </p:nvGrpSpPr>
        <p:grpSpPr>
          <a:xfrm>
            <a:off x="0" y="2404534"/>
            <a:ext cx="9677400" cy="3064933"/>
            <a:chOff x="0" y="2404534"/>
            <a:chExt cx="9677400" cy="3064933"/>
          </a:xfrm>
        </p:grpSpPr>
        <p:grpSp>
          <p:nvGrpSpPr>
            <p:cNvPr id="65" name="Group 64"/>
            <p:cNvGrpSpPr/>
            <p:nvPr/>
          </p:nvGrpSpPr>
          <p:grpSpPr>
            <a:xfrm>
              <a:off x="5232400" y="3151501"/>
              <a:ext cx="4445000" cy="2317966"/>
              <a:chOff x="1678763" y="1325247"/>
              <a:chExt cx="9770129" cy="1681255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1678763" y="1325247"/>
                <a:ext cx="6469521" cy="1681255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8246725" y="1802865"/>
                <a:ext cx="3202167" cy="267882"/>
              </a:xfrm>
              <a:prstGeom prst="rect">
                <a:avLst/>
              </a:prstGeom>
              <a:no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Project 3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0" y="2404534"/>
              <a:ext cx="3200400" cy="1049867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Analogy: Buying Milk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Your fridge has no milk. You and your roommate will return from classes at some point and check the fridge</a:t>
            </a:r>
          </a:p>
          <a:p>
            <a:r>
              <a:rPr lang="en-US" dirty="0" smtClean="0"/>
              <a:t>Whoever gets home first will check the fridge, go and buy milk, and return</a:t>
            </a:r>
          </a:p>
          <a:p>
            <a:r>
              <a:rPr lang="en-US" dirty="0" smtClean="0"/>
              <a:t>What if the other person gets back while the first person is buying milk?</a:t>
            </a:r>
          </a:p>
          <a:p>
            <a:pPr lvl="1"/>
            <a:r>
              <a:rPr lang="en-US" dirty="0" smtClean="0"/>
              <a:t>You’ve just bought twice as much milk as you need!</a:t>
            </a:r>
          </a:p>
          <a:p>
            <a:r>
              <a:rPr lang="en-US" dirty="0" smtClean="0"/>
              <a:t>It would’ve helped to have left a note…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2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Lock Synchronization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Use a “Lock” to grant access to a region (</a:t>
            </a:r>
            <a:r>
              <a:rPr lang="en-US" i="1" dirty="0" smtClean="0">
                <a:solidFill>
                  <a:srgbClr val="FF0000"/>
                </a:solidFill>
              </a:rPr>
              <a:t>critical section</a:t>
            </a:r>
            <a:r>
              <a:rPr lang="en-US" dirty="0" smtClean="0"/>
              <a:t>) so that only one thread can operate at a time</a:t>
            </a:r>
          </a:p>
          <a:p>
            <a:pPr lvl="1"/>
            <a:r>
              <a:rPr lang="en-US" dirty="0" smtClean="0"/>
              <a:t>Need all processors to be able to access the lock, so use a location in shared memory as </a:t>
            </a:r>
            <a:r>
              <a:rPr lang="en-US" i="1" dirty="0" smtClean="0">
                <a:solidFill>
                  <a:srgbClr val="FF0000"/>
                </a:solidFill>
              </a:rPr>
              <a:t>the lock</a:t>
            </a:r>
          </a:p>
          <a:p>
            <a:r>
              <a:rPr lang="en-US" dirty="0" smtClean="0"/>
              <a:t>Processors read lock and either wait (if locked) or set lock and go into critical section</a:t>
            </a:r>
          </a:p>
          <a:p>
            <a:pPr lvl="1"/>
            <a:r>
              <a:rPr lang="en-US" b="1" dirty="0" smtClean="0"/>
              <a:t>0</a:t>
            </a:r>
            <a:r>
              <a:rPr lang="en-US" dirty="0" smtClean="0"/>
              <a:t> means lock is free / open / unlocked / lock off</a:t>
            </a:r>
          </a:p>
          <a:p>
            <a:pPr lvl="1"/>
            <a:r>
              <a:rPr lang="en-US" b="1" dirty="0" smtClean="0"/>
              <a:t>1</a:t>
            </a:r>
            <a:r>
              <a:rPr lang="en-US" dirty="0" smtClean="0"/>
              <a:t> means lock is set / closed / locked / lock 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1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Lock Synchronization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+mj-lt"/>
                <a:cs typeface="Courier New"/>
              </a:rPr>
              <a:t>Pseudocode</a:t>
            </a:r>
            <a:r>
              <a:rPr lang="en-US" sz="3200" dirty="0" smtClean="0">
                <a:latin typeface="+mj-lt"/>
                <a:cs typeface="Courier New"/>
              </a:rPr>
              <a:t>: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>
              <a:spcBef>
                <a:spcPts val="300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Check lock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Set the lock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	Critical section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	(e.g. change shared variables)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Unset the lock</a:t>
            </a:r>
            <a:endParaRPr lang="en-US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3" name="Group 9"/>
          <p:cNvGrpSpPr/>
          <p:nvPr/>
        </p:nvGrpSpPr>
        <p:grpSpPr>
          <a:xfrm>
            <a:off x="3474720" y="2194560"/>
            <a:ext cx="2865932" cy="731520"/>
            <a:chOff x="3474720" y="2194560"/>
            <a:chExt cx="2865932" cy="731520"/>
          </a:xfrm>
        </p:grpSpPr>
        <p:sp>
          <p:nvSpPr>
            <p:cNvPr id="8" name="Arc 7"/>
            <p:cNvSpPr/>
            <p:nvPr/>
          </p:nvSpPr>
          <p:spPr>
            <a:xfrm flipH="1">
              <a:off x="3474720" y="2468880"/>
              <a:ext cx="457200" cy="457200"/>
            </a:xfrm>
            <a:prstGeom prst="arc">
              <a:avLst>
                <a:gd name="adj1" fmla="val 3154432"/>
                <a:gd name="adj2" fmla="val 19261652"/>
              </a:avLst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0480" y="2194560"/>
              <a:ext cx="2500172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/>
                <a:t>Can loop/idle here</a:t>
              </a:r>
              <a:br>
                <a:rPr lang="en-US" sz="2400" dirty="0" smtClean="0"/>
              </a:br>
              <a:r>
                <a:rPr lang="en-US" sz="2400" dirty="0" smtClean="0"/>
                <a:t>  if locked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222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Possible Lock Implementation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Lock (a.k.a. busy wait)</a:t>
            </a:r>
          </a:p>
          <a:p>
            <a:pPr lvl="1">
              <a:buNone/>
              <a:tabLst>
                <a:tab pos="2116138" algn="l"/>
                <a:tab pos="5435600" algn="l"/>
              </a:tabLst>
            </a:pPr>
            <a:r>
              <a:rPr lang="en-US" sz="2000" dirty="0" err="1" smtClean="0">
                <a:latin typeface="Courier New"/>
              </a:rPr>
              <a:t>Get_lock</a:t>
            </a:r>
            <a:r>
              <a:rPr lang="en-US" sz="2000" dirty="0" smtClean="0">
                <a:latin typeface="Courier New"/>
              </a:rPr>
              <a:t>:                  # $s0 -&gt; </a:t>
            </a:r>
            <a:r>
              <a:rPr lang="en-US" sz="2000" dirty="0" err="1" smtClean="0">
                <a:latin typeface="Courier New"/>
              </a:rPr>
              <a:t>addr</a:t>
            </a:r>
            <a:r>
              <a:rPr lang="en-US" sz="2000" dirty="0" smtClean="0">
                <a:latin typeface="Courier New"/>
              </a:rPr>
              <a:t> of lock</a:t>
            </a:r>
          </a:p>
          <a:p>
            <a:pPr lvl="1">
              <a:buNone/>
              <a:tabLst>
                <a:tab pos="2116138" algn="l"/>
                <a:tab pos="5435600" algn="l"/>
              </a:tabLst>
            </a:pPr>
            <a:r>
              <a:rPr lang="en-US" sz="2000" dirty="0" smtClean="0">
                <a:latin typeface="Courier New"/>
              </a:rPr>
              <a:t>       </a:t>
            </a:r>
            <a:r>
              <a:rPr lang="en-US" sz="2000" dirty="0" err="1" smtClean="0">
                <a:latin typeface="Courier New"/>
              </a:rPr>
              <a:t>addiu</a:t>
            </a:r>
            <a:r>
              <a:rPr lang="en-US" sz="2000" dirty="0" smtClean="0">
                <a:latin typeface="Courier New"/>
              </a:rPr>
              <a:t> $t1,$zero,1   # t1 = Locked value </a:t>
            </a:r>
          </a:p>
          <a:p>
            <a:pPr lvl="1">
              <a:buNone/>
              <a:tabLst>
                <a:tab pos="2116138" algn="l"/>
                <a:tab pos="5435600" algn="l"/>
              </a:tabLst>
            </a:pPr>
            <a:r>
              <a:rPr lang="en-US" sz="2000" dirty="0" smtClean="0">
                <a:latin typeface="Courier New"/>
              </a:rPr>
              <a:t>Loop:  </a:t>
            </a:r>
            <a:r>
              <a:rPr lang="en-US" sz="2000" dirty="0" err="1" smtClean="0">
                <a:latin typeface="Courier New"/>
              </a:rPr>
              <a:t>lw</a:t>
            </a:r>
            <a:r>
              <a:rPr lang="en-US" sz="2000" dirty="0" smtClean="0">
                <a:latin typeface="Courier New"/>
              </a:rPr>
              <a:t> $t0,0($s0)    </a:t>
            </a:r>
            <a:r>
              <a:rPr lang="en-US" sz="2000" dirty="0">
                <a:latin typeface="Courier New"/>
              </a:rPr>
              <a:t> </a:t>
            </a:r>
            <a:r>
              <a:rPr lang="en-US" sz="2000" dirty="0" smtClean="0">
                <a:latin typeface="Courier New"/>
              </a:rPr>
              <a:t>  # load lock</a:t>
            </a:r>
          </a:p>
          <a:p>
            <a:pPr lvl="1">
              <a:buNone/>
              <a:tabLst>
                <a:tab pos="2116138" algn="l"/>
                <a:tab pos="5435600" algn="l"/>
              </a:tabLst>
            </a:pPr>
            <a:r>
              <a:rPr lang="en-US" sz="2000" dirty="0" smtClean="0">
                <a:latin typeface="Courier New"/>
              </a:rPr>
              <a:t>       </a:t>
            </a:r>
            <a:r>
              <a:rPr lang="en-US" sz="2000" dirty="0" err="1" smtClean="0">
                <a:latin typeface="Courier New"/>
              </a:rPr>
              <a:t>bne</a:t>
            </a:r>
            <a:r>
              <a:rPr lang="en-US" sz="2000" dirty="0" smtClean="0">
                <a:latin typeface="Courier New"/>
              </a:rPr>
              <a:t> $t0,$zero,Loop  # loop if locked</a:t>
            </a:r>
          </a:p>
          <a:p>
            <a:pPr lvl="1">
              <a:buNone/>
              <a:tabLst>
                <a:tab pos="2116138" algn="l"/>
                <a:tab pos="5435600" algn="l"/>
              </a:tabLst>
            </a:pPr>
            <a:r>
              <a:rPr lang="en-US" sz="2000" dirty="0" smtClean="0">
                <a:latin typeface="Courier New"/>
              </a:rPr>
              <a:t>Lock:  </a:t>
            </a:r>
            <a:r>
              <a:rPr lang="en-US" sz="2000" dirty="0" err="1" smtClean="0">
                <a:latin typeface="Courier New"/>
              </a:rPr>
              <a:t>sw</a:t>
            </a:r>
            <a:r>
              <a:rPr lang="en-US" sz="2000" dirty="0" smtClean="0">
                <a:latin typeface="Courier New"/>
              </a:rPr>
              <a:t> $t1,0($s0)       # Unlocked, so lock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Unlock</a:t>
            </a:r>
          </a:p>
          <a:p>
            <a:pPr lvl="1">
              <a:buNone/>
            </a:pPr>
            <a:r>
              <a:rPr lang="en-US" sz="2000" dirty="0" smtClean="0">
                <a:latin typeface="Courier New"/>
                <a:cs typeface="Courier New"/>
              </a:rPr>
              <a:t>Unlock:</a:t>
            </a:r>
          </a:p>
          <a:p>
            <a:pPr>
              <a:buNone/>
            </a:pPr>
            <a:r>
              <a:rPr lang="en-US" sz="2000" dirty="0" smtClean="0">
                <a:latin typeface="Courier New"/>
                <a:cs typeface="Courier New"/>
              </a:rPr>
              <a:t>		    </a:t>
            </a:r>
            <a:r>
              <a:rPr lang="en-US" sz="2000" dirty="0" err="1" smtClean="0">
                <a:latin typeface="Courier New"/>
                <a:cs typeface="Courier New"/>
              </a:rPr>
              <a:t>sw</a:t>
            </a:r>
            <a:r>
              <a:rPr lang="en-US" sz="2000" dirty="0" smtClean="0">
                <a:latin typeface="Courier New"/>
                <a:cs typeface="Courier New"/>
              </a:rPr>
              <a:t> $zero,0($s0)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latin typeface="+mj-lt"/>
                <a:cs typeface="Courier New"/>
              </a:rPr>
              <a:t>Any problems with this?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2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Possible Lock Problem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9646" cy="4525963"/>
          </a:xfrm>
        </p:spPr>
        <p:txBody>
          <a:bodyPr/>
          <a:lstStyle/>
          <a:p>
            <a:r>
              <a:rPr lang="en-US" dirty="0" smtClean="0"/>
              <a:t>Thread 1</a:t>
            </a:r>
          </a:p>
          <a:p>
            <a:pPr>
              <a:buNone/>
            </a:pPr>
            <a:r>
              <a:rPr lang="en-US" sz="2000" dirty="0" smtClean="0">
                <a:latin typeface="Courier New"/>
              </a:rPr>
              <a:t>      </a:t>
            </a:r>
            <a:r>
              <a:rPr lang="en-US" sz="2000" dirty="0" err="1" smtClean="0">
                <a:latin typeface="Courier New"/>
              </a:rPr>
              <a:t>addiu</a:t>
            </a:r>
            <a:r>
              <a:rPr lang="en-US" sz="2000" dirty="0" smtClean="0">
                <a:latin typeface="Courier New"/>
              </a:rPr>
              <a:t> $t1,$zero,1</a:t>
            </a:r>
          </a:p>
          <a:p>
            <a:pPr>
              <a:buNone/>
            </a:pPr>
            <a:r>
              <a:rPr lang="en-US" sz="2000" dirty="0" smtClean="0">
                <a:latin typeface="Courier New"/>
              </a:rPr>
              <a:t>Loop: </a:t>
            </a:r>
            <a:r>
              <a:rPr lang="en-US" sz="2000" dirty="0" err="1" smtClean="0">
                <a:latin typeface="Courier New"/>
              </a:rPr>
              <a:t>lw</a:t>
            </a:r>
            <a:r>
              <a:rPr lang="en-US" sz="2000" dirty="0" smtClean="0">
                <a:latin typeface="Courier New"/>
              </a:rPr>
              <a:t> $t0,0($s0)</a:t>
            </a:r>
          </a:p>
          <a:p>
            <a:pPr>
              <a:buNone/>
            </a:pPr>
            <a:endParaRPr lang="en-US" sz="2000" dirty="0" smtClean="0">
              <a:latin typeface="Courier New"/>
            </a:endParaRPr>
          </a:p>
          <a:p>
            <a:pPr>
              <a:buNone/>
            </a:pPr>
            <a:endParaRPr lang="en-US" sz="2000" dirty="0" smtClean="0">
              <a:latin typeface="Courier New"/>
            </a:endParaRPr>
          </a:p>
          <a:p>
            <a:pPr>
              <a:buNone/>
            </a:pPr>
            <a:endParaRPr lang="en-US" sz="2000" dirty="0" smtClean="0">
              <a:latin typeface="Courier New"/>
            </a:endParaRPr>
          </a:p>
          <a:p>
            <a:pPr>
              <a:buNone/>
            </a:pPr>
            <a:r>
              <a:rPr lang="en-US" sz="2000" dirty="0" smtClean="0">
                <a:latin typeface="Courier New"/>
              </a:rPr>
              <a:t>      </a:t>
            </a:r>
            <a:r>
              <a:rPr lang="en-US" sz="2000" dirty="0" err="1" smtClean="0">
                <a:latin typeface="Courier New"/>
              </a:rPr>
              <a:t>bne</a:t>
            </a:r>
            <a:r>
              <a:rPr lang="en-US" sz="2000" dirty="0" smtClean="0">
                <a:latin typeface="Courier New"/>
              </a:rPr>
              <a:t> $t0,$zero,Loop</a:t>
            </a:r>
          </a:p>
          <a:p>
            <a:pPr>
              <a:buNone/>
            </a:pPr>
            <a:endParaRPr lang="en-US" sz="2000" dirty="0" smtClean="0">
              <a:latin typeface="Courier New"/>
            </a:endParaRPr>
          </a:p>
          <a:p>
            <a:pPr>
              <a:buNone/>
            </a:pPr>
            <a:r>
              <a:rPr lang="en-US" sz="2000" dirty="0" smtClean="0">
                <a:latin typeface="Courier New"/>
              </a:rPr>
              <a:t>Lock: </a:t>
            </a:r>
            <a:r>
              <a:rPr lang="en-US" sz="2000" dirty="0" err="1" smtClean="0">
                <a:latin typeface="Courier New"/>
              </a:rPr>
              <a:t>sw</a:t>
            </a:r>
            <a:r>
              <a:rPr lang="en-US" sz="2000" dirty="0" smtClean="0">
                <a:latin typeface="Courier New"/>
              </a:rPr>
              <a:t> $t1,0($s0)</a:t>
            </a: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Thread 2</a:t>
            </a:r>
          </a:p>
          <a:p>
            <a:pPr>
              <a:buNone/>
            </a:pPr>
            <a:endParaRPr lang="en-US" sz="2000" dirty="0" smtClean="0">
              <a:latin typeface="Courier New"/>
            </a:endParaRPr>
          </a:p>
          <a:p>
            <a:pPr>
              <a:buNone/>
            </a:pPr>
            <a:endParaRPr lang="en-US" sz="2000" dirty="0" smtClean="0">
              <a:latin typeface="Courier New"/>
            </a:endParaRPr>
          </a:p>
          <a:p>
            <a:pPr>
              <a:buNone/>
            </a:pPr>
            <a:r>
              <a:rPr lang="en-US" sz="2000" dirty="0" smtClean="0">
                <a:latin typeface="Courier New"/>
              </a:rPr>
              <a:t>      </a:t>
            </a:r>
            <a:r>
              <a:rPr lang="en-US" sz="2000" dirty="0" err="1" smtClean="0">
                <a:latin typeface="Courier New"/>
              </a:rPr>
              <a:t>addiu</a:t>
            </a:r>
            <a:r>
              <a:rPr lang="en-US" sz="2000" dirty="0" smtClean="0">
                <a:latin typeface="Courier New"/>
              </a:rPr>
              <a:t> $t1,$zero,1</a:t>
            </a:r>
          </a:p>
          <a:p>
            <a:pPr>
              <a:buNone/>
            </a:pPr>
            <a:r>
              <a:rPr lang="en-US" sz="2000" dirty="0" smtClean="0">
                <a:latin typeface="Courier New"/>
              </a:rPr>
              <a:t>Loop: </a:t>
            </a:r>
            <a:r>
              <a:rPr lang="en-US" sz="2000" dirty="0" err="1" smtClean="0">
                <a:latin typeface="Courier New"/>
              </a:rPr>
              <a:t>lw</a:t>
            </a:r>
            <a:r>
              <a:rPr lang="en-US" sz="2000" dirty="0" smtClean="0">
                <a:latin typeface="Courier New"/>
              </a:rPr>
              <a:t> $t0,0($s0)</a:t>
            </a:r>
          </a:p>
          <a:p>
            <a:pPr>
              <a:buNone/>
            </a:pPr>
            <a:endParaRPr lang="en-US" sz="2000" dirty="0" smtClean="0">
              <a:latin typeface="Courier New"/>
            </a:endParaRPr>
          </a:p>
          <a:p>
            <a:pPr>
              <a:buNone/>
            </a:pPr>
            <a:endParaRPr lang="en-US" sz="2000" dirty="0" smtClean="0">
              <a:latin typeface="Courier New"/>
            </a:endParaRPr>
          </a:p>
          <a:p>
            <a:pPr>
              <a:buNone/>
            </a:pPr>
            <a:r>
              <a:rPr lang="en-US" sz="2000" dirty="0" smtClean="0">
                <a:latin typeface="Courier New"/>
              </a:rPr>
              <a:t>      </a:t>
            </a:r>
            <a:r>
              <a:rPr lang="en-US" sz="2000" dirty="0" err="1" smtClean="0">
                <a:latin typeface="Courier New"/>
              </a:rPr>
              <a:t>bne</a:t>
            </a:r>
            <a:r>
              <a:rPr lang="en-US" sz="2000" dirty="0" smtClean="0">
                <a:latin typeface="Courier New"/>
              </a:rPr>
              <a:t> $t0,$zero,Loop</a:t>
            </a:r>
          </a:p>
          <a:p>
            <a:pPr>
              <a:buNone/>
            </a:pPr>
            <a:endParaRPr lang="en-US" sz="2000" dirty="0" smtClean="0">
              <a:latin typeface="Courier New"/>
            </a:endParaRPr>
          </a:p>
          <a:p>
            <a:pPr>
              <a:buNone/>
            </a:pPr>
            <a:r>
              <a:rPr lang="en-US" sz="2000" dirty="0" smtClean="0">
                <a:latin typeface="Courier New"/>
              </a:rPr>
              <a:t>Lock: </a:t>
            </a:r>
            <a:r>
              <a:rPr lang="en-US" sz="2000" dirty="0" err="1" smtClean="0">
                <a:latin typeface="Courier New"/>
              </a:rPr>
              <a:t>sw</a:t>
            </a:r>
            <a:r>
              <a:rPr lang="en-US" sz="2000" dirty="0" smtClean="0">
                <a:latin typeface="Courier New"/>
              </a:rPr>
              <a:t> $t1,0($s0)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43224" y="5394960"/>
            <a:ext cx="65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Time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715000"/>
            <a:ext cx="8229600" cy="7315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800" i="1" dirty="0" smtClean="0">
                <a:solidFill>
                  <a:srgbClr val="FF0000"/>
                </a:solidFill>
              </a:rPr>
              <a:t>Both threads think they have set the lock!  </a:t>
            </a:r>
          </a:p>
          <a:p>
            <a:pPr algn="ctr">
              <a:lnSpc>
                <a:spcPct val="80000"/>
              </a:lnSpc>
            </a:pPr>
            <a:r>
              <a:rPr lang="en-US" sz="2800" i="1" dirty="0" smtClean="0">
                <a:solidFill>
                  <a:srgbClr val="FF0000"/>
                </a:solidFill>
              </a:rPr>
              <a:t>Exclusive access not guaranteed!</a:t>
            </a:r>
            <a:endParaRPr lang="en-US" sz="2800" i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72000" y="1975104"/>
            <a:ext cx="0" cy="34747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2706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Hardware Synchronization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418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AU" dirty="0" smtClean="0"/>
              <a:t>Hardware </a:t>
            </a:r>
            <a:r>
              <a:rPr lang="en-AU" dirty="0"/>
              <a:t>support </a:t>
            </a:r>
            <a:r>
              <a:rPr lang="en-AU" dirty="0" smtClean="0"/>
              <a:t>required to prevent an interloper (another thread) from changing the value </a:t>
            </a:r>
          </a:p>
          <a:p>
            <a:pPr lvl="1">
              <a:buClr>
                <a:schemeClr val="tx1"/>
              </a:buClr>
            </a:pPr>
            <a:r>
              <a:rPr lang="en-AU" i="1" dirty="0">
                <a:solidFill>
                  <a:srgbClr val="FF0000"/>
                </a:solidFill>
              </a:rPr>
              <a:t>Atomic </a:t>
            </a:r>
            <a:r>
              <a:rPr lang="en-AU" dirty="0"/>
              <a:t>read/write memory operation</a:t>
            </a:r>
          </a:p>
          <a:p>
            <a:pPr lvl="1"/>
            <a:r>
              <a:rPr lang="en-AU" dirty="0"/>
              <a:t>No other access to the location allowed between the read and write</a:t>
            </a:r>
          </a:p>
          <a:p>
            <a:r>
              <a:rPr lang="en-AU" dirty="0" smtClean="0"/>
              <a:t>How best to implement in software?</a:t>
            </a:r>
            <a:endParaRPr lang="en-AU" dirty="0"/>
          </a:p>
          <a:p>
            <a:pPr lvl="1"/>
            <a:r>
              <a:rPr lang="en-AU" dirty="0" smtClean="0"/>
              <a:t>Single </a:t>
            </a:r>
            <a:r>
              <a:rPr lang="en-AU" dirty="0" err="1" smtClean="0"/>
              <a:t>instr</a:t>
            </a:r>
            <a:r>
              <a:rPr lang="en-AU" dirty="0" smtClean="0"/>
              <a:t>?  Atomic </a:t>
            </a:r>
            <a:r>
              <a:rPr lang="en-AU" dirty="0"/>
              <a:t>swap of register </a:t>
            </a:r>
            <a:r>
              <a:rPr lang="en-AU" dirty="0">
                <a:ea typeface="Arial" charset="0"/>
                <a:cs typeface="Arial" charset="0"/>
              </a:rPr>
              <a:t>↔ memory</a:t>
            </a:r>
          </a:p>
          <a:p>
            <a:pPr lvl="1"/>
            <a:r>
              <a:rPr lang="en-AU" dirty="0" smtClean="0">
                <a:ea typeface="Arial" charset="0"/>
                <a:cs typeface="Arial" charset="0"/>
              </a:rPr>
              <a:t>Pair </a:t>
            </a:r>
            <a:r>
              <a:rPr lang="en-AU" dirty="0">
                <a:ea typeface="Arial" charset="0"/>
                <a:cs typeface="Arial" charset="0"/>
              </a:rPr>
              <a:t>of </a:t>
            </a:r>
            <a:r>
              <a:rPr lang="en-AU" dirty="0" err="1" smtClean="0">
                <a:ea typeface="Arial" charset="0"/>
                <a:cs typeface="Arial" charset="0"/>
              </a:rPr>
              <a:t>instr</a:t>
            </a:r>
            <a:r>
              <a:rPr lang="en-AU" dirty="0" smtClean="0">
                <a:ea typeface="Arial" charset="0"/>
                <a:cs typeface="Arial" charset="0"/>
              </a:rPr>
              <a:t>?  One for read, one for write</a:t>
            </a:r>
            <a:endParaRPr lang="en-AU" dirty="0">
              <a:ea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7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1"/>
                </a:solidFill>
              </a:rPr>
              <a:t>Synchronization in MIPS 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403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i="1" dirty="0">
                <a:solidFill>
                  <a:srgbClr val="FF0000"/>
                </a:solidFill>
              </a:rPr>
              <a:t>Load </a:t>
            </a:r>
            <a:r>
              <a:rPr lang="en-AU" i="1" dirty="0" smtClean="0">
                <a:solidFill>
                  <a:srgbClr val="FF0000"/>
                </a:solidFill>
              </a:rPr>
              <a:t>linked:		</a:t>
            </a:r>
            <a:r>
              <a:rPr lang="en-AU" dirty="0" err="1" smtClean="0">
                <a:latin typeface="Courier New"/>
                <a:cs typeface="Courier New"/>
              </a:rPr>
              <a:t>ll</a:t>
            </a:r>
            <a:r>
              <a:rPr lang="en-AU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rt,off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rs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AU" i="1" dirty="0">
                <a:solidFill>
                  <a:srgbClr val="FF0000"/>
                </a:solidFill>
              </a:rPr>
              <a:t>Store </a:t>
            </a:r>
            <a:r>
              <a:rPr lang="en-AU" i="1" dirty="0" smtClean="0">
                <a:solidFill>
                  <a:srgbClr val="FF0000"/>
                </a:solidFill>
              </a:rPr>
              <a:t>conditional:</a:t>
            </a:r>
            <a:r>
              <a:rPr lang="en-AU" dirty="0" smtClean="0"/>
              <a:t>	</a:t>
            </a:r>
            <a:r>
              <a:rPr lang="en-AU" dirty="0" smtClean="0">
                <a:latin typeface="Courier New"/>
                <a:cs typeface="Courier New"/>
              </a:rPr>
              <a:t>sc </a:t>
            </a:r>
            <a:r>
              <a:rPr lang="en-AU" dirty="0" err="1" smtClean="0">
                <a:latin typeface="Courier New"/>
                <a:cs typeface="Courier New"/>
              </a:rPr>
              <a:t>rt</a:t>
            </a:r>
            <a:r>
              <a:rPr lang="en-AU" dirty="0" smtClean="0">
                <a:latin typeface="Courier New"/>
                <a:cs typeface="Courier New"/>
              </a:rPr>
              <a:t>,</a:t>
            </a:r>
            <a:r>
              <a:rPr lang="en-US" dirty="0" smtClean="0">
                <a:latin typeface="Courier New"/>
                <a:cs typeface="Courier New"/>
              </a:rPr>
              <a:t>off(</a:t>
            </a:r>
            <a:r>
              <a:rPr lang="en-US" dirty="0" err="1" smtClean="0">
                <a:latin typeface="Courier New"/>
                <a:cs typeface="Courier New"/>
              </a:rPr>
              <a:t>rs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AU" dirty="0" smtClean="0"/>
              <a:t>Returns </a:t>
            </a:r>
            <a:r>
              <a:rPr lang="en-AU" b="1" dirty="0" smtClean="0"/>
              <a:t>1</a:t>
            </a:r>
            <a:r>
              <a:rPr lang="en-AU" dirty="0" smtClean="0"/>
              <a:t> (success) </a:t>
            </a:r>
            <a:r>
              <a:rPr lang="en-AU" dirty="0"/>
              <a:t>if </a:t>
            </a:r>
            <a:r>
              <a:rPr lang="en-AU" dirty="0" smtClean="0"/>
              <a:t>location has </a:t>
            </a:r>
            <a:r>
              <a:rPr lang="en-AU" dirty="0"/>
              <a:t>not changed since the </a:t>
            </a:r>
            <a:r>
              <a:rPr lang="en-AU" sz="2600" dirty="0" err="1" smtClean="0">
                <a:latin typeface="Courier New"/>
                <a:cs typeface="Courier New"/>
              </a:rPr>
              <a:t>ll</a:t>
            </a:r>
            <a:endParaRPr lang="en-AU" sz="2600" dirty="0" smtClean="0">
              <a:latin typeface="+mj-lt"/>
              <a:cs typeface="Courier New"/>
            </a:endParaRPr>
          </a:p>
          <a:p>
            <a:pPr lvl="1">
              <a:lnSpc>
                <a:spcPct val="90000"/>
              </a:lnSpc>
            </a:pPr>
            <a:r>
              <a:rPr lang="en-AU" dirty="0" smtClean="0">
                <a:latin typeface="+mj-lt"/>
                <a:cs typeface="Courier New"/>
              </a:rPr>
              <a:t>Returns </a:t>
            </a:r>
            <a:r>
              <a:rPr lang="en-AU" b="1" dirty="0" smtClean="0">
                <a:latin typeface="+mj-lt"/>
                <a:cs typeface="Courier New"/>
              </a:rPr>
              <a:t>0</a:t>
            </a:r>
            <a:r>
              <a:rPr lang="en-AU" dirty="0" smtClean="0">
                <a:latin typeface="+mj-lt"/>
                <a:cs typeface="Courier New"/>
              </a:rPr>
              <a:t> (failure) if location has changed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AU" dirty="0" smtClean="0"/>
              <a:t>Note that </a:t>
            </a:r>
            <a:r>
              <a:rPr lang="en-AU" sz="3000" dirty="0" smtClean="0">
                <a:latin typeface="Courier New" pitchFamily="49" charset="0"/>
                <a:cs typeface="Courier New" pitchFamily="49" charset="0"/>
              </a:rPr>
              <a:t>sc</a:t>
            </a:r>
            <a:r>
              <a:rPr lang="en-AU" dirty="0" smtClean="0"/>
              <a:t> </a:t>
            </a:r>
            <a:r>
              <a:rPr lang="en-AU" i="1" dirty="0" smtClean="0"/>
              <a:t>clobbers</a:t>
            </a:r>
            <a:r>
              <a:rPr lang="en-AU" dirty="0" smtClean="0"/>
              <a:t> the register value being stored (</a:t>
            </a:r>
            <a:r>
              <a:rPr lang="en-AU" sz="3000" dirty="0" err="1" smtClean="0">
                <a:latin typeface="Courier New" pitchFamily="49" charset="0"/>
                <a:cs typeface="Courier New" pitchFamily="49" charset="0"/>
              </a:rPr>
              <a:t>rt</a:t>
            </a:r>
            <a:r>
              <a:rPr lang="en-AU" dirty="0" smtClean="0"/>
              <a:t>)!</a:t>
            </a:r>
          </a:p>
          <a:p>
            <a:pPr lvl="1">
              <a:lnSpc>
                <a:spcPct val="90000"/>
              </a:lnSpc>
            </a:pPr>
            <a:r>
              <a:rPr lang="en-AU" dirty="0" smtClean="0"/>
              <a:t>Need to have a copy elsewhere if you plan on repeating on failure or using value later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3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Synchronization in MIPS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800" dirty="0" smtClean="0"/>
              <a:t>Atomic swap (to test/set lock variable)</a:t>
            </a:r>
          </a:p>
          <a:p>
            <a:pPr>
              <a:lnSpc>
                <a:spcPct val="90000"/>
              </a:lnSpc>
              <a:buNone/>
            </a:pPr>
            <a:r>
              <a:rPr lang="en-AU" sz="2800" dirty="0" smtClean="0"/>
              <a:t>	Exchange contents of register and memory: </a:t>
            </a:r>
            <a:br>
              <a:rPr lang="en-AU" sz="2800" dirty="0" smtClean="0"/>
            </a:br>
            <a:r>
              <a:rPr lang="en-AU" sz="2800" dirty="0" smtClean="0"/>
              <a:t>$s4 </a:t>
            </a:r>
            <a:r>
              <a:rPr lang="en-AU" sz="2800" dirty="0" smtClean="0">
                <a:ea typeface="Arial" charset="0"/>
                <a:cs typeface="Arial" charset="0"/>
              </a:rPr>
              <a:t>↔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Mem</a:t>
            </a:r>
            <a:r>
              <a:rPr lang="en-AU" sz="2800" dirty="0" smtClean="0"/>
              <a:t>($s1)</a:t>
            </a:r>
          </a:p>
          <a:p>
            <a:pPr>
              <a:lnSpc>
                <a:spcPct val="90000"/>
              </a:lnSpc>
              <a:buNone/>
            </a:pPr>
            <a:endParaRPr lang="en-AU" sz="2800" dirty="0" smtClean="0"/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400" dirty="0" smtClean="0">
                <a:latin typeface="Courier New"/>
                <a:cs typeface="Courier New"/>
              </a:rPr>
              <a:t>try: add $t0,$zero,$s4 #copy value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400" dirty="0" smtClean="0">
                <a:latin typeface="Courier New"/>
                <a:cs typeface="Courier New"/>
              </a:rPr>
              <a:t>     </a:t>
            </a:r>
            <a:r>
              <a:rPr lang="en-AU" sz="2400" dirty="0" err="1" smtClean="0">
                <a:latin typeface="Courier New"/>
                <a:cs typeface="Courier New"/>
              </a:rPr>
              <a:t>ll</a:t>
            </a:r>
            <a:r>
              <a:rPr lang="en-AU" sz="2400" dirty="0" smtClean="0">
                <a:latin typeface="Courier New"/>
                <a:cs typeface="Courier New"/>
              </a:rPr>
              <a:t>  $t1,0($s1)    #load linked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400" dirty="0" smtClean="0">
                <a:latin typeface="Courier New"/>
                <a:cs typeface="Courier New"/>
              </a:rPr>
              <a:t>     sc  $t0,0($s1)    #store conditional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400" dirty="0" smtClean="0">
                <a:latin typeface="Courier New"/>
                <a:cs typeface="Courier New"/>
              </a:rPr>
              <a:t>     </a:t>
            </a:r>
            <a:r>
              <a:rPr lang="en-AU" sz="2400" dirty="0" err="1" smtClean="0">
                <a:latin typeface="Courier New"/>
                <a:cs typeface="Courier New"/>
              </a:rPr>
              <a:t>beq</a:t>
            </a:r>
            <a:r>
              <a:rPr lang="en-AU" sz="2400" dirty="0" smtClean="0">
                <a:latin typeface="Courier New"/>
                <a:cs typeface="Courier New"/>
              </a:rPr>
              <a:t> $t0,$zero,try #loop if sc fails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400" dirty="0" smtClean="0">
                <a:latin typeface="Courier New"/>
                <a:cs typeface="Courier New"/>
              </a:rPr>
              <a:t>     add $s4,$zero,$t1 #load value in $s4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14400" y="4251960"/>
            <a:ext cx="7380214" cy="1769257"/>
            <a:chOff x="914400" y="4251960"/>
            <a:chExt cx="7380214" cy="1769257"/>
          </a:xfrm>
        </p:grpSpPr>
        <p:sp>
          <p:nvSpPr>
            <p:cNvPr id="7" name="Arc 6"/>
            <p:cNvSpPr/>
            <p:nvPr/>
          </p:nvSpPr>
          <p:spPr>
            <a:xfrm>
              <a:off x="914400" y="4251960"/>
              <a:ext cx="2011680" cy="1554480"/>
            </a:xfrm>
            <a:prstGeom prst="arc">
              <a:avLst>
                <a:gd name="adj1" fmla="val 5322757"/>
                <a:gd name="adj2" fmla="val 16147906"/>
              </a:avLst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0240" y="5559552"/>
              <a:ext cx="63743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sc</a:t>
              </a:r>
              <a:r>
                <a:rPr lang="en-US" sz="2400" dirty="0" smtClean="0">
                  <a:solidFill>
                    <a:srgbClr val="FF0000"/>
                  </a:solidFill>
                </a:rPr>
                <a:t> would fail if another threads executes </a:t>
              </a:r>
              <a:r>
                <a:rPr lang="en-US" sz="2200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sc</a:t>
              </a:r>
              <a:r>
                <a:rPr lang="en-US" sz="2400" dirty="0" smtClean="0">
                  <a:solidFill>
                    <a:srgbClr val="FF0000"/>
                  </a:solidFill>
                </a:rPr>
                <a:t> here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52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2912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Test-and-Set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5943600" cy="493776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In a single atomic operation:</a:t>
            </a:r>
          </a:p>
          <a:p>
            <a:pPr lvl="1">
              <a:lnSpc>
                <a:spcPct val="95000"/>
              </a:lnSpc>
              <a:buClr>
                <a:schemeClr val="tx1"/>
              </a:buClr>
            </a:pPr>
            <a:r>
              <a:rPr lang="en-US" i="1" dirty="0" smtClean="0">
                <a:solidFill>
                  <a:srgbClr val="FF0000"/>
                </a:solidFill>
              </a:rPr>
              <a:t>Test </a:t>
            </a:r>
            <a:r>
              <a:rPr lang="en-US" dirty="0" smtClean="0"/>
              <a:t>to see if a memory location is set (contains a 1)</a:t>
            </a:r>
          </a:p>
          <a:p>
            <a:pPr lvl="1">
              <a:lnSpc>
                <a:spcPct val="95000"/>
              </a:lnSpc>
              <a:buClr>
                <a:schemeClr val="tx1"/>
              </a:buClr>
            </a:pPr>
            <a:r>
              <a:rPr lang="en-US" i="1" dirty="0" smtClean="0">
                <a:solidFill>
                  <a:srgbClr val="FF0000"/>
                </a:solidFill>
              </a:rPr>
              <a:t>Set </a:t>
            </a:r>
            <a:r>
              <a:rPr lang="en-US" dirty="0" smtClean="0"/>
              <a:t>it (to 1) if it isn’t (it contained a zero when tested)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Otherwise indicate that the Set failed, so the program can try again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While accessing, no other instruction can modify the memory location, including other Test-and-Set instructions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Useful for implementing lock operations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8" name="Picture 7" descr="Screen shot 2011-03-06 at 6.40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248" y="84421"/>
            <a:ext cx="2550752" cy="6384610"/>
          </a:xfrm>
          <a:prstGeom prst="rect">
            <a:avLst/>
          </a:prstGeom>
        </p:spPr>
      </p:pic>
      <p:grpSp>
        <p:nvGrpSpPr>
          <p:cNvPr id="7" name="Group 19"/>
          <p:cNvGrpSpPr/>
          <p:nvPr/>
        </p:nvGrpSpPr>
        <p:grpSpPr>
          <a:xfrm>
            <a:off x="6010656" y="950976"/>
            <a:ext cx="1158240" cy="1341120"/>
            <a:chOff x="6010656" y="950976"/>
            <a:chExt cx="1158240" cy="134112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6010656" y="950976"/>
              <a:ext cx="1072896" cy="134112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035040" y="2023872"/>
              <a:ext cx="1133856" cy="26822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 flipV="1">
            <a:off x="6230112" y="2987040"/>
            <a:ext cx="877824" cy="975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5791200" y="3182112"/>
            <a:ext cx="1011936" cy="914400"/>
          </a:xfrm>
          <a:prstGeom prst="arc">
            <a:avLst>
              <a:gd name="adj1" fmla="val 40924"/>
              <a:gd name="adj2" fmla="val 8005407"/>
            </a:avLst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949696" y="4645152"/>
            <a:ext cx="950976" cy="4632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6337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03-06 at 6.40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248" y="84421"/>
            <a:ext cx="2550752" cy="6384610"/>
          </a:xfrm>
          <a:prstGeom prst="rect">
            <a:avLst/>
          </a:prstGeom>
        </p:spPr>
      </p:pic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214037" cy="1143000"/>
          </a:xfrm>
        </p:spPr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Test-and-Set </a:t>
            </a:r>
            <a:r>
              <a:rPr lang="en-AU" dirty="0">
                <a:solidFill>
                  <a:schemeClr val="accent1"/>
                </a:solidFill>
              </a:rPr>
              <a:t>in MIPS 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431788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800" dirty="0" smtClean="0"/>
              <a:t>Example</a:t>
            </a:r>
            <a:r>
              <a:rPr lang="en-AU" sz="2800" dirty="0"/>
              <a:t>:</a:t>
            </a:r>
            <a:r>
              <a:rPr lang="en-AU" sz="2800" dirty="0" smtClean="0"/>
              <a:t> MIPS sequence for implementing a T&amp;S at ($s1)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200" dirty="0" smtClean="0">
                <a:latin typeface="Courier New"/>
                <a:cs typeface="Courier New"/>
              </a:rPr>
              <a:t>Try: </a:t>
            </a:r>
            <a:r>
              <a:rPr lang="en-AU" sz="2200" dirty="0" err="1" smtClean="0">
                <a:latin typeface="Courier New"/>
                <a:cs typeface="Courier New"/>
              </a:rPr>
              <a:t>addiu</a:t>
            </a:r>
            <a:r>
              <a:rPr lang="en-AU" sz="2200" dirty="0" smtClean="0">
                <a:latin typeface="Courier New"/>
                <a:cs typeface="Courier New"/>
              </a:rPr>
              <a:t> $t0,$zero,1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200" dirty="0" smtClean="0">
                <a:latin typeface="Courier New"/>
                <a:cs typeface="Courier New"/>
              </a:rPr>
              <a:t>     </a:t>
            </a:r>
            <a:r>
              <a:rPr lang="en-AU" sz="2200" dirty="0" err="1" smtClean="0">
                <a:latin typeface="Courier New"/>
                <a:cs typeface="Courier New"/>
              </a:rPr>
              <a:t>ll</a:t>
            </a:r>
            <a:r>
              <a:rPr lang="en-AU" sz="2200" dirty="0" smtClean="0">
                <a:latin typeface="Courier New"/>
                <a:cs typeface="Courier New"/>
              </a:rPr>
              <a:t>  $t1,0($s1)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200" dirty="0" smtClean="0">
                <a:latin typeface="Courier New"/>
                <a:cs typeface="Courier New"/>
              </a:rPr>
              <a:t>     </a:t>
            </a:r>
            <a:r>
              <a:rPr lang="en-AU" sz="2200" dirty="0" err="1" smtClean="0">
                <a:latin typeface="Courier New"/>
                <a:cs typeface="Courier New"/>
              </a:rPr>
              <a:t>bne</a:t>
            </a:r>
            <a:r>
              <a:rPr lang="en-AU" sz="2200" dirty="0" smtClean="0">
                <a:latin typeface="Courier New"/>
                <a:cs typeface="Courier New"/>
              </a:rPr>
              <a:t> $t1,$zero,Try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200" dirty="0" smtClean="0">
                <a:latin typeface="Courier New"/>
                <a:cs typeface="Courier New"/>
              </a:rPr>
              <a:t>     sc  $t0,0($s1)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200" dirty="0" smtClean="0">
                <a:latin typeface="Courier New"/>
                <a:cs typeface="Courier New"/>
              </a:rPr>
              <a:t>     </a:t>
            </a:r>
            <a:r>
              <a:rPr lang="en-AU" sz="2200" dirty="0" err="1" smtClean="0">
                <a:latin typeface="Courier New"/>
                <a:cs typeface="Courier New"/>
              </a:rPr>
              <a:t>beq</a:t>
            </a:r>
            <a:r>
              <a:rPr lang="en-AU" sz="2200" dirty="0" smtClean="0">
                <a:latin typeface="Courier New"/>
                <a:cs typeface="Courier New"/>
              </a:rPr>
              <a:t> $t0,$zero,try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200" dirty="0" smtClean="0">
                <a:latin typeface="Courier New"/>
                <a:cs typeface="Courier New"/>
              </a:rPr>
              <a:t>Locked:</a:t>
            </a:r>
          </a:p>
          <a:p>
            <a:pPr lvl="1">
              <a:lnSpc>
                <a:spcPct val="90000"/>
              </a:lnSpc>
              <a:spcBef>
                <a:spcPts val="1800"/>
              </a:spcBef>
              <a:buFont typeface="Wingdings" charset="2"/>
              <a:buNone/>
            </a:pPr>
            <a:r>
              <a:rPr lang="en-AU" sz="2200" dirty="0" smtClean="0">
                <a:latin typeface="Courier New"/>
                <a:cs typeface="Courier New"/>
              </a:rPr>
              <a:t>     # critical section</a:t>
            </a:r>
          </a:p>
          <a:p>
            <a:pPr lvl="1">
              <a:lnSpc>
                <a:spcPct val="90000"/>
              </a:lnSpc>
              <a:spcBef>
                <a:spcPts val="1800"/>
              </a:spcBef>
              <a:buFont typeface="Wingdings" charset="2"/>
              <a:buNone/>
            </a:pPr>
            <a:r>
              <a:rPr lang="en-AU" sz="2200" dirty="0" smtClean="0">
                <a:latin typeface="Courier New"/>
                <a:cs typeface="Courier New"/>
              </a:rPr>
              <a:t>Unlock: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200" dirty="0" smtClean="0">
                <a:latin typeface="Courier New"/>
                <a:cs typeface="Courier New"/>
              </a:rPr>
              <a:t>     sw $zero,0($s1)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88398" y="887148"/>
            <a:ext cx="2139761" cy="2052617"/>
          </a:xfrm>
          <a:prstGeom prst="line">
            <a:avLst/>
          </a:prstGeom>
          <a:ln w="38100"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884231" y="2122197"/>
            <a:ext cx="2387478" cy="1248289"/>
          </a:xfrm>
          <a:prstGeom prst="line">
            <a:avLst/>
          </a:prstGeom>
          <a:ln w="38100"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905794" y="2957159"/>
            <a:ext cx="2157158" cy="869754"/>
          </a:xfrm>
          <a:prstGeom prst="line">
            <a:avLst/>
          </a:prstGeom>
          <a:ln w="38100"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05794" y="4244393"/>
            <a:ext cx="2400708" cy="226136"/>
          </a:xfrm>
          <a:prstGeom prst="line">
            <a:avLst/>
          </a:prstGeom>
          <a:ln w="38100"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3401" y="5979743"/>
            <a:ext cx="1952569" cy="143316"/>
          </a:xfrm>
          <a:prstGeom prst="line">
            <a:avLst/>
          </a:prstGeom>
          <a:ln w="38100"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42520" y="2992737"/>
            <a:ext cx="8460804" cy="2541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None/>
            </a:pPr>
            <a:r>
              <a:rPr lang="en-AU" sz="4400" dirty="0" smtClean="0"/>
              <a:t>Idea is that not for programmers to use this directly, but as a tool for enabling implementation of parallel libraries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426120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Simple Multiprocessor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88" name="Group 287"/>
          <p:cNvGrpSpPr/>
          <p:nvPr/>
        </p:nvGrpSpPr>
        <p:grpSpPr>
          <a:xfrm>
            <a:off x="990600" y="1066800"/>
            <a:ext cx="2057400" cy="2674620"/>
            <a:chOff x="609600" y="1676400"/>
            <a:chExt cx="3048000" cy="3962400"/>
          </a:xfrm>
        </p:grpSpPr>
        <p:grpSp>
          <p:nvGrpSpPr>
            <p:cNvPr id="2" name="Group 268"/>
            <p:cNvGrpSpPr/>
            <p:nvPr/>
          </p:nvGrpSpPr>
          <p:grpSpPr>
            <a:xfrm>
              <a:off x="609600" y="1676400"/>
              <a:ext cx="3048000" cy="3962400"/>
              <a:chOff x="609600" y="1676400"/>
              <a:chExt cx="3048000" cy="3962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09600" y="1676400"/>
                <a:ext cx="3048000" cy="396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Processor 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38200" y="2286000"/>
                <a:ext cx="2590800" cy="533400"/>
              </a:xfrm>
              <a:prstGeom prst="rect">
                <a:avLst/>
              </a:prstGeom>
              <a:solidFill>
                <a:srgbClr val="95B3D7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Control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38200" y="3048000"/>
                <a:ext cx="2590800" cy="2362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err="1" smtClean="0">
                    <a:solidFill>
                      <a:schemeClr val="tx1"/>
                    </a:solidFill>
                  </a:rPr>
                  <a:t>Datapath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1409700" y="2933700"/>
                <a:ext cx="228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16200000" flipV="1">
                <a:off x="2553494" y="2932906"/>
                <a:ext cx="228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69"/>
            <p:cNvGrpSpPr/>
            <p:nvPr/>
          </p:nvGrpSpPr>
          <p:grpSpPr>
            <a:xfrm>
              <a:off x="914399" y="3505200"/>
              <a:ext cx="2367431" cy="1828800"/>
              <a:chOff x="914399" y="3505200"/>
              <a:chExt cx="2367431" cy="18288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PC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" name="Group 25"/>
              <p:cNvGrpSpPr/>
              <p:nvPr/>
            </p:nvGrpSpPr>
            <p:grpSpPr>
              <a:xfrm>
                <a:off x="914399" y="3886200"/>
                <a:ext cx="2362202" cy="731926"/>
                <a:chOff x="1600199" y="3962400"/>
                <a:chExt cx="1600201" cy="731926"/>
              </a:xfrm>
              <a:solidFill>
                <a:srgbClr val="9BBB59"/>
              </a:solidFill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600199" y="4038600"/>
                  <a:ext cx="1600199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effectLst>
                      <a:glow rad="101600">
                        <a:schemeClr val="bg1">
                          <a:alpha val="75000"/>
                        </a:schemeClr>
                      </a:glow>
                    </a:effectLst>
                  </a:endParaRPr>
                </a:p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600199" y="4495800"/>
                  <a:ext cx="1600199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1776087" y="4010378"/>
                  <a:ext cx="1377074" cy="683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effectLst>
                        <a:glow rad="254000">
                          <a:schemeClr val="bg1">
                            <a:alpha val="75000"/>
                          </a:schemeClr>
                        </a:glow>
                      </a:effectLst>
                    </a:rPr>
                    <a:t>Registers</a:t>
                  </a:r>
                  <a:endParaRPr lang="en-US" sz="2400" dirty="0"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914400" y="4697787"/>
                <a:ext cx="2367430" cy="636213"/>
                <a:chOff x="4572000" y="3402387"/>
                <a:chExt cx="2367430" cy="636213"/>
              </a:xfrm>
            </p:grpSpPr>
            <p:sp>
              <p:nvSpPr>
                <p:cNvPr id="23" name="Trapezoid 22"/>
                <p:cNvSpPr/>
                <p:nvPr/>
              </p:nvSpPr>
              <p:spPr>
                <a:xfrm flipV="1">
                  <a:off x="4572000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572000" y="3402387"/>
                  <a:ext cx="2367430" cy="54715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glow rad="152400">
                          <a:schemeClr val="bg1">
                            <a:alpha val="75000"/>
                          </a:schemeClr>
                        </a:glow>
                      </a:effectLst>
                    </a:rPr>
                    <a:t>(ALU)</a:t>
                  </a:r>
                  <a:endParaRPr lang="en-US" dirty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endParaRPr>
                </a:p>
              </p:txBody>
            </p:sp>
          </p:grpSp>
        </p:grpSp>
      </p:grpSp>
      <p:sp>
        <p:nvSpPr>
          <p:cNvPr id="30" name="Rectangle 29"/>
          <p:cNvSpPr/>
          <p:nvPr/>
        </p:nvSpPr>
        <p:spPr>
          <a:xfrm>
            <a:off x="4800600" y="1524000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tx1"/>
                </a:solidFill>
              </a:rPr>
              <a:t>Memory</a:t>
            </a:r>
          </a:p>
        </p:txBody>
      </p:sp>
      <p:grpSp>
        <p:nvGrpSpPr>
          <p:cNvPr id="26" name="Group 272"/>
          <p:cNvGrpSpPr/>
          <p:nvPr/>
        </p:nvGrpSpPr>
        <p:grpSpPr>
          <a:xfrm>
            <a:off x="6705600" y="1676400"/>
            <a:ext cx="1524000" cy="762000"/>
            <a:chOff x="6705600" y="1676400"/>
            <a:chExt cx="1524000" cy="762000"/>
          </a:xfrm>
        </p:grpSpPr>
        <p:sp>
          <p:nvSpPr>
            <p:cNvPr id="51" name="Rectangle 50"/>
            <p:cNvSpPr/>
            <p:nvPr/>
          </p:nvSpPr>
          <p:spPr>
            <a:xfrm>
              <a:off x="7315200" y="16764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Input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10800000">
              <a:off x="6705600" y="19812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73"/>
          <p:cNvGrpSpPr/>
          <p:nvPr/>
        </p:nvGrpSpPr>
        <p:grpSpPr>
          <a:xfrm>
            <a:off x="6705600" y="4800600"/>
            <a:ext cx="1524000" cy="762000"/>
            <a:chOff x="6705600" y="4800600"/>
            <a:chExt cx="1524000" cy="762000"/>
          </a:xfrm>
        </p:grpSpPr>
        <p:sp>
          <p:nvSpPr>
            <p:cNvPr id="55" name="Rectangle 54"/>
            <p:cNvSpPr/>
            <p:nvPr/>
          </p:nvSpPr>
          <p:spPr>
            <a:xfrm>
              <a:off x="7315200" y="48006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Output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0800000" flipH="1">
              <a:off x="6705600" y="51816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70"/>
          <p:cNvGrpSpPr/>
          <p:nvPr/>
        </p:nvGrpSpPr>
        <p:grpSpPr>
          <a:xfrm>
            <a:off x="4953000" y="1981200"/>
            <a:ext cx="1524000" cy="3429000"/>
            <a:chOff x="4953000" y="1981200"/>
            <a:chExt cx="1524000" cy="3429000"/>
          </a:xfrm>
        </p:grpSpPr>
        <p:grpSp>
          <p:nvGrpSpPr>
            <p:cNvPr id="236" name="Group 74"/>
            <p:cNvGrpSpPr/>
            <p:nvPr/>
          </p:nvGrpSpPr>
          <p:grpSpPr>
            <a:xfrm>
              <a:off x="4953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" name="Group 75"/>
            <p:cNvGrpSpPr/>
            <p:nvPr/>
          </p:nvGrpSpPr>
          <p:grpSpPr>
            <a:xfrm>
              <a:off x="5334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77" name="Rectangle 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6" name="Group 85"/>
            <p:cNvGrpSpPr/>
            <p:nvPr/>
          </p:nvGrpSpPr>
          <p:grpSpPr>
            <a:xfrm>
              <a:off x="5715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6" name="Group 95"/>
            <p:cNvGrpSpPr/>
            <p:nvPr/>
          </p:nvGrpSpPr>
          <p:grpSpPr>
            <a:xfrm>
              <a:off x="6096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7" name="Group 105"/>
            <p:cNvGrpSpPr/>
            <p:nvPr/>
          </p:nvGrpSpPr>
          <p:grpSpPr>
            <a:xfrm>
              <a:off x="4953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8" name="Group 115"/>
            <p:cNvGrpSpPr/>
            <p:nvPr/>
          </p:nvGrpSpPr>
          <p:grpSpPr>
            <a:xfrm>
              <a:off x="5334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17" name="Rectangle 1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9" name="Group 125"/>
            <p:cNvGrpSpPr/>
            <p:nvPr/>
          </p:nvGrpSpPr>
          <p:grpSpPr>
            <a:xfrm>
              <a:off x="5715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0" name="Group 135"/>
            <p:cNvGrpSpPr/>
            <p:nvPr/>
          </p:nvGrpSpPr>
          <p:grpSpPr>
            <a:xfrm>
              <a:off x="6096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37" name="Rectangle 1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1" name="Group 145"/>
            <p:cNvGrpSpPr/>
            <p:nvPr/>
          </p:nvGrpSpPr>
          <p:grpSpPr>
            <a:xfrm>
              <a:off x="4953000" y="3352800"/>
              <a:ext cx="381000" cy="685800"/>
              <a:chOff x="7543800" y="3581400"/>
              <a:chExt cx="2362200" cy="685800"/>
            </a:xfrm>
            <a:solidFill>
              <a:srgbClr val="9BBB59"/>
            </a:solidFill>
          </p:grpSpPr>
          <p:sp>
            <p:nvSpPr>
              <p:cNvPr id="147" name="Rectangle 1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2" name="Group 155"/>
            <p:cNvGrpSpPr/>
            <p:nvPr/>
          </p:nvGrpSpPr>
          <p:grpSpPr>
            <a:xfrm>
              <a:off x="5334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57" name="Rectangle 1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3" name="Group 165"/>
            <p:cNvGrpSpPr/>
            <p:nvPr/>
          </p:nvGrpSpPr>
          <p:grpSpPr>
            <a:xfrm>
              <a:off x="5715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67" name="Rectangle 16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4" name="Group 175"/>
            <p:cNvGrpSpPr/>
            <p:nvPr/>
          </p:nvGrpSpPr>
          <p:grpSpPr>
            <a:xfrm>
              <a:off x="6096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77" name="Rectangle 1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5" name="Group 185"/>
            <p:cNvGrpSpPr/>
            <p:nvPr/>
          </p:nvGrpSpPr>
          <p:grpSpPr>
            <a:xfrm>
              <a:off x="4953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87" name="Rectangle 1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8" name="Group 195"/>
            <p:cNvGrpSpPr/>
            <p:nvPr/>
          </p:nvGrpSpPr>
          <p:grpSpPr>
            <a:xfrm>
              <a:off x="5334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97" name="Rectangle 1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9" name="Group 205"/>
            <p:cNvGrpSpPr/>
            <p:nvPr/>
          </p:nvGrpSpPr>
          <p:grpSpPr>
            <a:xfrm>
              <a:off x="5715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07" name="Rectangle 2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0" name="Group 215"/>
            <p:cNvGrpSpPr/>
            <p:nvPr/>
          </p:nvGrpSpPr>
          <p:grpSpPr>
            <a:xfrm>
              <a:off x="6096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17" name="Rectangle 2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1" name="Group 225"/>
            <p:cNvGrpSpPr/>
            <p:nvPr/>
          </p:nvGrpSpPr>
          <p:grpSpPr>
            <a:xfrm>
              <a:off x="4953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27" name="Rectangle 2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2" name="Group 235"/>
            <p:cNvGrpSpPr/>
            <p:nvPr/>
          </p:nvGrpSpPr>
          <p:grpSpPr>
            <a:xfrm>
              <a:off x="5334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37" name="Rectangle 2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5" name="Group 245"/>
            <p:cNvGrpSpPr/>
            <p:nvPr/>
          </p:nvGrpSpPr>
          <p:grpSpPr>
            <a:xfrm>
              <a:off x="5715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47" name="Rectangle 2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6" name="Group 255"/>
            <p:cNvGrpSpPr/>
            <p:nvPr/>
          </p:nvGrpSpPr>
          <p:grpSpPr>
            <a:xfrm>
              <a:off x="6096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57" name="Rectangle 2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181600" y="33528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effectLst>
                    <a:glow rad="228600">
                      <a:schemeClr val="bg1">
                        <a:alpha val="75000"/>
                      </a:schemeClr>
                    </a:glow>
                  </a:effectLst>
                </a:rPr>
                <a:t>Bytes</a:t>
              </a:r>
              <a:endParaRPr lang="en-US" sz="2400" dirty="0">
                <a:effectLst>
                  <a:glow rad="228600">
                    <a:schemeClr val="bg1">
                      <a:alpha val="75000"/>
                    </a:schemeClr>
                  </a:glow>
                </a:effectLst>
              </a:endParaRPr>
            </a:p>
          </p:txBody>
        </p:sp>
      </p:grpSp>
      <p:grpSp>
        <p:nvGrpSpPr>
          <p:cNvPr id="34" name="Group 284"/>
          <p:cNvGrpSpPr/>
          <p:nvPr/>
        </p:nvGrpSpPr>
        <p:grpSpPr>
          <a:xfrm>
            <a:off x="6324600" y="5791200"/>
            <a:ext cx="2339102" cy="674132"/>
            <a:chOff x="6324600" y="5791200"/>
            <a:chExt cx="2339102" cy="674132"/>
          </a:xfrm>
        </p:grpSpPr>
        <p:sp>
          <p:nvSpPr>
            <p:cNvPr id="283" name="Left Brace 282"/>
            <p:cNvSpPr/>
            <p:nvPr/>
          </p:nvSpPr>
          <p:spPr>
            <a:xfrm rot="16200000">
              <a:off x="6934200" y="5410200"/>
              <a:ext cx="381000" cy="1143000"/>
            </a:xfrm>
            <a:prstGeom prst="leftBrac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6324600" y="6096000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I/O-Memory Interfaces</a:t>
              </a:r>
              <a:endParaRPr lang="en-US" dirty="0"/>
            </a:p>
          </p:txBody>
        </p:sp>
      </p:grpSp>
      <p:cxnSp>
        <p:nvCxnSpPr>
          <p:cNvPr id="313" name="Straight Arrow Connector 312"/>
          <p:cNvCxnSpPr>
            <a:stCxn id="11" idx="3"/>
          </p:cNvCxnSpPr>
          <p:nvPr/>
        </p:nvCxnSpPr>
        <p:spPr>
          <a:xfrm>
            <a:off x="3048000" y="2404110"/>
            <a:ext cx="1752600" cy="64389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4" name="TextBox 313"/>
          <p:cNvSpPr txBox="1"/>
          <p:nvPr/>
        </p:nvSpPr>
        <p:spPr>
          <a:xfrm>
            <a:off x="3352800" y="16764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Processor 0 Memory Accesses</a:t>
            </a:r>
            <a:endParaRPr lang="en-US" dirty="0"/>
          </a:p>
        </p:txBody>
      </p:sp>
      <p:grpSp>
        <p:nvGrpSpPr>
          <p:cNvPr id="320" name="Group 319"/>
          <p:cNvGrpSpPr/>
          <p:nvPr/>
        </p:nvGrpSpPr>
        <p:grpSpPr>
          <a:xfrm>
            <a:off x="1447800" y="3962400"/>
            <a:ext cx="3352800" cy="2674620"/>
            <a:chOff x="1447800" y="3962400"/>
            <a:chExt cx="3352800" cy="2674620"/>
          </a:xfrm>
        </p:grpSpPr>
        <p:grpSp>
          <p:nvGrpSpPr>
            <p:cNvPr id="290" name="Group 268"/>
            <p:cNvGrpSpPr/>
            <p:nvPr/>
          </p:nvGrpSpPr>
          <p:grpSpPr>
            <a:xfrm>
              <a:off x="1447800" y="3962400"/>
              <a:ext cx="2057400" cy="2674620"/>
              <a:chOff x="609600" y="1676400"/>
              <a:chExt cx="3048000" cy="3962400"/>
            </a:xfrm>
          </p:grpSpPr>
          <p:sp>
            <p:nvSpPr>
              <p:cNvPr id="307" name="Rectangle 306"/>
              <p:cNvSpPr/>
              <p:nvPr/>
            </p:nvSpPr>
            <p:spPr>
              <a:xfrm>
                <a:off x="609600" y="1676400"/>
                <a:ext cx="3048000" cy="396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Processor 1</a:t>
                </a:r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838200" y="2286000"/>
                <a:ext cx="2590800" cy="533400"/>
              </a:xfrm>
              <a:prstGeom prst="rect">
                <a:avLst/>
              </a:prstGeom>
              <a:solidFill>
                <a:srgbClr val="95B3D7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Control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838200" y="3048000"/>
                <a:ext cx="2590800" cy="2362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err="1" smtClean="0">
                    <a:solidFill>
                      <a:schemeClr val="tx1"/>
                    </a:solidFill>
                  </a:rPr>
                  <a:t>Datapath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10" name="Straight Arrow Connector 309"/>
              <p:cNvCxnSpPr/>
              <p:nvPr/>
            </p:nvCxnSpPr>
            <p:spPr>
              <a:xfrm rot="5400000">
                <a:off x="1409700" y="2933700"/>
                <a:ext cx="228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Arrow Connector 310"/>
              <p:cNvCxnSpPr/>
              <p:nvPr/>
            </p:nvCxnSpPr>
            <p:spPr>
              <a:xfrm rot="16200000" flipV="1">
                <a:off x="2553494" y="2932906"/>
                <a:ext cx="228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1" name="Group 269"/>
            <p:cNvGrpSpPr/>
            <p:nvPr/>
          </p:nvGrpSpPr>
          <p:grpSpPr>
            <a:xfrm>
              <a:off x="1653539" y="5196840"/>
              <a:ext cx="1598016" cy="1234440"/>
              <a:chOff x="914399" y="3505200"/>
              <a:chExt cx="2367431" cy="1828800"/>
            </a:xfrm>
          </p:grpSpPr>
          <p:sp>
            <p:nvSpPr>
              <p:cNvPr id="292" name="Rectangle 291"/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PC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93" name="Group 25"/>
              <p:cNvGrpSpPr/>
              <p:nvPr/>
            </p:nvGrpSpPr>
            <p:grpSpPr>
              <a:xfrm>
                <a:off x="914399" y="3886200"/>
                <a:ext cx="2362202" cy="731926"/>
                <a:chOff x="1600199" y="3962400"/>
                <a:chExt cx="1600201" cy="731926"/>
              </a:xfrm>
              <a:solidFill>
                <a:srgbClr val="9BBB59"/>
              </a:solidFill>
            </p:grpSpPr>
            <p:sp>
              <p:nvSpPr>
                <p:cNvPr id="297" name="Rectangle 296"/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1600199" y="4038600"/>
                  <a:ext cx="1600199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effectLst>
                      <a:glow rad="101600">
                        <a:schemeClr val="bg1">
                          <a:alpha val="75000"/>
                        </a:schemeClr>
                      </a:glow>
                    </a:effectLst>
                  </a:endParaRPr>
                </a:p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>
                  <a:off x="1600199" y="4495800"/>
                  <a:ext cx="1600199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6" name="TextBox 305"/>
                <p:cNvSpPr txBox="1"/>
                <p:nvPr/>
              </p:nvSpPr>
              <p:spPr>
                <a:xfrm>
                  <a:off x="1776087" y="4010378"/>
                  <a:ext cx="1377074" cy="683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effectLst>
                        <a:glow rad="254000">
                          <a:schemeClr val="bg1">
                            <a:alpha val="75000"/>
                          </a:schemeClr>
                        </a:glow>
                      </a:effectLst>
                    </a:rPr>
                    <a:t>Registers</a:t>
                  </a:r>
                  <a:endParaRPr lang="en-US" sz="2400" dirty="0"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</a:endParaRPr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914400" y="4697787"/>
                <a:ext cx="2367430" cy="636213"/>
                <a:chOff x="4572000" y="3402387"/>
                <a:chExt cx="2367430" cy="636213"/>
              </a:xfrm>
            </p:grpSpPr>
            <p:sp>
              <p:nvSpPr>
                <p:cNvPr id="295" name="Trapezoid 294"/>
                <p:cNvSpPr/>
                <p:nvPr/>
              </p:nvSpPr>
              <p:spPr>
                <a:xfrm flipV="1">
                  <a:off x="4572000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6" name="TextBox 295"/>
                <p:cNvSpPr txBox="1"/>
                <p:nvPr/>
              </p:nvSpPr>
              <p:spPr>
                <a:xfrm>
                  <a:off x="4572000" y="3402387"/>
                  <a:ext cx="2367430" cy="54715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glow rad="152400">
                          <a:schemeClr val="bg1">
                            <a:alpha val="75000"/>
                          </a:schemeClr>
                        </a:glow>
                      </a:effectLst>
                    </a:rPr>
                    <a:t>(ALU)</a:t>
                  </a:r>
                  <a:endParaRPr lang="en-US" dirty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endParaRPr>
                </a:p>
              </p:txBody>
            </p:sp>
          </p:grpSp>
        </p:grpSp>
        <p:cxnSp>
          <p:nvCxnSpPr>
            <p:cNvPr id="315" name="Straight Arrow Connector 314"/>
            <p:cNvCxnSpPr/>
            <p:nvPr/>
          </p:nvCxnSpPr>
          <p:spPr>
            <a:xfrm flipV="1">
              <a:off x="3505200" y="4953000"/>
              <a:ext cx="1295400" cy="762000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TextBox 315"/>
            <p:cNvSpPr txBox="1"/>
            <p:nvPr/>
          </p:nvSpPr>
          <p:spPr>
            <a:xfrm>
              <a:off x="3505200" y="4343400"/>
              <a:ext cx="1295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Processor 1 Memory Accesses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599"/>
            <a:ext cx="73152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300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Clickers:  </a:t>
            </a:r>
            <a:r>
              <a:rPr lang="en-US" sz="2800" dirty="0" smtClean="0"/>
              <a:t>Consider the following code when executed </a:t>
            </a:r>
            <a:r>
              <a:rPr lang="en-US" sz="2800" i="1" dirty="0" smtClean="0"/>
              <a:t>concurrently</a:t>
            </a:r>
            <a:r>
              <a:rPr lang="en-US" sz="2800" dirty="0" smtClean="0"/>
              <a:t> by two threads.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What possible values can result in *($s0)?</a:t>
            </a:r>
          </a:p>
          <a:p>
            <a:pPr>
              <a:spcBef>
                <a:spcPts val="1800"/>
              </a:spcBef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	# *($s0) = 100</a:t>
            </a:r>
          </a:p>
          <a:p>
            <a:pPr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 $t0,0($s0)</a:t>
            </a:r>
          </a:p>
          <a:p>
            <a:pPr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$t0,$t0,1</a:t>
            </a:r>
          </a:p>
          <a:p>
            <a:pPr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 $t0,0($s0)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914399" y="4297680"/>
            <a:ext cx="6689725" cy="2011680"/>
            <a:chOff x="7955280" y="3293581"/>
            <a:chExt cx="3383280" cy="2011680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8046720" y="3385022"/>
              <a:ext cx="3206931" cy="523221"/>
              <a:chOff x="960651" y="1539289"/>
              <a:chExt cx="3206831" cy="392422"/>
            </a:xfrm>
          </p:grpSpPr>
          <p:sp>
            <p:nvSpPr>
              <p:cNvPr id="53259" name="TextBox 2"/>
              <p:cNvSpPr txBox="1">
                <a:spLocks noChangeArrowheads="1"/>
              </p:cNvSpPr>
              <p:nvPr/>
            </p:nvSpPr>
            <p:spPr bwMode="auto">
              <a:xfrm>
                <a:off x="1515805" y="1539289"/>
                <a:ext cx="2651677" cy="392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8000"/>
                    </a:solidFill>
                  </a:rPr>
                  <a:t>A: 101 or 102</a:t>
                </a:r>
                <a:endParaRPr lang="en-US" sz="2800" b="1" dirty="0">
                  <a:solidFill>
                    <a:srgbClr val="FF8000"/>
                  </a:solidFill>
                  <a:latin typeface="Symbol" pitchFamily="1" charset="2"/>
                </a:endParaRPr>
              </a:p>
            </p:txBody>
          </p:sp>
          <p:sp>
            <p:nvSpPr>
              <p:cNvPr id="53260" name="Rectangle 6"/>
              <p:cNvSpPr>
                <a:spLocks noChangeArrowheads="1"/>
              </p:cNvSpPr>
              <p:nvPr/>
            </p:nvSpPr>
            <p:spPr bwMode="auto">
              <a:xfrm>
                <a:off x="960651" y="1614727"/>
                <a:ext cx="93391" cy="2770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" name="Group 2"/>
            <p:cNvGrpSpPr/>
            <p:nvPr/>
          </p:nvGrpSpPr>
          <p:grpSpPr>
            <a:xfrm>
              <a:off x="8046720" y="3842221"/>
              <a:ext cx="3206931" cy="523220"/>
              <a:chOff x="960438" y="3058949"/>
              <a:chExt cx="3206931" cy="523220"/>
            </a:xfrm>
          </p:grpSpPr>
          <p:sp>
            <p:nvSpPr>
              <p:cNvPr id="53250" name="TextBox 3"/>
              <p:cNvSpPr txBox="1">
                <a:spLocks noChangeArrowheads="1"/>
              </p:cNvSpPr>
              <p:nvPr/>
            </p:nvSpPr>
            <p:spPr bwMode="auto">
              <a:xfrm>
                <a:off x="1515609" y="3058949"/>
                <a:ext cx="265176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rgbClr val="408000"/>
                    </a:solidFill>
                  </a:rPr>
                  <a:t>B: 100, 101, or 102</a:t>
                </a:r>
                <a:endParaRPr lang="en-US" sz="2800" b="1" dirty="0">
                  <a:solidFill>
                    <a:srgbClr val="408000"/>
                  </a:solidFill>
                  <a:latin typeface="Symbol" pitchFamily="1" charset="2"/>
                </a:endParaRPr>
              </a:p>
            </p:txBody>
          </p:sp>
          <p:sp>
            <p:nvSpPr>
              <p:cNvPr id="53254" name="Rectangle 7"/>
              <p:cNvSpPr>
                <a:spLocks noChangeArrowheads="1"/>
              </p:cNvSpPr>
              <p:nvPr/>
            </p:nvSpPr>
            <p:spPr bwMode="auto">
              <a:xfrm>
                <a:off x="960438" y="3159533"/>
                <a:ext cx="9339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" name="Group 3"/>
            <p:cNvGrpSpPr/>
            <p:nvPr/>
          </p:nvGrpSpPr>
          <p:grpSpPr>
            <a:xfrm>
              <a:off x="8046720" y="4299421"/>
              <a:ext cx="3206931" cy="523220"/>
              <a:chOff x="960438" y="4064789"/>
              <a:chExt cx="3206931" cy="523220"/>
            </a:xfrm>
          </p:grpSpPr>
          <p:sp>
            <p:nvSpPr>
              <p:cNvPr id="53251" name="TextBox 4"/>
              <p:cNvSpPr txBox="1">
                <a:spLocks noChangeArrowheads="1"/>
              </p:cNvSpPr>
              <p:nvPr/>
            </p:nvSpPr>
            <p:spPr bwMode="auto">
              <a:xfrm>
                <a:off x="1515609" y="4064789"/>
                <a:ext cx="265176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66A0"/>
                    </a:solidFill>
                  </a:rPr>
                  <a:t>C: 100 or 101</a:t>
                </a:r>
                <a:endParaRPr lang="en-US" sz="2800" b="1" dirty="0">
                  <a:solidFill>
                    <a:srgbClr val="FF66A0"/>
                  </a:solidFill>
                  <a:latin typeface="Symbol" pitchFamily="1" charset="2"/>
                </a:endParaRPr>
              </a:p>
            </p:txBody>
          </p:sp>
          <p:sp>
            <p:nvSpPr>
              <p:cNvPr id="53255" name="Rectangle 8"/>
              <p:cNvSpPr>
                <a:spLocks noChangeArrowheads="1"/>
              </p:cNvSpPr>
              <p:nvPr/>
            </p:nvSpPr>
            <p:spPr bwMode="auto">
              <a:xfrm>
                <a:off x="960438" y="4165373"/>
                <a:ext cx="9339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" name="Group 4"/>
            <p:cNvGrpSpPr/>
            <p:nvPr/>
          </p:nvGrpSpPr>
          <p:grpSpPr>
            <a:xfrm>
              <a:off x="8046720" y="4757158"/>
              <a:ext cx="3206929" cy="523220"/>
              <a:chOff x="947738" y="5068888"/>
              <a:chExt cx="3206929" cy="523220"/>
            </a:xfrm>
          </p:grpSpPr>
          <p:sp>
            <p:nvSpPr>
              <p:cNvPr id="53252" name="TextBox 5"/>
              <p:cNvSpPr txBox="1">
                <a:spLocks noChangeArrowheads="1"/>
              </p:cNvSpPr>
              <p:nvPr/>
            </p:nvSpPr>
            <p:spPr bwMode="auto">
              <a:xfrm>
                <a:off x="1502907" y="5068888"/>
                <a:ext cx="265176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ln>
                      <a:solidFill>
                        <a:schemeClr val="tx1"/>
                      </a:solidFill>
                    </a:ln>
                    <a:solidFill>
                      <a:srgbClr val="FFE860"/>
                    </a:solidFill>
                  </a:rPr>
                  <a:t>D: 102</a:t>
                </a:r>
                <a:endParaRPr lang="en-US" sz="2800" b="1" dirty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  <a:latin typeface="Symbol" pitchFamily="1" charset="2"/>
                </a:endParaRPr>
              </a:p>
            </p:txBody>
          </p:sp>
          <p:sp>
            <p:nvSpPr>
              <p:cNvPr id="53256" name="Rectangle 9"/>
              <p:cNvSpPr>
                <a:spLocks noChangeArrowheads="1"/>
              </p:cNvSpPr>
              <p:nvPr/>
            </p:nvSpPr>
            <p:spPr bwMode="auto">
              <a:xfrm>
                <a:off x="947738" y="5168935"/>
                <a:ext cx="9339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7955280" y="3293581"/>
              <a:ext cx="3383280" cy="20116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249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OpenMP</a:t>
            </a:r>
            <a:r>
              <a:rPr lang="en-US" dirty="0" smtClean="0">
                <a:solidFill>
                  <a:schemeClr val="accent1"/>
                </a:solidFill>
              </a:rPr>
              <a:t> Directives (Work-Sharing)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" y="2011680"/>
            <a:ext cx="2381277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4720" y="2011680"/>
            <a:ext cx="2381277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011680"/>
            <a:ext cx="2381277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78343" y="5577840"/>
            <a:ext cx="2620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Shares iterations of a </a:t>
            </a:r>
            <a:br>
              <a:rPr lang="en-US" sz="2000" dirty="0" smtClean="0"/>
            </a:br>
            <a:r>
              <a:rPr lang="en-US" sz="2000" dirty="0" smtClean="0"/>
              <a:t>loop across the threads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83280" y="5577840"/>
            <a:ext cx="2706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Each section is executed</a:t>
            </a:r>
            <a:br>
              <a:rPr lang="en-US" sz="2000" dirty="0" smtClean="0"/>
            </a:br>
            <a:r>
              <a:rPr lang="en-US" sz="2000" dirty="0" smtClean="0"/>
              <a:t>by a separate thread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09360" y="5577840"/>
            <a:ext cx="2627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Serializes the execution</a:t>
            </a:r>
            <a:br>
              <a:rPr lang="en-US" sz="2000" dirty="0" smtClean="0"/>
            </a:br>
            <a:r>
              <a:rPr lang="en-US" sz="2000" dirty="0" smtClean="0"/>
              <a:t>of a thread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These are defined </a:t>
            </a:r>
            <a:r>
              <a:rPr lang="en-US" sz="3200" i="1" dirty="0" smtClean="0"/>
              <a:t>within</a:t>
            </a:r>
            <a:r>
              <a:rPr lang="en-US" sz="3200" dirty="0" smtClean="0"/>
              <a:t> a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parallel</a:t>
            </a:r>
            <a:r>
              <a:rPr lang="en-US" sz="3200" dirty="0" smtClean="0"/>
              <a:t> section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484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Parallel</a:t>
            </a:r>
            <a:r>
              <a:rPr lang="en-US" dirty="0" smtClean="0">
                <a:solidFill>
                  <a:schemeClr val="accent1"/>
                </a:solidFill>
              </a:rPr>
              <a:t> Statement Shorthand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pragma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omp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parallel</a:t>
            </a:r>
          </a:p>
          <a:p>
            <a:pPr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#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pragma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omp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for</a:t>
            </a:r>
          </a:p>
          <a:p>
            <a:pPr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for(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=0;i&lt;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len;i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++) { … }</a:t>
            </a:r>
          </a:p>
          <a:p>
            <a:pPr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+mj-lt"/>
                <a:cs typeface="Courier New" pitchFamily="49" charset="0"/>
              </a:rPr>
              <a:t>can be shortened to: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pragma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omp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parallel for</a:t>
            </a:r>
          </a:p>
          <a:p>
            <a:pPr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=0;i&lt;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len;i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++) { … }</a:t>
            </a:r>
          </a:p>
          <a:p>
            <a:pPr>
              <a:spcBef>
                <a:spcPts val="2400"/>
              </a:spcBef>
            </a:pPr>
            <a:r>
              <a:rPr lang="en-US" sz="2800" dirty="0" smtClean="0">
                <a:latin typeface="+mj-lt"/>
                <a:cs typeface="Courier New" pitchFamily="49" charset="0"/>
              </a:rPr>
              <a:t>Also works for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sections</a:t>
            </a:r>
            <a:endParaRPr lang="en-US" sz="2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132163" y="1851950"/>
            <a:ext cx="4859437" cy="1200329"/>
            <a:chOff x="4132163" y="1851950"/>
            <a:chExt cx="4859437" cy="1200329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4132163" y="2110154"/>
              <a:ext cx="2655499" cy="66776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827133" y="1851950"/>
              <a:ext cx="21644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This is the only directive in the parallel section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34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Building Block: </a:t>
            </a:r>
            <a:r>
              <a:rPr lang="en-US" dirty="0" smtClean="0">
                <a:solidFill>
                  <a:schemeClr val="accent1"/>
                </a:solidFill>
                <a:latin typeface="Courier New"/>
                <a:cs typeface="Courier New"/>
              </a:rPr>
              <a:t>for</a:t>
            </a:r>
            <a:r>
              <a:rPr lang="en-US" dirty="0" smtClean="0">
                <a:solidFill>
                  <a:schemeClr val="accent1"/>
                </a:solidFill>
                <a:cs typeface="Courier New"/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loop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800" b="1" dirty="0" smtClean="0">
                <a:latin typeface="Courier New"/>
                <a:cs typeface="Courier New"/>
              </a:rPr>
              <a:t>for (i=0; i&lt;max; i++) zero[i] = 0;</a:t>
            </a: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Break </a:t>
            </a:r>
            <a:r>
              <a:rPr lang="en-US" i="1" dirty="0" smtClean="0"/>
              <a:t>for loop </a:t>
            </a:r>
            <a:r>
              <a:rPr lang="en-US" dirty="0" smtClean="0"/>
              <a:t>into chunks, and allocate each to a separate thread</a:t>
            </a:r>
          </a:p>
          <a:p>
            <a:pPr lvl="1"/>
            <a:r>
              <a:rPr lang="en-US" dirty="0" smtClean="0"/>
              <a:t>e.g. if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max</a:t>
            </a:r>
            <a:r>
              <a:rPr lang="en-US" dirty="0" smtClean="0"/>
              <a:t> = 100 with 2 threads:</a:t>
            </a:r>
            <a:br>
              <a:rPr lang="en-US" dirty="0" smtClean="0"/>
            </a:br>
            <a:r>
              <a:rPr lang="en-US" dirty="0" smtClean="0"/>
              <a:t>	assign 0-49 to thread 0, and 50-99 to thread 1</a:t>
            </a:r>
          </a:p>
          <a:p>
            <a:r>
              <a:rPr lang="en-US" dirty="0" smtClean="0"/>
              <a:t>Must have relatively simple “shape” for an </a:t>
            </a:r>
            <a:r>
              <a:rPr lang="en-US" dirty="0" err="1" smtClean="0"/>
              <a:t>OpenMP</a:t>
            </a:r>
            <a:r>
              <a:rPr lang="en-US" dirty="0" smtClean="0"/>
              <a:t>-aware compiler to be able to parallelize it</a:t>
            </a:r>
          </a:p>
          <a:p>
            <a:pPr lvl="1"/>
            <a:r>
              <a:rPr lang="en-US" dirty="0" smtClean="0"/>
              <a:t>Necessary for the run-time system to be able to determine how many of the loop iterations to assign to each thread</a:t>
            </a:r>
          </a:p>
          <a:p>
            <a:r>
              <a:rPr lang="en-US" dirty="0" smtClean="0"/>
              <a:t>No premature exits from the loop allowed</a:t>
            </a:r>
          </a:p>
          <a:p>
            <a:pPr lvl="1"/>
            <a:r>
              <a:rPr lang="en-US" dirty="0" smtClean="0"/>
              <a:t>i.e. No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break</a:t>
            </a:r>
            <a:r>
              <a:rPr lang="en-US" dirty="0" smtClean="0"/>
              <a:t>,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dirty="0" smtClean="0"/>
              <a:t>,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exit</a:t>
            </a:r>
            <a:r>
              <a:rPr lang="en-US" dirty="0" smtClean="0"/>
              <a:t>,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dirty="0" smtClean="0"/>
              <a:t> statements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29063" y="5312780"/>
            <a:ext cx="2314938" cy="1200329"/>
            <a:chOff x="6829063" y="5312780"/>
            <a:chExt cx="2314938" cy="1200329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6829063" y="5555848"/>
              <a:ext cx="60188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444155" y="5312780"/>
              <a:ext cx="16998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 general, don’t jump outside of any </a:t>
              </a:r>
              <a:r>
                <a:rPr lang="en-US" dirty="0" err="1" smtClean="0">
                  <a:solidFill>
                    <a:srgbClr val="FF0000"/>
                  </a:solidFill>
                </a:rPr>
                <a:t>pragma</a:t>
              </a:r>
              <a:r>
                <a:rPr lang="en-US" dirty="0" smtClean="0">
                  <a:solidFill>
                    <a:srgbClr val="FF0000"/>
                  </a:solidFill>
                </a:rPr>
                <a:t> block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225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Parallel </a:t>
            </a:r>
            <a:r>
              <a:rPr lang="en-US" dirty="0" smtClean="0">
                <a:solidFill>
                  <a:schemeClr val="accent1"/>
                </a:solidFill>
                <a:latin typeface="Courier New"/>
                <a:cs typeface="Courier New"/>
              </a:rPr>
              <a:t>for</a:t>
            </a:r>
            <a:r>
              <a:rPr lang="en-US" dirty="0" smtClean="0">
                <a:solidFill>
                  <a:schemeClr val="accent1"/>
                </a:solidFill>
                <a:cs typeface="Courier New"/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pragma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3" y="1511300"/>
            <a:ext cx="7166876" cy="503766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#pragma omp parallel for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  for (i=0; i&lt;max; i++) zero[i] = 0;</a:t>
            </a:r>
            <a:endParaRPr lang="en-US" b="1" dirty="0" smtClean="0"/>
          </a:p>
          <a:p>
            <a:pPr>
              <a:spcBef>
                <a:spcPts val="2400"/>
              </a:spcBef>
            </a:pPr>
            <a:r>
              <a:rPr lang="en-US" sz="3613" dirty="0" smtClean="0"/>
              <a:t>Master thread creates additional threads, each with a separate execution context</a:t>
            </a:r>
          </a:p>
          <a:p>
            <a:r>
              <a:rPr lang="en-US" sz="3613" dirty="0" smtClean="0"/>
              <a:t>All variables declared outside for loop are shared by default, except for loop index which is </a:t>
            </a:r>
            <a:r>
              <a:rPr lang="en-US" sz="3613" i="1" dirty="0" smtClean="0">
                <a:solidFill>
                  <a:srgbClr val="FF0000"/>
                </a:solidFill>
              </a:rPr>
              <a:t>private </a:t>
            </a:r>
            <a:r>
              <a:rPr lang="en-US" sz="3613" dirty="0" smtClean="0"/>
              <a:t>per thread (Why?)</a:t>
            </a:r>
          </a:p>
          <a:p>
            <a:r>
              <a:rPr lang="en-US" sz="3613" dirty="0" smtClean="0"/>
              <a:t>Implicit synchronization at end of for loop</a:t>
            </a:r>
          </a:p>
          <a:p>
            <a:r>
              <a:rPr lang="en-US" sz="3613" dirty="0" smtClean="0"/>
              <a:t>Divide index regions sequentially per thread</a:t>
            </a:r>
          </a:p>
          <a:p>
            <a:pPr lvl="1"/>
            <a:r>
              <a:rPr lang="en-US" sz="3097" dirty="0" smtClean="0"/>
              <a:t>Thread 0 gets 0, 1, …, (max/n)-1; </a:t>
            </a:r>
          </a:p>
          <a:p>
            <a:pPr lvl="1"/>
            <a:r>
              <a:rPr lang="en-US" sz="3097" dirty="0" smtClean="0"/>
              <a:t>Thread 1 gets max/</a:t>
            </a:r>
            <a:r>
              <a:rPr lang="en-US" sz="3097" dirty="0" err="1" smtClean="0"/>
              <a:t>n</a:t>
            </a:r>
            <a:r>
              <a:rPr lang="en-US" sz="3097" dirty="0" smtClean="0"/>
              <a:t>, max/n+1, …, 2*(max/n)-1</a:t>
            </a:r>
          </a:p>
          <a:p>
            <a:pPr lvl="1"/>
            <a:r>
              <a:rPr lang="en-US" sz="3097" dirty="0" smtClean="0"/>
              <a:t>Why?</a:t>
            </a:r>
            <a:endParaRPr lang="en-US" sz="3097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/>
          <a:srcRect r="29469"/>
          <a:stretch/>
        </p:blipFill>
        <p:spPr bwMode="auto">
          <a:xfrm>
            <a:off x="7594600" y="2590800"/>
            <a:ext cx="1397000" cy="289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666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OpenMP Timing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Elapsed wall clock time: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double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omp_get_wtime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(void); </a:t>
            </a:r>
          </a:p>
          <a:p>
            <a:pPr lvl="1"/>
            <a:r>
              <a:rPr lang="en-US" dirty="0" smtClean="0"/>
              <a:t>Returns elapsed wall clock time in seconds</a:t>
            </a:r>
          </a:p>
          <a:p>
            <a:pPr lvl="1"/>
            <a:r>
              <a:rPr lang="en-US" dirty="0" smtClean="0"/>
              <a:t>Time is measured per thread, no guarantee can be made that two distinct threads measure the same time</a:t>
            </a:r>
          </a:p>
          <a:p>
            <a:pPr lvl="1"/>
            <a:r>
              <a:rPr lang="en-US" dirty="0" smtClean="0"/>
              <a:t>Time is measured from “some time in the past,” so subtract results of two calls to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omp_get_wtime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to get elapsed time</a:t>
            </a:r>
            <a:endParaRPr lang="en-US" sz="26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9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Matrix Multiply in OpenMP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err="1" smtClean="0">
                <a:latin typeface="Courier New"/>
                <a:cs typeface="Courier New"/>
              </a:rPr>
              <a:t>start_time</a:t>
            </a:r>
            <a:r>
              <a:rPr lang="en-US" sz="2000" dirty="0" smtClean="0">
                <a:latin typeface="Courier New"/>
                <a:cs typeface="Courier New"/>
              </a:rPr>
              <a:t> = </a:t>
            </a:r>
            <a:r>
              <a:rPr lang="en-US" sz="2000" dirty="0" err="1" smtClean="0">
                <a:latin typeface="Courier New"/>
                <a:cs typeface="Courier New"/>
              </a:rPr>
              <a:t>omp_get_wtime</a:t>
            </a:r>
            <a:r>
              <a:rPr lang="en-US" sz="2000" dirty="0" smtClean="0"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#</a:t>
            </a:r>
            <a:r>
              <a:rPr lang="en-US" sz="20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pragma</a:t>
            </a: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omp</a:t>
            </a: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 parallel for private(</a:t>
            </a:r>
            <a:r>
              <a:rPr lang="en-US" sz="20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tmp</a:t>
            </a: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, j, k)</a:t>
            </a:r>
            <a:endParaRPr lang="en-US" sz="2000" b="1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  for (</a:t>
            </a:r>
            <a:r>
              <a:rPr lang="en-US" sz="2000" b="1" dirty="0" err="1" smtClean="0">
                <a:latin typeface="Courier New"/>
                <a:cs typeface="Courier New"/>
              </a:rPr>
              <a:t>i</a:t>
            </a:r>
            <a:r>
              <a:rPr lang="en-US" sz="2000" b="1" dirty="0" smtClean="0">
                <a:latin typeface="Courier New"/>
                <a:cs typeface="Courier New"/>
              </a:rPr>
              <a:t>=0; </a:t>
            </a:r>
            <a:r>
              <a:rPr lang="en-US" sz="2000" b="1" dirty="0" err="1" smtClean="0">
                <a:latin typeface="Courier New"/>
                <a:cs typeface="Courier New"/>
              </a:rPr>
              <a:t>i</a:t>
            </a:r>
            <a:r>
              <a:rPr lang="en-US" sz="2000" b="1" dirty="0" smtClean="0">
                <a:latin typeface="Courier New"/>
                <a:cs typeface="Courier New"/>
              </a:rPr>
              <a:t>&lt;</a:t>
            </a:r>
            <a:r>
              <a:rPr lang="en-US" sz="2000" b="1" dirty="0" err="1">
                <a:latin typeface="Courier New"/>
                <a:cs typeface="Courier New"/>
              </a:rPr>
              <a:t>M</a:t>
            </a:r>
            <a:r>
              <a:rPr lang="en-US" sz="2000" b="1" dirty="0" err="1" smtClean="0">
                <a:latin typeface="Courier New"/>
                <a:cs typeface="Courier New"/>
              </a:rPr>
              <a:t>dim</a:t>
            </a:r>
            <a:r>
              <a:rPr lang="en-US" sz="2000" b="1" dirty="0" smtClean="0">
                <a:latin typeface="Courier New"/>
                <a:cs typeface="Courier New"/>
              </a:rPr>
              <a:t>; </a:t>
            </a:r>
            <a:r>
              <a:rPr lang="en-US" sz="2000" b="1" dirty="0" err="1" smtClean="0">
                <a:latin typeface="Courier New"/>
                <a:cs typeface="Courier New"/>
              </a:rPr>
              <a:t>i</a:t>
            </a:r>
            <a:r>
              <a:rPr lang="en-US" sz="2000" b="1" dirty="0" smtClean="0">
                <a:latin typeface="Courier New"/>
                <a:cs typeface="Courier New"/>
              </a:rPr>
              <a:t>++){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    for (j=0; j&lt;</a:t>
            </a:r>
            <a:r>
              <a:rPr lang="en-US" sz="2000" b="1" dirty="0" err="1">
                <a:latin typeface="Courier New"/>
                <a:cs typeface="Courier New"/>
              </a:rPr>
              <a:t>N</a:t>
            </a:r>
            <a:r>
              <a:rPr lang="en-US" sz="2000" b="1" dirty="0" err="1" smtClean="0">
                <a:latin typeface="Courier New"/>
                <a:cs typeface="Courier New"/>
              </a:rPr>
              <a:t>dim</a:t>
            </a:r>
            <a:r>
              <a:rPr lang="en-US" sz="2000" b="1" dirty="0" smtClean="0">
                <a:latin typeface="Courier New"/>
                <a:cs typeface="Courier New"/>
              </a:rPr>
              <a:t>; j++){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      </a:t>
            </a:r>
            <a:r>
              <a:rPr lang="en-US" sz="2000" b="1" dirty="0" err="1" smtClean="0">
                <a:latin typeface="Courier New"/>
                <a:cs typeface="Courier New"/>
              </a:rPr>
              <a:t>tmp</a:t>
            </a:r>
            <a:r>
              <a:rPr lang="en-US" sz="2000" b="1" dirty="0" smtClean="0">
                <a:latin typeface="Courier New"/>
                <a:cs typeface="Courier New"/>
              </a:rPr>
              <a:t> = 0.0;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      for( k=0; k&lt;</a:t>
            </a:r>
            <a:r>
              <a:rPr lang="en-US" sz="2000" b="1" dirty="0" err="1" smtClean="0">
                <a:latin typeface="Courier New"/>
                <a:cs typeface="Courier New"/>
              </a:rPr>
              <a:t>Pdim</a:t>
            </a:r>
            <a:r>
              <a:rPr lang="en-US" sz="2000" b="1" dirty="0" smtClean="0">
                <a:latin typeface="Courier New"/>
                <a:cs typeface="Courier New"/>
              </a:rPr>
              <a:t>; k++){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        /* C(</a:t>
            </a:r>
            <a:r>
              <a:rPr lang="en-US" sz="2000" b="1" dirty="0" err="1" smtClean="0">
                <a:latin typeface="Courier New"/>
                <a:cs typeface="Courier New"/>
              </a:rPr>
              <a:t>i,j</a:t>
            </a:r>
            <a:r>
              <a:rPr lang="en-US" sz="2000" b="1" dirty="0" smtClean="0">
                <a:latin typeface="Courier New"/>
                <a:cs typeface="Courier New"/>
              </a:rPr>
              <a:t>) = sum(over k) A(</a:t>
            </a:r>
            <a:r>
              <a:rPr lang="en-US" sz="2000" b="1" dirty="0" err="1" smtClean="0">
                <a:latin typeface="Courier New"/>
                <a:cs typeface="Courier New"/>
              </a:rPr>
              <a:t>i,k</a:t>
            </a:r>
            <a:r>
              <a:rPr lang="en-US" sz="2000" b="1" dirty="0" smtClean="0">
                <a:latin typeface="Courier New"/>
                <a:cs typeface="Courier New"/>
              </a:rPr>
              <a:t>) * B(</a:t>
            </a:r>
            <a:r>
              <a:rPr lang="en-US" sz="2000" b="1" dirty="0" err="1" smtClean="0">
                <a:latin typeface="Courier New"/>
                <a:cs typeface="Courier New"/>
              </a:rPr>
              <a:t>k,j</a:t>
            </a:r>
            <a:r>
              <a:rPr lang="en-US" sz="2000" b="1" dirty="0" smtClean="0">
                <a:latin typeface="Courier New"/>
                <a:cs typeface="Courier New"/>
              </a:rPr>
              <a:t>)*/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        </a:t>
            </a:r>
            <a:r>
              <a:rPr lang="en-US" sz="2000" b="1" dirty="0" err="1" smtClean="0">
                <a:latin typeface="Courier New"/>
                <a:cs typeface="Courier New"/>
              </a:rPr>
              <a:t>tmp</a:t>
            </a:r>
            <a:r>
              <a:rPr lang="en-US" sz="2000" b="1" dirty="0" smtClean="0">
                <a:latin typeface="Courier New"/>
                <a:cs typeface="Courier New"/>
              </a:rPr>
              <a:t> += *(A+(</a:t>
            </a:r>
            <a:r>
              <a:rPr lang="en-US" sz="2000" b="1" dirty="0" err="1" smtClean="0">
                <a:latin typeface="Courier New"/>
                <a:cs typeface="Courier New"/>
              </a:rPr>
              <a:t>i</a:t>
            </a:r>
            <a:r>
              <a:rPr lang="en-US" sz="2000" b="1" dirty="0" smtClean="0">
                <a:latin typeface="Courier New"/>
                <a:cs typeface="Courier New"/>
              </a:rPr>
              <a:t>*</a:t>
            </a:r>
            <a:r>
              <a:rPr lang="en-US" sz="2000" b="1" dirty="0" err="1">
                <a:latin typeface="Courier New"/>
                <a:cs typeface="Courier New"/>
              </a:rPr>
              <a:t>P</a:t>
            </a:r>
            <a:r>
              <a:rPr lang="en-US" sz="2000" b="1" dirty="0" err="1" smtClean="0">
                <a:latin typeface="Courier New"/>
                <a:cs typeface="Courier New"/>
              </a:rPr>
              <a:t>dim+k</a:t>
            </a:r>
            <a:r>
              <a:rPr lang="en-US" sz="2000" b="1" dirty="0" smtClean="0">
                <a:latin typeface="Courier New"/>
                <a:cs typeface="Courier New"/>
              </a:rPr>
              <a:t>)) * *(B+(k*</a:t>
            </a:r>
            <a:r>
              <a:rPr lang="en-US" sz="2000" b="1" dirty="0" err="1">
                <a:latin typeface="Courier New"/>
                <a:cs typeface="Courier New"/>
              </a:rPr>
              <a:t>N</a:t>
            </a:r>
            <a:r>
              <a:rPr lang="en-US" sz="2000" b="1" dirty="0" err="1" smtClean="0">
                <a:latin typeface="Courier New"/>
                <a:cs typeface="Courier New"/>
              </a:rPr>
              <a:t>dim+j</a:t>
            </a:r>
            <a:r>
              <a:rPr lang="en-US" sz="2000" b="1" dirty="0" smtClean="0">
                <a:latin typeface="Courier New"/>
                <a:cs typeface="Courier New"/>
              </a:rPr>
              <a:t>));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      }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      *(C+(</a:t>
            </a:r>
            <a:r>
              <a:rPr lang="en-US" sz="2000" b="1" dirty="0" err="1" smtClean="0">
                <a:latin typeface="Courier New"/>
                <a:cs typeface="Courier New"/>
              </a:rPr>
              <a:t>i</a:t>
            </a:r>
            <a:r>
              <a:rPr lang="en-US" sz="2000" b="1" dirty="0" smtClean="0">
                <a:latin typeface="Courier New"/>
                <a:cs typeface="Courier New"/>
              </a:rPr>
              <a:t>*</a:t>
            </a:r>
            <a:r>
              <a:rPr lang="en-US" sz="2000" b="1" dirty="0" err="1" smtClean="0">
                <a:latin typeface="Courier New"/>
                <a:cs typeface="Courier New"/>
              </a:rPr>
              <a:t>Ndim+j</a:t>
            </a:r>
            <a:r>
              <a:rPr lang="en-US" sz="2000" b="1" dirty="0" smtClean="0">
                <a:latin typeface="Courier New"/>
                <a:cs typeface="Courier New"/>
              </a:rPr>
              <a:t>)) = </a:t>
            </a:r>
            <a:r>
              <a:rPr lang="en-US" sz="2000" b="1" dirty="0" err="1" smtClean="0">
                <a:latin typeface="Courier New"/>
                <a:cs typeface="Courier New"/>
              </a:rPr>
              <a:t>tmp</a:t>
            </a:r>
            <a:r>
              <a:rPr lang="en-US" sz="2000" b="1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    }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  }</a:t>
            </a:r>
          </a:p>
          <a:p>
            <a:pPr>
              <a:buNone/>
            </a:pPr>
            <a:r>
              <a:rPr lang="en-US" sz="2000" dirty="0" err="1" smtClean="0">
                <a:latin typeface="Courier New"/>
                <a:cs typeface="Courier New"/>
              </a:rPr>
              <a:t>run_time</a:t>
            </a:r>
            <a:r>
              <a:rPr lang="en-US" sz="2000" dirty="0" smtClean="0">
                <a:latin typeface="Courier New"/>
                <a:cs typeface="Courier New"/>
              </a:rPr>
              <a:t> = </a:t>
            </a:r>
            <a:r>
              <a:rPr lang="en-US" sz="2000" dirty="0" err="1" smtClean="0">
                <a:latin typeface="Courier New"/>
                <a:cs typeface="Courier New"/>
              </a:rPr>
              <a:t>omp_get_wtime</a:t>
            </a:r>
            <a:r>
              <a:rPr lang="en-US" sz="2000" dirty="0" smtClean="0">
                <a:latin typeface="Courier New"/>
                <a:cs typeface="Courier New"/>
              </a:rPr>
              <a:t>() - </a:t>
            </a:r>
            <a:r>
              <a:rPr lang="en-US" sz="2000" dirty="0" err="1" smtClean="0">
                <a:latin typeface="Courier New"/>
                <a:cs typeface="Courier New"/>
              </a:rPr>
              <a:t>start_time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398380" y="2260921"/>
            <a:ext cx="4352081" cy="1569660"/>
            <a:chOff x="3433937" y="1488418"/>
            <a:chExt cx="4568134" cy="1569660"/>
          </a:xfrm>
        </p:grpSpPr>
        <p:sp>
          <p:nvSpPr>
            <p:cNvPr id="8" name="TextBox 7"/>
            <p:cNvSpPr txBox="1"/>
            <p:nvPr/>
          </p:nvSpPr>
          <p:spPr>
            <a:xfrm>
              <a:off x="5012893" y="1488418"/>
              <a:ext cx="2989178" cy="1569660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</a:rPr>
                <a:t>Outer loop spread across N threads; </a:t>
              </a:r>
              <a:br>
                <a:rPr lang="en-US" sz="2400" dirty="0" smtClean="0">
                  <a:solidFill>
                    <a:schemeClr val="accent1"/>
                  </a:solidFill>
                </a:rPr>
              </a:br>
              <a:r>
                <a:rPr lang="en-US" sz="2400" dirty="0" smtClean="0">
                  <a:solidFill>
                    <a:schemeClr val="accent1"/>
                  </a:solidFill>
                </a:rPr>
                <a:t>inner loops inside a single thread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3433937" y="1744134"/>
              <a:ext cx="1612196" cy="41368"/>
            </a:xfrm>
            <a:prstGeom prst="line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679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Notes on Matrix Multiply Example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More performance optimizations available:</a:t>
            </a:r>
          </a:p>
          <a:p>
            <a:pPr lvl="1"/>
            <a:r>
              <a:rPr lang="en-US" dirty="0" smtClean="0"/>
              <a:t>Higher </a:t>
            </a:r>
            <a:r>
              <a:rPr lang="en-US" i="1" dirty="0" smtClean="0"/>
              <a:t>compiler optimization</a:t>
            </a:r>
            <a:r>
              <a:rPr lang="en-US" dirty="0" smtClean="0"/>
              <a:t> (-O2, -O3) to reduce number of instructions executed</a:t>
            </a:r>
          </a:p>
          <a:p>
            <a:pPr lvl="1"/>
            <a:r>
              <a:rPr lang="en-US" i="1" dirty="0" smtClean="0"/>
              <a:t>Cache blocking</a:t>
            </a:r>
            <a:r>
              <a:rPr lang="en-US" dirty="0" smtClean="0"/>
              <a:t> to improve memory performance</a:t>
            </a:r>
          </a:p>
          <a:p>
            <a:pPr lvl="1"/>
            <a:r>
              <a:rPr lang="en-US" dirty="0" smtClean="0"/>
              <a:t>Using SIMD SSE instructions to raise floating point computation rate (</a:t>
            </a:r>
            <a:r>
              <a:rPr lang="en-US" i="1" dirty="0" smtClean="0"/>
              <a:t>DLP</a:t>
            </a:r>
            <a:r>
              <a:rPr lang="en-US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</a:t>
            </a:r>
            <a:r>
              <a:rPr lang="en-US" smtClean="0"/>
              <a:t>in Conclusion,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1430867"/>
            <a:ext cx="8229600" cy="4851400"/>
          </a:xfrm>
        </p:spPr>
        <p:txBody>
          <a:bodyPr>
            <a:normAutofit/>
          </a:bodyPr>
          <a:lstStyle/>
          <a:p>
            <a:r>
              <a:rPr lang="en-US" dirty="0" smtClean="0"/>
              <a:t>Sequential software is slow software</a:t>
            </a:r>
          </a:p>
          <a:p>
            <a:pPr lvl="1"/>
            <a:r>
              <a:rPr lang="en-US" dirty="0" smtClean="0"/>
              <a:t>SIMD and MIMD only path to higher performance</a:t>
            </a:r>
          </a:p>
          <a:p>
            <a:r>
              <a:rPr lang="en-US" dirty="0" smtClean="0"/>
              <a:t>Multithreading increases utilization, Multicore more processors (MIMD)</a:t>
            </a:r>
          </a:p>
          <a:p>
            <a:r>
              <a:rPr lang="en-US" dirty="0" err="1"/>
              <a:t>OpenMP</a:t>
            </a:r>
            <a:r>
              <a:rPr lang="en-US" dirty="0"/>
              <a:t> as simple parallel extension to C</a:t>
            </a:r>
          </a:p>
          <a:p>
            <a:pPr lvl="1"/>
            <a:r>
              <a:rPr lang="en-US" dirty="0"/>
              <a:t>Threads, Parallel for, private, critical sections, … </a:t>
            </a:r>
          </a:p>
          <a:p>
            <a:pPr lvl="1"/>
            <a:r>
              <a:rPr lang="en-US" dirty="0"/>
              <a:t>≈ C: small so easy to learn, but not very high level and </a:t>
            </a:r>
            <a:r>
              <a:rPr lang="en-US" dirty="0" smtClean="0"/>
              <a:t>it’s </a:t>
            </a:r>
            <a:r>
              <a:rPr lang="en-US" dirty="0"/>
              <a:t>easy to get into </a:t>
            </a:r>
            <a:r>
              <a:rPr lang="en-US" dirty="0" smtClean="0"/>
              <a:t>trouble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2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Multiprocessor Execution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Each processor has its own PC and executes an independent stream of instructions (MIMD)</a:t>
            </a:r>
          </a:p>
          <a:p>
            <a:r>
              <a:rPr lang="en-US" dirty="0" smtClean="0"/>
              <a:t>Different processors can access the same memory space</a:t>
            </a:r>
          </a:p>
          <a:p>
            <a:pPr lvl="1"/>
            <a:r>
              <a:rPr lang="en-US" dirty="0" smtClean="0"/>
              <a:t>Processors can communicate via shared memory by storing/loading to/from common locations</a:t>
            </a:r>
          </a:p>
          <a:p>
            <a:r>
              <a:rPr lang="en-US" dirty="0" smtClean="0"/>
              <a:t>Two ways to use a multiprocessor: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Deliver high throughput for independent jobs via job-level parallelism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Improve the run time of a single program that has been specially crafted to run on a multiprocessor - a parallel-processing program</a:t>
            </a:r>
          </a:p>
          <a:p>
            <a:pPr marL="571500" indent="-514350">
              <a:buNone/>
            </a:pPr>
            <a:r>
              <a:rPr lang="en-US" b="1" dirty="0" smtClean="0"/>
              <a:t>	Use term </a:t>
            </a:r>
            <a:r>
              <a:rPr lang="en-US" b="1" i="1" dirty="0" smtClean="0">
                <a:solidFill>
                  <a:srgbClr val="3366FF"/>
                </a:solidFill>
              </a:rPr>
              <a:t>core </a:t>
            </a:r>
            <a:r>
              <a:rPr lang="en-US" b="1" dirty="0" smtClean="0"/>
              <a:t>for processor (“Multicore”) because “Multiprocessor Microprocessor” too redundant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74133" y="0"/>
            <a:ext cx="8229600" cy="1143000"/>
          </a:xfrm>
        </p:spPr>
        <p:txBody>
          <a:bodyPr/>
          <a:lstStyle/>
          <a:p>
            <a:r>
              <a:rPr lang="en-US" dirty="0" smtClean="0"/>
              <a:t>Transition to Multicore</a:t>
            </a:r>
            <a:endParaRPr lang="en-US" dirty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/>
          <a:srcRect t="11171"/>
          <a:stretch>
            <a:fillRect/>
          </a:stretch>
        </p:blipFill>
        <p:spPr bwMode="auto">
          <a:xfrm>
            <a:off x="228600" y="923784"/>
            <a:ext cx="8601969" cy="593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6934200" y="2736850"/>
            <a:ext cx="18161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700" dirty="0">
                <a:effectLst/>
                <a:latin typeface="Tahoma" charset="0"/>
                <a:ea typeface="Tahoma" charset="0"/>
                <a:cs typeface="Tahoma" charset="0"/>
              </a:rPr>
              <a:t>Sequential App Performance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Parallelism Only Path to Higher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Sequential processor performance not expected to increase much, and might go down</a:t>
            </a:r>
          </a:p>
          <a:p>
            <a:r>
              <a:rPr lang="en-US" dirty="0" smtClean="0"/>
              <a:t>If want apps with more capability, have to embrace parallel processing (SIMD and MIMD)</a:t>
            </a:r>
          </a:p>
          <a:p>
            <a:r>
              <a:rPr lang="en-US" dirty="0" smtClean="0"/>
              <a:t>In mobile systems, use multiple cores and </a:t>
            </a:r>
            <a:r>
              <a:rPr lang="en-US" dirty="0" err="1" smtClean="0"/>
              <a:t>GPUs</a:t>
            </a:r>
            <a:endParaRPr lang="en-US" dirty="0" smtClean="0"/>
          </a:p>
          <a:p>
            <a:r>
              <a:rPr lang="en-US" dirty="0" smtClean="0"/>
              <a:t>In warehouse-scale computers, use multiple nodes, and all the MIMD/SIMD capability of each node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Multiprocessors and You</a:t>
            </a:r>
            <a:endParaRPr lang="en-US" dirty="0"/>
          </a:p>
        </p:txBody>
      </p:sp>
      <p:sp>
        <p:nvSpPr>
          <p:cNvPr id="1872937" name="Rectangle 4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Only path to performance is parallelism</a:t>
            </a:r>
          </a:p>
          <a:p>
            <a:pPr lvl="1"/>
            <a:r>
              <a:rPr lang="en-US" dirty="0" smtClean="0"/>
              <a:t>Clock rates flat or declining</a:t>
            </a:r>
          </a:p>
          <a:p>
            <a:pPr lvl="1"/>
            <a:r>
              <a:rPr lang="en-US" dirty="0" smtClean="0"/>
              <a:t>SIMD: 2X width every 3-4 years</a:t>
            </a:r>
          </a:p>
          <a:p>
            <a:pPr lvl="2"/>
            <a:r>
              <a:rPr lang="en-US" dirty="0" smtClean="0"/>
              <a:t> 128b wide now, 256b 2011, 512b in 2014, 1024b in 2018?</a:t>
            </a:r>
          </a:p>
          <a:p>
            <a:pPr lvl="1"/>
            <a:r>
              <a:rPr lang="en-US" dirty="0" smtClean="0"/>
              <a:t>MIMD: Add 2 cores every 2 years: 2, 4, 6, 8, 10, …</a:t>
            </a:r>
          </a:p>
          <a:p>
            <a:r>
              <a:rPr lang="en-US" dirty="0"/>
              <a:t>K</a:t>
            </a:r>
            <a:r>
              <a:rPr lang="en-US" dirty="0" smtClean="0"/>
              <a:t>ey challenge is to craft parallel programs that have high performance on multiprocessors as the number of processors increase – i.e., that scale</a:t>
            </a:r>
          </a:p>
          <a:p>
            <a:pPr lvl="1"/>
            <a:r>
              <a:rPr lang="en-US" dirty="0" smtClean="0"/>
              <a:t>Scheduling, load balancing, time for synchronization, overhead for communication</a:t>
            </a:r>
          </a:p>
          <a:p>
            <a:r>
              <a:rPr lang="en-US" dirty="0" smtClean="0"/>
              <a:t>Project 3: fastest code on 8-core computers</a:t>
            </a:r>
          </a:p>
          <a:p>
            <a:pPr lvl="1"/>
            <a:r>
              <a:rPr lang="en-US" dirty="0" smtClean="0"/>
              <a:t>2 chips/computer, 4 cores/chip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72914" name="Rectangle 18"/>
          <p:cNvSpPr>
            <a:spLocks noChangeArrowheads="1"/>
          </p:cNvSpPr>
          <p:nvPr/>
        </p:nvSpPr>
        <p:spPr bwMode="auto">
          <a:xfrm>
            <a:off x="131763" y="2943225"/>
            <a:ext cx="180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293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Potential Parallel Performance (assuming SW can use it)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312332"/>
          <a:ext cx="8229600" cy="5016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467"/>
                <a:gridCol w="1303866"/>
                <a:gridCol w="2228427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Year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Cores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SIMD </a:t>
                      </a:r>
                      <a:r>
                        <a:rPr lang="en-US" sz="2000" b="0" i="0" u="none" strike="noStrike" dirty="0" smtClean="0">
                          <a:latin typeface="Verdana"/>
                        </a:rPr>
                        <a:t>bits /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Core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Core *</a:t>
                      </a:r>
                      <a:br>
                        <a:rPr lang="en-US" sz="2000" b="0" i="0" u="none" strike="noStrike" dirty="0" smtClean="0">
                          <a:latin typeface="Verdana"/>
                        </a:rPr>
                      </a:br>
                      <a:r>
                        <a:rPr lang="en-US" sz="2000" b="0" i="0" u="none" strike="noStrike" dirty="0" smtClean="0">
                          <a:latin typeface="Verdana"/>
                        </a:rPr>
                        <a:t>SIMD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bits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Peak DP </a:t>
                      </a:r>
                      <a:r>
                        <a:rPr lang="en-US" sz="2000" b="0" i="0" u="none" strike="noStrike" dirty="0" err="1" smtClean="0">
                          <a:latin typeface="Verdana"/>
                        </a:rPr>
                        <a:t>FLOPs</a:t>
                      </a:r>
                      <a:r>
                        <a:rPr lang="en-US" sz="2000" b="0" i="0" u="none" strike="noStrike" dirty="0" smtClean="0">
                          <a:latin typeface="Verdana"/>
                        </a:rPr>
                        <a:t>/Cycle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2003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2005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512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2007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768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2009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1024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2011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3366FF"/>
                          </a:solidFill>
                          <a:latin typeface="Verdana"/>
                        </a:rPr>
                        <a:t>256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2560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40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2013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3072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48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2015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3366FF"/>
                          </a:solidFill>
                          <a:latin typeface="Verdana"/>
                        </a:rPr>
                        <a:t>512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7168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112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2017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512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8192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128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2019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3366FF"/>
                          </a:solidFill>
                          <a:latin typeface="Verdana"/>
                        </a:rPr>
                        <a:t>1024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18432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288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2021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1024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20480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320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urved Right Arrow 7"/>
          <p:cNvSpPr/>
          <p:nvPr/>
        </p:nvSpPr>
        <p:spPr>
          <a:xfrm>
            <a:off x="457200" y="3454400"/>
            <a:ext cx="541867" cy="2794000"/>
          </a:xfrm>
          <a:prstGeom prst="curvedRight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2065867" y="3454400"/>
            <a:ext cx="748923" cy="2794000"/>
            <a:chOff x="2065867" y="3454400"/>
            <a:chExt cx="748923" cy="2794000"/>
          </a:xfrm>
        </p:grpSpPr>
        <p:sp>
          <p:nvSpPr>
            <p:cNvPr id="9" name="Curved Right Arrow 8"/>
            <p:cNvSpPr/>
            <p:nvPr/>
          </p:nvSpPr>
          <p:spPr>
            <a:xfrm>
              <a:off x="2082800" y="3454400"/>
              <a:ext cx="541867" cy="2794000"/>
            </a:xfrm>
            <a:prstGeom prst="curved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65867" y="4504266"/>
              <a:ext cx="74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800000"/>
                  </a:solidFill>
                </a:rPr>
                <a:t>2.5X</a:t>
              </a:r>
              <a:endParaRPr lang="en-US" sz="2400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945467" y="3437467"/>
            <a:ext cx="575733" cy="2794000"/>
            <a:chOff x="3945467" y="3437467"/>
            <a:chExt cx="575733" cy="2794000"/>
          </a:xfrm>
        </p:grpSpPr>
        <p:sp>
          <p:nvSpPr>
            <p:cNvPr id="10" name="Curved Right Arrow 9"/>
            <p:cNvSpPr/>
            <p:nvPr/>
          </p:nvSpPr>
          <p:spPr>
            <a:xfrm>
              <a:off x="3979333" y="3437467"/>
              <a:ext cx="541867" cy="2794000"/>
            </a:xfrm>
            <a:prstGeom prst="curved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45467" y="4538133"/>
              <a:ext cx="510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800000"/>
                  </a:solidFill>
                </a:rPr>
                <a:t>8X</a:t>
              </a:r>
              <a:endParaRPr lang="en-US" sz="2400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366000" y="3471333"/>
            <a:ext cx="716969" cy="2794000"/>
            <a:chOff x="7366000" y="3471333"/>
            <a:chExt cx="716969" cy="2794000"/>
          </a:xfrm>
        </p:grpSpPr>
        <p:sp>
          <p:nvSpPr>
            <p:cNvPr id="11" name="Curved Right Arrow 10"/>
            <p:cNvSpPr/>
            <p:nvPr/>
          </p:nvSpPr>
          <p:spPr>
            <a:xfrm>
              <a:off x="7366000" y="3471333"/>
              <a:ext cx="541867" cy="2794000"/>
            </a:xfrm>
            <a:prstGeom prst="curved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16801" y="4555067"/>
              <a:ext cx="6661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800000"/>
                  </a:solidFill>
                </a:rPr>
                <a:t>20X</a:t>
              </a:r>
              <a:endParaRPr lang="en-US" sz="24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64266" y="1875135"/>
            <a:ext cx="998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MIMD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1875135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SIMD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15161" y="1959802"/>
            <a:ext cx="1031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</a:rPr>
              <a:t>MIMD</a:t>
            </a:r>
            <a:br>
              <a:rPr lang="en-US" sz="2400" b="1" dirty="0" smtClean="0">
                <a:solidFill>
                  <a:srgbClr val="800000"/>
                </a:solidFill>
              </a:rPr>
            </a:br>
            <a:r>
              <a:rPr lang="en-US" sz="2400" b="1" dirty="0" smtClean="0">
                <a:solidFill>
                  <a:srgbClr val="800000"/>
                </a:solidFill>
              </a:rPr>
              <a:t>*SIMD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48933" y="2218266"/>
            <a:ext cx="803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+2/</a:t>
            </a:r>
          </a:p>
          <a:p>
            <a:r>
              <a:rPr lang="en-US" sz="2800" b="1" dirty="0" smtClean="0">
                <a:solidFill>
                  <a:srgbClr val="800000"/>
                </a:solidFill>
              </a:rPr>
              <a:t>2yrs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2133" y="2218266"/>
            <a:ext cx="803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2X/</a:t>
            </a:r>
          </a:p>
          <a:p>
            <a:r>
              <a:rPr lang="en-US" sz="2800" b="1" dirty="0" smtClean="0">
                <a:solidFill>
                  <a:srgbClr val="800000"/>
                </a:solidFill>
              </a:rPr>
              <a:t>4yrs</a:t>
            </a:r>
            <a:endParaRPr lang="en-US" sz="28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26023</TotalTime>
  <Words>3235</Words>
  <Application>Microsoft Macintosh PowerPoint</Application>
  <PresentationFormat>On-screen Show (4:3)</PresentationFormat>
  <Paragraphs>631</Paragraphs>
  <Slides>48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Image</vt:lpstr>
      <vt:lpstr>CS 61C: Great Ideas in Computer Architecture (Machine Structures) Thread-Level Parallelism (TLP)  and OpenMP Intro</vt:lpstr>
      <vt:lpstr>Review</vt:lpstr>
      <vt:lpstr>New-School Machine Structures (It’s a bit more complicated!)</vt:lpstr>
      <vt:lpstr>Simple Multiprocessor</vt:lpstr>
      <vt:lpstr>Multiprocessor Execution Model</vt:lpstr>
      <vt:lpstr>Transition to Multicore</vt:lpstr>
      <vt:lpstr>Parallelism Only Path to Higher Performance</vt:lpstr>
      <vt:lpstr>Multiprocessors and You</vt:lpstr>
      <vt:lpstr>Potential Parallel Performance (assuming SW can use it)</vt:lpstr>
      <vt:lpstr>Threads</vt:lpstr>
      <vt:lpstr>Operating System Threads</vt:lpstr>
      <vt:lpstr>Hardware Multithreading</vt:lpstr>
      <vt:lpstr>Hardware Multithreading</vt:lpstr>
      <vt:lpstr>Multithreading vs. Multicore</vt:lpstr>
      <vt:lpstr>Krste’s MacBook Air</vt:lpstr>
      <vt:lpstr>Machines in (old) 61C Lab</vt:lpstr>
      <vt:lpstr>Administrivia</vt:lpstr>
      <vt:lpstr>100s of (Mostly Dead)  Parallel Programming Languages</vt:lpstr>
      <vt:lpstr>OpenMP</vt:lpstr>
      <vt:lpstr>Shared Memory Model with Explicit Thread-based Parallelism</vt:lpstr>
      <vt:lpstr>OpenMP in CS61C</vt:lpstr>
      <vt:lpstr>OpenMP Programming Model</vt:lpstr>
      <vt:lpstr>OpenMP Extends C with Pragmas </vt:lpstr>
      <vt:lpstr>parallel Pragma and Scope</vt:lpstr>
      <vt:lpstr>Thread Creation</vt:lpstr>
      <vt:lpstr>What Kind of Threads?</vt:lpstr>
      <vt:lpstr>OMP_NUM_THREADS</vt:lpstr>
      <vt:lpstr>Parallel Hello World</vt:lpstr>
      <vt:lpstr>Data Races and Synchronization</vt:lpstr>
      <vt:lpstr>Analogy: Buying Milk</vt:lpstr>
      <vt:lpstr>Lock Synchronization (1/2)</vt:lpstr>
      <vt:lpstr>Lock Synchronization (2/2)</vt:lpstr>
      <vt:lpstr>Possible Lock Implementation</vt:lpstr>
      <vt:lpstr>Possible Lock Problem</vt:lpstr>
      <vt:lpstr>Hardware Synchronization</vt:lpstr>
      <vt:lpstr>Synchronization in MIPS </vt:lpstr>
      <vt:lpstr>Synchronization in MIPS Example</vt:lpstr>
      <vt:lpstr>Test-and-Set</vt:lpstr>
      <vt:lpstr>Test-and-Set in MIPS </vt:lpstr>
      <vt:lpstr>PowerPoint Presentation</vt:lpstr>
      <vt:lpstr>OpenMP Directives (Work-Sharing)</vt:lpstr>
      <vt:lpstr>Parallel Statement Shorthand</vt:lpstr>
      <vt:lpstr>Building Block: for loop</vt:lpstr>
      <vt:lpstr>Parallel for pragma</vt:lpstr>
      <vt:lpstr>OpenMP Timing</vt:lpstr>
      <vt:lpstr>Matrix Multiply in OpenMP</vt:lpstr>
      <vt:lpstr>Notes on Matrix Multiply Example</vt:lpstr>
      <vt:lpstr>And in Conclusion, …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Sagar Karandikar</cp:lastModifiedBy>
  <cp:revision>367</cp:revision>
  <cp:lastPrinted>2013-10-22T04:54:04Z</cp:lastPrinted>
  <dcterms:created xsi:type="dcterms:W3CDTF">2012-10-08T01:19:02Z</dcterms:created>
  <dcterms:modified xsi:type="dcterms:W3CDTF">2015-04-02T21:05:04Z</dcterms:modified>
</cp:coreProperties>
</file>