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85" r:id="rId2"/>
    <p:sldId id="469" r:id="rId3"/>
    <p:sldId id="404" r:id="rId4"/>
    <p:sldId id="495" r:id="rId5"/>
    <p:sldId id="552" r:id="rId6"/>
    <p:sldId id="514" r:id="rId7"/>
    <p:sldId id="502" r:id="rId8"/>
    <p:sldId id="503" r:id="rId9"/>
    <p:sldId id="504" r:id="rId10"/>
    <p:sldId id="506" r:id="rId11"/>
    <p:sldId id="543" r:id="rId12"/>
    <p:sldId id="515" r:id="rId13"/>
    <p:sldId id="517" r:id="rId14"/>
    <p:sldId id="518" r:id="rId15"/>
    <p:sldId id="519" r:id="rId16"/>
    <p:sldId id="520" r:id="rId17"/>
    <p:sldId id="521" r:id="rId18"/>
    <p:sldId id="522" r:id="rId19"/>
    <p:sldId id="523" r:id="rId20"/>
    <p:sldId id="524" r:id="rId21"/>
    <p:sldId id="525" r:id="rId22"/>
    <p:sldId id="492" r:id="rId23"/>
    <p:sldId id="551" r:id="rId24"/>
    <p:sldId id="513" r:id="rId25"/>
    <p:sldId id="546" r:id="rId26"/>
    <p:sldId id="547" r:id="rId27"/>
    <p:sldId id="548" r:id="rId28"/>
    <p:sldId id="532" r:id="rId29"/>
    <p:sldId id="533" r:id="rId30"/>
    <p:sldId id="534" r:id="rId31"/>
    <p:sldId id="535" r:id="rId32"/>
    <p:sldId id="536" r:id="rId33"/>
    <p:sldId id="537" r:id="rId34"/>
    <p:sldId id="538" r:id="rId35"/>
    <p:sldId id="553" r:id="rId36"/>
    <p:sldId id="540" r:id="rId37"/>
    <p:sldId id="541" r:id="rId38"/>
    <p:sldId id="542" r:id="rId39"/>
    <p:sldId id="558" r:id="rId40"/>
    <p:sldId id="55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00" autoAdjust="0"/>
    <p:restoredTop sz="94471" autoAdjust="0"/>
  </p:normalViewPr>
  <p:slideViewPr>
    <p:cSldViewPr>
      <p:cViewPr varScale="1">
        <p:scale>
          <a:sx n="121" d="100"/>
          <a:sy n="121" d="100"/>
        </p:scale>
        <p:origin x="-1728" y="-112"/>
      </p:cViewPr>
      <p:guideLst>
        <p:guide orient="horz" pos="3024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36" tIns="44968" rIns="89936" bIns="44968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14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15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16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17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18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19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20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21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25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26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27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28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29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30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31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32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33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34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35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36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/>
              <a:pPr/>
              <a:t>4</a:t>
            </a:fld>
            <a:endParaRPr lang="en-US"/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37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38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39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/>
              <a:pPr/>
              <a:t>40</a:t>
            </a:fld>
            <a:endParaRPr lang="en-US"/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7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8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9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46523-8E6A-444E-BA23-8A35D75F128B}" type="slidenum">
              <a:rPr lang="en-US"/>
              <a:pPr/>
              <a:t>10</a:t>
            </a:fld>
            <a:endParaRPr lang="en-US"/>
          </a:p>
        </p:txBody>
      </p:sp>
      <p:sp>
        <p:nvSpPr>
          <p:cNvPr id="139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12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13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smtClean="0"/>
              <a:t>Virtual Memory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&amp; Vladimir </a:t>
            </a:r>
            <a:r>
              <a:rPr lang="en-US" dirty="0" err="1"/>
              <a:t>Stojanovic</a:t>
            </a:r>
            <a:endParaRPr lang="en-US" dirty="0"/>
          </a:p>
          <a:p>
            <a:pPr>
              <a:defRPr/>
            </a:pPr>
            <a:r>
              <a:rPr lang="en-US" dirty="0"/>
              <a:t>http://</a:t>
            </a:r>
            <a:r>
              <a:rPr lang="en-US" dirty="0" err="1"/>
              <a:t>inst.eecs.berkeley.edu</a:t>
            </a:r>
            <a:r>
              <a:rPr lang="en-US" dirty="0"/>
              <a:t>/~cs61c/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4827-E1A9-1D48-BE31-8EF5155BECA6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9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Trap Pipeline </a:t>
            </a:r>
            <a:r>
              <a:rPr lang="en-US" dirty="0"/>
              <a:t>Diagram</a:t>
            </a:r>
          </a:p>
        </p:txBody>
      </p:sp>
      <p:sp>
        <p:nvSpPr>
          <p:cNvPr id="1391620" name="Rectangle 4"/>
          <p:cNvSpPr>
            <a:spLocks noChangeArrowheads="1"/>
          </p:cNvSpPr>
          <p:nvPr/>
        </p:nvSpPr>
        <p:spPr bwMode="auto">
          <a:xfrm>
            <a:off x="228600" y="1219200"/>
            <a:ext cx="7848600" cy="2651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</a:t>
            </a:r>
            <a:r>
              <a:rPr lang="en-US" sz="1800" dirty="0">
                <a:latin typeface="Verdana" charset="0"/>
              </a:rPr>
              <a:t>EX</a:t>
            </a:r>
            <a:r>
              <a:rPr lang="en-US" sz="1800" baseline="-25000" dirty="0">
                <a:latin typeface="Verdana" charset="0"/>
              </a:rPr>
              <a:t>1	</a:t>
            </a:r>
            <a:r>
              <a:rPr lang="en-US" sz="1800" dirty="0">
                <a:latin typeface="Verdana" charset="0"/>
              </a:rPr>
              <a:t>MA</a:t>
            </a:r>
            <a:r>
              <a:rPr lang="en-US" sz="1800" baseline="-25000" dirty="0">
                <a:latin typeface="Verdana" charset="0"/>
              </a:rPr>
              <a:t>1</a:t>
            </a:r>
            <a:r>
              <a:rPr lang="en-US" sz="1800" baseline="-25000" dirty="0" smtClean="0"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latin typeface="Verdana" charset="0"/>
              </a:rPr>
              <a:t> </a:t>
            </a:r>
            <a:r>
              <a:rPr lang="en-US" sz="1800" baseline="-25000" dirty="0">
                <a:latin typeface="Verdana" charset="0"/>
              </a:rPr>
              <a:t>		</a:t>
            </a:r>
            <a:r>
              <a:rPr lang="en-US" sz="1800" i="1" dirty="0">
                <a:latin typeface="Verdana" charset="0"/>
              </a:rPr>
              <a:t>overflow!</a:t>
            </a:r>
            <a:endParaRPr lang="en-US" sz="1800" baseline="-25000" dirty="0">
              <a:solidFill>
                <a:schemeClr val="accent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XOR	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56127A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SUB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 - 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dirty="0" smtClean="0">
                <a:solidFill>
                  <a:srgbClr val="56127A"/>
                </a:solidFill>
                <a:latin typeface="Verdana" charset="0"/>
              </a:rPr>
              <a:t>Trap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Handler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code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grpSp>
        <p:nvGrpSpPr>
          <p:cNvPr id="1391627" name="Group 11"/>
          <p:cNvGrpSpPr>
            <a:grpSpLocks/>
          </p:cNvGrpSpPr>
          <p:nvPr/>
        </p:nvGrpSpPr>
        <p:grpSpPr bwMode="auto">
          <a:xfrm>
            <a:off x="4724400" y="2209800"/>
            <a:ext cx="228600" cy="838200"/>
            <a:chOff x="2976" y="1392"/>
            <a:chExt cx="144" cy="528"/>
          </a:xfrm>
        </p:grpSpPr>
        <p:sp>
          <p:nvSpPr>
            <p:cNvPr id="1391623" name="Line 7"/>
            <p:cNvSpPr>
              <a:spLocks noChangeShapeType="1"/>
            </p:cNvSpPr>
            <p:nvPr/>
          </p:nvSpPr>
          <p:spPr bwMode="auto">
            <a:xfrm>
              <a:off x="3024" y="1488"/>
              <a:ext cx="96" cy="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4" name="Line 8"/>
            <p:cNvSpPr>
              <a:spLocks noChangeShapeType="1"/>
            </p:cNvSpPr>
            <p:nvPr/>
          </p:nvSpPr>
          <p:spPr bwMode="auto">
            <a:xfrm>
              <a:off x="3024" y="1536"/>
              <a:ext cx="96" cy="1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5" name="Line 9"/>
            <p:cNvSpPr>
              <a:spLocks noChangeShapeType="1"/>
            </p:cNvSpPr>
            <p:nvPr/>
          </p:nvSpPr>
          <p:spPr bwMode="auto">
            <a:xfrm>
              <a:off x="2976" y="1536"/>
              <a:ext cx="144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91626" name="Line 10"/>
            <p:cNvSpPr>
              <a:spLocks noChangeShapeType="1"/>
            </p:cNvSpPr>
            <p:nvPr/>
          </p:nvSpPr>
          <p:spPr bwMode="auto">
            <a:xfrm>
              <a:off x="3024" y="1392"/>
              <a:ext cx="96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9452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2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“Bare” 5-Stage Pipeline</a:t>
            </a:r>
            <a:endParaRPr lang="en-US" dirty="0"/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>
            <a:normAutofit lnSpcReduction="10000"/>
          </a:bodyPr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430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874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194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5105400" y="32766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71639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533400"/>
            <a:ext cx="7162800" cy="6260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</a:t>
            </a: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early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machines, I/O operations were slow and each word transferred involved the CPU </a:t>
            </a:r>
          </a:p>
          <a:p>
            <a:pPr algn="l">
              <a:spcBef>
                <a:spcPct val="0"/>
              </a:spcBef>
            </a:pPr>
            <a:endParaRPr lang="en-US" altLang="ko-KR" sz="9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Higher throughput if CPU and I/O of 2 or more programs were overlapped.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i="1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How?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i="1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</a:t>
            </a:r>
            <a:r>
              <a:rPr lang="en-US" altLang="ko-KR" sz="2000" i="1" dirty="0" err="1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multiprogramming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with DMA I/O 			 devices, interrupts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Location</a:t>
            </a: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Programming 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register</a:t>
            </a:r>
            <a:endParaRPr lang="en-US" altLang="ko-KR" sz="2000" dirty="0" smtClean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need for a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 register</a:t>
            </a:r>
            <a:r>
              <a:rPr lang="en-US" altLang="ko-KR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Multiprogramming drives requirement for resident 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supervisor (operating system)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software to manage context switches between multiple programs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1919287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3921124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354387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1054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181600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0553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407987" y="152400"/>
            <a:ext cx="8583613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928688" cy="347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19188" cy="896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4747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09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2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2682132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509837"/>
            <a:ext cx="11715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36972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59298" y="2782887"/>
            <a:ext cx="1069453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and bounds registers are visible/accessible only when processor is running in 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supervisor mode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</p:spTree>
    <p:extLst>
      <p:ext uri="{BB962C8B-B14F-4D97-AF65-F5344CB8AC3E}">
        <p14:creationId xmlns:p14="http://schemas.microsoft.com/office/powerpoint/2010/main" val="888411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114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212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300162"/>
            <a:ext cx="1228725" cy="3044825"/>
            <a:chOff x="48" y="864"/>
            <a:chExt cx="774" cy="1918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558" cy="20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774" cy="6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61288" y="2782887"/>
            <a:ext cx="1771650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solidFill>
                  <a:srgbClr val="56127A"/>
                </a:solidFill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981200" y="190976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ea typeface="굴림" charset="-127"/>
                <a:cs typeface="굴림" charset="-127"/>
              </a:rPr>
              <a:t>Mem</a:t>
            </a:r>
            <a:r>
              <a:rPr lang="en-US" altLang="ko-KR" sz="1600" dirty="0"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86400" y="1376362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586162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164012"/>
            <a:ext cx="1721224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 dirty="0" smtClean="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2400" dirty="0">
              <a:solidFill>
                <a:srgbClr val="56127A"/>
              </a:solidFill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499100" y="3552825"/>
            <a:ext cx="1139825" cy="561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>
                <a:solidFill>
                  <a:srgbClr val="56127A"/>
                </a:solidFill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018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11612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661420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67533" y="609600"/>
            <a:ext cx="897646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sz="2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2107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>
            <a:normAutofit fontScale="90000"/>
          </a:bodyPr>
          <a:lstStyle/>
          <a:p>
            <a:r>
              <a:rPr lang="en-US"/>
              <a:t>Base and Bound Machine</a:t>
            </a: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2860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362200" y="3657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5105400" y="4617243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06623" y="762000"/>
            <a:ext cx="1366578" cy="498475"/>
            <a:chOff x="384" y="3052"/>
            <a:chExt cx="1123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422" y="3052"/>
              <a:ext cx="108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err="1">
                  <a:ea typeface="굴림" charset="-127"/>
                  <a:cs typeface="굴림" charset="-127"/>
                </a:rPr>
                <a:t>Prog</a:t>
              </a:r>
              <a:r>
                <a:rPr lang="en-US" altLang="ko-KR" sz="1600" dirty="0">
                  <a:ea typeface="굴림" charset="-127"/>
                  <a:cs typeface="굴림" charset="-127"/>
                </a:rPr>
                <a:t>.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2400">
                <a:solidFill>
                  <a:srgbClr val="56127A"/>
                </a:solidFill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solidFill>
                  <a:srgbClr val="56127A"/>
                </a:solidFill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91440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579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10612" cy="1184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>
                <a:ea typeface="굴림" charset="-127"/>
                <a:cs typeface="굴림" charset="-127"/>
              </a:rPr>
              <a:t>  </a:t>
            </a: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7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352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24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52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2"/>
              <a:ext cx="720" cy="33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441450" cy="1066800"/>
            <a:chOff x="1551" y="912"/>
            <a:chExt cx="908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08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8" y="1193800"/>
            <a:ext cx="1370012" cy="1066800"/>
            <a:chOff x="3473" y="912"/>
            <a:chExt cx="863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863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96"/>
              <a:ext cx="720" cy="192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16"/>
              <a:ext cx="720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00"/>
              <a:ext cx="720" cy="38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49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65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519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413057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3716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굴림" charset="-127"/>
                <a:cs typeface="Calibri"/>
              </a:rPr>
              <a:t>A page table contains the physical address of the base of each page:</a:t>
            </a:r>
            <a:endParaRPr kumimoji="0" lang="ko-KR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굴림" charset="-127"/>
              <a:cs typeface="Calibri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9321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FF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67038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Programmed I/O </a:t>
            </a:r>
            <a:endParaRPr lang="en-US" dirty="0" smtClean="0"/>
          </a:p>
          <a:p>
            <a:r>
              <a:rPr lang="en-US" dirty="0" smtClean="0"/>
              <a:t>Polling </a:t>
            </a:r>
            <a:r>
              <a:rPr lang="en-US" dirty="0" smtClean="0"/>
              <a:t>versus Interrupts</a:t>
            </a:r>
          </a:p>
          <a:p>
            <a:r>
              <a:rPr lang="en-US" dirty="0" smtClean="0"/>
              <a:t>Asynchronous interrupts versus synchronous traps</a:t>
            </a:r>
          </a:p>
          <a:p>
            <a:r>
              <a:rPr lang="en-US" dirty="0" smtClean="0"/>
              <a:t>Precise interrupt looks like execution stopped at exactly one instruction, every instruction before finished, no instruction after started.</a:t>
            </a:r>
          </a:p>
          <a:p>
            <a:pPr lvl="1"/>
            <a:r>
              <a:rPr lang="en-US" dirty="0" smtClean="0"/>
              <a:t>Simplify software view of interrupted state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EBE0-216B-AB43-BD80-E68411983E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registers inside CPU</a:t>
            </a:r>
            <a:endParaRPr lang="en-US" altLang="ko-KR" sz="2400" i="1" dirty="0">
              <a:solidFill>
                <a:srgbClr val="000000"/>
              </a:solidFill>
              <a:ea typeface="굴림" charset="-127"/>
              <a:cs typeface="굴림" charset="-127"/>
            </a:endParaRP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err="1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564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5588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Midterm 2 scores </a:t>
            </a:r>
            <a:r>
              <a:rPr lang="en-US" dirty="0" smtClean="0"/>
              <a:t>up:</a:t>
            </a:r>
            <a:endParaRPr lang="en-US" dirty="0" smtClean="0"/>
          </a:p>
          <a:p>
            <a:pPr lvl="1"/>
            <a:r>
              <a:rPr lang="en-US" dirty="0" err="1" smtClean="0"/>
              <a:t>Regrade</a:t>
            </a:r>
            <a:r>
              <a:rPr lang="en-US" dirty="0" smtClean="0"/>
              <a:t> request deadline is </a:t>
            </a:r>
            <a:r>
              <a:rPr lang="en-US" dirty="0"/>
              <a:t>23:59:59 on Sunday April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Clobber Policy:</a:t>
            </a:r>
          </a:p>
          <a:p>
            <a:pPr lvl="1"/>
            <a:r>
              <a:rPr lang="en-US" dirty="0" smtClean="0"/>
              <a:t>Final composed of MT1, MT2, post-MT2 sections</a:t>
            </a:r>
          </a:p>
          <a:p>
            <a:pPr lvl="1"/>
            <a:r>
              <a:rPr lang="en-US" dirty="0" smtClean="0"/>
              <a:t>z-scores on MT1/MT2 sections of Final compared to MT1/MT2 grades, will replace if better</a:t>
            </a:r>
          </a:p>
          <a:p>
            <a:r>
              <a:rPr lang="en-US" dirty="0" smtClean="0"/>
              <a:t>Proj4-1 due date extended to Wed, April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1c_dist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2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4708137" cy="49278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CS61C In the News:</a:t>
            </a:r>
            <a:br>
              <a:rPr lang="en-US" b="1" dirty="0" smtClean="0"/>
            </a:br>
            <a:r>
              <a:rPr lang="en-US" sz="3600" b="1" dirty="0" smtClean="0"/>
              <a:t>“Moore’s  Law 50 Years Anniversary!”</a:t>
            </a:r>
            <a:endParaRPr lang="en-US" sz="27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810000" y="5029200"/>
            <a:ext cx="5334000" cy="1765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43400" y="19050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Gordon Moore’s paper appeared in </a:t>
            </a:r>
            <a:r>
              <a:rPr lang="en-US" dirty="0"/>
              <a:t>19 April 1965 issue of </a:t>
            </a:r>
            <a:r>
              <a:rPr lang="en-US" i="1" dirty="0" smtClean="0"/>
              <a:t>Electronics.</a:t>
            </a:r>
          </a:p>
          <a:p>
            <a:endParaRPr lang="en-US" i="1" dirty="0"/>
          </a:p>
          <a:p>
            <a:r>
              <a:rPr lang="en-US" i="1" dirty="0" smtClean="0"/>
              <a:t>“With </a:t>
            </a:r>
            <a:r>
              <a:rPr lang="en-US" i="1" dirty="0"/>
              <a:t>unit cost falling as the number of components per circuit rises, by 1975 economics may dictate squeezing as many as 65,000 components on a single silicon </a:t>
            </a:r>
            <a:r>
              <a:rPr lang="en-US" i="1" dirty="0" smtClean="0"/>
              <a:t>chip.”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7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02188" y="1460500"/>
            <a:ext cx="3898900" cy="4013200"/>
            <a:chOff x="417" y="920"/>
            <a:chExt cx="2456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1922" y="2784"/>
              <a:ext cx="951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417" y="1872"/>
              <a:ext cx="1288" cy="5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51" y="2919"/>
              <a:ext cx="889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9814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756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5916436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366838" y="1611313"/>
            <a:ext cx="1004887" cy="841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0.4 ~1 </a:t>
            </a:r>
            <a:r>
              <a:rPr lang="en-US" altLang="ko-KR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       1.4 </a:t>
            </a:r>
            <a:r>
              <a:rPr lang="en-US" altLang="ko-KR" dirty="0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791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  1.4 </a:t>
              </a:r>
              <a:r>
                <a:rPr lang="en-US" altLang="ko-KR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1611786" name="Rectangle 10"/>
            <p:cNvSpPr>
              <a:spLocks noChangeArrowheads="1"/>
            </p:cNvSpPr>
            <p:nvPr/>
          </p:nvSpPr>
          <p:spPr bwMode="auto">
            <a:xfrm>
              <a:off x="3878" y="2010"/>
              <a:ext cx="917" cy="5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   192 pages</a:t>
              </a:r>
            </a:p>
            <a:p>
              <a:pPr algn="l" defTabSz="774700">
                <a:spcBef>
                  <a:spcPct val="0"/>
                </a:spcBef>
              </a:pPr>
              <a:endParaRPr lang="ko-KR" altLang="en-US" dirty="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 dirty="0">
                <a:latin typeface="Verdana" charset="0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>
              <a:latin typeface="Verdana" charset="0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495300" y="4686300"/>
            <a:ext cx="83835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save the state of the partially executed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	    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11652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243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100" dirty="0"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778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74650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055938" y="2228850"/>
            <a:ext cx="688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5669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>
                <a:latin typeface="Verdana" charset="0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393700" y="6350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0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Atlas Demand 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1428750"/>
            <a:ext cx="7748587" cy="4895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3200">
                <a:ea typeface="굴림" charset="-127"/>
                <a:cs typeface="굴림" charset="-127"/>
              </a:rPr>
              <a:t>On a page fault: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Input transfer into a free page is initiated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Page Address Register (PAR) is updated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If no free page is left, a </a:t>
            </a:r>
            <a:r>
              <a:rPr lang="en-US" altLang="ko-KR" sz="2400" i="1">
                <a:ea typeface="굴림" charset="-127"/>
                <a:cs typeface="굴림" charset="-127"/>
              </a:rPr>
              <a:t>page is</a:t>
            </a:r>
            <a:r>
              <a:rPr lang="en-US" altLang="ko-KR" sz="2400">
                <a:ea typeface="굴림" charset="-127"/>
                <a:cs typeface="굴림" charset="-127"/>
              </a:rPr>
              <a:t> </a:t>
            </a:r>
            <a:r>
              <a:rPr lang="en-US" altLang="ko-KR" sz="2400" i="1">
                <a:ea typeface="굴림" charset="-127"/>
                <a:cs typeface="굴림" charset="-127"/>
              </a:rPr>
              <a:t>selected to be replaced </a:t>
            </a:r>
            <a:r>
              <a:rPr lang="en-US" altLang="ko-KR" sz="2400">
                <a:ea typeface="굴림" charset="-127"/>
                <a:cs typeface="굴림" charset="-127"/>
              </a:rPr>
              <a:t>(based on usage)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replaced page is written on the drum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to minimize drum latency effect, the first empty page on the drum was selected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>
                <a:ea typeface="굴림" charset="-127"/>
                <a:cs typeface="굴림" charset="-127"/>
              </a:rPr>
              <a:t>The </a:t>
            </a:r>
            <a:r>
              <a:rPr lang="en-US" altLang="ko-KR" sz="2400" i="1">
                <a:ea typeface="굴림" charset="-127"/>
                <a:cs typeface="굴림" charset="-127"/>
              </a:rPr>
              <a:t>page table is updated</a:t>
            </a:r>
            <a:r>
              <a:rPr lang="en-US" altLang="ko-KR" sz="2400">
                <a:ea typeface="굴림" charset="-127"/>
                <a:cs typeface="굴림" charset="-127"/>
              </a:rPr>
              <a:t> to point to the new location of the page on the drum</a:t>
            </a:r>
          </a:p>
        </p:txBody>
      </p:sp>
    </p:spTree>
    <p:extLst>
      <p:ext uri="{BB962C8B-B14F-4D97-AF65-F5344CB8AC3E}">
        <p14:creationId xmlns:p14="http://schemas.microsoft.com/office/powerpoint/2010/main" val="278710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4" y="5715000"/>
            <a:ext cx="473075" cy="1651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5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781800" cy="6731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Size of Linear Page Table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  <a:noFill/>
          <a:ln/>
        </p:spPr>
        <p:txBody>
          <a:bodyPr anchor="ctr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With 32-bit addresses, 4-KB pages &amp; 4-byte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800" dirty="0">
                <a:ea typeface="굴림" charset="-127"/>
                <a:cs typeface="굴림" charset="-127"/>
              </a:rPr>
              <a:t>: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20</a:t>
            </a:r>
            <a:r>
              <a:rPr lang="en-US" altLang="ko-KR" sz="2400" dirty="0">
                <a:ea typeface="굴림" charset="-127"/>
                <a:cs typeface="굴림" charset="-127"/>
              </a:rPr>
              <a:t>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,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i.e</a:t>
            </a:r>
            <a:r>
              <a:rPr lang="en-US" altLang="ko-KR" sz="2400" dirty="0">
                <a:ea typeface="굴림" charset="-127"/>
                <a:cs typeface="굴림" charset="-127"/>
              </a:rPr>
              <a:t>, 4 MB page table per user</a:t>
            </a:r>
          </a:p>
          <a:p>
            <a:pPr lvl="1">
              <a:buClr>
                <a:schemeClr val="tx1"/>
              </a:buClr>
              <a:buFont typeface="Symbol" charset="2"/>
              <a:buChar char="Þ"/>
            </a:pPr>
            <a:r>
              <a:rPr lang="en-US" altLang="ko-KR" sz="2400" dirty="0">
                <a:ea typeface="굴림" charset="-127"/>
                <a:cs typeface="굴림" charset="-127"/>
              </a:rPr>
              <a:t> 4 GB of swap needed to back up full virtual address</a:t>
            </a:r>
            <a:br>
              <a:rPr lang="en-US" altLang="ko-KR" sz="2400" dirty="0">
                <a:ea typeface="굴림" charset="-127"/>
                <a:cs typeface="굴림" charset="-127"/>
              </a:rPr>
            </a:br>
            <a:r>
              <a:rPr lang="en-US" altLang="ko-KR" sz="2400" dirty="0">
                <a:ea typeface="굴림" charset="-127"/>
                <a:cs typeface="굴림" charset="-127"/>
              </a:rPr>
              <a:t>   space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Larger pages?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Internal fragmentation (Not all memory in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page </a:t>
            </a:r>
            <a:r>
              <a:rPr lang="en-US" altLang="ko-KR" sz="2400" dirty="0">
                <a:ea typeface="굴림" charset="-127"/>
                <a:cs typeface="굴림" charset="-127"/>
              </a:rPr>
              <a:t>is used)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Larger page fault penalty (more time to read from disk)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ea typeface="굴림" charset="-127"/>
                <a:cs typeface="굴림" charset="-127"/>
              </a:rPr>
              <a:t>What about 64-bit virtual address space???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ko-KR" sz="2400" dirty="0">
                <a:ea typeface="굴림" charset="-127"/>
                <a:cs typeface="굴림" charset="-127"/>
              </a:rPr>
              <a:t>Even 1MB pages would require 2</a:t>
            </a:r>
            <a:r>
              <a:rPr lang="en-US" altLang="ko-KR" sz="2400" baseline="30000" dirty="0">
                <a:ea typeface="굴림" charset="-127"/>
                <a:cs typeface="굴림" charset="-127"/>
              </a:rPr>
              <a:t>44  </a:t>
            </a:r>
            <a:r>
              <a:rPr lang="en-US" altLang="ko-KR" sz="2400" dirty="0">
                <a:ea typeface="굴림" charset="-127"/>
                <a:cs typeface="굴림" charset="-127"/>
              </a:rPr>
              <a:t>8-byte </a:t>
            </a:r>
            <a:r>
              <a:rPr lang="en-US" altLang="ko-KR" sz="2400" dirty="0" err="1">
                <a:ea typeface="굴림" charset="-127"/>
                <a:cs typeface="굴림" charset="-127"/>
              </a:rPr>
              <a:t>PTEs</a:t>
            </a:r>
            <a:r>
              <a:rPr lang="en-US" altLang="ko-KR" sz="2400" dirty="0">
                <a:ea typeface="굴림" charset="-127"/>
                <a:cs typeface="굴림" charset="-127"/>
              </a:rPr>
              <a:t> (35 TB!)</a:t>
            </a:r>
          </a:p>
          <a:p>
            <a:pPr>
              <a:buClr>
                <a:schemeClr val="tx1"/>
              </a:buClr>
              <a:buFont typeface="Symbol" charset="2"/>
              <a:buNone/>
            </a:pPr>
            <a:r>
              <a:rPr lang="en-US" altLang="ko-KR" sz="2800" dirty="0">
                <a:solidFill>
                  <a:srgbClr val="56127A"/>
                </a:solidFill>
                <a:ea typeface="굴림" charset="-127"/>
                <a:cs typeface="굴림" charset="-127"/>
              </a:rPr>
              <a:t>                          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What is the “saving grace” ?</a:t>
            </a: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</a:t>
            </a:r>
            <a:endParaRPr lang="en-US" altLang="ko-KR" sz="3200" i="1" dirty="0">
              <a:solidFill>
                <a:schemeClr val="tx2"/>
              </a:solidFill>
              <a:ea typeface="굴림" charset="-127"/>
              <a:cs typeface="굴림" charset="-127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2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9522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5" name="Group 64"/>
          <p:cNvGrpSpPr/>
          <p:nvPr/>
        </p:nvGrpSpPr>
        <p:grpSpPr>
          <a:xfrm>
            <a:off x="4053591" y="2489452"/>
            <a:ext cx="2499609" cy="2158747"/>
            <a:chOff x="4912238" y="2214605"/>
            <a:chExt cx="2351342" cy="2158747"/>
          </a:xfrm>
        </p:grpSpPr>
        <p:sp>
          <p:nvSpPr>
            <p:cNvPr id="66" name="Rectangle 65"/>
            <p:cNvSpPr/>
            <p:nvPr/>
          </p:nvSpPr>
          <p:spPr>
            <a:xfrm>
              <a:off x="5829976" y="3028567"/>
              <a:ext cx="1433604" cy="1344785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12238" y="2214605"/>
              <a:ext cx="1282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Lecture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828800" y="1371600"/>
            <a:ext cx="22830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4274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39100" cy="9017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0"/>
            <a:ext cx="1117600" cy="1447800"/>
            <a:chOff x="632" y="1352"/>
            <a:chExt cx="704" cy="912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3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0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5081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6381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10096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56127A"/>
                </a:solidFill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400" b="1">
              <a:latin typeface="Arial" charset="0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8700"/>
            <a:ext cx="1158875" cy="915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5813"/>
            <a:ext cx="11588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35179270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1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08181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</a:t>
            </a: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offset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6162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Reach: Size of largest virtual address space that can be simultaneously mapped by TLB</a:t>
            </a:r>
          </a:p>
          <a:p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31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582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VM-related events in pipeline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Handling a TLB miss needs a hardware or software mechanism to refill TLB</a:t>
            </a:r>
          </a:p>
          <a:p>
            <a:pPr lvl="1"/>
            <a:r>
              <a:rPr lang="en-US" dirty="0" smtClean="0"/>
              <a:t>usually done in hardware now</a:t>
            </a:r>
          </a:p>
          <a:p>
            <a:r>
              <a:rPr lang="en-US" dirty="0" smtClean="0"/>
              <a:t>Handling a page fault (e.g., page is on disk) needs a </a:t>
            </a:r>
            <a:r>
              <a:rPr lang="en-US" i="1" dirty="0" smtClean="0"/>
              <a:t>precise </a:t>
            </a:r>
            <a:r>
              <a:rPr lang="en-US" dirty="0" smtClean="0"/>
              <a:t>trap so software handler can easily resume after retrieving page</a:t>
            </a:r>
          </a:p>
          <a:p>
            <a:r>
              <a:rPr lang="en-US" dirty="0" smtClean="0"/>
              <a:t>Handling protection violation may abort process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4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65100"/>
            <a:ext cx="7162800" cy="11430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90500" y="1371600"/>
            <a:ext cx="8724900" cy="4506967"/>
            <a:chOff x="190500" y="1371600"/>
            <a:chExt cx="8724900" cy="4506967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				11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533400" y="1397000"/>
              <a:ext cx="2119313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53008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Index 1	    Index 2      Index 3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96349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       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23            17             11         </a:t>
              </a:r>
              <a:r>
                <a:rPr lang="en-US" altLang="ko-KR" sz="1600" dirty="0" smtClean="0">
                  <a:latin typeface="Verdana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latin typeface="Verdana" charset="0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1044575" cy="8477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1044575" cy="6032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958850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root ptr</a:t>
              </a: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>
              <a:off x="1241425" y="24304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>
              <a:off x="1241425" y="3040063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5508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55721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598613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1046162" cy="3333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latin typeface="Verdana" charset="0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109788" y="5453063"/>
              <a:ext cx="2305050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35027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PPN		         </a:t>
              </a:r>
              <a:r>
                <a:rPr lang="en-US" altLang="ko-KR" dirty="0" smtClean="0">
                  <a:latin typeface="Verdana" charset="0"/>
                  <a:ea typeface="굴림" charset="-127"/>
                  <a:cs typeface="굴림" charset="-127"/>
                </a:rPr>
                <a:t>		  Offset</a:t>
              </a:r>
              <a:endParaRPr lang="en-US" altLang="ko-KR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57200" y="6019800"/>
            <a:ext cx="825658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2201856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51816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6454775" cy="11287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1768609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700" i="1" dirty="0">
                <a:ea typeface="굴림" charset="-127"/>
                <a:cs typeface="굴림" charset="-127"/>
              </a:rPr>
              <a:t>Illusion of a large, private, uniform store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1235862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990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Traps/Interrupts/</a:t>
            </a:r>
            <a:r>
              <a:rPr lang="en-US" dirty="0" err="1" smtClean="0"/>
              <a:t>Execeptions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altering the normal flow of control</a:t>
            </a: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58578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6667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651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6604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4859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349729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trap</a:t>
            </a: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37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92975" cy="736600"/>
          </a:xfrm>
        </p:spPr>
        <p:txBody>
          <a:bodyPr>
            <a:normAutofit fontScale="90000"/>
          </a:bodyPr>
          <a:lstStyle/>
          <a:p>
            <a:r>
              <a:rPr lang="en-US"/>
              <a:t>VM features track historical uses: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867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/>
              <a:t>Bare machine, only physical addresses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One program owned entire machine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/>
              <a:t>Batch-style multiprogramming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Several programs sharing CPU while waiting for I/O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Base &amp; bound: translation and protection between programs (not virtual memory)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Problem with external fragmentation (holes in memory), needed occasional memory defragmentation as new jobs arrived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/>
              <a:t>Time sharing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More interactive programs, waiting for user.  Also, more jobs/second.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/>
              <a:t>Virtual Machine Monitors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Run multiple operating systems on one machine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Idea from 1970s IBM mainframes, now common on laptops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e.g., run </a:t>
            </a:r>
            <a:r>
              <a:rPr lang="en-US" dirty="0" smtClean="0"/>
              <a:t>Windows </a:t>
            </a:r>
            <a:r>
              <a:rPr lang="en-US" dirty="0"/>
              <a:t>on top of Mac OS X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Hardware support for two levels of translation/protection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Guest OS virtual -&gt; Guest OS physical -&gt; Host machine </a:t>
            </a:r>
            <a:r>
              <a:rPr lang="en-US" dirty="0" smtClean="0"/>
              <a:t>physical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Also basis of Cloud Computing</a:t>
            </a:r>
            <a:endParaRPr lang="en-US" dirty="0"/>
          </a:p>
          <a:p>
            <a:pPr lvl="2">
              <a:spcBef>
                <a:spcPct val="0"/>
              </a:spcBef>
            </a:pPr>
            <a:r>
              <a:rPr lang="en-US" dirty="0"/>
              <a:t>V</a:t>
            </a:r>
            <a:r>
              <a:rPr lang="en-US" dirty="0" smtClean="0"/>
              <a:t>irtual machine instances for Project 4</a:t>
            </a:r>
          </a:p>
        </p:txBody>
      </p:sp>
    </p:spTree>
    <p:extLst>
      <p:ext uri="{BB962C8B-B14F-4D97-AF65-F5344CB8AC3E}">
        <p14:creationId xmlns:p14="http://schemas.microsoft.com/office/powerpoint/2010/main" val="2101491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CS61C (you’ll see other definitions in use elsewhere):</a:t>
            </a:r>
          </a:p>
          <a:p>
            <a:r>
              <a:rPr lang="en-US" dirty="0" smtClean="0"/>
              <a:t>Interrupt – caused by an event external to current running program (e.g. key press, mouse activity)</a:t>
            </a:r>
          </a:p>
          <a:p>
            <a:pPr lvl="1"/>
            <a:r>
              <a:rPr lang="en-US" dirty="0" smtClean="0"/>
              <a:t>Asynchronous to current program, can handle interrupt on any convenient instruction</a:t>
            </a:r>
          </a:p>
          <a:p>
            <a:r>
              <a:rPr lang="en-US" dirty="0" smtClean="0"/>
              <a:t>Exception – caused by some event during execution of one instruction of current running program (e.g., page fault, illegal instruction)</a:t>
            </a:r>
          </a:p>
          <a:p>
            <a:pPr lvl="1"/>
            <a:r>
              <a:rPr lang="en-US" dirty="0" smtClean="0"/>
              <a:t>Synchronous, must handle exception on instruction that causes exception</a:t>
            </a:r>
          </a:p>
          <a:p>
            <a:r>
              <a:rPr lang="en-US" dirty="0" smtClean="0"/>
              <a:t>Trap – action of servicing interrupt or exception by hardware jump to “trap handler”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4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Trap handler’s view of machine state is that every instruction prior to the trapped one has completed, and no instruction after the trap has executed.</a:t>
            </a:r>
          </a:p>
          <a:p>
            <a:r>
              <a:rPr lang="en-US" dirty="0" smtClean="0"/>
              <a:t>Implies that handler can return from an interrupt by restoring user registers and jumping to EPC</a:t>
            </a:r>
          </a:p>
          <a:p>
            <a:pPr lvl="1"/>
            <a:r>
              <a:rPr lang="en-US" dirty="0" smtClean="0"/>
              <a:t>Interrupt handler software doesn’t need to understand the pipeline of the machine, or what program was doing!</a:t>
            </a:r>
          </a:p>
          <a:p>
            <a:pPr lvl="1"/>
            <a:r>
              <a:rPr lang="en-US" dirty="0" smtClean="0"/>
              <a:t>More complex to handle trap caused by an exception</a:t>
            </a:r>
            <a:endParaRPr lang="en-US" dirty="0"/>
          </a:p>
          <a:p>
            <a:r>
              <a:rPr lang="en-US" dirty="0" smtClean="0"/>
              <a:t>Providing precise traps is tricky in a pipelined superscalar out-of-order processor!</a:t>
            </a:r>
          </a:p>
          <a:p>
            <a:pPr lvl="1"/>
            <a:r>
              <a:rPr lang="en-US" dirty="0" smtClean="0"/>
              <a:t>But handling imprecise interrupts in software is even worse.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FB24-CE5A-9940-A975-E651D7363B13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Trap Handling in 5</a:t>
            </a:r>
            <a:r>
              <a:rPr lang="en-US" dirty="0"/>
              <a:t>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267200"/>
            <a:ext cx="6907213" cy="18288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>
                <a:solidFill>
                  <a:schemeClr val="tx2"/>
                </a:solidFill>
              </a:rPr>
              <a:t>How and where to handle external asynchronous interrupts?</a:t>
            </a:r>
            <a:endParaRPr lang="en-US"/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Verdana" charset="0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54" y="1200"/>
              <a:ext cx="22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Verdana" charset="0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20" y="1719"/>
              <a:ext cx="75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88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Save Exceptions Until Commit</a:t>
            </a:r>
            <a:endParaRPr lang="en-US" sz="2000" dirty="0"/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Inst. Mem</a:t>
            </a: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52988" y="2224088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Verdana" charset="0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894263" y="2986088"/>
            <a:ext cx="12017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7960518" y="3691732"/>
            <a:ext cx="10207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156575" y="4435475"/>
            <a:ext cx="5778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EPC</a:t>
            </a:r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07950" y="2601913"/>
            <a:ext cx="8807450" cy="2884487"/>
            <a:chOff x="68" y="1639"/>
            <a:chExt cx="5548" cy="1817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  <a:latin typeface="Verdana" charset="0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752" y="3024"/>
              <a:ext cx="86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i="1" dirty="0">
                  <a:solidFill>
                    <a:schemeClr val="tx1"/>
                  </a:solidFill>
                  <a:latin typeface="Verdana" charset="0"/>
                </a:rPr>
                <a:t>Kill </a:t>
              </a:r>
              <a:r>
                <a:rPr lang="en-US" i="1" dirty="0" err="1">
                  <a:solidFill>
                    <a:schemeClr val="tx1"/>
                  </a:solidFill>
                  <a:latin typeface="Verdana" charset="0"/>
                </a:rPr>
                <a:t>Writeback</a:t>
              </a:r>
              <a:endParaRPr lang="en-US" i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629400" y="1219200"/>
            <a:ext cx="1284288" cy="4343400"/>
            <a:chOff x="6629400" y="1219200"/>
            <a:chExt cx="1284288" cy="4343400"/>
          </a:xfrm>
        </p:grpSpPr>
        <p:sp>
          <p:nvSpPr>
            <p:cNvPr id="1377350" name="Line 70"/>
            <p:cNvSpPr>
              <a:spLocks noChangeShapeType="1"/>
            </p:cNvSpPr>
            <p:nvPr/>
          </p:nvSpPr>
          <p:spPr bwMode="auto">
            <a:xfrm>
              <a:off x="7848600" y="1447800"/>
              <a:ext cx="0" cy="41148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7" name="Text Box 87"/>
            <p:cNvSpPr txBox="1">
              <a:spLocks noChangeArrowheads="1"/>
            </p:cNvSpPr>
            <p:nvPr/>
          </p:nvSpPr>
          <p:spPr bwMode="auto">
            <a:xfrm>
              <a:off x="6629400" y="1219200"/>
              <a:ext cx="1284288" cy="6413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Commit 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132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7606-972F-6044-AB80-A3FFF3A6DD37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Handling Traps in In-Order Pipeline</a:t>
            </a:r>
            <a:endParaRPr lang="en-US" sz="1600" dirty="0"/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Hold exception flags in pipeline until commit point (M stage)</a:t>
            </a:r>
          </a:p>
          <a:p>
            <a:pPr lvl="1"/>
            <a:endParaRPr lang="en-US" dirty="0"/>
          </a:p>
          <a:p>
            <a:r>
              <a:rPr lang="en-US" dirty="0"/>
              <a:t>Exceptions in earlier pipe stages override later exceptions </a:t>
            </a:r>
            <a:r>
              <a:rPr lang="en-US" i="1" dirty="0"/>
              <a:t>for a given instruction</a:t>
            </a:r>
          </a:p>
          <a:p>
            <a:pPr lvl="1"/>
            <a:endParaRPr lang="en-US" dirty="0"/>
          </a:p>
          <a:p>
            <a:r>
              <a:rPr lang="en-US" dirty="0"/>
              <a:t>Inject external interrupts at commit point (override others)</a:t>
            </a: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exception/interrupt </a:t>
            </a:r>
            <a:r>
              <a:rPr lang="en-US" dirty="0"/>
              <a:t>at commit: update Cause and EPC registers, kill all stages, inject handler PC into fetch stage</a:t>
            </a:r>
          </a:p>
        </p:txBody>
      </p:sp>
    </p:spTree>
    <p:extLst>
      <p:ext uri="{BB962C8B-B14F-4D97-AF65-F5344CB8AC3E}">
        <p14:creationId xmlns:p14="http://schemas.microsoft.com/office/powerpoint/2010/main" val="89917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25778</TotalTime>
  <Words>2743</Words>
  <Application>Microsoft Macintosh PowerPoint</Application>
  <PresentationFormat>On-screen Show (4:3)</PresentationFormat>
  <Paragraphs>816</Paragraphs>
  <Slides>40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Image</vt:lpstr>
      <vt:lpstr>CS 61C:  Great Ideas in Computer Architecture  Virtual Memory</vt:lpstr>
      <vt:lpstr>Review</vt:lpstr>
      <vt:lpstr>You Are Here!</vt:lpstr>
      <vt:lpstr>Traps/Interrupts/Execeptions: altering the normal flow of control</vt:lpstr>
      <vt:lpstr>Terminology</vt:lpstr>
      <vt:lpstr>Precise Traps</vt:lpstr>
      <vt:lpstr>Trap Handling in 5-Stage Pipeline</vt:lpstr>
      <vt:lpstr>Save Exceptions Until Commit</vt:lpstr>
      <vt:lpstr>Handling Traps in In-Order Pipeline</vt:lpstr>
      <vt:lpstr>Trap Pipeline Diagram</vt:lpstr>
      <vt:lpstr>Virtual Memory</vt:lpstr>
      <vt:lpstr>“Bare” 5-Stage Pipeline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Administrivia</vt:lpstr>
      <vt:lpstr>Midterm 2 Distribution</vt:lpstr>
      <vt:lpstr>CS61C In the News: “Moore’s  Law 50 Years Anniversary!”</vt:lpstr>
      <vt:lpstr>Demand Paging in Atlas (1962)</vt:lpstr>
      <vt:lpstr>Hardware Organization of Atlas </vt:lpstr>
      <vt:lpstr>Atlas Demand Paging Scheme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Translation Lookaside Buffers (TLB)</vt:lpstr>
      <vt:lpstr>TLB Designs</vt:lpstr>
      <vt:lpstr>VM-related events in pipeline</vt:lpstr>
      <vt:lpstr>Hierarchical Page Table Walk: SPARC v8</vt:lpstr>
      <vt:lpstr>Page-Based Virtual-Memory Machine (Hardware Page-Table Walk)</vt:lpstr>
      <vt:lpstr>Address Translation: putting it all together</vt:lpstr>
      <vt:lpstr>Modern Virtual Memory Systems  Illusion of a large, private, uniform store</vt:lpstr>
      <vt:lpstr>VM features track historical uses: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Sagar Karandikar</cp:lastModifiedBy>
  <cp:revision>268</cp:revision>
  <cp:lastPrinted>2010-12-02T16:43:49Z</cp:lastPrinted>
  <dcterms:created xsi:type="dcterms:W3CDTF">2012-04-17T16:25:57Z</dcterms:created>
  <dcterms:modified xsi:type="dcterms:W3CDTF">2015-04-21T17:00:49Z</dcterms:modified>
</cp:coreProperties>
</file>