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80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81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4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7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808" r:id="rId2"/>
    <p:sldId id="949" r:id="rId3"/>
    <p:sldId id="885" r:id="rId4"/>
    <p:sldId id="942" r:id="rId5"/>
    <p:sldId id="951" r:id="rId6"/>
    <p:sldId id="952" r:id="rId7"/>
    <p:sldId id="957" r:id="rId8"/>
    <p:sldId id="958" r:id="rId9"/>
    <p:sldId id="953" r:id="rId10"/>
    <p:sldId id="954" r:id="rId11"/>
    <p:sldId id="959" r:id="rId12"/>
    <p:sldId id="962" r:id="rId13"/>
    <p:sldId id="963" r:id="rId14"/>
    <p:sldId id="966" r:id="rId15"/>
    <p:sldId id="965" r:id="rId16"/>
    <p:sldId id="972" r:id="rId17"/>
    <p:sldId id="973" r:id="rId18"/>
    <p:sldId id="974" r:id="rId19"/>
    <p:sldId id="975" r:id="rId20"/>
    <p:sldId id="967" r:id="rId21"/>
    <p:sldId id="968" r:id="rId22"/>
    <p:sldId id="1008" r:id="rId23"/>
    <p:sldId id="1013" r:id="rId24"/>
    <p:sldId id="1014" r:id="rId25"/>
    <p:sldId id="1015" r:id="rId26"/>
    <p:sldId id="1016" r:id="rId27"/>
    <p:sldId id="1017" r:id="rId28"/>
    <p:sldId id="1018" r:id="rId29"/>
    <p:sldId id="1019" r:id="rId30"/>
    <p:sldId id="1020" r:id="rId31"/>
    <p:sldId id="1021" r:id="rId32"/>
    <p:sldId id="1022" r:id="rId33"/>
    <p:sldId id="1024" r:id="rId34"/>
    <p:sldId id="1025" r:id="rId35"/>
    <p:sldId id="1026" r:id="rId36"/>
    <p:sldId id="1027" r:id="rId37"/>
    <p:sldId id="1028" r:id="rId38"/>
    <p:sldId id="1029" r:id="rId39"/>
    <p:sldId id="1035" r:id="rId40"/>
    <p:sldId id="1036" r:id="rId41"/>
    <p:sldId id="1037" r:id="rId42"/>
    <p:sldId id="1038" r:id="rId43"/>
    <p:sldId id="1039" r:id="rId44"/>
    <p:sldId id="1040" r:id="rId45"/>
    <p:sldId id="1041" r:id="rId46"/>
    <p:sldId id="1042" r:id="rId47"/>
    <p:sldId id="1046" r:id="rId48"/>
    <p:sldId id="1047" r:id="rId49"/>
    <p:sldId id="1048" r:id="rId50"/>
    <p:sldId id="1049" r:id="rId51"/>
    <p:sldId id="1050" r:id="rId52"/>
    <p:sldId id="970" r:id="rId53"/>
    <p:sldId id="1030" r:id="rId54"/>
    <p:sldId id="884" r:id="rId55"/>
    <p:sldId id="956" r:id="rId56"/>
    <p:sldId id="955" r:id="rId57"/>
    <p:sldId id="964" r:id="rId58"/>
    <p:sldId id="1071" r:id="rId59"/>
    <p:sldId id="1072" r:id="rId60"/>
    <p:sldId id="976" r:id="rId61"/>
    <p:sldId id="977" r:id="rId62"/>
    <p:sldId id="978" r:id="rId63"/>
    <p:sldId id="979" r:id="rId64"/>
    <p:sldId id="980" r:id="rId65"/>
    <p:sldId id="995" r:id="rId66"/>
    <p:sldId id="996" r:id="rId67"/>
    <p:sldId id="997" r:id="rId68"/>
    <p:sldId id="998" r:id="rId69"/>
    <p:sldId id="999" r:id="rId70"/>
    <p:sldId id="1000" r:id="rId71"/>
    <p:sldId id="1001" r:id="rId72"/>
    <p:sldId id="1002" r:id="rId73"/>
    <p:sldId id="1003" r:id="rId74"/>
    <p:sldId id="1004" r:id="rId75"/>
    <p:sldId id="1005" r:id="rId76"/>
    <p:sldId id="1006" r:id="rId77"/>
    <p:sldId id="1007" r:id="rId78"/>
    <p:sldId id="1073" r:id="rId79"/>
    <p:sldId id="1074" r:id="rId80"/>
    <p:sldId id="1011" r:id="rId81"/>
    <p:sldId id="1012" r:id="rId82"/>
    <p:sldId id="1031" r:id="rId83"/>
    <p:sldId id="1032" r:id="rId84"/>
    <p:sldId id="1033" r:id="rId85"/>
    <p:sldId id="1034" r:id="rId86"/>
    <p:sldId id="1051" r:id="rId87"/>
    <p:sldId id="1052" r:id="rId88"/>
    <p:sldId id="1053" r:id="rId89"/>
    <p:sldId id="1054" r:id="rId90"/>
    <p:sldId id="1055" r:id="rId91"/>
    <p:sldId id="1056" r:id="rId92"/>
    <p:sldId id="1057" r:id="rId93"/>
    <p:sldId id="1058" r:id="rId94"/>
    <p:sldId id="1059" r:id="rId95"/>
    <p:sldId id="1060" r:id="rId96"/>
    <p:sldId id="1061" r:id="rId97"/>
    <p:sldId id="1062" r:id="rId98"/>
    <p:sldId id="1063" r:id="rId99"/>
    <p:sldId id="1064" r:id="rId100"/>
    <p:sldId id="1065" r:id="rId101"/>
    <p:sldId id="1066" r:id="rId102"/>
    <p:sldId id="1067" r:id="rId103"/>
    <p:sldId id="1068" r:id="rId104"/>
    <p:sldId id="1069" r:id="rId105"/>
    <p:sldId id="1070" r:id="rId106"/>
    <p:sldId id="1075" r:id="rId10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800080"/>
    <a:srgbClr val="66FF33"/>
    <a:srgbClr val="FF0000"/>
    <a:srgbClr val="3333CC"/>
    <a:srgbClr val="FF8DA0"/>
    <a:srgbClr val="000550"/>
    <a:srgbClr val="8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1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8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interSettings" Target="printerSettings/printerSettings1.bin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presProps" Target="presProps.xml"/><Relationship Id="rId112" Type="http://schemas.openxmlformats.org/officeDocument/2006/relationships/viewProps" Target="viewProps.xml"/><Relationship Id="rId113" Type="http://schemas.openxmlformats.org/officeDocument/2006/relationships/theme" Target="theme/theme1.xml"/><Relationship Id="rId11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863" y="4564063"/>
            <a:ext cx="6302375" cy="431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581" tIns="46949" rIns="95581" bIns="46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12" charset="0"/>
        <a:ea typeface="ＭＳ Ｐゴシック" pitchFamily="18" charset="-128"/>
        <a:cs typeface="ＭＳ Ｐゴシック" pitchFamily="18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59300"/>
            <a:ext cx="6303962" cy="4321175"/>
          </a:xfrm>
          <a:noFill/>
          <a:ln w="9525"/>
        </p:spPr>
        <p:txBody>
          <a:bodyPr lIns="95629" tIns="46975" rIns="95629" bIns="46975"/>
          <a:lstStyle/>
          <a:p>
            <a:r>
              <a:rPr lang="en-US">
                <a:latin typeface="Arial" pitchFamily="18" charset="0"/>
              </a:rPr>
              <a:t>Greet class</a:t>
            </a:r>
          </a:p>
        </p:txBody>
      </p:sp>
      <p:sp>
        <p:nvSpPr>
          <p:cNvPr id="174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39" tIns="46980" rIns="95639" bIns="4698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40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6" tIns="48322" rIns="96646" bIns="4832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6" tIns="48322" rIns="96646" bIns="4832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9525" y="615950"/>
            <a:ext cx="4783138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4562475"/>
            <a:ext cx="6300787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83" tIns="47542" rIns="95083" bIns="47542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02" tIns="47351" rIns="94702" bIns="473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02" tIns="47351" rIns="94702" bIns="473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02" tIns="47351" rIns="94702" bIns="473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02" tIns="47351" rIns="94702" bIns="473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02" tIns="47351" rIns="94702" bIns="473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130" tIns="47714" rIns="97130" bIns="47714">
            <a:prstTxWarp prst="textNoShape">
              <a:avLst/>
            </a:prstTxWarp>
          </a:bodyPr>
          <a:lstStyle/>
          <a:p>
            <a:r>
              <a:rPr lang="en-US"/>
              <a:t>credential:</a:t>
            </a:r>
          </a:p>
          <a:p>
            <a:r>
              <a:rPr lang="en-US"/>
              <a:t>bring a computer</a:t>
            </a:r>
          </a:p>
          <a:p>
            <a:r>
              <a:rPr lang="en-US"/>
              <a:t>die photo</a:t>
            </a:r>
          </a:p>
          <a:p>
            <a:r>
              <a:rPr lang="en-US"/>
              <a:t>wafer</a:t>
            </a:r>
          </a:p>
          <a:p>
            <a:endParaRPr lang="en-US"/>
          </a:p>
          <a:p>
            <a:r>
              <a:rPr lang="en-US"/>
              <a:t>:</a:t>
            </a:r>
          </a:p>
          <a:p>
            <a:r>
              <a:rPr lang="en-US"/>
              <a:t>This can be an hidden slide.  I just want to use this to do my own planning.</a:t>
            </a:r>
          </a:p>
          <a:p>
            <a:r>
              <a:rPr lang="en-US"/>
              <a:t>I have rearranged Culler’s lecture slides slightly and add more slides.  This covers everything he covers in his first lecture (and more) but may </a:t>
            </a:r>
          </a:p>
          <a:p>
            <a:r>
              <a:rPr lang="en-US"/>
              <a:t>We will save the fun part, “ Levels of Organization,” at the end (so student can stay awake): I will show the internal stricture of the SS10/20.</a:t>
            </a:r>
          </a:p>
          <a:p>
            <a:endParaRPr lang="en-US"/>
          </a:p>
          <a:p>
            <a:r>
              <a:rPr lang="en-US"/>
              <a:t>Notes to Patterson: You may want to edit the slides in your section or add extra slides to taylor your needs. </a:t>
            </a:r>
          </a:p>
        </p:txBody>
      </p:sp>
      <p:sp>
        <p:nvSpPr>
          <p:cNvPr id="20961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615950"/>
            <a:ext cx="4784725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4560037"/>
            <a:ext cx="6306035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5" tIns="48321" rIns="96645" bIns="48321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7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14400" y="6654800"/>
            <a:ext cx="403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CS61CL </a:t>
            </a:r>
            <a:r>
              <a:rPr lang="en-US" sz="1000" b="1" dirty="0" smtClean="0">
                <a:solidFill>
                  <a:schemeClr val="tx1"/>
                </a:solidFill>
                <a:latin typeface="Helvetica" pitchFamily="-12" charset="0"/>
              </a:rPr>
              <a:t>L03 </a:t>
            </a:r>
            <a:r>
              <a:rPr lang="en-US" sz="1000" b="1" dirty="0" smtClean="0">
                <a:solidFill>
                  <a:schemeClr val="accent2"/>
                </a:solidFill>
                <a:latin typeface="Helvetica" pitchFamily="-12" charset="0"/>
              </a:rPr>
              <a:t>MIPS II:</a:t>
            </a:r>
            <a:r>
              <a:rPr lang="en-US" sz="1000" b="1" baseline="0" dirty="0" smtClean="0">
                <a:solidFill>
                  <a:schemeClr val="accent2"/>
                </a:solidFill>
                <a:latin typeface="Helvetica" pitchFamily="-12" charset="0"/>
              </a:rPr>
              <a:t> Procedures, Representation</a:t>
            </a:r>
            <a:r>
              <a:rPr lang="en-US" sz="1000" b="1" dirty="0" smtClean="0">
                <a:solidFill>
                  <a:schemeClr val="accent2"/>
                </a:solidFill>
                <a:latin typeface="Helvetica" pitchFamily="-12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(</a:t>
            </a:r>
            <a:fld id="{C08CB26F-AFBE-402E-A50D-EA9DBBBFA5ED}" type="slidenum">
              <a:rPr lang="en-US" sz="1000" b="1">
                <a:solidFill>
                  <a:schemeClr val="tx1"/>
                </a:solidFill>
                <a:latin typeface="Helvetica" pitchFamily="-12" charset="0"/>
              </a:rPr>
              <a:pPr algn="l"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934200" y="6651625"/>
            <a:ext cx="21971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Huddleston, Summer 2009 © UCB 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2" charset="0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pitchFamily="18" charset="-128"/>
          <a:cs typeface="ＭＳ Ｐゴシック" pitchFamily="18" charset="-128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pitchFamily="18" charset="0"/>
        <a:buChar char="•"/>
        <a:defRPr sz="3200" b="1">
          <a:solidFill>
            <a:schemeClr val="tx1"/>
          </a:solidFill>
          <a:latin typeface="+mn-lt"/>
          <a:ea typeface="ＭＳ Ｐゴシック" pitchFamily="18" charset="-128"/>
          <a:cs typeface="ＭＳ Ｐゴシック" pitchFamily="18" charset="-128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chemeClr val="tx1"/>
          </a:solidFill>
          <a:latin typeface="+mn-lt"/>
          <a:ea typeface="ＭＳ Ｐゴシック" pitchFamily="-12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-"/>
        <a:defRPr sz="2400" b="1">
          <a:solidFill>
            <a:schemeClr val="tx1"/>
          </a:solidFill>
          <a:latin typeface="+mn-lt"/>
          <a:ea typeface="ＭＳ Ｐゴシック" pitchFamily="-12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2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5334000"/>
            <a:ext cx="8077200" cy="457200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pitchFamily="18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Jeremy Huddleston</a:t>
            </a:r>
            <a:endParaRPr lang="en-US" sz="2800" b="1">
              <a:solidFill>
                <a:schemeClr val="bg1"/>
              </a:solidFill>
              <a:latin typeface="Courier New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2392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18" charset="0"/>
              </a:rPr>
              <a:t>inst.eecs.berkeley.edu/~cs61c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CS61CL : Machine Structures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Lecture </a:t>
            </a:r>
            <a:r>
              <a:rPr lang="en-US" sz="2800" b="1" dirty="0">
                <a:solidFill>
                  <a:schemeClr val="accent2"/>
                </a:solidFill>
              </a:rPr>
              <a:t>#</a:t>
            </a:r>
            <a:r>
              <a:rPr lang="en-US" sz="2800" b="1" dirty="0" smtClean="0">
                <a:solidFill>
                  <a:schemeClr val="accent2"/>
                </a:solidFill>
              </a:rPr>
              <a:t>4 – MIPS I: Registers, Memory, Decisions</a:t>
            </a: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2009-06-30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228600" y="4572000"/>
            <a:ext cx="51816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>
                <a:solidFill>
                  <a:srgbClr val="222222"/>
                </a:solidFill>
                <a:latin typeface="Arial" pitchFamily="18" charset="0"/>
              </a:rPr>
              <a:t> </a:t>
            </a:r>
            <a:r>
              <a:rPr lang="en-US" sz="3600" b="1">
                <a:solidFill>
                  <a:schemeClr val="tx1"/>
                </a:solidFill>
                <a:latin typeface="Arial" pitchFamily="18" charset="0"/>
              </a:rPr>
              <a:t>  </a:t>
            </a:r>
          </a:p>
        </p:txBody>
      </p:sp>
      <p:grpSp>
        <p:nvGrpSpPr>
          <p:cNvPr id="16390" name="Group 36"/>
          <p:cNvGrpSpPr>
            <a:grpSpLocks/>
          </p:cNvGrpSpPr>
          <p:nvPr/>
        </p:nvGrpSpPr>
        <p:grpSpPr bwMode="auto">
          <a:xfrm>
            <a:off x="3497263" y="2351088"/>
            <a:ext cx="2124075" cy="2832100"/>
            <a:chOff x="2203" y="1481"/>
            <a:chExt cx="1338" cy="1784"/>
          </a:xfrm>
        </p:grpSpPr>
        <p:pic>
          <p:nvPicPr>
            <p:cNvPr id="16391" name="Picture 20" descr="Jerem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1488"/>
              <a:ext cx="1330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2203" y="1481"/>
              <a:ext cx="1338" cy="1784"/>
            </a:xfrm>
            <a:prstGeom prst="rect">
              <a:avLst/>
            </a:prstGeom>
            <a:noFill/>
            <a:ln w="38100">
              <a:solidFill>
                <a:srgbClr val="00055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628491" cy="490391"/>
          </a:xfrm>
        </p:spPr>
        <p:txBody>
          <a:bodyPr/>
          <a:lstStyle/>
          <a:p>
            <a:r>
              <a:rPr lang="en-US" dirty="0"/>
              <a:t>Instruction Support for Functions </a:t>
            </a:r>
            <a:r>
              <a:rPr lang="en-US" dirty="0" smtClean="0"/>
              <a:t>(4/4)</a:t>
            </a:r>
            <a:endParaRPr lang="en-US" dirty="0"/>
          </a:p>
        </p:txBody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4387867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 ... </a:t>
            </a:r>
            <a:r>
              <a:rPr lang="en-US" sz="2400" dirty="0" err="1">
                <a:latin typeface="Courier New" pitchFamily="-65" charset="0"/>
              </a:rPr>
              <a:t>sum(a,b</a:t>
            </a:r>
            <a:r>
              <a:rPr lang="en-US" sz="2400" dirty="0">
                <a:latin typeface="Courier New" pitchFamily="-65" charset="0"/>
              </a:rPr>
              <a:t>);... </a:t>
            </a:r>
            <a:r>
              <a:rPr lang="en-US" sz="2400" dirty="0">
                <a:solidFill>
                  <a:schemeClr val="bg2"/>
                </a:solidFill>
                <a:latin typeface="Courier New" pitchFamily="-65" charset="0"/>
              </a:rPr>
              <a:t>/* a,b:$s0,$s1 */</a:t>
            </a:r>
            <a:br>
              <a:rPr lang="en-US" sz="24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}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 err="1">
                <a:latin typeface="Courier New" pitchFamily="-65" charset="0"/>
              </a:rPr>
              <a:t>int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sum(int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x</a:t>
            </a:r>
            <a:r>
              <a:rPr lang="en-US" sz="2400" dirty="0">
                <a:latin typeface="Courier New" pitchFamily="-65" charset="0"/>
              </a:rPr>
              <a:t>, </a:t>
            </a:r>
            <a:r>
              <a:rPr lang="en-US" sz="2400" dirty="0" err="1">
                <a:latin typeface="Courier New" pitchFamily="-65" charset="0"/>
              </a:rPr>
              <a:t>int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y</a:t>
            </a:r>
            <a:r>
              <a:rPr lang="en-US" sz="2400" dirty="0">
                <a:latin typeface="Courier New" pitchFamily="-65" charset="0"/>
              </a:rPr>
              <a:t>) {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	return </a:t>
            </a:r>
            <a:r>
              <a:rPr lang="en-US" sz="2400" dirty="0" err="1">
                <a:latin typeface="Courier New" pitchFamily="-65" charset="0"/>
              </a:rPr>
              <a:t>x+y</a:t>
            </a:r>
            <a:r>
              <a:rPr lang="en-US" sz="2400" dirty="0">
                <a:latin typeface="Courier New" pitchFamily="-65" charset="0"/>
              </a:rPr>
              <a:t>;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}</a:t>
            </a:r>
          </a:p>
          <a:p>
            <a:pPr>
              <a:buFont typeface="Times" pitchFamily="-65" charset="0"/>
              <a:buNone/>
            </a:pPr>
            <a:r>
              <a:rPr lang="en-US" sz="2400" dirty="0"/>
              <a:t> </a:t>
            </a:r>
            <a:r>
              <a:rPr lang="en-US" sz="2400" dirty="0" smtClean="0"/>
              <a:t>address (shown in decimal)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Times" pitchFamily="-65" charset="0"/>
              <a:buNone/>
            </a:pPr>
            <a:r>
              <a:rPr lang="en-US" sz="2400" dirty="0" smtClean="0"/>
              <a:t>	1000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>
                <a:latin typeface="Courier New" pitchFamily="-65" charset="0"/>
              </a:rPr>
              <a:t>add  $a0,$s0,$zero  </a:t>
            </a:r>
            <a:r>
              <a:rPr lang="en-US" sz="2400" i="1" dirty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400" i="1" dirty="0" err="1">
                <a:solidFill>
                  <a:schemeClr val="bg2"/>
                </a:solidFill>
                <a:latin typeface="Courier New" pitchFamily="-65" charset="0"/>
              </a:rPr>
              <a:t>x</a:t>
            </a:r>
            <a:r>
              <a:rPr lang="en-US" sz="2400" i="1" dirty="0">
                <a:solidFill>
                  <a:schemeClr val="bg2"/>
                </a:solidFill>
                <a:latin typeface="Courier New" pitchFamily="-65" charset="0"/>
              </a:rPr>
              <a:t> = a</a:t>
            </a:r>
            <a:r>
              <a:rPr lang="en-US" sz="2400" dirty="0">
                <a:solidFill>
                  <a:schemeClr val="bg2"/>
                </a:solidFill>
                <a:latin typeface="Courier New" pitchFamily="-65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dirty="0" smtClean="0"/>
              <a:t>1004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>
                <a:latin typeface="Courier New" pitchFamily="-65" charset="0"/>
              </a:rPr>
              <a:t>add  $a1,$s1,$zero  </a:t>
            </a:r>
            <a:r>
              <a:rPr lang="en-US" sz="2400" i="1" dirty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400" i="1" dirty="0" err="1">
                <a:solidFill>
                  <a:schemeClr val="bg2"/>
                </a:solidFill>
                <a:latin typeface="Courier New" pitchFamily="-65" charset="0"/>
              </a:rPr>
              <a:t>y</a:t>
            </a:r>
            <a:r>
              <a:rPr lang="en-US" sz="2400" i="1" dirty="0">
                <a:solidFill>
                  <a:schemeClr val="bg2"/>
                </a:solidFill>
                <a:latin typeface="Courier New" pitchFamily="-65" charset="0"/>
              </a:rPr>
              <a:t> = </a:t>
            </a:r>
            <a:r>
              <a:rPr lang="en-US" sz="2400" i="1" dirty="0" err="1">
                <a:solidFill>
                  <a:schemeClr val="bg2"/>
                </a:solidFill>
                <a:latin typeface="Courier New" pitchFamily="-65" charset="0"/>
              </a:rPr>
              <a:t>b</a:t>
            </a:r>
            <a:r>
              <a:rPr lang="en-US" sz="2400" dirty="0">
                <a:solidFill>
                  <a:schemeClr val="bg2"/>
                </a:solidFill>
                <a:latin typeface="Courier New" pitchFamily="-65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Courier New" pitchFamily="-65" charset="0"/>
              </a:rPr>
              <a:t/>
            </a:r>
            <a:br>
              <a:rPr lang="en-US" sz="2400" dirty="0" smtClean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dirty="0" smtClean="0"/>
              <a:t>1008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jal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  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sum</a:t>
            </a:r>
            <a:r>
              <a:rPr lang="en-US" sz="2400" dirty="0" smtClean="0">
                <a:latin typeface="Courier New" pitchFamily="-65" charset="0"/>
              </a:rPr>
              <a:t> 	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#$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ra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 = 1012, jump </a:t>
            </a:r>
            <a:r>
              <a:rPr lang="en-US" sz="2400" i="1" dirty="0">
                <a:solidFill>
                  <a:schemeClr val="bg2"/>
                </a:solidFill>
                <a:latin typeface="Courier New" pitchFamily="-65" charset="0"/>
              </a:rPr>
              <a:t>to 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sum</a:t>
            </a:r>
            <a:r>
              <a:rPr lang="en-US" sz="2400" dirty="0" smtClean="0">
                <a:latin typeface="Courier New" pitchFamily="-65" charset="0"/>
              </a:rPr>
              <a:t/>
            </a:r>
            <a:br>
              <a:rPr lang="en-US" sz="2400" dirty="0" smtClean="0">
                <a:latin typeface="Courier New" pitchFamily="-65" charset="0"/>
              </a:rPr>
            </a:br>
            <a:r>
              <a:rPr lang="en-US" sz="2400" dirty="0" smtClean="0"/>
              <a:t>1012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>
                <a:latin typeface="Courier New" pitchFamily="-65" charset="0"/>
              </a:rPr>
              <a:t>...</a:t>
            </a:r>
            <a:endParaRPr lang="en-US" sz="2400" dirty="0" smtClean="0">
              <a:latin typeface="Courier New" pitchFamily="-65" charset="0"/>
            </a:endParaRPr>
          </a:p>
          <a:p>
            <a:pPr>
              <a:buFont typeface="Times" pitchFamily="-65" charset="0"/>
              <a:buNone/>
            </a:pPr>
            <a:r>
              <a:rPr lang="en-US" sz="2400" dirty="0" smtClean="0">
                <a:latin typeface="Courier New" pitchFamily="-65" charset="0"/>
              </a:rPr>
              <a:t>	</a:t>
            </a:r>
            <a:r>
              <a:rPr lang="en-US" sz="2400" dirty="0"/>
              <a:t>2000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urier New" pitchFamily="-65" charset="0"/>
              </a:rPr>
              <a:t>sum</a:t>
            </a:r>
            <a:r>
              <a:rPr lang="en-US" sz="2400" dirty="0">
                <a:latin typeface="Courier New" pitchFamily="-65" charset="0"/>
              </a:rPr>
              <a:t>: add $v0,$a0,$a1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/>
              <a:t>2004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-65" charset="0"/>
              </a:rPr>
              <a:t>jr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   $</a:t>
            </a:r>
            <a:r>
              <a:rPr lang="en-US" sz="2400" dirty="0" err="1">
                <a:solidFill>
                  <a:schemeClr val="accent2"/>
                </a:solidFill>
                <a:latin typeface="Courier New" pitchFamily="-65" charset="0"/>
              </a:rPr>
              <a:t>ra</a:t>
            </a:r>
            <a:r>
              <a:rPr lang="en-US" sz="2400" dirty="0" smtClean="0">
                <a:latin typeface="Courier New" pitchFamily="-65" charset="0"/>
              </a:rPr>
              <a:t>	           </a:t>
            </a:r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-65" charset="0"/>
              </a:rPr>
              <a:t>#</a:t>
            </a:r>
            <a:r>
              <a:rPr lang="en-US" sz="24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-65" charset="0"/>
              </a:rPr>
              <a:t>nstruction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Courier New" pitchFamily="-65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33400" y="3048000"/>
            <a:ext cx="792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905000"/>
            <a:ext cx="47783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3505200"/>
            <a:ext cx="523701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Corbel"/>
                <a:cs typeface="Corbel"/>
              </a:rPr>
              <a:t>M</a:t>
            </a:r>
            <a:br>
              <a:rPr lang="en-US" sz="3200" b="1" dirty="0">
                <a:latin typeface="Corbel"/>
                <a:cs typeface="Corbel"/>
              </a:rPr>
            </a:br>
            <a:r>
              <a:rPr lang="en-US" sz="3200" b="1" dirty="0">
                <a:latin typeface="Corbel"/>
                <a:cs typeface="Corbel"/>
              </a:rPr>
              <a:t>I</a:t>
            </a:r>
            <a:br>
              <a:rPr lang="en-US" sz="3200" b="1" dirty="0">
                <a:latin typeface="Corbel"/>
                <a:cs typeface="Corbel"/>
              </a:rPr>
            </a:br>
            <a:r>
              <a:rPr lang="en-US" sz="3200" b="1" dirty="0">
                <a:latin typeface="Corbel"/>
                <a:cs typeface="Corbel"/>
              </a:rPr>
              <a:t>P</a:t>
            </a:r>
            <a:br>
              <a:rPr lang="en-US" sz="3200" b="1" dirty="0">
                <a:latin typeface="Corbel"/>
                <a:cs typeface="Corbel"/>
              </a:rPr>
            </a:br>
            <a:r>
              <a:rPr lang="en-US" sz="3200" b="1" dirty="0">
                <a:latin typeface="Corbel"/>
                <a:cs typeface="Corbel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18188" cy="474663"/>
          </a:xfrm>
        </p:spPr>
        <p:txBody>
          <a:bodyPr/>
          <a:lstStyle/>
          <a:p>
            <a:r>
              <a:rPr lang="en-US"/>
              <a:t>Example Pseudoinstructions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848600" cy="3698875"/>
          </a:xfrm>
        </p:spPr>
        <p:txBody>
          <a:bodyPr/>
          <a:lstStyle/>
          <a:p>
            <a:pPr>
              <a:lnSpc>
                <a:spcPct val="65000"/>
              </a:lnSpc>
            </a:pPr>
            <a:endParaRPr lang="en-US"/>
          </a:p>
          <a:p>
            <a:pPr>
              <a:lnSpc>
                <a:spcPct val="65000"/>
              </a:lnSpc>
            </a:pPr>
            <a:r>
              <a:rPr lang="en-US"/>
              <a:t>Rotate Right Instruction</a:t>
            </a:r>
            <a:endParaRPr lang="en-US">
              <a:latin typeface="Courier New" pitchFamily="17" charset="0"/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ror	reg, value</a:t>
            </a:r>
            <a:endParaRPr lang="en-US">
              <a:solidFill>
                <a:schemeClr val="accent2"/>
              </a:solidFill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/>
              <a:t>Expands to: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srl	</a:t>
            </a: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$at</a:t>
            </a:r>
            <a:r>
              <a:rPr lang="en-US">
                <a:latin typeface="Courier New" pitchFamily="17" charset="0"/>
              </a:rPr>
              <a:t>, reg, value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sll	reg, reg, 32-value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or	reg, reg, </a:t>
            </a: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$at</a:t>
            </a:r>
          </a:p>
          <a:p>
            <a:pPr lvl="1">
              <a:lnSpc>
                <a:spcPct val="65000"/>
              </a:lnSpc>
              <a:buFontTx/>
              <a:buNone/>
            </a:pPr>
            <a:endParaRPr lang="en-US">
              <a:latin typeface="Courier New" pitchFamily="17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77000" y="3352800"/>
            <a:ext cx="1905000" cy="304800"/>
            <a:chOff x="4080" y="2112"/>
            <a:chExt cx="1200" cy="192"/>
          </a:xfrm>
        </p:grpSpPr>
        <p:sp>
          <p:nvSpPr>
            <p:cNvPr id="19475" name="Rectangle 5" descr="Wide upward diagonal"/>
            <p:cNvSpPr>
              <a:spLocks noChangeArrowheads="1"/>
            </p:cNvSpPr>
            <p:nvPr/>
          </p:nvSpPr>
          <p:spPr bwMode="auto">
            <a:xfrm>
              <a:off x="4080" y="2112"/>
              <a:ext cx="336" cy="19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6" name="Rectangle 6" descr="Wide downward diagonal"/>
            <p:cNvSpPr>
              <a:spLocks noChangeArrowheads="1"/>
            </p:cNvSpPr>
            <p:nvPr/>
          </p:nvSpPr>
          <p:spPr bwMode="auto">
            <a:xfrm>
              <a:off x="4416" y="2112"/>
              <a:ext cx="864" cy="192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477000" y="2373313"/>
            <a:ext cx="1905000" cy="396875"/>
            <a:chOff x="4080" y="1495"/>
            <a:chExt cx="1200" cy="250"/>
          </a:xfrm>
        </p:grpSpPr>
        <p:sp>
          <p:nvSpPr>
            <p:cNvPr id="19472" name="Rectangle 8" descr="Wide upward diagonal"/>
            <p:cNvSpPr>
              <a:spLocks noChangeArrowheads="1"/>
            </p:cNvSpPr>
            <p:nvPr/>
          </p:nvSpPr>
          <p:spPr bwMode="auto">
            <a:xfrm>
              <a:off x="4080" y="1536"/>
              <a:ext cx="336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3" name="Rectangle 9" descr="Wide downward diagonal"/>
            <p:cNvSpPr>
              <a:spLocks noChangeArrowheads="1"/>
            </p:cNvSpPr>
            <p:nvPr/>
          </p:nvSpPr>
          <p:spPr bwMode="auto">
            <a:xfrm>
              <a:off x="4416" y="1536"/>
              <a:ext cx="864" cy="192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4" name="Text Box 10"/>
            <p:cNvSpPr txBox="1">
              <a:spLocks noChangeArrowheads="1"/>
            </p:cNvSpPr>
            <p:nvPr/>
          </p:nvSpPr>
          <p:spPr bwMode="auto">
            <a:xfrm>
              <a:off x="4166" y="1495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0</a:t>
              </a:r>
              <a:endParaRPr lang="en-US" sz="2000" b="1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77000" y="2843213"/>
            <a:ext cx="1905000" cy="396875"/>
            <a:chOff x="4080" y="1791"/>
            <a:chExt cx="1200" cy="25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080" y="1824"/>
              <a:ext cx="1200" cy="192"/>
              <a:chOff x="4080" y="1824"/>
              <a:chExt cx="1200" cy="192"/>
            </a:xfrm>
          </p:grpSpPr>
          <p:sp>
            <p:nvSpPr>
              <p:cNvPr id="19470" name="Rectangle 13" descr="Wide upward diagonal"/>
              <p:cNvSpPr>
                <a:spLocks noChangeArrowheads="1"/>
              </p:cNvSpPr>
              <p:nvPr/>
            </p:nvSpPr>
            <p:spPr bwMode="auto">
              <a:xfrm>
                <a:off x="4080" y="1824"/>
                <a:ext cx="336" cy="192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1" name="Rectangle 14" descr="Wide downward diagonal"/>
              <p:cNvSpPr>
                <a:spLocks noChangeArrowheads="1"/>
              </p:cNvSpPr>
              <p:nvPr/>
            </p:nvSpPr>
            <p:spPr bwMode="auto">
              <a:xfrm>
                <a:off x="4416" y="1824"/>
                <a:ext cx="864" cy="1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469" name="Text Box 15"/>
            <p:cNvSpPr txBox="1">
              <a:spLocks noChangeArrowheads="1"/>
            </p:cNvSpPr>
            <p:nvPr/>
          </p:nvSpPr>
          <p:spPr bwMode="auto">
            <a:xfrm>
              <a:off x="4790" y="1791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</a:rPr>
                <a:t>0</a:t>
              </a:r>
              <a:endParaRPr lang="en-US" sz="2000" b="1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462713" y="1524000"/>
            <a:ext cx="1933575" cy="304800"/>
            <a:chOff x="4071" y="960"/>
            <a:chExt cx="1218" cy="192"/>
          </a:xfrm>
        </p:grpSpPr>
        <p:sp>
          <p:nvSpPr>
            <p:cNvPr id="19465" name="Rectangle 17" descr="Wide upward diagonal"/>
            <p:cNvSpPr>
              <a:spLocks noChangeArrowheads="1"/>
            </p:cNvSpPr>
            <p:nvPr/>
          </p:nvSpPr>
          <p:spPr bwMode="auto">
            <a:xfrm>
              <a:off x="4944" y="960"/>
              <a:ext cx="336" cy="19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Rectangle 18" descr="Wide downward diagonal"/>
            <p:cNvSpPr>
              <a:spLocks noChangeArrowheads="1"/>
            </p:cNvSpPr>
            <p:nvPr/>
          </p:nvSpPr>
          <p:spPr bwMode="auto">
            <a:xfrm>
              <a:off x="4080" y="960"/>
              <a:ext cx="864" cy="192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467" name="AutoShape 19"/>
            <p:cNvCxnSpPr>
              <a:cxnSpLocks noChangeShapeType="1"/>
              <a:stCxn id="19465" idx="3"/>
              <a:endCxn id="19466" idx="1"/>
            </p:cNvCxnSpPr>
            <p:nvPr/>
          </p:nvCxnSpPr>
          <p:spPr bwMode="auto">
            <a:xfrm flipH="1">
              <a:off x="4071" y="1056"/>
              <a:ext cx="1218" cy="1"/>
            </a:xfrm>
            <a:prstGeom prst="bentConnector5">
              <a:avLst>
                <a:gd name="adj1" fmla="val -11083"/>
                <a:gd name="adj2" fmla="val -24000009"/>
                <a:gd name="adj3" fmla="val 11108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9464" name="Rectangle 20"/>
          <p:cNvSpPr>
            <a:spLocks noChangeArrowheads="1"/>
          </p:cNvSpPr>
          <p:nvPr/>
        </p:nvSpPr>
        <p:spPr bwMode="auto">
          <a:xfrm>
            <a:off x="609600" y="3276600"/>
            <a:ext cx="7848600" cy="280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65000"/>
              </a:lnSpc>
              <a:spcBef>
                <a:spcPct val="65000"/>
              </a:spcBef>
              <a:buSzPct val="100000"/>
              <a:buFont typeface="Times" pitchFamily="17" charset="0"/>
              <a:buChar char="•"/>
            </a:pPr>
            <a:endParaRPr lang="en-US" sz="3200" b="1">
              <a:solidFill>
                <a:schemeClr val="tx1"/>
              </a:solidFill>
            </a:endParaRPr>
          </a:p>
          <a:p>
            <a:pPr marL="685800" lvl="1" indent="-190500">
              <a:lnSpc>
                <a:spcPct val="65000"/>
              </a:lnSpc>
              <a:spcBef>
                <a:spcPct val="40000"/>
              </a:spcBef>
              <a:buSzPct val="100000"/>
            </a:pPr>
            <a:endParaRPr lang="en-US" sz="2800" b="1">
              <a:solidFill>
                <a:schemeClr val="tx1"/>
              </a:solidFill>
              <a:latin typeface="Courier New" pitchFamily="17" charset="0"/>
            </a:endParaRPr>
          </a:p>
          <a:p>
            <a:pPr marL="203200" indent="-203200">
              <a:lnSpc>
                <a:spcPct val="65000"/>
              </a:lnSpc>
              <a:spcBef>
                <a:spcPct val="65000"/>
              </a:spcBef>
              <a:buSzPct val="100000"/>
              <a:buFont typeface="Times" pitchFamily="17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“</a:t>
            </a:r>
            <a:r>
              <a:rPr lang="en-US" sz="3200" b="1">
                <a:solidFill>
                  <a:schemeClr val="accent2"/>
                </a:solidFill>
              </a:rPr>
              <a:t>N</a:t>
            </a:r>
            <a:r>
              <a:rPr lang="en-US" sz="3200" b="1">
                <a:solidFill>
                  <a:schemeClr val="tx1"/>
                </a:solidFill>
              </a:rPr>
              <a:t>o </a:t>
            </a:r>
            <a:r>
              <a:rPr lang="en-US" sz="3200" b="1">
                <a:solidFill>
                  <a:schemeClr val="accent2"/>
                </a:solidFill>
              </a:rPr>
              <a:t>OP</a:t>
            </a:r>
            <a:r>
              <a:rPr lang="en-US" sz="3200" b="1">
                <a:solidFill>
                  <a:schemeClr val="tx1"/>
                </a:solidFill>
              </a:rPr>
              <a:t>eration” instruction</a:t>
            </a:r>
          </a:p>
          <a:p>
            <a:pPr marL="685800" lvl="1" indent="-190500">
              <a:lnSpc>
                <a:spcPct val="65000"/>
              </a:lnSpc>
              <a:spcBef>
                <a:spcPct val="40000"/>
              </a:spcBef>
              <a:buSzPct val="100000"/>
            </a:pPr>
            <a:r>
              <a:rPr lang="en-US" sz="2800" b="1">
                <a:solidFill>
                  <a:schemeClr val="accent2"/>
                </a:solidFill>
                <a:latin typeface="Courier New" pitchFamily="17" charset="0"/>
              </a:rPr>
              <a:t>nop</a:t>
            </a:r>
          </a:p>
          <a:p>
            <a:pPr marL="685800" lvl="1" indent="-190500">
              <a:lnSpc>
                <a:spcPct val="65000"/>
              </a:lnSpc>
              <a:spcBef>
                <a:spcPct val="40000"/>
              </a:spcBef>
              <a:buSzPct val="100000"/>
            </a:pPr>
            <a:r>
              <a:rPr lang="en-US" sz="2800" b="1">
                <a:solidFill>
                  <a:schemeClr val="tx1"/>
                </a:solidFill>
              </a:rPr>
              <a:t>Expands to instruction = 0</a:t>
            </a:r>
            <a:r>
              <a:rPr lang="en-US" sz="2800" b="1" baseline="-25000">
                <a:solidFill>
                  <a:schemeClr val="tx1"/>
                </a:solidFill>
              </a:rPr>
              <a:t>ten</a:t>
            </a:r>
            <a:r>
              <a:rPr lang="en-US" sz="2800" b="1">
                <a:solidFill>
                  <a:schemeClr val="tx1"/>
                </a:solidFill>
              </a:rPr>
              <a:t>,</a:t>
            </a:r>
          </a:p>
          <a:p>
            <a:pPr marL="685800" lvl="1" indent="-190500">
              <a:lnSpc>
                <a:spcPct val="65000"/>
              </a:lnSpc>
              <a:spcBef>
                <a:spcPct val="40000"/>
              </a:spcBef>
              <a:buSzPct val="100000"/>
            </a:pP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sll	$0, $0, 0</a:t>
            </a:r>
            <a:r>
              <a:rPr lang="en-US" sz="2800" b="1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05475" cy="474663"/>
          </a:xfrm>
        </p:spPr>
        <p:txBody>
          <a:bodyPr/>
          <a:lstStyle/>
          <a:p>
            <a:r>
              <a:rPr lang="en-US"/>
              <a:t>Example Pseudoinstructions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39800"/>
            <a:ext cx="8763000" cy="52324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/>
              <a:t>Wrong operation for operand</a:t>
            </a:r>
            <a:endParaRPr lang="en-US">
              <a:latin typeface="Courier New" pitchFamily="17" charset="0"/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addu	reg,reg,value # should be addiu</a:t>
            </a:r>
          </a:p>
          <a:p>
            <a:pPr lvl="1">
              <a:lnSpc>
                <a:spcPct val="65000"/>
              </a:lnSpc>
              <a:buFontTx/>
              <a:buNone/>
            </a:pPr>
            <a:endParaRPr lang="en-US">
              <a:latin typeface="Courier New" pitchFamily="17" charset="0"/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/>
              <a:t>If value fits in 16 bits, </a:t>
            </a:r>
            <a:r>
              <a:rPr lang="en-US">
                <a:latin typeface="Courier New" pitchFamily="17" charset="0"/>
              </a:rPr>
              <a:t>addu</a:t>
            </a:r>
            <a:r>
              <a:rPr lang="en-US"/>
              <a:t> is changed to: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addiu	reg,reg,value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/>
              <a:t>else: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lui	</a:t>
            </a: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$at</a:t>
            </a:r>
            <a:r>
              <a:rPr lang="en-US">
                <a:latin typeface="Courier New" pitchFamily="17" charset="0"/>
              </a:rPr>
              <a:t>,upper 16 bits of value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ori	</a:t>
            </a: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$at</a:t>
            </a:r>
            <a:r>
              <a:rPr lang="en-US">
                <a:latin typeface="Courier New" pitchFamily="17" charset="0"/>
              </a:rPr>
              <a:t>,</a:t>
            </a: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$at</a:t>
            </a:r>
            <a:r>
              <a:rPr lang="en-US">
                <a:latin typeface="Courier New" pitchFamily="17" charset="0"/>
              </a:rPr>
              <a:t>,lower 16 bits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addu	reg,reg,</a:t>
            </a: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$at</a:t>
            </a:r>
          </a:p>
          <a:p>
            <a:pPr>
              <a:lnSpc>
                <a:spcPct val="65000"/>
              </a:lnSpc>
            </a:pPr>
            <a:r>
              <a:rPr lang="en-US">
                <a:solidFill>
                  <a:schemeClr val="accent2"/>
                </a:solidFill>
              </a:rPr>
              <a:t>How do we avoid confusion about whether we are talking about MIPS assembler with or without pseudoinstructions?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010275" cy="474662"/>
          </a:xfrm>
        </p:spPr>
        <p:txBody>
          <a:bodyPr/>
          <a:lstStyle/>
          <a:p>
            <a:r>
              <a:rPr lang="en-US"/>
              <a:t>True Assembly Language (3/3)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3370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MAL</a:t>
            </a:r>
            <a:r>
              <a:rPr lang="en-US"/>
              <a:t> (MIPS Assembly Language): the set of instructions that a programmer may use to code in MIPS; this </a:t>
            </a:r>
            <a:r>
              <a:rPr lang="en-US" u="sng">
                <a:solidFill>
                  <a:schemeClr val="accent2"/>
                </a:solidFill>
              </a:rPr>
              <a:t>includes</a:t>
            </a:r>
            <a:r>
              <a:rPr lang="en-US"/>
              <a:t> pseudoinstructions</a:t>
            </a:r>
          </a:p>
          <a:p>
            <a:r>
              <a:rPr lang="en-US">
                <a:solidFill>
                  <a:schemeClr val="accent2"/>
                </a:solidFill>
              </a:rPr>
              <a:t>TAL</a:t>
            </a:r>
            <a:r>
              <a:rPr lang="en-US"/>
              <a:t> (True Assembly Language): set of instructions that can actually get translated into a single machine language instruction (32-bit binary string)</a:t>
            </a:r>
          </a:p>
          <a:p>
            <a:r>
              <a:rPr lang="en-US">
                <a:solidFill>
                  <a:srgbClr val="800080"/>
                </a:solidFill>
              </a:rPr>
              <a:t>A program must be converted from MAL into TAL before translation into 1s &amp; 0s.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629400" cy="474663"/>
          </a:xfrm>
        </p:spPr>
        <p:txBody>
          <a:bodyPr/>
          <a:lstStyle/>
          <a:p>
            <a:r>
              <a:rPr lang="en-US"/>
              <a:t>Questions on Pseudoinstructions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157663"/>
          </a:xfrm>
        </p:spPr>
        <p:txBody>
          <a:bodyPr/>
          <a:lstStyle/>
          <a:p>
            <a:r>
              <a:rPr lang="en-US"/>
              <a:t>Question:</a:t>
            </a:r>
          </a:p>
          <a:p>
            <a:pPr lvl="1"/>
            <a:r>
              <a:rPr lang="en-US"/>
              <a:t>How does MIPS assembler / SPIM recognize pseudo-instructions?</a:t>
            </a:r>
          </a:p>
          <a:p>
            <a:r>
              <a:rPr lang="en-US"/>
              <a:t>Answer:</a:t>
            </a:r>
          </a:p>
          <a:p>
            <a:pPr lvl="1"/>
            <a:r>
              <a:rPr lang="en-US"/>
              <a:t>It looks for officially defined pseudo-instructions, such as </a:t>
            </a:r>
            <a:r>
              <a:rPr lang="en-US">
                <a:solidFill>
                  <a:schemeClr val="accent2"/>
                </a:solidFill>
                <a:latin typeface="Courier" pitchFamily="17" charset="0"/>
              </a:rPr>
              <a:t>ror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  <a:latin typeface="Courier" pitchFamily="17" charset="0"/>
              </a:rPr>
              <a:t>move</a:t>
            </a:r>
            <a:r>
              <a:rPr lang="en-US"/>
              <a:t> </a:t>
            </a:r>
          </a:p>
          <a:p>
            <a:pPr lvl="1"/>
            <a:r>
              <a:rPr lang="en-US"/>
              <a:t>It looks for special cases where the operand is incorrect for the operation and tries to handle it gracefully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051300" cy="474662"/>
          </a:xfrm>
        </p:spPr>
        <p:txBody>
          <a:bodyPr/>
          <a:lstStyle/>
          <a:p>
            <a:r>
              <a:rPr lang="en-US"/>
              <a:t>Rewrite TAL as MAL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132138"/>
          </a:xfrm>
        </p:spPr>
        <p:txBody>
          <a:bodyPr/>
          <a:lstStyle/>
          <a:p>
            <a:r>
              <a:rPr lang="en-US"/>
              <a:t>TAL:</a:t>
            </a:r>
          </a:p>
          <a:p>
            <a:pPr lvl="1">
              <a:buFontTx/>
              <a:buNone/>
            </a:pPr>
            <a:r>
              <a:rPr lang="en-US"/>
              <a:t>				</a:t>
            </a:r>
            <a:r>
              <a:rPr lang="en-US">
                <a:latin typeface="Courier New" pitchFamily="17" charset="0"/>
              </a:rPr>
              <a:t>or    $v0,$0,$0			Loop:	slt   $t0,$0,$a1					beq   $t0,$0,Exit					add   $v0,$v0,$a0					addi  $a1,$a1,-1					j     Loop				Exit:</a:t>
            </a:r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4724400"/>
            <a:ext cx="6248400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7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This time convert to MAL 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7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It’s OK for this exercise to make up MAL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907088" cy="474662"/>
          </a:xfrm>
        </p:spPr>
        <p:txBody>
          <a:bodyPr/>
          <a:lstStyle/>
          <a:p>
            <a:r>
              <a:rPr lang="en-US"/>
              <a:t>Rewrite TAL as MAL (Answer)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6625"/>
            <a:ext cx="7848600" cy="2339975"/>
          </a:xfrm>
        </p:spPr>
        <p:txBody>
          <a:bodyPr/>
          <a:lstStyle/>
          <a:p>
            <a:r>
              <a:rPr lang="en-US"/>
              <a:t>TAL:	</a:t>
            </a:r>
            <a:r>
              <a:rPr lang="en-US" sz="2800"/>
              <a:t>	</a:t>
            </a:r>
            <a:r>
              <a:rPr lang="en-US" sz="2800">
                <a:solidFill>
                  <a:schemeClr val="accent2"/>
                </a:solidFill>
                <a:latin typeface="Courier New" pitchFamily="17" charset="0"/>
              </a:rPr>
              <a:t>or    $v0,$0,$0</a:t>
            </a:r>
            <a:r>
              <a:rPr lang="en-US" sz="2800">
                <a:latin typeface="Courier New" pitchFamily="17" charset="0"/>
              </a:rPr>
              <a:t>			Loop:	</a:t>
            </a:r>
            <a:r>
              <a:rPr lang="en-US" sz="2800">
                <a:solidFill>
                  <a:schemeClr val="accent1"/>
                </a:solidFill>
                <a:latin typeface="Courier New" pitchFamily="17" charset="0"/>
              </a:rPr>
              <a:t>slt   $t0,$0,$a1					beq   $t0,$0,Exit	</a:t>
            </a:r>
            <a:r>
              <a:rPr lang="en-US" sz="2800">
                <a:latin typeface="Courier New" pitchFamily="17" charset="0"/>
              </a:rPr>
              <a:t>				add   $v0,$v0,$a0					</a:t>
            </a:r>
            <a:r>
              <a:rPr lang="en-US" sz="2800">
                <a:solidFill>
                  <a:srgbClr val="800080"/>
                </a:solidFill>
                <a:latin typeface="Courier New" pitchFamily="17" charset="0"/>
              </a:rPr>
              <a:t>addi  $a1,$a1,-1</a:t>
            </a:r>
            <a:r>
              <a:rPr lang="en-US" sz="2800">
                <a:latin typeface="Courier New" pitchFamily="17" charset="0"/>
              </a:rPr>
              <a:t>					j     Loop				Exit: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09600" y="3556000"/>
            <a:ext cx="8001000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7" charset="0"/>
              <a:buChar char="•"/>
              <a:tabLst>
                <a:tab pos="1657350" algn="l"/>
                <a:tab pos="2857500" algn="l"/>
                <a:tab pos="4000500" algn="l"/>
              </a:tabLst>
            </a:pPr>
            <a:r>
              <a:rPr lang="en-US" sz="3200" b="1">
                <a:solidFill>
                  <a:schemeClr val="tx1"/>
                </a:solidFill>
              </a:rPr>
              <a:t>MAL: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tabLst>
                <a:tab pos="1657350" algn="l"/>
                <a:tab pos="2857500" algn="l"/>
                <a:tab pos="4000500" algn="l"/>
              </a:tabLst>
            </a:pPr>
            <a:r>
              <a:rPr lang="en-US" sz="2800" b="1">
                <a:solidFill>
                  <a:schemeClr val="tx1"/>
                </a:solidFill>
              </a:rPr>
              <a:t>			</a:t>
            </a:r>
            <a:r>
              <a:rPr lang="en-US" sz="2800" b="1">
                <a:solidFill>
                  <a:schemeClr val="accent2"/>
                </a:solidFill>
                <a:latin typeface="Courier New" pitchFamily="17" charset="0"/>
              </a:rPr>
              <a:t>li	$v0,0</a:t>
            </a: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Loop:	</a:t>
            </a:r>
            <a:r>
              <a:rPr lang="en-US" sz="2800" b="1">
                <a:latin typeface="Courier New" pitchFamily="17" charset="0"/>
              </a:rPr>
              <a:t>ble	$a1,$zero,Exit</a:t>
            </a: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		add	$v0,$v0,$a0</a:t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		</a:t>
            </a:r>
            <a:r>
              <a:rPr lang="en-US" sz="2800" b="1">
                <a:solidFill>
                  <a:srgbClr val="800080"/>
                </a:solidFill>
                <a:latin typeface="Courier New" pitchFamily="17" charset="0"/>
              </a:rPr>
              <a:t>sub	$a1,$a1,1</a:t>
            </a: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		j	Loop</a:t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Exit:</a:t>
            </a:r>
            <a:endParaRPr 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PC-addressing</a:t>
            </a:r>
            <a:endParaRPr lang="en-US" dirty="0"/>
          </a:p>
        </p:txBody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the value in branch field change if we move the code?</a:t>
            </a:r>
          </a:p>
          <a:p>
            <a:r>
              <a:rPr lang="en-US" dirty="0" smtClean="0"/>
              <a:t>What do we do if destination is &gt; 2</a:t>
            </a:r>
            <a:r>
              <a:rPr lang="en-US" baseline="30000" dirty="0" smtClean="0"/>
              <a:t>15</a:t>
            </a:r>
            <a:r>
              <a:rPr lang="en-US" dirty="0" smtClean="0"/>
              <a:t> instructions away from branch?</a:t>
            </a:r>
          </a:p>
          <a:p>
            <a:r>
              <a:rPr lang="en-US" dirty="0" smtClean="0"/>
              <a:t>Why do we need different addressing modes (different ways of forming a memory address)? Why not just one?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211138"/>
            <a:ext cx="3868647" cy="490391"/>
          </a:xfrm>
        </p:spPr>
        <p:txBody>
          <a:bodyPr/>
          <a:lstStyle/>
          <a:p>
            <a:r>
              <a:rPr lang="en-US" dirty="0"/>
              <a:t>Nested </a:t>
            </a:r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094727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dirty="0" smtClean="0">
                <a:latin typeface="Courier New" pitchFamily="-65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int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sumSquare(int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int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y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) {</a:t>
            </a:r>
            <a:br>
              <a:rPr lang="en-US" dirty="0">
                <a:solidFill>
                  <a:schemeClr val="accent2"/>
                </a:solidFill>
                <a:latin typeface="Courier New" pitchFamily="-65" charset="0"/>
              </a:rPr>
            </a:b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	return 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mult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(x,x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)+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y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;</a:t>
            </a:r>
            <a:br>
              <a:rPr lang="en-US" dirty="0">
                <a:solidFill>
                  <a:schemeClr val="accent2"/>
                </a:solidFill>
                <a:latin typeface="Courier New" pitchFamily="-65" charset="0"/>
              </a:rPr>
            </a:b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}</a:t>
            </a:r>
          </a:p>
          <a:p>
            <a:r>
              <a:rPr lang="en-US" dirty="0"/>
              <a:t>Something called </a:t>
            </a:r>
            <a:r>
              <a:rPr lang="en-US" dirty="0" err="1">
                <a:latin typeface="Courier New" pitchFamily="-65" charset="0"/>
              </a:rPr>
              <a:t>sumSquare</a:t>
            </a:r>
            <a:r>
              <a:rPr lang="en-US" dirty="0"/>
              <a:t>, now </a:t>
            </a:r>
            <a:r>
              <a:rPr lang="en-US" dirty="0" err="1">
                <a:latin typeface="Courier New" pitchFamily="-65" charset="0"/>
              </a:rPr>
              <a:t>sumSquare</a:t>
            </a:r>
            <a:r>
              <a:rPr lang="en-US" dirty="0"/>
              <a:t> is calling </a:t>
            </a:r>
            <a:r>
              <a:rPr lang="en-US" sz="2800" dirty="0" err="1">
                <a:latin typeface="Courier New" pitchFamily="-65" charset="0"/>
              </a:rPr>
              <a:t>mult</a:t>
            </a:r>
            <a:r>
              <a:rPr lang="en-US" dirty="0"/>
              <a:t>.</a:t>
            </a:r>
          </a:p>
          <a:p>
            <a:r>
              <a:rPr lang="en-US" dirty="0"/>
              <a:t>So there’s a value in </a:t>
            </a:r>
            <a:r>
              <a:rPr lang="en-US" dirty="0">
                <a:latin typeface="Courier" pitchFamily="-65" charset="0"/>
              </a:rPr>
              <a:t>$</a:t>
            </a:r>
            <a:r>
              <a:rPr lang="en-US" dirty="0" err="1">
                <a:latin typeface="Courier" pitchFamily="-65" charset="0"/>
              </a:rPr>
              <a:t>ra</a:t>
            </a:r>
            <a:r>
              <a:rPr lang="en-US" dirty="0"/>
              <a:t> that </a:t>
            </a:r>
            <a:r>
              <a:rPr lang="en-US" dirty="0" err="1">
                <a:latin typeface="Courier New" pitchFamily="-65" charset="0"/>
              </a:rPr>
              <a:t>sumSquare</a:t>
            </a:r>
            <a:r>
              <a:rPr lang="en-US" dirty="0"/>
              <a:t> wants to jump back to, but this will be overwritten by the call to </a:t>
            </a:r>
            <a:r>
              <a:rPr lang="en-US" sz="2800" dirty="0" err="1">
                <a:latin typeface="Courier New" pitchFamily="-65" charset="0"/>
              </a:rPr>
              <a:t>mult</a:t>
            </a:r>
            <a:r>
              <a:rPr lang="en-US" dirty="0"/>
              <a:t>.</a:t>
            </a:r>
          </a:p>
          <a:p>
            <a:r>
              <a:rPr lang="en-US" dirty="0"/>
              <a:t>Need to save </a:t>
            </a:r>
            <a:r>
              <a:rPr lang="en-US" dirty="0" err="1">
                <a:latin typeface="Courier New" pitchFamily="-65" charset="0"/>
              </a:rPr>
              <a:t>sumSquare</a:t>
            </a:r>
            <a:r>
              <a:rPr lang="en-US" dirty="0"/>
              <a:t> return address before call to </a:t>
            </a:r>
            <a:r>
              <a:rPr lang="en-US" sz="2800" dirty="0" err="1">
                <a:latin typeface="Courier New" pitchFamily="-65" charset="0"/>
              </a:rPr>
              <a:t>mult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105400" cy="474662"/>
          </a:xfrm>
        </p:spPr>
        <p:txBody>
          <a:bodyPr/>
          <a:lstStyle/>
          <a:p>
            <a:r>
              <a:rPr lang="en-US" dirty="0"/>
              <a:t>Using the Stack (1/2)</a:t>
            </a:r>
          </a:p>
        </p:txBody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4731039"/>
          </a:xfrm>
        </p:spPr>
        <p:txBody>
          <a:bodyPr/>
          <a:lstStyle/>
          <a:p>
            <a:r>
              <a:rPr lang="en-US" dirty="0"/>
              <a:t>So we have a register </a:t>
            </a:r>
            <a:r>
              <a:rPr lang="en-US" dirty="0">
                <a:solidFill>
                  <a:schemeClr val="accent2"/>
                </a:solidFill>
                <a:latin typeface="Courier" pitchFamily="-65" charset="0"/>
              </a:rPr>
              <a:t>$sp</a:t>
            </a:r>
            <a:r>
              <a:rPr lang="en-US" dirty="0"/>
              <a:t> which always points to the last used space in the stack.</a:t>
            </a:r>
          </a:p>
          <a:p>
            <a:r>
              <a:rPr lang="en-US" dirty="0"/>
              <a:t>To use stack, we decrement this pointer by the amount of space we need and then fill it with info.</a:t>
            </a:r>
          </a:p>
          <a:p>
            <a:r>
              <a:rPr lang="en-US" dirty="0"/>
              <a:t>So, how do we compile this?</a:t>
            </a:r>
            <a:endParaRPr lang="en-US" dirty="0" smtClean="0"/>
          </a:p>
          <a:p>
            <a:pPr lvl="1">
              <a:buFontTx/>
              <a:buNone/>
            </a:pPr>
            <a:r>
              <a:rPr lang="en-US" dirty="0" err="1" smtClean="0">
                <a:latin typeface="Courier New" pitchFamily="-65" charset="0"/>
              </a:rPr>
              <a:t>int</a:t>
            </a:r>
            <a:r>
              <a:rPr lang="en-US" dirty="0" smtClean="0">
                <a:latin typeface="Courier New" pitchFamily="-65" charset="0"/>
              </a:rPr>
              <a:t> </a:t>
            </a:r>
            <a:r>
              <a:rPr lang="en-US" dirty="0" err="1">
                <a:latin typeface="Courier New" pitchFamily="-65" charset="0"/>
              </a:rPr>
              <a:t>sumSquare(int</a:t>
            </a:r>
            <a:r>
              <a:rPr lang="en-US" dirty="0">
                <a:latin typeface="Courier New" pitchFamily="-65" charset="0"/>
              </a:rPr>
              <a:t> </a:t>
            </a:r>
            <a:r>
              <a:rPr lang="en-US" dirty="0" err="1">
                <a:latin typeface="Courier New" pitchFamily="-65" charset="0"/>
              </a:rPr>
              <a:t>x</a:t>
            </a:r>
            <a:r>
              <a:rPr lang="en-US" dirty="0">
                <a:latin typeface="Courier New" pitchFamily="-65" charset="0"/>
              </a:rPr>
              <a:t>, </a:t>
            </a:r>
            <a:r>
              <a:rPr lang="en-US" dirty="0" err="1">
                <a:latin typeface="Courier New" pitchFamily="-65" charset="0"/>
              </a:rPr>
              <a:t>int</a:t>
            </a:r>
            <a:r>
              <a:rPr lang="en-US" dirty="0">
                <a:latin typeface="Courier New" pitchFamily="-65" charset="0"/>
              </a:rPr>
              <a:t> </a:t>
            </a:r>
            <a:r>
              <a:rPr lang="en-US" dirty="0" err="1">
                <a:latin typeface="Courier New" pitchFamily="-65" charset="0"/>
              </a:rPr>
              <a:t>y</a:t>
            </a:r>
            <a:r>
              <a:rPr lang="en-US" dirty="0">
                <a:latin typeface="Courier New" pitchFamily="-65" charset="0"/>
              </a:rPr>
              <a:t>) {</a:t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	return </a:t>
            </a:r>
            <a:r>
              <a:rPr lang="en-US" sz="2400" dirty="0" err="1">
                <a:latin typeface="Courier New" pitchFamily="-65" charset="0"/>
              </a:rPr>
              <a:t>mult</a:t>
            </a:r>
            <a:r>
              <a:rPr lang="en-US" dirty="0" err="1">
                <a:latin typeface="Courier New" pitchFamily="-65" charset="0"/>
              </a:rPr>
              <a:t>(x,x</a:t>
            </a:r>
            <a:r>
              <a:rPr lang="en-US" dirty="0">
                <a:latin typeface="Courier New" pitchFamily="-65" charset="0"/>
              </a:rPr>
              <a:t>)+ </a:t>
            </a:r>
            <a:r>
              <a:rPr lang="en-US" dirty="0" err="1">
                <a:latin typeface="Courier New" pitchFamily="-65" charset="0"/>
              </a:rPr>
              <a:t>y</a:t>
            </a:r>
            <a:r>
              <a:rPr lang="en-US" dirty="0" smtClean="0">
                <a:latin typeface="Courier New" pitchFamily="-65" charset="0"/>
              </a:rPr>
              <a:t>;</a:t>
            </a:r>
          </a:p>
          <a:p>
            <a:pPr lvl="1">
              <a:buFontTx/>
              <a:buNone/>
            </a:pPr>
            <a:r>
              <a:rPr lang="en-US" dirty="0" smtClean="0">
                <a:latin typeface="Courier New" pitchFamily="-65" charset="0"/>
              </a:rPr>
              <a:t>}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105400" cy="474662"/>
          </a:xfrm>
        </p:spPr>
        <p:txBody>
          <a:bodyPr/>
          <a:lstStyle/>
          <a:p>
            <a:r>
              <a:rPr lang="en-US" dirty="0"/>
              <a:t>Using the Stack (2/2)</a:t>
            </a:r>
          </a:p>
        </p:txBody>
      </p:sp>
      <p:sp>
        <p:nvSpPr>
          <p:cNvPr id="198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113709"/>
          </a:xfrm>
        </p:spPr>
        <p:txBody>
          <a:bodyPr/>
          <a:lstStyle/>
          <a:p>
            <a:pPr marL="0" indent="0"/>
            <a:r>
              <a:rPr lang="en-US" dirty="0" smtClean="0"/>
              <a:t> Hand</a:t>
            </a:r>
            <a:r>
              <a:rPr lang="en-US" dirty="0"/>
              <a:t>-compile</a:t>
            </a:r>
            <a:endParaRPr lang="en-US" dirty="0">
              <a:latin typeface="Courier New" pitchFamily="-65" charset="0"/>
            </a:endParaRPr>
          </a:p>
          <a:p>
            <a:pPr marL="0" indent="0">
              <a:buFont typeface="Times" pitchFamily="-65" charset="0"/>
              <a:buNone/>
            </a:pP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sumSquare</a:t>
            </a:r>
            <a:r>
              <a:rPr lang="en-US" sz="2800" dirty="0">
                <a:solidFill>
                  <a:schemeClr val="accent2"/>
                </a:solidFill>
                <a:latin typeface="Courier New" pitchFamily="-65" charset="0"/>
              </a:rPr>
              <a:t>:   </a:t>
            </a:r>
            <a:r>
              <a:rPr lang="en-US" sz="2800" dirty="0">
                <a:latin typeface="Courier New" pitchFamily="-65" charset="0"/>
              </a:rPr>
              <a:t/>
            </a:r>
            <a:br>
              <a:rPr lang="en-US" sz="2800" dirty="0">
                <a:latin typeface="Courier New" pitchFamily="-65" charset="0"/>
              </a:rPr>
            </a:br>
            <a:r>
              <a:rPr lang="en-US" sz="2800" dirty="0">
                <a:latin typeface="Courier New" pitchFamily="-65" charset="0"/>
              </a:rPr>
              <a:t> 	  </a:t>
            </a:r>
            <a:r>
              <a:rPr lang="en-US" sz="2800" dirty="0" err="1">
                <a:latin typeface="Courier New" pitchFamily="-65" charset="0"/>
              </a:rPr>
              <a:t>addi</a:t>
            </a:r>
            <a:r>
              <a:rPr lang="en-US" sz="2800" dirty="0">
                <a:latin typeface="Courier New" pitchFamily="-65" charset="0"/>
              </a:rPr>
              <a:t> $sp,$sp,-8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space on stack</a:t>
            </a:r>
            <a:r>
              <a:rPr lang="en-US" sz="2800" dirty="0">
                <a:solidFill>
                  <a:schemeClr val="bg2"/>
                </a:solidFill>
                <a:latin typeface="Courier New" pitchFamily="-65" charset="0"/>
              </a:rPr>
              <a:t/>
            </a:r>
            <a:br>
              <a:rPr lang="en-US" sz="28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800" dirty="0">
                <a:latin typeface="Courier New" pitchFamily="-65" charset="0"/>
              </a:rPr>
              <a:t> 	  </a:t>
            </a:r>
            <a:r>
              <a:rPr lang="en-US" sz="2800" dirty="0" err="1">
                <a:latin typeface="Courier New" pitchFamily="-65" charset="0"/>
              </a:rPr>
              <a:t>sw</a:t>
            </a:r>
            <a:r>
              <a:rPr lang="en-US" sz="2800" dirty="0">
                <a:latin typeface="Courier New" pitchFamily="-65" charset="0"/>
              </a:rPr>
              <a:t> $</a:t>
            </a:r>
            <a:r>
              <a:rPr lang="en-US" sz="2800" dirty="0" err="1">
                <a:latin typeface="Courier New" pitchFamily="-65" charset="0"/>
              </a:rPr>
              <a:t>ra</a:t>
            </a:r>
            <a:r>
              <a:rPr lang="en-US" sz="2800" dirty="0">
                <a:latin typeface="Courier New" pitchFamily="-65" charset="0"/>
              </a:rPr>
              <a:t>, 4($sp)	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save ret 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addr</a:t>
            </a:r>
            <a:r>
              <a:rPr lang="en-US" sz="2800" i="1" dirty="0">
                <a:latin typeface="Courier New" pitchFamily="-65" charset="0"/>
              </a:rPr>
              <a:t/>
            </a:r>
            <a:br>
              <a:rPr lang="en-US" sz="2800" i="1" dirty="0">
                <a:latin typeface="Courier New" pitchFamily="-65" charset="0"/>
              </a:rPr>
            </a:br>
            <a:r>
              <a:rPr lang="en-US" sz="2800" dirty="0">
                <a:latin typeface="Courier New" pitchFamily="-65" charset="0"/>
              </a:rPr>
              <a:t> 	  </a:t>
            </a:r>
            <a:r>
              <a:rPr lang="en-US" sz="2800" dirty="0" err="1">
                <a:latin typeface="Courier New" pitchFamily="-65" charset="0"/>
              </a:rPr>
              <a:t>sw</a:t>
            </a:r>
            <a:r>
              <a:rPr lang="en-US" sz="2800" dirty="0">
                <a:latin typeface="Courier New" pitchFamily="-65" charset="0"/>
              </a:rPr>
              <a:t> $a1, 0($sp)	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save </a:t>
            </a:r>
            <a:r>
              <a:rPr lang="en-US" sz="2800" i="1" dirty="0" err="1" smtClean="0">
                <a:solidFill>
                  <a:schemeClr val="bg2"/>
                </a:solidFill>
                <a:latin typeface="Courier New" pitchFamily="-65" charset="0"/>
              </a:rPr>
              <a:t>y</a:t>
            </a:r>
            <a:endParaRPr lang="en-US" sz="2800" i="1" dirty="0" smtClean="0">
              <a:solidFill>
                <a:schemeClr val="bg2"/>
              </a:solidFill>
              <a:latin typeface="Courier New" pitchFamily="-65" charset="0"/>
            </a:endParaRPr>
          </a:p>
          <a:p>
            <a:pPr marL="0" indent="0">
              <a:buFont typeface="Times" pitchFamily="-65" charset="0"/>
              <a:buNone/>
            </a:pP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  	  </a:t>
            </a:r>
            <a:r>
              <a:rPr lang="en-US" sz="2800" dirty="0" smtClean="0">
                <a:latin typeface="Courier New" pitchFamily="-65" charset="0"/>
              </a:rPr>
              <a:t>add</a:t>
            </a:r>
            <a:r>
              <a:rPr lang="en-US" sz="2800" i="1" dirty="0" smtClean="0">
                <a:latin typeface="Courier New" pitchFamily="-65" charset="0"/>
              </a:rPr>
              <a:t> </a:t>
            </a:r>
            <a:r>
              <a:rPr lang="en-US" sz="2800" dirty="0" smtClean="0">
                <a:latin typeface="Courier New" pitchFamily="-65" charset="0"/>
              </a:rPr>
              <a:t>$a1,$a0,$zero</a:t>
            </a:r>
            <a:r>
              <a:rPr lang="en-US" sz="2800" i="1" dirty="0" smtClean="0">
                <a:latin typeface="Courier New" pitchFamily="-65" charset="0"/>
              </a:rPr>
              <a:t>	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800" i="1" dirty="0" err="1" smtClean="0">
                <a:solidFill>
                  <a:schemeClr val="bg2"/>
                </a:solidFill>
                <a:latin typeface="Courier New" pitchFamily="-65" charset="0"/>
              </a:rPr>
              <a:t>mult(x,x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)</a:t>
            </a:r>
            <a:r>
              <a:rPr lang="en-US" sz="2800" dirty="0" smtClean="0">
                <a:latin typeface="Courier New" pitchFamily="-65" charset="0"/>
              </a:rPr>
              <a:t>      	  </a:t>
            </a:r>
            <a:r>
              <a:rPr lang="en-US" sz="2800" dirty="0" err="1" smtClean="0">
                <a:latin typeface="Courier New" pitchFamily="-65" charset="0"/>
              </a:rPr>
              <a:t>jal</a:t>
            </a:r>
            <a:r>
              <a:rPr lang="en-US" sz="2800" dirty="0" smtClean="0">
                <a:latin typeface="Courier New" pitchFamily="-65" charset="0"/>
              </a:rPr>
              <a:t> </a:t>
            </a:r>
            <a:r>
              <a:rPr lang="en-US" sz="2800" dirty="0" err="1" smtClean="0">
                <a:latin typeface="Courier New" pitchFamily="-65" charset="0"/>
              </a:rPr>
              <a:t>mult</a:t>
            </a:r>
            <a:r>
              <a:rPr lang="en-US" sz="2800" dirty="0" smtClean="0">
                <a:latin typeface="Courier New" pitchFamily="-65" charset="0"/>
              </a:rPr>
              <a:t> 		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# call </a:t>
            </a:r>
            <a:r>
              <a:rPr lang="en-US" sz="2800" i="1" dirty="0" err="1" smtClean="0">
                <a:solidFill>
                  <a:schemeClr val="bg2"/>
                </a:solidFill>
                <a:latin typeface="Courier New" pitchFamily="-65" charset="0"/>
              </a:rPr>
              <a:t>mult</a:t>
            </a:r>
            <a:endParaRPr lang="en-US" sz="2800" i="1" dirty="0" smtClean="0">
              <a:solidFill>
                <a:schemeClr val="bg2"/>
              </a:solidFill>
              <a:latin typeface="Courier New" pitchFamily="-65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 pitchFamily="-65" charset="0"/>
              </a:rPr>
              <a:t>      </a:t>
            </a:r>
            <a:r>
              <a:rPr lang="en-US" sz="2800" dirty="0" err="1" smtClean="0">
                <a:latin typeface="Courier New" pitchFamily="-65" charset="0"/>
              </a:rPr>
              <a:t>lw</a:t>
            </a:r>
            <a:r>
              <a:rPr lang="en-US" sz="2800" dirty="0" smtClean="0">
                <a:latin typeface="Courier New" pitchFamily="-65" charset="0"/>
              </a:rPr>
              <a:t> $a1, 0($sp)	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# restore </a:t>
            </a:r>
            <a:r>
              <a:rPr lang="en-US" sz="2800" i="1" dirty="0" err="1" smtClean="0">
                <a:solidFill>
                  <a:schemeClr val="bg2"/>
                </a:solidFill>
                <a:latin typeface="Courier New" pitchFamily="-65" charset="0"/>
              </a:rPr>
              <a:t>y</a:t>
            </a:r>
            <a:r>
              <a:rPr lang="en-US" sz="2800" i="1" dirty="0" smtClean="0">
                <a:latin typeface="Courier New" pitchFamily="-65" charset="0"/>
              </a:rPr>
              <a:t/>
            </a:r>
            <a:br>
              <a:rPr lang="en-US" sz="2800" i="1" dirty="0" smtClean="0">
                <a:latin typeface="Courier New" pitchFamily="-65" charset="0"/>
              </a:rPr>
            </a:br>
            <a:r>
              <a:rPr lang="en-US" sz="2800" i="1" dirty="0" smtClean="0">
                <a:latin typeface="Courier New" pitchFamily="-65" charset="0"/>
              </a:rPr>
              <a:t>	  </a:t>
            </a:r>
            <a:r>
              <a:rPr lang="en-US" sz="2800" dirty="0" smtClean="0">
                <a:latin typeface="Courier New" pitchFamily="-65" charset="0"/>
              </a:rPr>
              <a:t>add $v0,$v0,$a1</a:t>
            </a:r>
            <a:r>
              <a:rPr lang="en-US" sz="2800" i="1" dirty="0" smtClean="0">
                <a:latin typeface="Courier New" pitchFamily="-65" charset="0"/>
              </a:rPr>
              <a:t>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800" i="1" dirty="0" err="1" smtClean="0">
                <a:solidFill>
                  <a:schemeClr val="bg2"/>
                </a:solidFill>
                <a:latin typeface="Courier New" pitchFamily="-65" charset="0"/>
              </a:rPr>
              <a:t>mult()+y</a:t>
            </a:r>
            <a:r>
              <a:rPr lang="en-US" sz="2800" i="1" dirty="0" smtClean="0">
                <a:latin typeface="Courier New" pitchFamily="-65" charset="0"/>
              </a:rPr>
              <a:t>	  </a:t>
            </a:r>
            <a:r>
              <a:rPr lang="en-US" sz="2800" dirty="0" smtClean="0">
                <a:latin typeface="Courier New" pitchFamily="-65" charset="0"/>
              </a:rPr>
              <a:t>  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itchFamily="-65" charset="0"/>
              </a:rPr>
              <a:t>      </a:t>
            </a:r>
            <a:r>
              <a:rPr lang="en-US" sz="2800" dirty="0" err="1" smtClean="0">
                <a:latin typeface="Courier New" pitchFamily="-65" charset="0"/>
              </a:rPr>
              <a:t>lw</a:t>
            </a:r>
            <a:r>
              <a:rPr lang="en-US" sz="2800" dirty="0" smtClean="0">
                <a:latin typeface="Courier New" pitchFamily="-65" charset="0"/>
              </a:rPr>
              <a:t> $</a:t>
            </a:r>
            <a:r>
              <a:rPr lang="en-US" sz="2800" dirty="0" err="1" smtClean="0">
                <a:latin typeface="Courier New" pitchFamily="-65" charset="0"/>
              </a:rPr>
              <a:t>ra</a:t>
            </a:r>
            <a:r>
              <a:rPr lang="en-US" sz="2800" dirty="0" smtClean="0">
                <a:latin typeface="Courier New" pitchFamily="-65" charset="0"/>
              </a:rPr>
              <a:t>, 4($sp) 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# get ret </a:t>
            </a:r>
            <a:r>
              <a:rPr lang="en-US" sz="2800" i="1" dirty="0" err="1" smtClean="0">
                <a:solidFill>
                  <a:schemeClr val="bg2"/>
                </a:solidFill>
                <a:latin typeface="Courier New" pitchFamily="-65" charset="0"/>
              </a:rPr>
              <a:t>addr</a:t>
            </a:r>
            <a:r>
              <a:rPr lang="en-US" sz="2800" i="1" dirty="0" smtClean="0">
                <a:latin typeface="Courier New" pitchFamily="-65" charset="0"/>
              </a:rPr>
              <a:t/>
            </a:r>
            <a:br>
              <a:rPr lang="en-US" sz="2800" i="1" dirty="0" smtClean="0">
                <a:latin typeface="Courier New" pitchFamily="-65" charset="0"/>
              </a:rPr>
            </a:br>
            <a:r>
              <a:rPr lang="en-US" sz="2800" i="1" dirty="0" smtClean="0">
                <a:latin typeface="Courier New" pitchFamily="-65" charset="0"/>
              </a:rPr>
              <a:t>	  </a:t>
            </a:r>
            <a:r>
              <a:rPr lang="en-US" sz="2800" dirty="0" err="1" smtClean="0">
                <a:latin typeface="Courier New" pitchFamily="-65" charset="0"/>
              </a:rPr>
              <a:t>addi</a:t>
            </a:r>
            <a:r>
              <a:rPr lang="en-US" sz="2800" dirty="0" smtClean="0">
                <a:latin typeface="Courier New" pitchFamily="-65" charset="0"/>
              </a:rPr>
              <a:t> $sp,$sp,8 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# restore stack</a:t>
            </a:r>
            <a:r>
              <a:rPr lang="en-US" sz="2800" i="1" dirty="0" smtClean="0">
                <a:latin typeface="Courier New" pitchFamily="-65" charset="0"/>
              </a:rPr>
              <a:t/>
            </a:r>
            <a:br>
              <a:rPr lang="en-US" sz="2800" i="1" dirty="0" smtClean="0">
                <a:latin typeface="Courier New" pitchFamily="-65" charset="0"/>
              </a:rPr>
            </a:br>
            <a:r>
              <a:rPr lang="en-US" sz="2800" i="1" dirty="0" smtClean="0">
                <a:latin typeface="Courier New" pitchFamily="-65" charset="0"/>
              </a:rPr>
              <a:t>	  </a:t>
            </a:r>
            <a:r>
              <a:rPr lang="en-US" sz="2800" dirty="0" err="1" smtClean="0">
                <a:latin typeface="Courier New" pitchFamily="-65" charset="0"/>
              </a:rPr>
              <a:t>jr</a:t>
            </a:r>
            <a:r>
              <a:rPr lang="en-US" sz="2800" dirty="0" smtClean="0">
                <a:latin typeface="Courier New" pitchFamily="-65" charset="0"/>
              </a:rPr>
              <a:t> $</a:t>
            </a:r>
            <a:r>
              <a:rPr lang="en-US" sz="2800" dirty="0" err="1" smtClean="0">
                <a:latin typeface="Courier New" pitchFamily="-65" charset="0"/>
              </a:rPr>
              <a:t>ra</a:t>
            </a:r>
            <a:endParaRPr lang="en-US" sz="2800" dirty="0" smtClean="0">
              <a:latin typeface="Courier New" pitchFamily="-65" charset="0"/>
            </a:endParaRPr>
          </a:p>
        </p:txBody>
      </p:sp>
      <p:sp>
        <p:nvSpPr>
          <p:cNvPr id="1984518" name="Rectangle 6"/>
          <p:cNvSpPr>
            <a:spLocks noChangeArrowheads="1"/>
          </p:cNvSpPr>
          <p:nvPr/>
        </p:nvSpPr>
        <p:spPr bwMode="auto">
          <a:xfrm>
            <a:off x="3429000" y="1066800"/>
            <a:ext cx="5486400" cy="8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algn="l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000" b="1" dirty="0" err="1">
                <a:solidFill>
                  <a:schemeClr val="accent2"/>
                </a:solidFill>
                <a:latin typeface="Courier New" pitchFamily="-65" charset="0"/>
              </a:rPr>
              <a:t>int</a:t>
            </a:r>
            <a:r>
              <a:rPr lang="en-US" sz="2000" b="1" dirty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-65" charset="0"/>
              </a:rPr>
              <a:t>sumSquare(int</a:t>
            </a:r>
            <a:r>
              <a:rPr lang="en-US" sz="2000" b="1" dirty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-65" charset="0"/>
              </a:rPr>
              <a:t>x</a:t>
            </a:r>
            <a:r>
              <a:rPr lang="en-US" sz="2000" b="1" dirty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-65" charset="0"/>
              </a:rPr>
              <a:t>int</a:t>
            </a:r>
            <a:r>
              <a:rPr lang="en-US" sz="2000" b="1" dirty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-65" charset="0"/>
              </a:rPr>
              <a:t>y</a:t>
            </a:r>
            <a:r>
              <a:rPr lang="en-US" sz="2000" b="1" dirty="0">
                <a:solidFill>
                  <a:schemeClr val="accent2"/>
                </a:solidFill>
                <a:latin typeface="Courier New" pitchFamily="-65" charset="0"/>
              </a:rPr>
              <a:t>)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-65" charset="0"/>
              </a:rPr>
              <a:t>{	return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-65" charset="0"/>
              </a:rPr>
              <a:t>mult(x,x</a:t>
            </a:r>
            <a:r>
              <a:rPr lang="en-US" sz="2000" b="1" dirty="0">
                <a:solidFill>
                  <a:schemeClr val="accent2"/>
                </a:solidFill>
                <a:latin typeface="Courier New" pitchFamily="-65" charset="0"/>
              </a:rPr>
              <a:t>)+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-65" charset="0"/>
              </a:rPr>
              <a:t>y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-65" charset="0"/>
              </a:rPr>
              <a:t>;		}</a:t>
            </a:r>
            <a:endParaRPr lang="en-US" sz="2000" b="1" dirty="0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1984519" name="Text Box 7"/>
          <p:cNvSpPr txBox="1">
            <a:spLocks noChangeArrowheads="1"/>
          </p:cNvSpPr>
          <p:nvPr/>
        </p:nvSpPr>
        <p:spPr bwMode="auto">
          <a:xfrm>
            <a:off x="304800" y="2133600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orbel"/>
                <a:cs typeface="Corbel"/>
              </a:rPr>
              <a:t>“push”</a:t>
            </a:r>
          </a:p>
        </p:txBody>
      </p:sp>
      <p:sp>
        <p:nvSpPr>
          <p:cNvPr id="1984520" name="Text Box 8"/>
          <p:cNvSpPr txBox="1">
            <a:spLocks noChangeArrowheads="1"/>
          </p:cNvSpPr>
          <p:nvPr/>
        </p:nvSpPr>
        <p:spPr bwMode="auto">
          <a:xfrm>
            <a:off x="304800" y="5334000"/>
            <a:ext cx="1107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orbel"/>
                <a:cs typeface="Corbel"/>
              </a:rPr>
              <a:t>“pop”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474663"/>
          </a:xfrm>
        </p:spPr>
        <p:txBody>
          <a:bodyPr/>
          <a:lstStyle/>
          <a:p>
            <a:r>
              <a:rPr lang="en-US" dirty="0"/>
              <a:t>Basic Structure of a Function</a:t>
            </a:r>
          </a:p>
        </p:txBody>
      </p:sp>
      <p:sp>
        <p:nvSpPr>
          <p:cNvPr id="199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028042"/>
          </a:xfrm>
        </p:spPr>
        <p:txBody>
          <a:bodyPr/>
          <a:lstStyle/>
          <a:p>
            <a:pPr marL="0" indent="0">
              <a:lnSpc>
                <a:spcPct val="85000"/>
              </a:lnSpc>
              <a:buFont typeface="Times" pitchFamily="-65" charset="0"/>
              <a:buNone/>
              <a:tabLst>
                <a:tab pos="742950" algn="l"/>
              </a:tabLst>
            </a:pPr>
            <a:r>
              <a:rPr lang="en-US" sz="2400" dirty="0" err="1" smtClean="0">
                <a:latin typeface="Courier New" pitchFamily="-65" charset="0"/>
              </a:rPr>
              <a:t>entry_label</a:t>
            </a:r>
            <a:r>
              <a:rPr lang="en-US" sz="2400" dirty="0">
                <a:latin typeface="Courier New" pitchFamily="-65" charset="0"/>
              </a:rPr>
              <a:t>:</a:t>
            </a:r>
            <a:r>
              <a:rPr lang="en-US" sz="2400" dirty="0"/>
              <a:t> </a:t>
            </a:r>
            <a:r>
              <a:rPr lang="en-US" sz="2400" dirty="0">
                <a:latin typeface="Courier New" pitchFamily="-65" charset="0"/>
              </a:rPr>
              <a:t/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addi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 $</a:t>
            </a: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sp,$sp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, </a:t>
            </a:r>
            <a:r>
              <a:rPr lang="en-US" sz="2400" dirty="0">
                <a:latin typeface="Courier New" pitchFamily="-65" charset="0"/>
              </a:rPr>
              <a:t>-</a:t>
            </a:r>
            <a:r>
              <a:rPr lang="en-US" sz="2400" dirty="0" err="1">
                <a:latin typeface="Courier New" pitchFamily="-65" charset="0"/>
              </a:rPr>
              <a:t>framesize</a:t>
            </a:r>
            <a:r>
              <a:rPr lang="en-US" sz="2400" dirty="0">
                <a:latin typeface="Courier New" pitchFamily="-65" charset="0"/>
              </a:rPr>
              <a:t/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sw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 $</a:t>
            </a: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ra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, </a:t>
            </a:r>
            <a:r>
              <a:rPr lang="en-US" sz="2400" dirty="0">
                <a:latin typeface="Courier New" pitchFamily="-65" charset="0"/>
              </a:rPr>
              <a:t>framesize-4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($sp)  </a:t>
            </a:r>
            <a:r>
              <a:rPr lang="en-US" sz="2400" i="1" dirty="0">
                <a:solidFill>
                  <a:schemeClr val="bg2"/>
                </a:solidFill>
                <a:latin typeface="Courier New" pitchFamily="-65" charset="0"/>
              </a:rPr>
              <a:t># save $</a:t>
            </a:r>
            <a:r>
              <a:rPr lang="en-US" sz="2400" i="1" dirty="0" err="1">
                <a:solidFill>
                  <a:schemeClr val="bg2"/>
                </a:solidFill>
                <a:latin typeface="Courier New" pitchFamily="-65" charset="0"/>
              </a:rPr>
              <a:t>ra</a:t>
            </a:r>
            <a:r>
              <a:rPr lang="en-US" sz="2400" i="1" dirty="0">
                <a:latin typeface="Courier New" pitchFamily="-65" charset="0"/>
              </a:rPr>
              <a:t/>
            </a:r>
            <a:br>
              <a:rPr lang="en-US" sz="2400" i="1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save other </a:t>
            </a:r>
            <a:r>
              <a:rPr lang="en-US" sz="2400" dirty="0" err="1">
                <a:latin typeface="Courier New" pitchFamily="-65" charset="0"/>
              </a:rPr>
              <a:t>regs</a:t>
            </a:r>
            <a:r>
              <a:rPr lang="en-US" sz="2400" dirty="0">
                <a:latin typeface="Courier New" pitchFamily="-65" charset="0"/>
              </a:rPr>
              <a:t> if need be</a:t>
            </a:r>
            <a:r>
              <a:rPr lang="en-US" sz="2400" i="1" dirty="0">
                <a:latin typeface="Courier New" pitchFamily="-65" charset="0"/>
              </a:rPr>
              <a:t>		 </a:t>
            </a:r>
            <a:r>
              <a:rPr lang="en-US" sz="2400" i="1" dirty="0" smtClean="0">
                <a:latin typeface="Courier New" pitchFamily="-65" charset="0"/>
              </a:rPr>
              <a:t> </a:t>
            </a:r>
          </a:p>
          <a:p>
            <a:pPr marL="0" indent="0">
              <a:lnSpc>
                <a:spcPct val="85000"/>
              </a:lnSpc>
              <a:buFont typeface="Times" pitchFamily="-65" charset="0"/>
              <a:buNone/>
              <a:tabLst>
                <a:tab pos="742950" algn="l"/>
              </a:tabLst>
            </a:pPr>
            <a:endParaRPr lang="en-US" sz="2400" i="1" dirty="0" smtClean="0">
              <a:latin typeface="Courier New" pitchFamily="-65" charset="0"/>
            </a:endParaRPr>
          </a:p>
          <a:p>
            <a:pPr marL="0" indent="0">
              <a:lnSpc>
                <a:spcPct val="85000"/>
              </a:lnSpc>
              <a:buFont typeface="Times" pitchFamily="-65" charset="0"/>
              <a:buNone/>
              <a:tabLst>
                <a:tab pos="742950" algn="l"/>
              </a:tabLst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smtClean="0">
                <a:latin typeface="Courier New" pitchFamily="-65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urier New" pitchFamily="-65" charset="0"/>
              </a:rPr>
              <a:t>.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.. </a:t>
            </a:r>
            <a:r>
              <a:rPr lang="en-US" sz="2400" dirty="0">
                <a:latin typeface="Courier New" pitchFamily="-65" charset="0"/>
              </a:rPr>
              <a:t>  </a:t>
            </a:r>
            <a:endParaRPr lang="en-US" sz="2400" dirty="0" smtClean="0">
              <a:latin typeface="Courier New" pitchFamily="-65" charset="0"/>
            </a:endParaRPr>
          </a:p>
          <a:p>
            <a:pPr marL="0" indent="0">
              <a:lnSpc>
                <a:spcPct val="85000"/>
              </a:lnSpc>
              <a:buFont typeface="Times" pitchFamily="-65" charset="0"/>
              <a:buNone/>
              <a:tabLst>
                <a:tab pos="742950" algn="l"/>
              </a:tabLst>
            </a:pPr>
            <a:endParaRPr lang="en-US" sz="2400" dirty="0" smtClean="0">
              <a:latin typeface="Courier New" pitchFamily="-65" charset="0"/>
            </a:endParaRPr>
          </a:p>
          <a:p>
            <a:pPr marL="0" indent="0">
              <a:lnSpc>
                <a:spcPct val="85000"/>
              </a:lnSpc>
              <a:buFont typeface="Times" pitchFamily="-65" charset="0"/>
              <a:buNone/>
              <a:tabLst>
                <a:tab pos="742950" algn="l"/>
              </a:tabLst>
            </a:pPr>
            <a:endParaRPr lang="en-US" sz="2400" dirty="0" smtClean="0">
              <a:latin typeface="Courier New" pitchFamily="-65" charset="0"/>
            </a:endParaRPr>
          </a:p>
          <a:p>
            <a:pPr marL="0" indent="0">
              <a:lnSpc>
                <a:spcPct val="85000"/>
              </a:lnSpc>
              <a:buFont typeface="Times" pitchFamily="-65" charset="0"/>
              <a:buNone/>
              <a:tabLst>
                <a:tab pos="742950" algn="l"/>
              </a:tabLst>
            </a:pPr>
            <a:r>
              <a:rPr lang="en-US" sz="2400" dirty="0">
                <a:latin typeface="Courier New" pitchFamily="-65" charset="0"/>
              </a:rPr>
              <a:t>restore other </a:t>
            </a:r>
            <a:r>
              <a:rPr lang="en-US" sz="2400" dirty="0" err="1">
                <a:latin typeface="Courier New" pitchFamily="-65" charset="0"/>
              </a:rPr>
              <a:t>regs</a:t>
            </a:r>
            <a:r>
              <a:rPr lang="en-US" sz="2400" dirty="0">
                <a:latin typeface="Courier New" pitchFamily="-65" charset="0"/>
              </a:rPr>
              <a:t> if need be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lw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 $</a:t>
            </a: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ra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, </a:t>
            </a:r>
            <a:r>
              <a:rPr lang="en-US" sz="2400" dirty="0">
                <a:latin typeface="Courier New" pitchFamily="-65" charset="0"/>
              </a:rPr>
              <a:t>framesize-4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($sp)  </a:t>
            </a:r>
            <a:r>
              <a:rPr lang="en-US" sz="2400" i="1" dirty="0">
                <a:solidFill>
                  <a:schemeClr val="bg2"/>
                </a:solidFill>
                <a:latin typeface="Courier New" pitchFamily="-65" charset="0"/>
              </a:rPr>
              <a:t># restore $</a:t>
            </a:r>
            <a:r>
              <a:rPr lang="en-US" sz="2400" i="1" dirty="0" err="1">
                <a:solidFill>
                  <a:schemeClr val="bg2"/>
                </a:solidFill>
                <a:latin typeface="Courier New" pitchFamily="-65" charset="0"/>
              </a:rPr>
              <a:t>ra</a:t>
            </a:r>
            <a:r>
              <a:rPr lang="en-US" sz="2400" i="1" dirty="0">
                <a:latin typeface="Courier New" pitchFamily="-65" charset="0"/>
              </a:rPr>
              <a:t/>
            </a:r>
            <a:br>
              <a:rPr lang="en-US" sz="2400" i="1" dirty="0">
                <a:latin typeface="Courier New" pitchFamily="-65" charset="0"/>
              </a:rPr>
            </a:b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addi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 $</a:t>
            </a: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sp,$sp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,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framesize</a:t>
            </a:r>
            <a:r>
              <a:rPr lang="en-US" sz="2400" dirty="0">
                <a:latin typeface="Courier New" pitchFamily="-65" charset="0"/>
              </a:rPr>
              <a:t> 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jr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 $</a:t>
            </a: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ra</a:t>
            </a:r>
            <a:endParaRPr lang="en-US" sz="2400" dirty="0">
              <a:solidFill>
                <a:schemeClr val="accent1"/>
              </a:solidFill>
              <a:latin typeface="Courier New" pitchFamily="-65" charset="0"/>
            </a:endParaRPr>
          </a:p>
        </p:txBody>
      </p:sp>
      <p:sp>
        <p:nvSpPr>
          <p:cNvPr id="1990660" name="Text Box 4"/>
          <p:cNvSpPr txBox="1">
            <a:spLocks noChangeArrowheads="1"/>
          </p:cNvSpPr>
          <p:nvPr/>
        </p:nvSpPr>
        <p:spPr bwMode="auto">
          <a:xfrm>
            <a:off x="152400" y="4191000"/>
            <a:ext cx="157637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Epilogue</a:t>
            </a:r>
          </a:p>
        </p:txBody>
      </p:sp>
      <p:sp>
        <p:nvSpPr>
          <p:cNvPr id="1990662" name="Text Box 6"/>
          <p:cNvSpPr txBox="1">
            <a:spLocks noChangeArrowheads="1"/>
          </p:cNvSpPr>
          <p:nvPr/>
        </p:nvSpPr>
        <p:spPr bwMode="auto">
          <a:xfrm>
            <a:off x="457200" y="3352800"/>
            <a:ext cx="535918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Body           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(call other functions…)</a:t>
            </a:r>
          </a:p>
        </p:txBody>
      </p:sp>
      <p:sp>
        <p:nvSpPr>
          <p:cNvPr id="1990663" name="Rectangle 7"/>
          <p:cNvSpPr>
            <a:spLocks noChangeArrowheads="1"/>
          </p:cNvSpPr>
          <p:nvPr/>
        </p:nvSpPr>
        <p:spPr bwMode="auto">
          <a:xfrm>
            <a:off x="7391400" y="2895600"/>
            <a:ext cx="762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0664" name="Rectangle 8"/>
          <p:cNvSpPr>
            <a:spLocks noChangeArrowheads="1"/>
          </p:cNvSpPr>
          <p:nvPr/>
        </p:nvSpPr>
        <p:spPr bwMode="auto">
          <a:xfrm>
            <a:off x="7391400" y="2895600"/>
            <a:ext cx="7620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0665" name="Text Box 9"/>
          <p:cNvSpPr txBox="1">
            <a:spLocks noChangeArrowheads="1"/>
          </p:cNvSpPr>
          <p:nvPr/>
        </p:nvSpPr>
        <p:spPr bwMode="auto">
          <a:xfrm>
            <a:off x="7543800" y="2775903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rbel"/>
                <a:cs typeface="Corbel"/>
              </a:rPr>
              <a:t>ra</a:t>
            </a: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1990666" name="Line 10"/>
          <p:cNvSpPr>
            <a:spLocks noChangeShapeType="1"/>
          </p:cNvSpPr>
          <p:nvPr/>
        </p:nvSpPr>
        <p:spPr bwMode="auto">
          <a:xfrm>
            <a:off x="8305800" y="28956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0667" name="Text Box 11"/>
          <p:cNvSpPr txBox="1">
            <a:spLocks noChangeArrowheads="1"/>
          </p:cNvSpPr>
          <p:nvPr/>
        </p:nvSpPr>
        <p:spPr bwMode="auto">
          <a:xfrm>
            <a:off x="7239000" y="4098925"/>
            <a:ext cx="1101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Corbel"/>
                <a:cs typeface="Corbel"/>
              </a:rPr>
              <a:t>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562600" cy="474662"/>
          </a:xfrm>
        </p:spPr>
        <p:txBody>
          <a:bodyPr/>
          <a:lstStyle/>
          <a:p>
            <a:r>
              <a:rPr lang="en-US" dirty="0"/>
              <a:t>Rules for Procedures</a:t>
            </a:r>
          </a:p>
        </p:txBody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4306820"/>
          </a:xfrm>
        </p:spPr>
        <p:txBody>
          <a:bodyPr/>
          <a:lstStyle/>
          <a:p>
            <a:r>
              <a:rPr lang="en-US" dirty="0"/>
              <a:t>Called with a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jal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instruction,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returns </a:t>
            </a:r>
            <a:r>
              <a:rPr lang="en-US" dirty="0"/>
              <a:t>with a 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jr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 $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ra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Accepts up to 4 arguments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$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a0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$a1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$a2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$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a3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/>
              <a:t>Return value is always in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$v0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and if necessary in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$v1</a:t>
            </a:r>
            <a:r>
              <a:rPr lang="en-US" dirty="0"/>
              <a:t>)</a:t>
            </a:r>
          </a:p>
          <a:p>
            <a:r>
              <a:rPr lang="en-US" dirty="0"/>
              <a:t>Must follow </a:t>
            </a:r>
            <a:r>
              <a:rPr lang="en-US" dirty="0">
                <a:solidFill>
                  <a:schemeClr val="accent1"/>
                </a:solidFill>
              </a:rPr>
              <a:t>register conventions </a:t>
            </a:r>
          </a:p>
          <a:p>
            <a:pPr>
              <a:buFont typeface="Times" pitchFamily="-65" charset="0"/>
              <a:buNone/>
            </a:pPr>
            <a:r>
              <a:rPr lang="en-US" dirty="0"/>
              <a:t>		So what are they?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5094727"/>
          </a:xfrm>
        </p:spPr>
        <p:txBody>
          <a:bodyPr/>
          <a:lstStyle/>
          <a:p>
            <a:r>
              <a:rPr lang="en-US" dirty="0" err="1"/>
              <a:t>Calle</a:t>
            </a:r>
            <a:r>
              <a:rPr lang="en-US" u="sng" dirty="0" err="1">
                <a:solidFill>
                  <a:schemeClr val="accent2"/>
                </a:solidFill>
              </a:rPr>
              <a:t>R</a:t>
            </a:r>
            <a:r>
              <a:rPr lang="en-US" dirty="0"/>
              <a:t>: the calling function</a:t>
            </a:r>
          </a:p>
          <a:p>
            <a:r>
              <a:rPr lang="en-US" dirty="0" err="1"/>
              <a:t>Calle</a:t>
            </a:r>
            <a:r>
              <a:rPr lang="en-US" u="sng" dirty="0" err="1">
                <a:solidFill>
                  <a:schemeClr val="accent1"/>
                </a:solidFill>
              </a:rPr>
              <a:t>E</a:t>
            </a:r>
            <a:r>
              <a:rPr lang="en-US" dirty="0"/>
              <a:t>: the function being called</a:t>
            </a:r>
          </a:p>
          <a:p>
            <a:r>
              <a:rPr lang="en-US" dirty="0"/>
              <a:t>When </a:t>
            </a:r>
            <a:r>
              <a:rPr lang="en-US" dirty="0" err="1"/>
              <a:t>callee</a:t>
            </a:r>
            <a:r>
              <a:rPr lang="en-US" dirty="0"/>
              <a:t> returns from executing, the caller needs to know which registers may have changed and which are guaranteed to be unchanged.</a:t>
            </a:r>
          </a:p>
          <a:p>
            <a:r>
              <a:rPr lang="en-US" dirty="0">
                <a:solidFill>
                  <a:schemeClr val="accent1"/>
                </a:solidFill>
              </a:rPr>
              <a:t>Register Conventions</a:t>
            </a:r>
            <a:r>
              <a:rPr lang="en-US" dirty="0"/>
              <a:t>: A set of generally accepted rules as to which registers will be unchanged after a procedure call (</a:t>
            </a:r>
            <a:r>
              <a:rPr lang="en-US" dirty="0" err="1">
                <a:latin typeface="Courier New" pitchFamily="-112" charset="0"/>
              </a:rPr>
              <a:t>jal</a:t>
            </a:r>
            <a:r>
              <a:rPr lang="en-US" dirty="0"/>
              <a:t>) and which may be changed.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Conventions (1/4)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3861057"/>
          </a:xfrm>
        </p:spPr>
        <p:txBody>
          <a:bodyPr/>
          <a:lstStyle/>
          <a:p>
            <a:r>
              <a:rPr lang="en-US" sz="2800" dirty="0">
                <a:latin typeface="Courier New" pitchFamily="-112" charset="0"/>
              </a:rPr>
              <a:t>$0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accent1"/>
                </a:solidFill>
              </a:rPr>
              <a:t>No Change</a:t>
            </a:r>
            <a:r>
              <a:rPr lang="en-US" sz="2800" dirty="0"/>
              <a:t>.  Always </a:t>
            </a:r>
            <a:r>
              <a:rPr lang="en-US" sz="2800" dirty="0">
                <a:latin typeface="Courier New"/>
                <a:cs typeface="Courier New"/>
              </a:rPr>
              <a:t>0</a:t>
            </a:r>
            <a:r>
              <a:rPr lang="en-US" sz="2800" dirty="0"/>
              <a:t>.</a:t>
            </a:r>
          </a:p>
          <a:p>
            <a:r>
              <a:rPr lang="en-US" sz="2800" dirty="0">
                <a:latin typeface="Courier New" pitchFamily="-112" charset="0"/>
              </a:rPr>
              <a:t>$s0</a:t>
            </a:r>
            <a:r>
              <a:rPr lang="en-US" sz="2800" dirty="0"/>
              <a:t>-</a:t>
            </a:r>
            <a:r>
              <a:rPr lang="en-US" sz="2800" dirty="0">
                <a:latin typeface="Courier New" pitchFamily="-112" charset="0"/>
              </a:rPr>
              <a:t>$s7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accent1"/>
                </a:solidFill>
              </a:rPr>
              <a:t>Restore if you change</a:t>
            </a:r>
            <a:r>
              <a:rPr lang="en-US" sz="2800" dirty="0"/>
              <a:t>. Very important, that’s why they’re called </a:t>
            </a:r>
            <a:r>
              <a:rPr lang="en-US" sz="2800" u="sng" dirty="0"/>
              <a:t>saved </a:t>
            </a:r>
            <a:r>
              <a:rPr lang="en-US" sz="2800" dirty="0"/>
              <a:t>registers.  If the </a:t>
            </a:r>
            <a:r>
              <a:rPr lang="en-US" sz="2800" u="sng" dirty="0" err="1"/>
              <a:t>callee</a:t>
            </a:r>
            <a:r>
              <a:rPr lang="en-US" sz="2800" dirty="0"/>
              <a:t> changes these in any way, it must restore the original values before returning.</a:t>
            </a:r>
          </a:p>
          <a:p>
            <a:r>
              <a:rPr lang="en-US" sz="2800" dirty="0">
                <a:latin typeface="Courier New" pitchFamily="-112" charset="0"/>
              </a:rPr>
              <a:t>$sp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accent1"/>
                </a:solidFill>
              </a:rPr>
              <a:t>Restore if you change</a:t>
            </a:r>
            <a:r>
              <a:rPr lang="en-US" sz="2800" dirty="0"/>
              <a:t>. The stack pointer must point to the same place before and after the </a:t>
            </a:r>
            <a:r>
              <a:rPr lang="en-US" sz="2800" dirty="0" err="1">
                <a:latin typeface="Courier New" pitchFamily="-112" charset="0"/>
              </a:rPr>
              <a:t>jal</a:t>
            </a:r>
            <a:r>
              <a:rPr lang="en-US" sz="2800" dirty="0"/>
              <a:t> call, or else the caller won’t be able to restore values from the stack</a:t>
            </a:r>
            <a:r>
              <a:rPr lang="en-US" sz="2800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Conventions (2/4) – </a:t>
            </a:r>
            <a:r>
              <a:rPr lang="en-US" dirty="0" smtClean="0">
                <a:solidFill>
                  <a:schemeClr val="accent1"/>
                </a:solidFill>
              </a:rPr>
              <a:t>saved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4970078"/>
          </a:xfrm>
        </p:spPr>
        <p:txBody>
          <a:bodyPr/>
          <a:lstStyle/>
          <a:p>
            <a:pPr>
              <a:lnSpc>
                <a:spcPct val="65000"/>
              </a:lnSpc>
              <a:spcAft>
                <a:spcPts val="1800"/>
              </a:spcAft>
            </a:pPr>
            <a:r>
              <a:rPr lang="en-US" sz="2800" dirty="0">
                <a:latin typeface="Courier New" pitchFamily="-112" charset="0"/>
              </a:rPr>
              <a:t>$</a:t>
            </a:r>
            <a:r>
              <a:rPr lang="en-US" sz="2800" dirty="0" err="1">
                <a:latin typeface="Courier New" pitchFamily="-112" charset="0"/>
              </a:rPr>
              <a:t>ra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8000"/>
                </a:solidFill>
              </a:rPr>
              <a:t>Can Change</a:t>
            </a:r>
            <a:r>
              <a:rPr lang="en-US" sz="2800" dirty="0"/>
              <a:t>. The </a:t>
            </a:r>
            <a:r>
              <a:rPr lang="en-US" sz="2800" dirty="0" err="1">
                <a:latin typeface="Courier New" pitchFamily="-112" charset="0"/>
              </a:rPr>
              <a:t>jal</a:t>
            </a:r>
            <a:r>
              <a:rPr lang="en-US" sz="2800" dirty="0"/>
              <a:t> call itself will change this register. </a:t>
            </a:r>
            <a:r>
              <a:rPr lang="en-US" sz="2800" u="sng" dirty="0"/>
              <a:t>Caller</a:t>
            </a:r>
            <a:r>
              <a:rPr lang="en-US" sz="2800" dirty="0"/>
              <a:t> needs to save on stack if nested call. </a:t>
            </a:r>
          </a:p>
          <a:p>
            <a:pPr>
              <a:lnSpc>
                <a:spcPct val="65000"/>
              </a:lnSpc>
              <a:spcAft>
                <a:spcPts val="1800"/>
              </a:spcAft>
            </a:pPr>
            <a:r>
              <a:rPr lang="en-US" sz="2800" dirty="0">
                <a:latin typeface="Courier New" pitchFamily="-112" charset="0"/>
              </a:rPr>
              <a:t>$v0</a:t>
            </a:r>
            <a:r>
              <a:rPr lang="en-US" sz="2800" dirty="0"/>
              <a:t>-</a:t>
            </a:r>
            <a:r>
              <a:rPr lang="en-US" sz="2800" dirty="0">
                <a:latin typeface="Courier New" pitchFamily="-112" charset="0"/>
              </a:rPr>
              <a:t>$v1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8000"/>
                </a:solidFill>
              </a:rPr>
              <a:t>Can Change</a:t>
            </a:r>
            <a:r>
              <a:rPr lang="en-US" sz="2800" dirty="0"/>
              <a:t>.  These will contain the new returned values. </a:t>
            </a:r>
          </a:p>
          <a:p>
            <a:pPr>
              <a:lnSpc>
                <a:spcPct val="65000"/>
              </a:lnSpc>
              <a:spcAft>
                <a:spcPts val="1800"/>
              </a:spcAft>
            </a:pPr>
            <a:r>
              <a:rPr lang="en-US" sz="2800" dirty="0">
                <a:latin typeface="Courier New" pitchFamily="-112" charset="0"/>
              </a:rPr>
              <a:t>$a0</a:t>
            </a:r>
            <a:r>
              <a:rPr lang="en-US" sz="2800" dirty="0"/>
              <a:t>-</a:t>
            </a:r>
            <a:r>
              <a:rPr lang="en-US" sz="2800" dirty="0">
                <a:latin typeface="Courier New" pitchFamily="-112" charset="0"/>
              </a:rPr>
              <a:t>$a3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8000"/>
                </a:solidFill>
              </a:rPr>
              <a:t>Can change</a:t>
            </a:r>
            <a:r>
              <a:rPr lang="en-US" sz="2800" dirty="0"/>
              <a:t>.  These are volatile argument registers. </a:t>
            </a:r>
            <a:r>
              <a:rPr lang="en-US" sz="2800" u="sng" dirty="0"/>
              <a:t>Caller</a:t>
            </a:r>
            <a:r>
              <a:rPr lang="en-US" sz="2800" dirty="0"/>
              <a:t> needs to save if they are needed after the call.</a:t>
            </a:r>
          </a:p>
          <a:p>
            <a:pPr>
              <a:lnSpc>
                <a:spcPct val="65000"/>
              </a:lnSpc>
              <a:spcAft>
                <a:spcPts val="1800"/>
              </a:spcAft>
            </a:pPr>
            <a:r>
              <a:rPr lang="en-US" sz="2800" dirty="0">
                <a:latin typeface="Courier New" pitchFamily="-112" charset="0"/>
              </a:rPr>
              <a:t>$t0</a:t>
            </a:r>
            <a:r>
              <a:rPr lang="en-US" sz="2800" dirty="0"/>
              <a:t>-</a:t>
            </a:r>
            <a:r>
              <a:rPr lang="en-US" sz="2800" dirty="0">
                <a:latin typeface="Courier New" pitchFamily="-112" charset="0"/>
              </a:rPr>
              <a:t>$t9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8000"/>
                </a:solidFill>
              </a:rPr>
              <a:t>Can change</a:t>
            </a:r>
            <a:r>
              <a:rPr lang="en-US" sz="2800" dirty="0"/>
              <a:t>.  That’s why they’re called temporary: any procedure may change them at any time. </a:t>
            </a:r>
            <a:r>
              <a:rPr lang="en-US" sz="2800" u="sng" dirty="0"/>
              <a:t>Caller</a:t>
            </a:r>
            <a:r>
              <a:rPr lang="en-US" sz="2800" dirty="0"/>
              <a:t> needs to save if they’ll need them afterwards.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7197483" cy="490391"/>
          </a:xfrm>
        </p:spPr>
        <p:txBody>
          <a:bodyPr/>
          <a:lstStyle/>
          <a:p>
            <a:r>
              <a:rPr lang="en-US" dirty="0" smtClean="0"/>
              <a:t>Register Conventions (3/4) – </a:t>
            </a:r>
            <a:r>
              <a:rPr lang="en-US" dirty="0" smtClean="0">
                <a:solidFill>
                  <a:srgbClr val="008000"/>
                </a:solidFill>
              </a:rPr>
              <a:t>volatile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43971"/>
          </a:xfrm>
        </p:spPr>
        <p:txBody>
          <a:bodyPr/>
          <a:lstStyle/>
          <a:p>
            <a:r>
              <a:rPr lang="en-US" dirty="0"/>
              <a:t>What do these conventions mean?</a:t>
            </a:r>
          </a:p>
          <a:p>
            <a:pPr lvl="1"/>
            <a:r>
              <a:rPr lang="en-US" dirty="0"/>
              <a:t>If function R calls function E, then function R must save any temporary registers that it may be using onto the stack before making a </a:t>
            </a:r>
            <a:r>
              <a:rPr lang="en-US" dirty="0" err="1">
                <a:latin typeface="Courier New" pitchFamily="-112" charset="0"/>
              </a:rPr>
              <a:t>jal</a:t>
            </a:r>
            <a:r>
              <a:rPr lang="en-US" dirty="0"/>
              <a:t> call.</a:t>
            </a:r>
          </a:p>
          <a:p>
            <a:pPr lvl="1"/>
            <a:r>
              <a:rPr lang="en-US" dirty="0"/>
              <a:t>Function E must save any S (saved) registers it intends to use before</a:t>
            </a:r>
            <a:r>
              <a:rPr lang="en-US" dirty="0" smtClean="0"/>
              <a:t> clobbering their values and restore the contents before returning</a:t>
            </a:r>
          </a:p>
          <a:p>
            <a:r>
              <a:rPr lang="en-US" dirty="0"/>
              <a:t>Remember:</a:t>
            </a:r>
            <a:r>
              <a:rPr lang="en-US" dirty="0" smtClean="0"/>
              <a:t> calle</a:t>
            </a:r>
            <a:r>
              <a:rPr lang="en-US" u="sng" dirty="0" smtClean="0"/>
              <a:t>r</a:t>
            </a:r>
            <a:r>
              <a:rPr lang="en-US" dirty="0"/>
              <a:t>/</a:t>
            </a:r>
            <a:r>
              <a:rPr lang="en-US" dirty="0" err="1"/>
              <a:t>calle</a:t>
            </a:r>
            <a:r>
              <a:rPr lang="en-US" u="sng" dirty="0" err="1"/>
              <a:t>e</a:t>
            </a:r>
            <a:r>
              <a:rPr lang="en-US" dirty="0"/>
              <a:t> need to save only temporary/saved registers </a:t>
            </a:r>
            <a:r>
              <a:rPr lang="en-US" dirty="0">
                <a:solidFill>
                  <a:schemeClr val="accent2"/>
                </a:solidFill>
              </a:rPr>
              <a:t>they are using</a:t>
            </a:r>
            <a:r>
              <a:rPr lang="en-US" dirty="0"/>
              <a:t>, not all registers.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Conventions (4/4)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2727910" cy="490391"/>
          </a:xfrm>
        </p:spPr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1489126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dirty="0" smtClean="0"/>
              <a:t>Final exam @ 9am instead of 9:30</a:t>
            </a:r>
          </a:p>
          <a:p>
            <a:pPr>
              <a:lnSpc>
                <a:spcPct val="65000"/>
              </a:lnSpc>
            </a:pPr>
            <a:r>
              <a:rPr lang="en-US" dirty="0" smtClean="0"/>
              <a:t>hw1, hw2, hw3 will be graded this week</a:t>
            </a:r>
          </a:p>
          <a:p>
            <a:pPr lvl="1">
              <a:lnSpc>
                <a:spcPct val="65000"/>
              </a:lnSpc>
            </a:pPr>
            <a:r>
              <a:rPr lang="en-US" dirty="0" smtClean="0"/>
              <a:t>Your grade will be emailed by </a:t>
            </a:r>
            <a:r>
              <a:rPr lang="en-US" dirty="0" err="1" smtClean="0"/>
              <a:t>autograder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581930" cy="490391"/>
          </a:xfrm>
        </p:spPr>
        <p:txBody>
          <a:bodyPr/>
          <a:lstStyle/>
          <a:p>
            <a:r>
              <a:rPr lang="en-US" dirty="0" smtClean="0"/>
              <a:t>Register </a:t>
            </a:r>
            <a:r>
              <a:rPr lang="en-US" dirty="0" err="1" smtClean="0"/>
              <a:t>Conventsions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199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695643"/>
          </a:xfrm>
        </p:spPr>
        <p:txBody>
          <a:bodyPr/>
          <a:lstStyle/>
          <a:p>
            <a:pPr>
              <a:lnSpc>
                <a:spcPct val="85000"/>
              </a:lnSpc>
              <a:buFont typeface="Times" pitchFamily="-65" charset="0"/>
              <a:buNone/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The </a:t>
            </a:r>
            <a:r>
              <a:rPr lang="en-US" sz="2400" dirty="0"/>
              <a:t>constant 0		$0		$</a:t>
            </a:r>
            <a:r>
              <a:rPr lang="en-US" sz="2400" dirty="0" smtClean="0"/>
              <a:t>zero		n/a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/>
              <a:t>Used by Assembler	$</a:t>
            </a:r>
            <a:r>
              <a:rPr lang="en-US" sz="2400" dirty="0"/>
              <a:t>1		$</a:t>
            </a:r>
            <a:r>
              <a:rPr lang="en-US" sz="2400" dirty="0" smtClean="0"/>
              <a:t>at		n/a</a:t>
            </a:r>
            <a:br>
              <a:rPr lang="en-US" sz="2400" dirty="0" smtClean="0"/>
            </a:br>
            <a:r>
              <a:rPr lang="en-US" sz="2400" dirty="0">
                <a:solidFill>
                  <a:srgbClr val="008000"/>
                </a:solidFill>
              </a:rPr>
              <a:t>Return Values		$2-$3		$v0-$</a:t>
            </a:r>
            <a:r>
              <a:rPr lang="en-US" sz="2400" dirty="0" smtClean="0">
                <a:solidFill>
                  <a:srgbClr val="008000"/>
                </a:solidFill>
              </a:rPr>
              <a:t>v1	no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Arguments	</a:t>
            </a:r>
            <a:r>
              <a:rPr lang="en-US" sz="2400" dirty="0" smtClean="0">
                <a:solidFill>
                  <a:srgbClr val="008000"/>
                </a:solidFill>
              </a:rPr>
              <a:t>	$</a:t>
            </a:r>
            <a:r>
              <a:rPr lang="en-US" sz="2400" dirty="0">
                <a:solidFill>
                  <a:srgbClr val="008000"/>
                </a:solidFill>
              </a:rPr>
              <a:t>4-$7		$a0-$</a:t>
            </a:r>
            <a:r>
              <a:rPr lang="en-US" sz="2400" dirty="0" smtClean="0">
                <a:solidFill>
                  <a:srgbClr val="008000"/>
                </a:solidFill>
              </a:rPr>
              <a:t>a3	no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Temporary	</a:t>
            </a:r>
            <a:r>
              <a:rPr lang="en-US" sz="2400" dirty="0" smtClean="0">
                <a:solidFill>
                  <a:srgbClr val="008000"/>
                </a:solidFill>
              </a:rPr>
              <a:t>	$</a:t>
            </a:r>
            <a:r>
              <a:rPr lang="en-US" sz="2400" dirty="0">
                <a:solidFill>
                  <a:srgbClr val="008000"/>
                </a:solidFill>
              </a:rPr>
              <a:t>8-$</a:t>
            </a:r>
            <a:r>
              <a:rPr lang="en-US" sz="2400" dirty="0" smtClean="0">
                <a:solidFill>
                  <a:srgbClr val="008000"/>
                </a:solidFill>
              </a:rPr>
              <a:t>15	$</a:t>
            </a:r>
            <a:r>
              <a:rPr lang="en-US" sz="2400" dirty="0">
                <a:solidFill>
                  <a:srgbClr val="008000"/>
                </a:solidFill>
              </a:rPr>
              <a:t>t0-$</a:t>
            </a:r>
            <a:r>
              <a:rPr lang="en-US" sz="2400" dirty="0" smtClean="0">
                <a:solidFill>
                  <a:srgbClr val="008000"/>
                </a:solidFill>
              </a:rPr>
              <a:t>t7	no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Saved			$16-$23	$s0-$</a:t>
            </a:r>
            <a:r>
              <a:rPr lang="en-US" sz="2400" dirty="0" smtClean="0">
                <a:solidFill>
                  <a:schemeClr val="accent1"/>
                </a:solidFill>
              </a:rPr>
              <a:t>s7	yes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More Temporary		$24-$25	$t8-$</a:t>
            </a:r>
            <a:r>
              <a:rPr lang="en-US" sz="2400" dirty="0" smtClean="0">
                <a:solidFill>
                  <a:srgbClr val="008000"/>
                </a:solidFill>
              </a:rPr>
              <a:t>t9	no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/>
              <a:t>Used by Kernel		$26-27</a:t>
            </a:r>
            <a:r>
              <a:rPr lang="en-US" sz="2400" dirty="0" smtClean="0"/>
              <a:t>	$</a:t>
            </a:r>
            <a:r>
              <a:rPr lang="en-US" sz="2400" dirty="0"/>
              <a:t>k0-$</a:t>
            </a:r>
            <a:r>
              <a:rPr lang="en-US" sz="2400" dirty="0" smtClean="0"/>
              <a:t>k1	n/a</a:t>
            </a:r>
            <a:br>
              <a:rPr lang="en-US" sz="2400" dirty="0" smtClean="0"/>
            </a:br>
            <a:r>
              <a:rPr lang="en-US" sz="2400" dirty="0">
                <a:solidFill>
                  <a:srgbClr val="FC0128"/>
                </a:solidFill>
              </a:rPr>
              <a:t>Global Pointer		$28		$</a:t>
            </a:r>
            <a:r>
              <a:rPr lang="en-US" sz="2400" dirty="0" err="1" smtClean="0">
                <a:solidFill>
                  <a:srgbClr val="FC0128"/>
                </a:solidFill>
              </a:rPr>
              <a:t>gp</a:t>
            </a:r>
            <a:r>
              <a:rPr lang="en-US" sz="2400" dirty="0" smtClean="0">
                <a:solidFill>
                  <a:srgbClr val="FC0128"/>
                </a:solidFill>
              </a:rPr>
              <a:t>		yes</a:t>
            </a:r>
            <a:br>
              <a:rPr lang="en-US" sz="2400" dirty="0" smtClean="0">
                <a:solidFill>
                  <a:srgbClr val="FC0128"/>
                </a:solidFill>
              </a:rPr>
            </a:br>
            <a:r>
              <a:rPr lang="en-US" sz="2400" dirty="0">
                <a:solidFill>
                  <a:srgbClr val="FC0128"/>
                </a:solidFill>
              </a:rPr>
              <a:t>Stack Pointer		$29		$</a:t>
            </a:r>
            <a:r>
              <a:rPr lang="en-US" sz="2400" dirty="0" smtClean="0">
                <a:solidFill>
                  <a:srgbClr val="FC0128"/>
                </a:solidFill>
              </a:rPr>
              <a:t>sp		yes</a:t>
            </a:r>
            <a:br>
              <a:rPr lang="en-US" sz="2400" dirty="0" smtClean="0">
                <a:solidFill>
                  <a:srgbClr val="FC0128"/>
                </a:solidFill>
              </a:rPr>
            </a:br>
            <a:r>
              <a:rPr lang="en-US" sz="2400" dirty="0">
                <a:solidFill>
                  <a:srgbClr val="FC0128"/>
                </a:solidFill>
              </a:rPr>
              <a:t>Frame Pointer		$30		$</a:t>
            </a:r>
            <a:r>
              <a:rPr lang="en-US" sz="2400" dirty="0" err="1" smtClean="0">
                <a:solidFill>
                  <a:srgbClr val="FC0128"/>
                </a:solidFill>
              </a:rPr>
              <a:t>fp</a:t>
            </a:r>
            <a:r>
              <a:rPr lang="en-US" sz="2400" dirty="0" smtClean="0">
                <a:solidFill>
                  <a:srgbClr val="FC0128"/>
                </a:solidFill>
              </a:rPr>
              <a:t>		yes</a:t>
            </a:r>
            <a:br>
              <a:rPr lang="en-US" sz="2400" dirty="0" smtClean="0">
                <a:solidFill>
                  <a:srgbClr val="FC0128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Return Address		$31		$</a:t>
            </a:r>
            <a:r>
              <a:rPr lang="en-US" sz="2400" dirty="0" err="1" smtClean="0">
                <a:solidFill>
                  <a:srgbClr val="008000"/>
                </a:solidFill>
              </a:rPr>
              <a:t>ra</a:t>
            </a:r>
            <a:r>
              <a:rPr lang="en-US" sz="2400" dirty="0" smtClean="0">
                <a:solidFill>
                  <a:srgbClr val="008000"/>
                </a:solidFill>
              </a:rPr>
              <a:t>		no</a:t>
            </a:r>
          </a:p>
          <a:p>
            <a:pPr algn="ctr">
              <a:lnSpc>
                <a:spcPct val="85000"/>
              </a:lnSpc>
              <a:buFont typeface="Times" pitchFamily="-65" charset="0"/>
              <a:buNone/>
            </a:pPr>
            <a:r>
              <a:rPr lang="en-US" sz="2400" dirty="0"/>
              <a:t>(From COD</a:t>
            </a:r>
            <a:r>
              <a:rPr lang="en-US" sz="2400" dirty="0" smtClean="0"/>
              <a:t> green </a:t>
            </a:r>
            <a:r>
              <a:rPr lang="en-US" sz="2400" dirty="0"/>
              <a:t>insert)</a:t>
            </a:r>
            <a:br>
              <a:rPr lang="en-US" sz="2400" dirty="0"/>
            </a:br>
            <a:r>
              <a:rPr lang="en-US" sz="2400" dirty="0"/>
              <a:t>Use </a:t>
            </a:r>
            <a:r>
              <a:rPr lang="en-US" sz="2400" u="sng" dirty="0"/>
              <a:t>names</a:t>
            </a:r>
            <a:r>
              <a:rPr lang="en-US" sz="2400" dirty="0"/>
              <a:t> for registers -- code is clearer!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838200"/>
            <a:ext cx="1861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Preserved?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3356087" cy="490391"/>
          </a:xfrm>
        </p:spPr>
        <p:txBody>
          <a:bodyPr/>
          <a:lstStyle/>
          <a:p>
            <a:r>
              <a:rPr lang="en-US" dirty="0" smtClean="0"/>
              <a:t>“New” Registers</a:t>
            </a:r>
            <a:endParaRPr lang="en-US" dirty="0"/>
          </a:p>
        </p:txBody>
      </p:sp>
      <p:sp>
        <p:nvSpPr>
          <p:cNvPr id="199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2894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$at</a:t>
            </a:r>
            <a:r>
              <a:rPr lang="en-US" dirty="0"/>
              <a:t>: may be used by the assembler at any time; unsafe to use</a:t>
            </a:r>
          </a:p>
          <a:p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$k0-$k1</a:t>
            </a:r>
            <a:r>
              <a:rPr lang="en-US" dirty="0"/>
              <a:t>: may be used by the OS at any time; unsafe to use</a:t>
            </a:r>
          </a:p>
          <a:p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$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gp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$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fp</a:t>
            </a:r>
            <a:r>
              <a:rPr lang="en-US" dirty="0"/>
              <a:t>: don’t worry about them</a:t>
            </a:r>
          </a:p>
          <a:p>
            <a:r>
              <a:rPr lang="en-US" dirty="0"/>
              <a:t>Note: Feel free to read up on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$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gp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$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fp</a:t>
            </a:r>
            <a:r>
              <a:rPr lang="en-US" dirty="0"/>
              <a:t> in Appendix A, but you can write perfectly good MIPS code without them.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059" name="Rectangle 3"/>
          <p:cNvSpPr>
            <a:spLocks noChangeArrowheads="1"/>
          </p:cNvSpPr>
          <p:nvPr/>
        </p:nvSpPr>
        <p:spPr bwMode="auto">
          <a:xfrm>
            <a:off x="596900" y="1054100"/>
            <a:ext cx="7429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060" name="Rectangle 4"/>
          <p:cNvSpPr>
            <a:spLocks noChangeArrowheads="1"/>
          </p:cNvSpPr>
          <p:nvPr/>
        </p:nvSpPr>
        <p:spPr bwMode="auto">
          <a:xfrm>
            <a:off x="857250" y="11874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solidFill>
                  <a:schemeClr val="tx1"/>
                </a:solidFill>
              </a:rPr>
              <a:t>High Level Language Program (e.g., C)</a:t>
            </a:r>
          </a:p>
        </p:txBody>
      </p:sp>
      <p:sp>
        <p:nvSpPr>
          <p:cNvPr id="2093061" name="Rectangle 5"/>
          <p:cNvSpPr>
            <a:spLocks noChangeArrowheads="1"/>
          </p:cNvSpPr>
          <p:nvPr/>
        </p:nvSpPr>
        <p:spPr bwMode="auto">
          <a:xfrm>
            <a:off x="857250" y="2133600"/>
            <a:ext cx="280035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5000"/>
              </a:lnSpc>
              <a:spcBef>
                <a:spcPct val="41000"/>
              </a:spcBef>
            </a:pPr>
            <a:r>
              <a:rPr lang="en-US" sz="1800" b="1">
                <a:solidFill>
                  <a:schemeClr val="accent2"/>
                </a:solidFill>
              </a:rPr>
              <a:t>Assembly  Language Program (e.g.,MIPS)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093062" name="Rectangle 6"/>
          <p:cNvSpPr>
            <a:spLocks noChangeArrowheads="1"/>
          </p:cNvSpPr>
          <p:nvPr/>
        </p:nvSpPr>
        <p:spPr bwMode="auto">
          <a:xfrm>
            <a:off x="908050" y="304800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8000"/>
                </a:solidFill>
              </a:rPr>
              <a:t>Machine  Language Program (MIPS)</a:t>
            </a:r>
          </a:p>
        </p:txBody>
      </p:sp>
      <p:sp>
        <p:nvSpPr>
          <p:cNvPr id="2093063" name="Rectangle 7"/>
          <p:cNvSpPr>
            <a:spLocks noChangeArrowheads="1"/>
          </p:cNvSpPr>
          <p:nvPr/>
        </p:nvSpPr>
        <p:spPr bwMode="auto">
          <a:xfrm>
            <a:off x="304800" y="441960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8000"/>
              </a:lnSpc>
              <a:spcBef>
                <a:spcPct val="43000"/>
              </a:spcBef>
            </a:pPr>
            <a:r>
              <a:rPr lang="en-US" sz="1800" b="1">
                <a:solidFill>
                  <a:schemeClr val="hlink"/>
                </a:solidFill>
              </a:rPr>
              <a:t>Hardware Architecture Description (e.g.,</a:t>
            </a:r>
            <a:r>
              <a:rPr lang="en-US" sz="1800">
                <a:solidFill>
                  <a:schemeClr val="hlink"/>
                </a:solidFill>
              </a:rPr>
              <a:t> </a:t>
            </a:r>
            <a:r>
              <a:rPr lang="en-US" sz="1800" b="1">
                <a:solidFill>
                  <a:schemeClr val="hlink"/>
                </a:solidFill>
              </a:rPr>
              <a:t>block diagrams)</a:t>
            </a:r>
            <a:r>
              <a:rPr 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93064" name="Line 8"/>
          <p:cNvSpPr>
            <a:spLocks noChangeShapeType="1"/>
          </p:cNvSpPr>
          <p:nvPr/>
        </p:nvSpPr>
        <p:spPr bwMode="auto">
          <a:xfrm>
            <a:off x="2057400" y="173355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065" name="Rectangle 9"/>
          <p:cNvSpPr>
            <a:spLocks noChangeArrowheads="1"/>
          </p:cNvSpPr>
          <p:nvPr/>
        </p:nvSpPr>
        <p:spPr bwMode="auto">
          <a:xfrm>
            <a:off x="2197100" y="182880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093066" name="Rectangle 10"/>
          <p:cNvSpPr>
            <a:spLocks noChangeArrowheads="1"/>
          </p:cNvSpPr>
          <p:nvPr/>
        </p:nvSpPr>
        <p:spPr bwMode="auto">
          <a:xfrm>
            <a:off x="2222500" y="274320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093067" name="Line 11"/>
          <p:cNvSpPr>
            <a:spLocks noChangeShapeType="1"/>
          </p:cNvSpPr>
          <p:nvPr/>
        </p:nvSpPr>
        <p:spPr bwMode="auto">
          <a:xfrm>
            <a:off x="2108200" y="356870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068" name="Rectangle 12"/>
          <p:cNvSpPr>
            <a:spLocks noChangeArrowheads="1"/>
          </p:cNvSpPr>
          <p:nvPr/>
        </p:nvSpPr>
        <p:spPr bwMode="auto">
          <a:xfrm>
            <a:off x="381000" y="381000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093069" name="Rectangle 13"/>
          <p:cNvSpPr>
            <a:spLocks noChangeArrowheads="1"/>
          </p:cNvSpPr>
          <p:nvPr/>
        </p:nvSpPr>
        <p:spPr bwMode="auto">
          <a:xfrm>
            <a:off x="3733800" y="1219200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  <a:spcBef>
                <a:spcPct val="420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	temp </a:t>
            </a:r>
            <a:r>
              <a:rPr lang="en-US" sz="1800" b="1" dirty="0">
                <a:solidFill>
                  <a:schemeClr val="tx1"/>
                </a:solidFill>
                <a:latin typeface="Courier New"/>
                <a:cs typeface="Courier New"/>
              </a:rPr>
              <a:t>= 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cs typeface="Courier New"/>
              </a:rPr>
              <a:t>v[k</a:t>
            </a:r>
            <a:r>
              <a:rPr lang="en-US" sz="1800" b="1" dirty="0">
                <a:solidFill>
                  <a:schemeClr val="tx1"/>
                </a:solidFill>
                <a:latin typeface="Courier New"/>
                <a:cs typeface="Courier New"/>
              </a:rPr>
              <a:t>]</a:t>
            </a:r>
            <a:r>
              <a:rPr lang="en-US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  <a:br>
              <a:rPr lang="en-US" sz="1800" b="1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18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v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cs typeface="Courier New"/>
              </a:rPr>
              <a:t>[k</a:t>
            </a:r>
            <a:r>
              <a:rPr lang="en-US" sz="1800" b="1" dirty="0">
                <a:solidFill>
                  <a:schemeClr val="tx1"/>
                </a:solidFill>
                <a:latin typeface="Courier New"/>
                <a:cs typeface="Courier New"/>
              </a:rPr>
              <a:t>] = v[k+1]</a:t>
            </a:r>
            <a:r>
              <a:rPr lang="en-US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  <a:br>
              <a:rPr lang="en-US" sz="1800" b="1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v</a:t>
            </a:r>
            <a:r>
              <a:rPr lang="en-US" sz="1800" b="1" dirty="0">
                <a:solidFill>
                  <a:schemeClr val="tx1"/>
                </a:solidFill>
                <a:latin typeface="Courier New"/>
                <a:cs typeface="Courier New"/>
              </a:rPr>
              <a:t>[k+1] = temp;</a:t>
            </a:r>
            <a:endParaRPr lang="en-US" sz="12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209307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114800" y="1981200"/>
            <a:ext cx="2667000" cy="1018484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800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lw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$t0, 0(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$s2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800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lw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$t1, 4(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$s2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800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sw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$t1, 0(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$s2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)</a:t>
            </a:r>
          </a:p>
          <a:p>
            <a:pPr marL="342900" indent="-342900">
              <a:spcBef>
                <a:spcPct val="0"/>
              </a:spcBef>
              <a:buFont typeface="Times" pitchFamily="-65" charset="0"/>
              <a:buNone/>
              <a:tabLst>
                <a:tab pos="1066800" algn="l"/>
              </a:tabLst>
            </a:pPr>
            <a:r>
              <a:rPr lang="en-US" sz="1800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sw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$t0, 4(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  <a:cs typeface="Courier New"/>
              </a:rPr>
              <a:t>$s2)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  <p:sp>
        <p:nvSpPr>
          <p:cNvPr id="2093071" name="Rectangle 15"/>
          <p:cNvSpPr>
            <a:spLocks noChangeArrowheads="1"/>
          </p:cNvSpPr>
          <p:nvPr/>
        </p:nvSpPr>
        <p:spPr bwMode="auto">
          <a:xfrm>
            <a:off x="5270500" y="405130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072" name="Rectangle 16"/>
          <p:cNvSpPr>
            <a:spLocks noChangeArrowheads="1"/>
          </p:cNvSpPr>
          <p:nvPr/>
        </p:nvSpPr>
        <p:spPr bwMode="auto">
          <a:xfrm>
            <a:off x="4038600" y="304800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Courier New" pitchFamily="-65" charset="0"/>
              </a:rPr>
              <a:t>0000 1001 1100 0110 1010 1111 0101 1000</a:t>
            </a:r>
          </a:p>
          <a:p>
            <a:r>
              <a:rPr lang="en-US" sz="1400" dirty="0">
                <a:solidFill>
                  <a:srgbClr val="008000"/>
                </a:solidFill>
                <a:latin typeface="Courier New" pitchFamily="-65" charset="0"/>
              </a:rPr>
              <a:t>1010 1111 0101 1000 0000 1001 1100 0110 </a:t>
            </a:r>
          </a:p>
          <a:p>
            <a:r>
              <a:rPr lang="en-US" sz="1400" dirty="0">
                <a:solidFill>
                  <a:srgbClr val="008000"/>
                </a:solidFill>
                <a:latin typeface="Courier New" pitchFamily="-65" charset="0"/>
              </a:rPr>
              <a:t>1100 0110 1010 1111 0101 1000 0000 1001 </a:t>
            </a:r>
          </a:p>
          <a:p>
            <a:r>
              <a:rPr lang="en-US" sz="1400" dirty="0">
                <a:solidFill>
                  <a:srgbClr val="008000"/>
                </a:solidFill>
                <a:latin typeface="Courier New" pitchFamily="-65" charset="0"/>
              </a:rPr>
              <a:t>0101 1000 0000 1001 1100 0110 1010 1111</a:t>
            </a:r>
            <a:r>
              <a:rPr lang="en-US" sz="1400" dirty="0">
                <a:solidFill>
                  <a:srgbClr val="008000"/>
                </a:solidFill>
                <a:latin typeface="Courier" pitchFamily="-65" charset="0"/>
              </a:rPr>
              <a:t> </a:t>
            </a:r>
          </a:p>
        </p:txBody>
      </p:sp>
      <p:sp>
        <p:nvSpPr>
          <p:cNvPr id="2093073" name="Rectangle 17"/>
          <p:cNvSpPr>
            <a:spLocks noChangeArrowheads="1"/>
          </p:cNvSpPr>
          <p:nvPr/>
        </p:nvSpPr>
        <p:spPr bwMode="auto">
          <a:xfrm>
            <a:off x="844550" y="356870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074" name="Line 18"/>
          <p:cNvSpPr>
            <a:spLocks noChangeShapeType="1"/>
          </p:cNvSpPr>
          <p:nvPr/>
        </p:nvSpPr>
        <p:spPr bwMode="auto">
          <a:xfrm>
            <a:off x="2085975" y="267493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075" name="Rectangle 19"/>
          <p:cNvSpPr>
            <a:spLocks noChangeArrowheads="1"/>
          </p:cNvSpPr>
          <p:nvPr/>
        </p:nvSpPr>
        <p:spPr bwMode="auto">
          <a:xfrm>
            <a:off x="381000" y="5822950"/>
            <a:ext cx="37338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/>
              <a:t>Logic Circuit Description (Circuit Schematic Diagrams)</a:t>
            </a:r>
          </a:p>
        </p:txBody>
      </p:sp>
      <p:sp>
        <p:nvSpPr>
          <p:cNvPr id="2093076" name="Line 20"/>
          <p:cNvSpPr>
            <a:spLocks noChangeShapeType="1"/>
          </p:cNvSpPr>
          <p:nvPr/>
        </p:nvSpPr>
        <p:spPr bwMode="auto">
          <a:xfrm>
            <a:off x="2286000" y="497681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077" name="Rectangle 21"/>
          <p:cNvSpPr>
            <a:spLocks noChangeArrowheads="1"/>
          </p:cNvSpPr>
          <p:nvPr/>
        </p:nvSpPr>
        <p:spPr bwMode="auto">
          <a:xfrm>
            <a:off x="381000" y="512127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cxnSp>
        <p:nvCxnSpPr>
          <p:cNvPr id="2093078" name="AutoShape 22"/>
          <p:cNvCxnSpPr>
            <a:cxnSpLocks noChangeShapeType="1"/>
            <a:stCxn id="2093081" idx="1"/>
            <a:endCxn id="2093081" idx="1"/>
          </p:cNvCxnSpPr>
          <p:nvPr/>
        </p:nvCxnSpPr>
        <p:spPr bwMode="auto">
          <a:xfrm rot="16200000" flipH="1">
            <a:off x="6019800" y="5311775"/>
            <a:ext cx="1588" cy="1588"/>
          </a:xfrm>
          <a:prstGeom prst="bentConnector3">
            <a:avLst>
              <a:gd name="adj1" fmla="val 14400000"/>
            </a:avLst>
          </a:prstGeom>
          <a:noFill/>
          <a:ln w="12700">
            <a:noFill/>
            <a:miter lim="800000"/>
            <a:headEnd/>
            <a:tailEnd type="triangle" w="med" len="med"/>
          </a:ln>
          <a:effectLst/>
        </p:spPr>
      </p:cxn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05400" y="4038600"/>
            <a:ext cx="1730375" cy="1447800"/>
            <a:chOff x="3216" y="2544"/>
            <a:chExt cx="1090" cy="912"/>
          </a:xfrm>
        </p:grpSpPr>
        <p:sp>
          <p:nvSpPr>
            <p:cNvPr id="2093080" name="Rectangle 24"/>
            <p:cNvSpPr>
              <a:spLocks noChangeArrowheads="1"/>
            </p:cNvSpPr>
            <p:nvPr/>
          </p:nvSpPr>
          <p:spPr bwMode="auto">
            <a:xfrm>
              <a:off x="3312" y="2688"/>
              <a:ext cx="994" cy="2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Register File</a:t>
              </a:r>
              <a:endParaRPr lang="en-US" sz="2000"/>
            </a:p>
          </p:txBody>
        </p:sp>
        <p:sp>
          <p:nvSpPr>
            <p:cNvPr id="2093081" name="AutoShape 25"/>
            <p:cNvSpPr>
              <a:spLocks noChangeArrowheads="1"/>
            </p:cNvSpPr>
            <p:nvPr/>
          </p:nvSpPr>
          <p:spPr bwMode="auto">
            <a:xfrm>
              <a:off x="3504" y="3024"/>
              <a:ext cx="576" cy="32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ALU</a:t>
              </a:r>
              <a:endParaRPr lang="en-US" sz="1600"/>
            </a:p>
          </p:txBody>
        </p:sp>
        <p:sp>
          <p:nvSpPr>
            <p:cNvPr id="2093082" name="Line 26"/>
            <p:cNvSpPr>
              <a:spLocks noChangeShapeType="1"/>
            </p:cNvSpPr>
            <p:nvPr/>
          </p:nvSpPr>
          <p:spPr bwMode="auto">
            <a:xfrm>
              <a:off x="3600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93083" name="Line 27"/>
            <p:cNvSpPr>
              <a:spLocks noChangeShapeType="1"/>
            </p:cNvSpPr>
            <p:nvPr/>
          </p:nvSpPr>
          <p:spPr bwMode="auto">
            <a:xfrm>
              <a:off x="3888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93084" name="Line 28"/>
            <p:cNvSpPr>
              <a:spLocks noChangeShapeType="1"/>
            </p:cNvSpPr>
            <p:nvPr/>
          </p:nvSpPr>
          <p:spPr bwMode="auto">
            <a:xfrm>
              <a:off x="3792" y="33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93085" name="Line 29"/>
            <p:cNvSpPr>
              <a:spLocks noChangeShapeType="1"/>
            </p:cNvSpPr>
            <p:nvPr/>
          </p:nvSpPr>
          <p:spPr bwMode="auto">
            <a:xfrm flipH="1">
              <a:off x="3216" y="3456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93086" name="Line 30"/>
            <p:cNvSpPr>
              <a:spLocks noChangeShapeType="1"/>
            </p:cNvSpPr>
            <p:nvPr/>
          </p:nvSpPr>
          <p:spPr bwMode="auto">
            <a:xfrm flipV="1">
              <a:off x="3216" y="2544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93087" name="Line 31"/>
            <p:cNvSpPr>
              <a:spLocks noChangeShapeType="1"/>
            </p:cNvSpPr>
            <p:nvPr/>
          </p:nvSpPr>
          <p:spPr bwMode="auto">
            <a:xfrm>
              <a:off x="3216" y="254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93088" name="Line 32"/>
            <p:cNvSpPr>
              <a:spLocks noChangeShapeType="1"/>
            </p:cNvSpPr>
            <p:nvPr/>
          </p:nvSpPr>
          <p:spPr bwMode="auto">
            <a:xfrm>
              <a:off x="3696" y="2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495800" y="5562600"/>
            <a:ext cx="2057400" cy="1143000"/>
            <a:chOff x="4176" y="3072"/>
            <a:chExt cx="1296" cy="720"/>
          </a:xfrm>
        </p:grpSpPr>
        <p:sp>
          <p:nvSpPr>
            <p:cNvPr id="2093090" name="Rectangle 34"/>
            <p:cNvSpPr>
              <a:spLocks noChangeArrowheads="1"/>
            </p:cNvSpPr>
            <p:nvPr/>
          </p:nvSpPr>
          <p:spPr bwMode="auto">
            <a:xfrm>
              <a:off x="4176" y="3072"/>
              <a:ext cx="1296" cy="720"/>
            </a:xfrm>
            <a:prstGeom prst="rect">
              <a:avLst/>
            </a:prstGeom>
            <a:solidFill>
              <a:srgbClr val="66FF3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2093091" name="Picture 35" descr="gat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6" y="3072"/>
              <a:ext cx="1296" cy="699"/>
            </a:xfrm>
            <a:prstGeom prst="rect">
              <a:avLst/>
            </a:prstGeom>
            <a:noFill/>
          </p:spPr>
        </p:pic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702703" cy="490391"/>
          </a:xfrm>
        </p:spPr>
        <p:txBody>
          <a:bodyPr/>
          <a:lstStyle/>
          <a:p>
            <a:r>
              <a:rPr lang="en-US" dirty="0" smtClean="0"/>
              <a:t>61C Levels of Representation (abstractions)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069" grpId="0" autoUpdateAnimBg="0"/>
      <p:bldP spid="2093070" grpId="0" autoUpdateAnimBg="0"/>
      <p:bldP spid="209307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Instructions as Numbers (1/2)</a:t>
            </a:r>
            <a:endParaRPr lang="en-US"/>
          </a:p>
        </p:txBody>
      </p:sp>
      <p:sp>
        <p:nvSpPr>
          <p:cNvPr id="210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all data we work with is in words (32-bit blocks):</a:t>
            </a:r>
          </a:p>
          <a:p>
            <a:pPr lvl="1"/>
            <a:r>
              <a:rPr lang="en-US" dirty="0" smtClean="0"/>
              <a:t>Each register is a word.</a:t>
            </a:r>
          </a:p>
          <a:p>
            <a:pPr lvl="1"/>
            <a:r>
              <a:rPr lang="en-US" dirty="0" err="1" smtClean="0"/>
              <a:t>lw</a:t>
            </a:r>
            <a:r>
              <a:rPr lang="en-US" dirty="0" smtClean="0"/>
              <a:t> and </a:t>
            </a:r>
            <a:r>
              <a:rPr lang="en-US" dirty="0" err="1" smtClean="0"/>
              <a:t>sw</a:t>
            </a:r>
            <a:r>
              <a:rPr lang="en-US" dirty="0" smtClean="0"/>
              <a:t> both access memory one word at a time.</a:t>
            </a:r>
          </a:p>
          <a:p>
            <a:r>
              <a:rPr lang="en-US" dirty="0" smtClean="0"/>
              <a:t>So how do we represent instructions?</a:t>
            </a:r>
          </a:p>
          <a:p>
            <a:pPr lvl="1"/>
            <a:r>
              <a:rPr lang="en-US" dirty="0" smtClean="0"/>
              <a:t>Remember: Computer only understands 1s and 0s, so “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add $t0,$0,$0</a:t>
            </a:r>
            <a:r>
              <a:rPr lang="en-US" dirty="0" smtClean="0"/>
              <a:t>” is meaningless.</a:t>
            </a:r>
          </a:p>
          <a:p>
            <a:pPr lvl="1"/>
            <a:r>
              <a:rPr lang="en-US" dirty="0" smtClean="0"/>
              <a:t>MIPS wants simplicity: since data is in words, make instructions be words too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Instructions as Numbers (2/2)</a:t>
            </a:r>
            <a:endParaRPr lang="en-US"/>
          </a:p>
        </p:txBody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word is 32 bits, so divide instruction word into “</a:t>
            </a:r>
            <a:r>
              <a:rPr lang="en-US" dirty="0" smtClean="0">
                <a:solidFill>
                  <a:schemeClr val="accent2"/>
                </a:solidFill>
              </a:rPr>
              <a:t>fields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Each field tells processor something about instruction.</a:t>
            </a:r>
          </a:p>
          <a:p>
            <a:r>
              <a:rPr lang="en-US" dirty="0" smtClean="0"/>
              <a:t>We could define different fields for each instruction, but MIPS is based on simplicity, so define 3 basic types of instruction formats:</a:t>
            </a:r>
          </a:p>
          <a:p>
            <a:pPr lvl="1"/>
            <a:r>
              <a:rPr lang="en-US" dirty="0" smtClean="0"/>
              <a:t>R-format</a:t>
            </a:r>
          </a:p>
          <a:p>
            <a:pPr lvl="1"/>
            <a:r>
              <a:rPr lang="en-US" dirty="0" smtClean="0"/>
              <a:t>I-format</a:t>
            </a:r>
          </a:p>
          <a:p>
            <a:pPr lvl="1"/>
            <a:r>
              <a:rPr lang="en-US" dirty="0" smtClean="0"/>
              <a:t>J-format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Formats</a:t>
            </a:r>
            <a:endParaRPr lang="en-US"/>
          </a:p>
        </p:txBody>
      </p:sp>
      <p:sp>
        <p:nvSpPr>
          <p:cNvPr id="210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I-format</a:t>
            </a:r>
            <a:r>
              <a:rPr lang="en-US" dirty="0" smtClean="0"/>
              <a:t>: used for instructions with </a:t>
            </a:r>
            <a:r>
              <a:rPr lang="en-US" dirty="0" err="1" smtClean="0"/>
              <a:t>immediates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lw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sw</a:t>
            </a:r>
            <a:r>
              <a:rPr lang="en-US" dirty="0" smtClean="0"/>
              <a:t> (since offset counts as an immediate), and branches (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beq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bne</a:t>
            </a:r>
            <a:r>
              <a:rPr lang="en-US" dirty="0" smtClean="0"/>
              <a:t>), </a:t>
            </a:r>
          </a:p>
          <a:p>
            <a:pPr lvl="1"/>
            <a:r>
              <a:rPr lang="en-US" dirty="0" smtClean="0"/>
              <a:t>(but not the shift instructions; later)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J-format</a:t>
            </a:r>
            <a:r>
              <a:rPr lang="en-US" dirty="0" smtClean="0"/>
              <a:t>: used for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j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jal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R-format</a:t>
            </a:r>
            <a:r>
              <a:rPr lang="en-US" dirty="0" smtClean="0"/>
              <a:t>: used for all other instructions</a:t>
            </a:r>
          </a:p>
          <a:p>
            <a:r>
              <a:rPr lang="en-US" dirty="0" smtClean="0"/>
              <a:t>It will soon become clear why the instructions have been partitioned in this 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R-Format Instructions (1/5)</a:t>
            </a:r>
            <a:endParaRPr lang="en-US"/>
          </a:p>
        </p:txBody>
      </p:sp>
      <p:sp>
        <p:nvSpPr>
          <p:cNvPr id="210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59024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Define “</a:t>
            </a:r>
            <a:r>
              <a:rPr lang="en-US" dirty="0" smtClean="0">
                <a:solidFill>
                  <a:schemeClr val="accent1"/>
                </a:solidFill>
              </a:rPr>
              <a:t>fields</a:t>
            </a:r>
            <a:r>
              <a:rPr lang="en-US" dirty="0" smtClean="0"/>
              <a:t>” of the following number of bits each: 6 + 5 + 5 + 5 + 5 + 6 = 32</a:t>
            </a:r>
          </a:p>
          <a:p>
            <a:pPr>
              <a:spcAft>
                <a:spcPts val="3000"/>
              </a:spcAft>
            </a:pPr>
            <a:r>
              <a:rPr lang="en-US" dirty="0" smtClean="0">
                <a:cs typeface="Corbel"/>
              </a:rPr>
              <a:t>For simplicity, each field has a name:</a:t>
            </a:r>
          </a:p>
          <a:p>
            <a:r>
              <a:rPr lang="en-US" sz="2800" dirty="0" smtClean="0">
                <a:solidFill>
                  <a:schemeClr val="accent2"/>
                </a:solidFill>
                <a:cs typeface="Corbel"/>
              </a:rPr>
              <a:t>Important</a:t>
            </a:r>
            <a:r>
              <a:rPr lang="en-US" sz="2800" dirty="0" smtClean="0">
                <a:cs typeface="Corbel"/>
              </a:rPr>
              <a:t>: On these slides and in book, each field is viewed as a 5- or 6-bit unsigned integer, not as part of a 32-bit integer.</a:t>
            </a:r>
          </a:p>
          <a:p>
            <a:pPr lvl="1"/>
            <a:r>
              <a:rPr lang="en-US" sz="2400" dirty="0" smtClean="0">
                <a:ea typeface="ＭＳ Ｐゴシック" pitchFamily="-65" charset="-128"/>
                <a:cs typeface="Corbel"/>
              </a:rPr>
              <a:t>Consequence: 5-bit fields can represent any number 0-31, while 6-bit fields can represent any number 0-63.</a:t>
            </a:r>
            <a:endParaRPr lang="en-US" dirty="0" smtClean="0">
              <a:cs typeface="Corbel"/>
            </a:endParaRPr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300287"/>
            <a:ext cx="8153400" cy="519113"/>
            <a:chOff x="288" y="1152"/>
            <a:chExt cx="5136" cy="32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1" y="1152"/>
              <a:ext cx="4378" cy="327"/>
              <a:chOff x="671" y="1152"/>
              <a:chExt cx="4378" cy="327"/>
            </a:xfrm>
          </p:grpSpPr>
          <p:sp>
            <p:nvSpPr>
              <p:cNvPr id="2109446" name="Text Box 6"/>
              <p:cNvSpPr txBox="1">
                <a:spLocks noChangeArrowheads="1"/>
              </p:cNvSpPr>
              <p:nvPr/>
            </p:nvSpPr>
            <p:spPr bwMode="auto">
              <a:xfrm>
                <a:off x="671" y="1152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000"/>
              </a:p>
            </p:txBody>
          </p:sp>
          <p:sp>
            <p:nvSpPr>
              <p:cNvPr id="2109447" name="Text Box 7"/>
              <p:cNvSpPr txBox="1">
                <a:spLocks noChangeArrowheads="1"/>
              </p:cNvSpPr>
              <p:nvPr/>
            </p:nvSpPr>
            <p:spPr bwMode="auto">
              <a:xfrm>
                <a:off x="1536" y="1152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000" dirty="0"/>
              </a:p>
            </p:txBody>
          </p:sp>
          <p:sp>
            <p:nvSpPr>
              <p:cNvPr id="2109448" name="Text Box 8"/>
              <p:cNvSpPr txBox="1">
                <a:spLocks noChangeArrowheads="1"/>
              </p:cNvSpPr>
              <p:nvPr/>
            </p:nvSpPr>
            <p:spPr bwMode="auto">
              <a:xfrm>
                <a:off x="2335" y="1152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000"/>
              </a:p>
            </p:txBody>
          </p:sp>
          <p:sp>
            <p:nvSpPr>
              <p:cNvPr id="2109449" name="Text Box 9"/>
              <p:cNvSpPr txBox="1">
                <a:spLocks noChangeArrowheads="1"/>
              </p:cNvSpPr>
              <p:nvPr/>
            </p:nvSpPr>
            <p:spPr bwMode="auto">
              <a:xfrm>
                <a:off x="3134" y="1152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000"/>
              </a:p>
            </p:txBody>
          </p:sp>
          <p:sp>
            <p:nvSpPr>
              <p:cNvPr id="2109450" name="Text Box 10"/>
              <p:cNvSpPr txBox="1">
                <a:spLocks noChangeArrowheads="1"/>
              </p:cNvSpPr>
              <p:nvPr/>
            </p:nvSpPr>
            <p:spPr bwMode="auto">
              <a:xfrm>
                <a:off x="4799" y="1152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000"/>
              </a:p>
            </p:txBody>
          </p:sp>
          <p:sp>
            <p:nvSpPr>
              <p:cNvPr id="2109451" name="Text Box 11"/>
              <p:cNvSpPr txBox="1">
                <a:spLocks noChangeArrowheads="1"/>
              </p:cNvSpPr>
              <p:nvPr/>
            </p:nvSpPr>
            <p:spPr bwMode="auto">
              <a:xfrm>
                <a:off x="3933" y="1152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000"/>
              </a:p>
            </p:txBody>
          </p:sp>
        </p:grpSp>
        <p:sp>
          <p:nvSpPr>
            <p:cNvPr id="2109452" name="Rectangle 12"/>
            <p:cNvSpPr>
              <a:spLocks noChangeArrowheads="1"/>
            </p:cNvSpPr>
            <p:nvPr/>
          </p:nvSpPr>
          <p:spPr bwMode="auto">
            <a:xfrm>
              <a:off x="288" y="1152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53" name="Line 13"/>
            <p:cNvSpPr>
              <a:spLocks noChangeShapeType="1"/>
            </p:cNvSpPr>
            <p:nvPr/>
          </p:nvSpPr>
          <p:spPr bwMode="auto">
            <a:xfrm>
              <a:off x="1248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54" name="Line 14"/>
            <p:cNvSpPr>
              <a:spLocks noChangeShapeType="1"/>
            </p:cNvSpPr>
            <p:nvPr/>
          </p:nvSpPr>
          <p:spPr bwMode="auto">
            <a:xfrm>
              <a:off x="2064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55" name="Line 15"/>
            <p:cNvSpPr>
              <a:spLocks noChangeShapeType="1"/>
            </p:cNvSpPr>
            <p:nvPr/>
          </p:nvSpPr>
          <p:spPr bwMode="auto">
            <a:xfrm>
              <a:off x="2832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56" name="Line 16"/>
            <p:cNvSpPr>
              <a:spLocks noChangeShapeType="1"/>
            </p:cNvSpPr>
            <p:nvPr/>
          </p:nvSpPr>
          <p:spPr bwMode="auto">
            <a:xfrm>
              <a:off x="3648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57" name="Line 17"/>
            <p:cNvSpPr>
              <a:spLocks noChangeShapeType="1"/>
            </p:cNvSpPr>
            <p:nvPr/>
          </p:nvSpPr>
          <p:spPr bwMode="auto">
            <a:xfrm>
              <a:off x="4464" y="1152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57200" y="3290887"/>
            <a:ext cx="8153400" cy="519113"/>
            <a:chOff x="240" y="2496"/>
            <a:chExt cx="5136" cy="327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87" y="2496"/>
              <a:ext cx="4983" cy="327"/>
              <a:chOff x="287" y="2496"/>
              <a:chExt cx="4983" cy="327"/>
            </a:xfrm>
          </p:grpSpPr>
          <p:sp>
            <p:nvSpPr>
              <p:cNvPr id="2109460" name="Text Box 20"/>
              <p:cNvSpPr txBox="1">
                <a:spLocks noChangeArrowheads="1"/>
              </p:cNvSpPr>
              <p:nvPr/>
            </p:nvSpPr>
            <p:spPr bwMode="auto">
              <a:xfrm>
                <a:off x="287" y="2496"/>
                <a:ext cx="92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  <a:latin typeface="Courier New" pitchFamily="-65" charset="0"/>
                  </a:rPr>
                  <a:t>opcode</a:t>
                </a:r>
                <a:endParaRPr lang="en-US" sz="2000" dirty="0"/>
              </a:p>
            </p:txBody>
          </p:sp>
          <p:sp>
            <p:nvSpPr>
              <p:cNvPr id="2109461" name="Text Box 21"/>
              <p:cNvSpPr txBox="1">
                <a:spLocks noChangeArrowheads="1"/>
              </p:cNvSpPr>
              <p:nvPr/>
            </p:nvSpPr>
            <p:spPr bwMode="auto">
              <a:xfrm>
                <a:off x="1421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rs</a:t>
                </a:r>
                <a:endParaRPr lang="en-US" sz="2000"/>
              </a:p>
            </p:txBody>
          </p:sp>
          <p:sp>
            <p:nvSpPr>
              <p:cNvPr id="2109462" name="Text Box 22"/>
              <p:cNvSpPr txBox="1">
                <a:spLocks noChangeArrowheads="1"/>
              </p:cNvSpPr>
              <p:nvPr/>
            </p:nvSpPr>
            <p:spPr bwMode="auto">
              <a:xfrm>
                <a:off x="2220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rt</a:t>
                </a:r>
                <a:endParaRPr lang="en-US" sz="2000"/>
              </a:p>
            </p:txBody>
          </p:sp>
          <p:sp>
            <p:nvSpPr>
              <p:cNvPr id="2109463" name="Text Box 23"/>
              <p:cNvSpPr txBox="1">
                <a:spLocks noChangeArrowheads="1"/>
              </p:cNvSpPr>
              <p:nvPr/>
            </p:nvSpPr>
            <p:spPr bwMode="auto">
              <a:xfrm>
                <a:off x="3019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rd</a:t>
                </a:r>
                <a:endParaRPr lang="en-US" sz="2000" dirty="0"/>
              </a:p>
            </p:txBody>
          </p:sp>
          <p:sp>
            <p:nvSpPr>
              <p:cNvPr id="2109464" name="Text Box 24"/>
              <p:cNvSpPr txBox="1">
                <a:spLocks noChangeArrowheads="1"/>
              </p:cNvSpPr>
              <p:nvPr/>
            </p:nvSpPr>
            <p:spPr bwMode="auto">
              <a:xfrm>
                <a:off x="4482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  <a:latin typeface="Courier New" pitchFamily="-65" charset="0"/>
                  </a:rPr>
                  <a:t>funct</a:t>
                </a:r>
                <a:endParaRPr lang="en-US" sz="2000" dirty="0"/>
              </a:p>
            </p:txBody>
          </p:sp>
          <p:sp>
            <p:nvSpPr>
              <p:cNvPr id="2109465" name="Text Box 25"/>
              <p:cNvSpPr txBox="1">
                <a:spLocks noChangeArrowheads="1"/>
              </p:cNvSpPr>
              <p:nvPr/>
            </p:nvSpPr>
            <p:spPr bwMode="auto">
              <a:xfrm>
                <a:off x="3616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shamt</a:t>
                </a:r>
                <a:endParaRPr lang="en-US" sz="2000"/>
              </a:p>
            </p:txBody>
          </p:sp>
        </p:grpSp>
        <p:sp>
          <p:nvSpPr>
            <p:cNvPr id="2109466" name="Rectangle 26"/>
            <p:cNvSpPr>
              <a:spLocks noChangeArrowheads="1"/>
            </p:cNvSpPr>
            <p:nvPr/>
          </p:nvSpPr>
          <p:spPr bwMode="auto">
            <a:xfrm>
              <a:off x="240" y="2496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67" name="Line 27"/>
            <p:cNvSpPr>
              <a:spLocks noChangeShapeType="1"/>
            </p:cNvSpPr>
            <p:nvPr/>
          </p:nvSpPr>
          <p:spPr bwMode="auto">
            <a:xfrm>
              <a:off x="12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68" name="Line 28"/>
            <p:cNvSpPr>
              <a:spLocks noChangeShapeType="1"/>
            </p:cNvSpPr>
            <p:nvPr/>
          </p:nvSpPr>
          <p:spPr bwMode="auto">
            <a:xfrm>
              <a:off x="20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69" name="Line 29"/>
            <p:cNvSpPr>
              <a:spLocks noChangeShapeType="1"/>
            </p:cNvSpPr>
            <p:nvPr/>
          </p:nvSpPr>
          <p:spPr bwMode="auto">
            <a:xfrm>
              <a:off x="2784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70" name="Line 30"/>
            <p:cNvSpPr>
              <a:spLocks noChangeShapeType="1"/>
            </p:cNvSpPr>
            <p:nvPr/>
          </p:nvSpPr>
          <p:spPr bwMode="auto">
            <a:xfrm>
              <a:off x="36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471" name="Line 31"/>
            <p:cNvSpPr>
              <a:spLocks noChangeShapeType="1"/>
            </p:cNvSpPr>
            <p:nvPr/>
          </p:nvSpPr>
          <p:spPr bwMode="auto">
            <a:xfrm>
              <a:off x="44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R-Format Instructions (2/5)</a:t>
            </a:r>
            <a:endParaRPr lang="en-US"/>
          </a:p>
        </p:txBody>
      </p:sp>
      <p:sp>
        <p:nvSpPr>
          <p:cNvPr id="211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these field integer values tell us?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opcode</a:t>
            </a:r>
            <a:r>
              <a:rPr lang="en-US" dirty="0" smtClean="0"/>
              <a:t>: partially specifies what instruction it is </a:t>
            </a:r>
          </a:p>
          <a:p>
            <a:pPr lvl="2"/>
            <a:r>
              <a:rPr lang="en-US" dirty="0" smtClean="0"/>
              <a:t>Note: This number is equal to 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0</a:t>
            </a:r>
            <a:r>
              <a:rPr lang="en-US" dirty="0" smtClean="0"/>
              <a:t> for all R-Format instructions.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  <a:latin typeface="Courier New"/>
                <a:cs typeface="Courier New"/>
              </a:rPr>
              <a:t>funct</a:t>
            </a:r>
            <a:r>
              <a:rPr lang="en-US" dirty="0" smtClean="0"/>
              <a:t>: combined with </a:t>
            </a:r>
            <a:r>
              <a:rPr lang="en-US" dirty="0" err="1" smtClean="0">
                <a:latin typeface="Courier New"/>
                <a:cs typeface="Courier New"/>
              </a:rPr>
              <a:t>opcode</a:t>
            </a:r>
            <a:r>
              <a:rPr lang="en-US" dirty="0" smtClean="0"/>
              <a:t>, this number exactly specifies the instruction</a:t>
            </a:r>
          </a:p>
          <a:p>
            <a:r>
              <a:rPr lang="en-US" dirty="0" smtClean="0"/>
              <a:t>Question: Why aren’t </a:t>
            </a:r>
            <a:r>
              <a:rPr lang="en-US" dirty="0" err="1" smtClean="0">
                <a:latin typeface="Courier New"/>
                <a:cs typeface="Courier New"/>
              </a:rPr>
              <a:t>opcode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funct</a:t>
            </a:r>
            <a:r>
              <a:rPr lang="en-US" dirty="0" smtClean="0"/>
              <a:t> a single 12-bit field?</a:t>
            </a:r>
          </a:p>
          <a:p>
            <a:pPr lvl="1"/>
            <a:r>
              <a:rPr lang="en-US" dirty="0" smtClean="0"/>
              <a:t>We’ll answer this later.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3838575"/>
          </a:xfrm>
        </p:spPr>
        <p:txBody>
          <a:bodyPr/>
          <a:lstStyle/>
          <a:p>
            <a:r>
              <a:rPr lang="en-US" dirty="0"/>
              <a:t>More fields:</a:t>
            </a:r>
          </a:p>
          <a:p>
            <a:pPr lvl="1"/>
            <a:r>
              <a:rPr lang="en-US" u="sng" dirty="0" err="1">
                <a:solidFill>
                  <a:schemeClr val="accent2"/>
                </a:solidFill>
                <a:latin typeface="Courier New" pitchFamily="-65" charset="0"/>
              </a:rPr>
              <a:t>rs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/>
              <a:t>ource 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/>
              <a:t>egister): </a:t>
            </a:r>
            <a:r>
              <a:rPr lang="en-US" i="1" dirty="0">
                <a:solidFill>
                  <a:schemeClr val="accent2"/>
                </a:solidFill>
              </a:rPr>
              <a:t>generally</a:t>
            </a:r>
            <a:r>
              <a:rPr lang="en-US" dirty="0"/>
              <a:t> used to specify register containing first operand</a:t>
            </a:r>
          </a:p>
          <a:p>
            <a:pPr lvl="1"/>
            <a:r>
              <a:rPr lang="en-US" u="sng" dirty="0" err="1">
                <a:solidFill>
                  <a:schemeClr val="accent2"/>
                </a:solidFill>
                <a:latin typeface="Courier New" pitchFamily="-65" charset="0"/>
              </a:rPr>
              <a:t>rt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dirty="0"/>
              <a:t>arget 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/>
              <a:t>egister): </a:t>
            </a:r>
            <a:r>
              <a:rPr lang="en-US" i="1" dirty="0">
                <a:solidFill>
                  <a:schemeClr val="accent2"/>
                </a:solidFill>
              </a:rPr>
              <a:t>generally</a:t>
            </a:r>
            <a:r>
              <a:rPr lang="en-US" dirty="0"/>
              <a:t> used to specify register containing second operand (note that name is misleading)</a:t>
            </a:r>
          </a:p>
          <a:p>
            <a:pPr lvl="1"/>
            <a:r>
              <a:rPr lang="en-US" u="sng" dirty="0">
                <a:solidFill>
                  <a:schemeClr val="accent2"/>
                </a:solidFill>
                <a:latin typeface="Courier New" pitchFamily="-65" charset="0"/>
              </a:rPr>
              <a:t>rd</a:t>
            </a:r>
            <a:r>
              <a:rPr lang="en-US" dirty="0"/>
              <a:t> (</a:t>
            </a: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/>
              <a:t>estination 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/>
              <a:t>egister): </a:t>
            </a:r>
            <a:r>
              <a:rPr lang="en-US" i="1" dirty="0">
                <a:solidFill>
                  <a:schemeClr val="accent2"/>
                </a:solidFill>
              </a:rPr>
              <a:t>generally</a:t>
            </a:r>
            <a:r>
              <a:rPr lang="en-US" dirty="0"/>
              <a:t> used to specify register which will receive result of computation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R-Format Instructions (3/5)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514975"/>
          </a:xfrm>
        </p:spPr>
        <p:txBody>
          <a:bodyPr/>
          <a:lstStyle/>
          <a:p>
            <a:r>
              <a:rPr lang="en-US" dirty="0"/>
              <a:t>Notes about register fields:</a:t>
            </a:r>
          </a:p>
          <a:p>
            <a:pPr lvl="1"/>
            <a:r>
              <a:rPr lang="en-US" dirty="0"/>
              <a:t>Each register field is exactly 5 bits, which means that it can specify any unsigned integer in the range 0-31.  Each of these fields specifies one of the 32 registers by number.</a:t>
            </a:r>
          </a:p>
          <a:p>
            <a:pPr lvl="1"/>
            <a:r>
              <a:rPr lang="en-US" dirty="0"/>
              <a:t>The word “generally” was used because there are exceptions that we’ll see later. E.g.,</a:t>
            </a:r>
          </a:p>
          <a:p>
            <a:pPr lvl="2"/>
            <a:r>
              <a:rPr lang="en-US" dirty="0" err="1">
                <a:latin typeface="Courier New" pitchFamily="-65" charset="0"/>
              </a:rPr>
              <a:t>mult</a:t>
            </a:r>
            <a:r>
              <a:rPr lang="en-US" dirty="0"/>
              <a:t> and </a:t>
            </a:r>
            <a:r>
              <a:rPr lang="en-US" dirty="0">
                <a:latin typeface="Courier New" pitchFamily="-65" charset="0"/>
              </a:rPr>
              <a:t>div</a:t>
            </a:r>
            <a:r>
              <a:rPr lang="en-US" dirty="0"/>
              <a:t> have nothing important in the </a:t>
            </a:r>
            <a:r>
              <a:rPr lang="en-US" dirty="0">
                <a:latin typeface="Courier New" pitchFamily="-65" charset="0"/>
              </a:rPr>
              <a:t>rd</a:t>
            </a:r>
            <a:r>
              <a:rPr lang="en-US" dirty="0"/>
              <a:t> field since the </a:t>
            </a:r>
            <a:r>
              <a:rPr lang="en-US" dirty="0" err="1"/>
              <a:t>dest</a:t>
            </a:r>
            <a:r>
              <a:rPr lang="en-US" dirty="0"/>
              <a:t> registers are </a:t>
            </a:r>
            <a:r>
              <a:rPr lang="en-US" dirty="0">
                <a:latin typeface="Courier New" pitchFamily="-65" charset="0"/>
              </a:rPr>
              <a:t>hi</a:t>
            </a:r>
            <a:r>
              <a:rPr lang="en-US" dirty="0"/>
              <a:t> and </a:t>
            </a:r>
            <a:r>
              <a:rPr lang="en-US" dirty="0">
                <a:latin typeface="Courier New" pitchFamily="-65" charset="0"/>
              </a:rPr>
              <a:t>lo</a:t>
            </a:r>
          </a:p>
          <a:p>
            <a:pPr lvl="2"/>
            <a:r>
              <a:rPr lang="en-US" dirty="0" err="1">
                <a:latin typeface="Courier New" pitchFamily="-65" charset="0"/>
              </a:rPr>
              <a:t>mfhi</a:t>
            </a:r>
            <a:r>
              <a:rPr lang="en-US" dirty="0"/>
              <a:t> and </a:t>
            </a:r>
            <a:r>
              <a:rPr lang="en-US" dirty="0" err="1">
                <a:latin typeface="Courier New" pitchFamily="-65" charset="0"/>
              </a:rPr>
              <a:t>mflo</a:t>
            </a:r>
            <a:r>
              <a:rPr lang="en-US" dirty="0"/>
              <a:t> have nothing important in the </a:t>
            </a:r>
            <a:r>
              <a:rPr lang="en-US" dirty="0" err="1">
                <a:latin typeface="Courier New" pitchFamily="-65" charset="0"/>
              </a:rPr>
              <a:t>rs</a:t>
            </a:r>
            <a:r>
              <a:rPr lang="en-US" dirty="0"/>
              <a:t> and </a:t>
            </a:r>
            <a:r>
              <a:rPr lang="en-US" dirty="0" err="1">
                <a:latin typeface="Courier New" pitchFamily="-65" charset="0"/>
              </a:rPr>
              <a:t>rt</a:t>
            </a:r>
            <a:r>
              <a:rPr lang="en-US" dirty="0"/>
              <a:t> fields since the source is determined by the instruction (</a:t>
            </a:r>
            <a:r>
              <a:rPr lang="en-US" dirty="0" err="1"/>
              <a:t>p</a:t>
            </a:r>
            <a:r>
              <a:rPr lang="en-US" dirty="0"/>
              <a:t>. 264 P&amp;H)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R-Format Instructions (4/5)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527175" cy="4746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838200"/>
            <a:ext cx="4343400" cy="2585836"/>
          </a:xfrm>
        </p:spPr>
        <p:txBody>
          <a:bodyPr/>
          <a:lstStyle/>
          <a:p>
            <a:r>
              <a:rPr lang="en-US" dirty="0" smtClean="0"/>
              <a:t>Flow Control</a:t>
            </a:r>
          </a:p>
          <a:p>
            <a:pPr lvl="1"/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Label</a:t>
            </a:r>
          </a:p>
          <a:p>
            <a:pPr lvl="1"/>
            <a:r>
              <a:rPr lang="en-US" dirty="0" err="1" smtClean="0"/>
              <a:t>beq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$t0 $t1 </a:t>
            </a:r>
            <a:r>
              <a:rPr lang="en-US" dirty="0" smtClean="0">
                <a:solidFill>
                  <a:schemeClr val="accent2"/>
                </a:solidFill>
              </a:rPr>
              <a:t>Label</a:t>
            </a:r>
          </a:p>
          <a:p>
            <a:pPr lvl="1"/>
            <a:r>
              <a:rPr lang="en-US" dirty="0" err="1" smtClean="0"/>
              <a:t>bne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C0128"/>
                </a:solidFill>
              </a:rPr>
              <a:t>$s0 $s1 </a:t>
            </a:r>
            <a:r>
              <a:rPr lang="en-US" dirty="0" smtClean="0">
                <a:solidFill>
                  <a:srgbClr val="063DE8"/>
                </a:solidFill>
              </a:rPr>
              <a:t>Label</a:t>
            </a:r>
          </a:p>
          <a:p>
            <a:pPr lvl="1"/>
            <a:r>
              <a:rPr lang="en-US" dirty="0" err="1" smtClean="0"/>
              <a:t>slt</a:t>
            </a:r>
            <a:r>
              <a:rPr lang="en-US" dirty="0" smtClean="0"/>
              <a:t> $t0 $t1 $t2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838200"/>
            <a:ext cx="8610600" cy="5506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203200" marR="0" lvl="0" indent="-203200" algn="l" defTabSz="914400" rtl="0" eaLnBrk="0" fontAlgn="base" latinLnBrk="0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ClrTx/>
              <a:buSzPct val="100000"/>
              <a:buFont typeface="Times" pitchFamily="18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8" charset="-128"/>
                <a:cs typeface="ＭＳ Ｐゴシック" pitchFamily="18" charset="-128"/>
              </a:rPr>
              <a:t>R-type instructions</a:t>
            </a:r>
          </a:p>
          <a:p>
            <a:pPr marL="685800" marR="0" lvl="1" indent="-1905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add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2" charset="-128"/>
              </a:rPr>
              <a:t>$s0 $s1 $s2</a:t>
            </a:r>
          </a:p>
          <a:p>
            <a:pPr marL="685800" marR="0" lvl="1" indent="-1905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sub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$t0 $t1 $t2</a:t>
            </a:r>
          </a:p>
          <a:p>
            <a:pPr marL="203200" marR="0" lvl="0" indent="-203200" algn="l" defTabSz="914400" rtl="0" eaLnBrk="0" fontAlgn="base" latinLnBrk="0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ClrTx/>
              <a:buSzPct val="100000"/>
              <a:buFont typeface="Times" pitchFamily="18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8" charset="-128"/>
                <a:cs typeface="ＭＳ Ｐゴシック" pitchFamily="18" charset="-128"/>
              </a:rPr>
              <a:t>Immediates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18" charset="-128"/>
              <a:cs typeface="ＭＳ Ｐゴシック" pitchFamily="18" charset="-128"/>
            </a:endParaRPr>
          </a:p>
          <a:p>
            <a:pPr marL="685800" marR="0" lvl="1" indent="-1905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addi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$s0 $s1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24</a:t>
            </a:r>
          </a:p>
          <a:p>
            <a:pPr marL="228600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3200" b="1" kern="0" dirty="0" smtClean="0">
                <a:solidFill>
                  <a:srgbClr val="000000"/>
                </a:solidFill>
                <a:latin typeface="+mn-lt"/>
                <a:ea typeface="ＭＳ Ｐゴシック" pitchFamily="-12" charset="-128"/>
              </a:rPr>
              <a:t>Memory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2" charset="-128"/>
              </a:rPr>
              <a:t>BYTE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addressed</a:t>
            </a:r>
          </a:p>
          <a:p>
            <a:pPr marL="1143000" lvl="2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 smtClean="0">
                <a:solidFill>
                  <a:schemeClr val="accent4"/>
                </a:solidFill>
                <a:latin typeface="+mn-lt"/>
              </a:rPr>
              <a:t>1 word = 4 bytes = 32bits</a:t>
            </a:r>
          </a:p>
          <a:p>
            <a:pPr marL="685800" marR="0" lvl="1" indent="-1905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lw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$t0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4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(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$s1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)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# 4 + $s1 must be </a:t>
            </a:r>
            <a:r>
              <a:rPr lang="en-US" sz="2800" b="1" i="1" kern="0" dirty="0" smtClean="0">
                <a:solidFill>
                  <a:schemeClr val="bg2"/>
                </a:solidFill>
                <a:latin typeface="+mn-lt"/>
                <a:ea typeface="ＭＳ Ｐゴシック" pitchFamily="-12" charset="-128"/>
              </a:rPr>
              <a:t>divisible by 4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pitchFamily="-12" charset="-128"/>
            </a:endParaRPr>
          </a:p>
          <a:p>
            <a:pPr marL="685800" marR="0" lvl="1" indent="-1905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sb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$t1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0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(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$s2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2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4777718"/>
          </a:xfrm>
        </p:spPr>
        <p:txBody>
          <a:bodyPr/>
          <a:lstStyle/>
          <a:p>
            <a:r>
              <a:rPr lang="en-US" dirty="0"/>
              <a:t>Final field:</a:t>
            </a:r>
          </a:p>
          <a:p>
            <a:pPr lvl="1"/>
            <a:r>
              <a:rPr lang="en-US" u="sng" dirty="0" err="1">
                <a:solidFill>
                  <a:schemeClr val="accent2"/>
                </a:solidFill>
                <a:latin typeface="Courier New" pitchFamily="-65" charset="0"/>
              </a:rPr>
              <a:t>shamt</a:t>
            </a:r>
            <a:r>
              <a:rPr lang="en-US" dirty="0"/>
              <a:t>: This field contains the amount a shift instruction will shift by.  Shifting a 32-bit word by more than 31 is useless, so this field is only 5 bits (so it can represent the numbers 0-31).</a:t>
            </a:r>
          </a:p>
          <a:p>
            <a:pPr lvl="1"/>
            <a:r>
              <a:rPr lang="en-US" dirty="0"/>
              <a:t>This field is set to </a:t>
            </a:r>
            <a:r>
              <a:rPr lang="en-US" dirty="0">
                <a:latin typeface="Courier New"/>
                <a:cs typeface="Courier New"/>
              </a:rPr>
              <a:t>0</a:t>
            </a:r>
            <a:r>
              <a:rPr lang="en-US" dirty="0"/>
              <a:t> in all but the shift instructions.</a:t>
            </a:r>
          </a:p>
          <a:p>
            <a:r>
              <a:rPr lang="en-US" dirty="0"/>
              <a:t>For a detailed description of field usage for each instruction, see green insert in </a:t>
            </a:r>
            <a:r>
              <a:rPr lang="en-US" dirty="0" smtClean="0"/>
              <a:t>COD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R-Format Instructions (5/5)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848600" cy="4695825"/>
          </a:xfrm>
        </p:spPr>
        <p:txBody>
          <a:bodyPr/>
          <a:lstStyle/>
          <a:p>
            <a:r>
              <a:rPr lang="en-US" dirty="0"/>
              <a:t>MIPS Instruction: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add   $8,$9,$10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opcode</a:t>
            </a:r>
            <a:r>
              <a:rPr lang="en-US" dirty="0"/>
              <a:t> = 0 (look up in table in book)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funct</a:t>
            </a:r>
            <a:r>
              <a:rPr lang="en-US" dirty="0"/>
              <a:t> = 32 (look up in table in book)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rd</a:t>
            </a:r>
            <a:r>
              <a:rPr lang="en-US" dirty="0"/>
              <a:t> = 8 (destination)</a:t>
            </a:r>
            <a:r>
              <a:rPr lang="en-US" dirty="0">
                <a:latin typeface="Courier New" pitchFamily="-65" charset="0"/>
              </a:rPr>
              <a:t> 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rs</a:t>
            </a:r>
            <a:r>
              <a:rPr lang="en-US" dirty="0"/>
              <a:t> = 9 (first </a:t>
            </a:r>
            <a:r>
              <a:rPr lang="en-US" i="1" dirty="0">
                <a:solidFill>
                  <a:schemeClr val="accent2"/>
                </a:solidFill>
              </a:rPr>
              <a:t>operand</a:t>
            </a:r>
            <a:r>
              <a:rPr lang="en-US" dirty="0"/>
              <a:t>)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rt</a:t>
            </a:r>
            <a:r>
              <a:rPr lang="en-US" dirty="0"/>
              <a:t> = 10 (second </a:t>
            </a:r>
            <a:r>
              <a:rPr lang="en-US" i="1" dirty="0">
                <a:solidFill>
                  <a:schemeClr val="accent2"/>
                </a:solidFill>
              </a:rPr>
              <a:t>operand</a:t>
            </a:r>
            <a:r>
              <a:rPr lang="en-US" dirty="0"/>
              <a:t>)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shamt</a:t>
            </a:r>
            <a:r>
              <a:rPr lang="en-US" dirty="0"/>
              <a:t> = 0 (not a shift)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R-Format Example (1/2)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029200"/>
          </a:xfrm>
        </p:spPr>
        <p:txBody>
          <a:bodyPr/>
          <a:lstStyle/>
          <a:p>
            <a:r>
              <a:rPr lang="en-US" dirty="0"/>
              <a:t>MIPS Instruction: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add   $8,$9,$</a:t>
            </a:r>
            <a:r>
              <a:rPr lang="en-US" dirty="0" smtClean="0">
                <a:latin typeface="Courier New" pitchFamily="-65" charset="0"/>
              </a:rPr>
              <a:t>10</a:t>
            </a:r>
          </a:p>
          <a:p>
            <a:pPr lvl="1">
              <a:buNone/>
            </a:pPr>
            <a:r>
              <a:rPr lang="en-US" sz="2400" dirty="0" smtClean="0">
                <a:ea typeface="ＭＳ Ｐゴシック" pitchFamily="-65" charset="-128"/>
              </a:rPr>
              <a:t>Decimal number per field representation:</a:t>
            </a:r>
          </a:p>
          <a:p>
            <a:pPr lvl="1">
              <a:buNone/>
            </a:pPr>
            <a:endParaRPr lang="en-US" sz="2400" dirty="0" smtClean="0">
              <a:ea typeface="ＭＳ Ｐゴシック" pitchFamily="-65" charset="-128"/>
            </a:endParaRPr>
          </a:p>
          <a:p>
            <a:pPr lvl="1">
              <a:buNone/>
            </a:pPr>
            <a:endParaRPr lang="en-US" sz="2400" dirty="0" smtClean="0">
              <a:ea typeface="ＭＳ Ｐゴシック" pitchFamily="-65" charset="-128"/>
            </a:endParaRPr>
          </a:p>
          <a:p>
            <a:pPr lvl="1">
              <a:buNone/>
            </a:pPr>
            <a:r>
              <a:rPr lang="en-US" sz="2400" dirty="0" smtClean="0">
                <a:ea typeface="ＭＳ Ｐゴシック" pitchFamily="-65" charset="-128"/>
              </a:rPr>
              <a:t>Binary number per field representation:</a:t>
            </a:r>
          </a:p>
          <a:p>
            <a:pPr lvl="1">
              <a:buNone/>
            </a:pPr>
            <a:endParaRPr lang="en-US" sz="2400" dirty="0" smtClean="0">
              <a:ea typeface="ＭＳ Ｐゴシック" pitchFamily="-65" charset="-128"/>
            </a:endParaRPr>
          </a:p>
          <a:p>
            <a:pPr lvl="1">
              <a:buNone/>
            </a:pPr>
            <a:endParaRPr lang="en-US" sz="2400" dirty="0" smtClean="0">
              <a:ea typeface="ＭＳ Ｐゴシック" pitchFamily="-65" charset="-128"/>
            </a:endParaRPr>
          </a:p>
          <a:p>
            <a:pPr lvl="1">
              <a:buNone/>
            </a:pPr>
            <a:r>
              <a:rPr lang="en-US" sz="2400" dirty="0" smtClean="0">
                <a:ea typeface="ＭＳ Ｐゴシック" pitchFamily="-65" charset="-128"/>
              </a:rPr>
              <a:t>hex representation: 	       </a:t>
            </a:r>
            <a:r>
              <a:rPr lang="en-US" sz="2400" dirty="0" smtClean="0">
                <a:latin typeface="Courier New"/>
                <a:ea typeface="ＭＳ Ｐゴシック" pitchFamily="-65" charset="-128"/>
                <a:cs typeface="Courier New"/>
              </a:rPr>
              <a:t>012A 4020</a:t>
            </a:r>
            <a:r>
              <a:rPr lang="en-US" sz="2400" baseline="-25000" dirty="0" smtClean="0">
                <a:ea typeface="ＭＳ Ｐゴシック" pitchFamily="-65" charset="-128"/>
              </a:rPr>
              <a:t>hex</a:t>
            </a:r>
          </a:p>
          <a:p>
            <a:pPr lvl="1">
              <a:buNone/>
            </a:pPr>
            <a:r>
              <a:rPr lang="en-US" sz="2400" dirty="0" smtClean="0">
                <a:ea typeface="ＭＳ Ｐゴシック" pitchFamily="-65" charset="-128"/>
              </a:rPr>
              <a:t>decimal representation:        </a:t>
            </a:r>
            <a:r>
              <a:rPr lang="en-US" sz="2400" dirty="0" smtClean="0">
                <a:latin typeface="Courier New"/>
                <a:ea typeface="ＭＳ Ｐゴシック" pitchFamily="-65" charset="-128"/>
                <a:cs typeface="Courier New"/>
              </a:rPr>
              <a:t>19,546,144</a:t>
            </a:r>
            <a:r>
              <a:rPr lang="en-US" sz="2400" baseline="-25000" dirty="0" smtClean="0">
                <a:ea typeface="ＭＳ Ｐゴシック" pitchFamily="-65" charset="-128"/>
              </a:rPr>
              <a:t>ten</a:t>
            </a:r>
          </a:p>
          <a:p>
            <a:pPr lvl="1">
              <a:buNone/>
            </a:pPr>
            <a:r>
              <a:rPr lang="en-US" sz="2400" dirty="0" smtClean="0">
                <a:ea typeface="ＭＳ Ｐゴシック" pitchFamily="-65" charset="-128"/>
              </a:rPr>
              <a:t>Called a </a:t>
            </a:r>
            <a:r>
              <a:rPr lang="en-US" sz="2400" u="sng" dirty="0" smtClean="0">
                <a:solidFill>
                  <a:schemeClr val="accent2"/>
                </a:solidFill>
                <a:ea typeface="ＭＳ Ｐゴシック" pitchFamily="-65" charset="-128"/>
              </a:rPr>
              <a:t>Machine Language Instruction</a:t>
            </a:r>
            <a:endParaRPr lang="en-US" sz="2400" dirty="0" smtClean="0">
              <a:solidFill>
                <a:schemeClr val="accent2"/>
              </a:solidFill>
              <a:ea typeface="ＭＳ Ｐゴシック" pitchFamily="-65" charset="-128"/>
            </a:endParaRPr>
          </a:p>
          <a:p>
            <a:pPr lvl="1">
              <a:buNone/>
            </a:pPr>
            <a:endParaRPr lang="en-US" sz="2400" dirty="0" smtClean="0">
              <a:solidFill>
                <a:srgbClr val="0D407F"/>
              </a:solidFill>
              <a:ea typeface="ＭＳ Ｐゴシック" pitchFamily="-65" charset="-128"/>
            </a:endParaRPr>
          </a:p>
          <a:p>
            <a:pPr lvl="1">
              <a:buNone/>
            </a:pPr>
            <a:endParaRPr lang="en-US" sz="2400" dirty="0" smtClean="0">
              <a:solidFill>
                <a:srgbClr val="0D407F"/>
              </a:solidFill>
              <a:ea typeface="ＭＳ Ｐゴシック" pitchFamily="-65" charset="-128"/>
            </a:endParaRPr>
          </a:p>
          <a:p>
            <a:pPr lvl="1">
              <a:buFontTx/>
              <a:buNone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819400"/>
            <a:ext cx="8153400" cy="519113"/>
            <a:chOff x="240" y="2496"/>
            <a:chExt cx="5136" cy="32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23" y="2496"/>
              <a:ext cx="4446" cy="327"/>
              <a:chOff x="623" y="2496"/>
              <a:chExt cx="4446" cy="327"/>
            </a:xfrm>
          </p:grpSpPr>
          <p:sp>
            <p:nvSpPr>
              <p:cNvPr id="2121734" name="Text Box 6"/>
              <p:cNvSpPr txBox="1">
                <a:spLocks noChangeArrowheads="1"/>
              </p:cNvSpPr>
              <p:nvPr/>
            </p:nvSpPr>
            <p:spPr bwMode="auto">
              <a:xfrm>
                <a:off x="623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000"/>
              </a:p>
            </p:txBody>
          </p:sp>
          <p:sp>
            <p:nvSpPr>
              <p:cNvPr id="2121735" name="Text Box 7"/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9</a:t>
                </a:r>
                <a:endParaRPr lang="en-US" sz="2000"/>
              </a:p>
            </p:txBody>
          </p:sp>
          <p:sp>
            <p:nvSpPr>
              <p:cNvPr id="2121736" name="Text Box 8"/>
              <p:cNvSpPr txBox="1">
                <a:spLocks noChangeArrowheads="1"/>
              </p:cNvSpPr>
              <p:nvPr/>
            </p:nvSpPr>
            <p:spPr bwMode="auto">
              <a:xfrm>
                <a:off x="2220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</a:t>
                </a:r>
                <a:endParaRPr lang="en-US" sz="2000"/>
              </a:p>
            </p:txBody>
          </p:sp>
          <p:sp>
            <p:nvSpPr>
              <p:cNvPr id="2121737" name="Text Box 9"/>
              <p:cNvSpPr txBox="1">
                <a:spLocks noChangeArrowheads="1"/>
              </p:cNvSpPr>
              <p:nvPr/>
            </p:nvSpPr>
            <p:spPr bwMode="auto">
              <a:xfrm>
                <a:off x="3086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8</a:t>
                </a:r>
                <a:endParaRPr lang="en-US" sz="2000"/>
              </a:p>
            </p:txBody>
          </p:sp>
          <p:sp>
            <p:nvSpPr>
              <p:cNvPr id="2121738" name="Text Box 10"/>
              <p:cNvSpPr txBox="1">
                <a:spLocks noChangeArrowheads="1"/>
              </p:cNvSpPr>
              <p:nvPr/>
            </p:nvSpPr>
            <p:spPr bwMode="auto">
              <a:xfrm>
                <a:off x="4684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32</a:t>
                </a:r>
                <a:endParaRPr lang="en-US" sz="2000"/>
              </a:p>
            </p:txBody>
          </p:sp>
          <p:sp>
            <p:nvSpPr>
              <p:cNvPr id="2121739" name="Text Box 11"/>
              <p:cNvSpPr txBox="1">
                <a:spLocks noChangeArrowheads="1"/>
              </p:cNvSpPr>
              <p:nvPr/>
            </p:nvSpPr>
            <p:spPr bwMode="auto">
              <a:xfrm>
                <a:off x="3885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</a:t>
                </a:r>
                <a:endParaRPr lang="en-US" sz="2000"/>
              </a:p>
            </p:txBody>
          </p:sp>
        </p:grpSp>
        <p:sp>
          <p:nvSpPr>
            <p:cNvPr id="2121740" name="Rectangle 12"/>
            <p:cNvSpPr>
              <a:spLocks noChangeArrowheads="1"/>
            </p:cNvSpPr>
            <p:nvPr/>
          </p:nvSpPr>
          <p:spPr bwMode="auto">
            <a:xfrm>
              <a:off x="240" y="2496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41" name="Line 13"/>
            <p:cNvSpPr>
              <a:spLocks noChangeShapeType="1"/>
            </p:cNvSpPr>
            <p:nvPr/>
          </p:nvSpPr>
          <p:spPr bwMode="auto">
            <a:xfrm>
              <a:off x="12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42" name="Line 14"/>
            <p:cNvSpPr>
              <a:spLocks noChangeShapeType="1"/>
            </p:cNvSpPr>
            <p:nvPr/>
          </p:nvSpPr>
          <p:spPr bwMode="auto">
            <a:xfrm>
              <a:off x="20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43" name="Line 15"/>
            <p:cNvSpPr>
              <a:spLocks noChangeShapeType="1"/>
            </p:cNvSpPr>
            <p:nvPr/>
          </p:nvSpPr>
          <p:spPr bwMode="auto">
            <a:xfrm>
              <a:off x="2784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44" name="Line 16"/>
            <p:cNvSpPr>
              <a:spLocks noChangeShapeType="1"/>
            </p:cNvSpPr>
            <p:nvPr/>
          </p:nvSpPr>
          <p:spPr bwMode="auto">
            <a:xfrm>
              <a:off x="36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45" name="Line 17"/>
            <p:cNvSpPr>
              <a:spLocks noChangeShapeType="1"/>
            </p:cNvSpPr>
            <p:nvPr/>
          </p:nvSpPr>
          <p:spPr bwMode="auto">
            <a:xfrm>
              <a:off x="44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4800" y="4083050"/>
            <a:ext cx="8153400" cy="519113"/>
            <a:chOff x="240" y="2496"/>
            <a:chExt cx="5136" cy="327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287" y="2496"/>
              <a:ext cx="5051" cy="327"/>
              <a:chOff x="287" y="2496"/>
              <a:chExt cx="5051" cy="327"/>
            </a:xfrm>
          </p:grpSpPr>
          <p:sp>
            <p:nvSpPr>
              <p:cNvPr id="2121753" name="Text Box 25"/>
              <p:cNvSpPr txBox="1">
                <a:spLocks noChangeArrowheads="1"/>
              </p:cNvSpPr>
              <p:nvPr/>
            </p:nvSpPr>
            <p:spPr bwMode="auto">
              <a:xfrm>
                <a:off x="287" y="2496"/>
                <a:ext cx="92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Courier New" pitchFamily="-65" charset="0"/>
                  </a:rPr>
                  <a:t>000000</a:t>
                </a:r>
                <a:endParaRPr lang="en-US" sz="2000" dirty="0"/>
              </a:p>
            </p:txBody>
          </p:sp>
          <p:sp>
            <p:nvSpPr>
              <p:cNvPr id="2121754" name="Text Box 26"/>
              <p:cNvSpPr txBox="1">
                <a:spLocks noChangeArrowheads="1"/>
              </p:cNvSpPr>
              <p:nvPr/>
            </p:nvSpPr>
            <p:spPr bwMode="auto">
              <a:xfrm>
                <a:off x="1219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01001</a:t>
                </a:r>
                <a:endParaRPr lang="en-US" sz="2000"/>
              </a:p>
            </p:txBody>
          </p:sp>
          <p:sp>
            <p:nvSpPr>
              <p:cNvPr id="2121755" name="Text Box 27"/>
              <p:cNvSpPr txBox="1">
                <a:spLocks noChangeArrowheads="1"/>
              </p:cNvSpPr>
              <p:nvPr/>
            </p:nvSpPr>
            <p:spPr bwMode="auto">
              <a:xfrm>
                <a:off x="2018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01010</a:t>
                </a:r>
                <a:endParaRPr lang="en-US" sz="2000"/>
              </a:p>
            </p:txBody>
          </p:sp>
          <p:sp>
            <p:nvSpPr>
              <p:cNvPr id="2121756" name="Text Box 28"/>
              <p:cNvSpPr txBox="1">
                <a:spLocks noChangeArrowheads="1"/>
              </p:cNvSpPr>
              <p:nvPr/>
            </p:nvSpPr>
            <p:spPr bwMode="auto">
              <a:xfrm>
                <a:off x="2817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01000</a:t>
                </a:r>
                <a:endParaRPr lang="en-US" sz="2000"/>
              </a:p>
            </p:txBody>
          </p:sp>
          <p:sp>
            <p:nvSpPr>
              <p:cNvPr id="2121757" name="Text Box 29"/>
              <p:cNvSpPr txBox="1">
                <a:spLocks noChangeArrowheads="1"/>
              </p:cNvSpPr>
              <p:nvPr/>
            </p:nvSpPr>
            <p:spPr bwMode="auto">
              <a:xfrm>
                <a:off x="4415" y="2496"/>
                <a:ext cx="92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100000</a:t>
                </a:r>
                <a:endParaRPr lang="en-US" sz="2000"/>
              </a:p>
            </p:txBody>
          </p:sp>
          <p:sp>
            <p:nvSpPr>
              <p:cNvPr id="2121758" name="Text Box 30"/>
              <p:cNvSpPr txBox="1">
                <a:spLocks noChangeArrowheads="1"/>
              </p:cNvSpPr>
              <p:nvPr/>
            </p:nvSpPr>
            <p:spPr bwMode="auto">
              <a:xfrm>
                <a:off x="3616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00000</a:t>
                </a:r>
                <a:endParaRPr lang="en-US" sz="2000"/>
              </a:p>
            </p:txBody>
          </p:sp>
        </p:grpSp>
        <p:sp>
          <p:nvSpPr>
            <p:cNvPr id="2121759" name="Rectangle 31"/>
            <p:cNvSpPr>
              <a:spLocks noChangeArrowheads="1"/>
            </p:cNvSpPr>
            <p:nvPr/>
          </p:nvSpPr>
          <p:spPr bwMode="auto">
            <a:xfrm>
              <a:off x="240" y="2496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60" name="Line 32"/>
            <p:cNvSpPr>
              <a:spLocks noChangeShapeType="1"/>
            </p:cNvSpPr>
            <p:nvPr/>
          </p:nvSpPr>
          <p:spPr bwMode="auto">
            <a:xfrm>
              <a:off x="12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61" name="Line 33"/>
            <p:cNvSpPr>
              <a:spLocks noChangeShapeType="1"/>
            </p:cNvSpPr>
            <p:nvPr/>
          </p:nvSpPr>
          <p:spPr bwMode="auto">
            <a:xfrm>
              <a:off x="20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62" name="Line 34"/>
            <p:cNvSpPr>
              <a:spLocks noChangeShapeType="1"/>
            </p:cNvSpPr>
            <p:nvPr/>
          </p:nvSpPr>
          <p:spPr bwMode="auto">
            <a:xfrm>
              <a:off x="2784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63" name="Line 35"/>
            <p:cNvSpPr>
              <a:spLocks noChangeShapeType="1"/>
            </p:cNvSpPr>
            <p:nvPr/>
          </p:nvSpPr>
          <p:spPr bwMode="auto">
            <a:xfrm>
              <a:off x="3600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64" name="Line 36"/>
            <p:cNvSpPr>
              <a:spLocks noChangeShapeType="1"/>
            </p:cNvSpPr>
            <p:nvPr/>
          </p:nvSpPr>
          <p:spPr bwMode="auto">
            <a:xfrm>
              <a:off x="4416" y="249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04800" y="4006852"/>
            <a:ext cx="8594725" cy="795338"/>
            <a:chOff x="192" y="2400"/>
            <a:chExt cx="5414" cy="501"/>
          </a:xfrm>
        </p:grpSpPr>
        <p:sp>
          <p:nvSpPr>
            <p:cNvPr id="2121766" name="Rectangle 38"/>
            <p:cNvSpPr>
              <a:spLocks noChangeArrowheads="1"/>
            </p:cNvSpPr>
            <p:nvPr/>
          </p:nvSpPr>
          <p:spPr bwMode="auto">
            <a:xfrm>
              <a:off x="192" y="2400"/>
              <a:ext cx="624" cy="4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67" name="Rectangle 39"/>
            <p:cNvSpPr>
              <a:spLocks noChangeArrowheads="1"/>
            </p:cNvSpPr>
            <p:nvPr/>
          </p:nvSpPr>
          <p:spPr bwMode="auto">
            <a:xfrm>
              <a:off x="864" y="2400"/>
              <a:ext cx="624" cy="4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68" name="Rectangle 40"/>
            <p:cNvSpPr>
              <a:spLocks noChangeArrowheads="1"/>
            </p:cNvSpPr>
            <p:nvPr/>
          </p:nvSpPr>
          <p:spPr bwMode="auto">
            <a:xfrm>
              <a:off x="1536" y="2400"/>
              <a:ext cx="576" cy="4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69" name="Rectangle 41"/>
            <p:cNvSpPr>
              <a:spLocks noChangeArrowheads="1"/>
            </p:cNvSpPr>
            <p:nvPr/>
          </p:nvSpPr>
          <p:spPr bwMode="auto">
            <a:xfrm>
              <a:off x="2160" y="2400"/>
              <a:ext cx="576" cy="4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70" name="Rectangle 42"/>
            <p:cNvSpPr>
              <a:spLocks noChangeArrowheads="1"/>
            </p:cNvSpPr>
            <p:nvPr/>
          </p:nvSpPr>
          <p:spPr bwMode="auto">
            <a:xfrm>
              <a:off x="2784" y="2400"/>
              <a:ext cx="576" cy="4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71" name="Rectangle 43"/>
            <p:cNvSpPr>
              <a:spLocks noChangeArrowheads="1"/>
            </p:cNvSpPr>
            <p:nvPr/>
          </p:nvSpPr>
          <p:spPr bwMode="auto">
            <a:xfrm>
              <a:off x="3408" y="2400"/>
              <a:ext cx="624" cy="4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72" name="Rectangle 44"/>
            <p:cNvSpPr>
              <a:spLocks noChangeArrowheads="1"/>
            </p:cNvSpPr>
            <p:nvPr/>
          </p:nvSpPr>
          <p:spPr bwMode="auto">
            <a:xfrm>
              <a:off x="4080" y="2400"/>
              <a:ext cx="576" cy="4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73" name="Rectangle 45"/>
            <p:cNvSpPr>
              <a:spLocks noChangeArrowheads="1"/>
            </p:cNvSpPr>
            <p:nvPr/>
          </p:nvSpPr>
          <p:spPr bwMode="auto">
            <a:xfrm>
              <a:off x="4704" y="2400"/>
              <a:ext cx="624" cy="4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774" name="Text Box 46"/>
            <p:cNvSpPr txBox="1">
              <a:spLocks noChangeArrowheads="1"/>
            </p:cNvSpPr>
            <p:nvPr/>
          </p:nvSpPr>
          <p:spPr bwMode="auto">
            <a:xfrm>
              <a:off x="5280" y="2688"/>
              <a:ext cx="326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baseline="-25000" dirty="0">
                  <a:latin typeface="Corbel"/>
                  <a:cs typeface="Corbel"/>
                </a:rPr>
                <a:t>hex</a:t>
              </a:r>
              <a:endParaRPr lang="en-US" sz="2400" baseline="-25000" dirty="0">
                <a:latin typeface="Corbel"/>
                <a:cs typeface="Corbel"/>
              </a:endParaRPr>
            </a:p>
          </p:txBody>
        </p:sp>
      </p:grp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R-Format Example (2/2)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I-Format Instructions (1/4)</a:t>
            </a:r>
            <a:endParaRPr lang="en-US"/>
          </a:p>
        </p:txBody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instructions with immediates?</a:t>
            </a:r>
          </a:p>
          <a:p>
            <a:pPr lvl="1"/>
            <a:r>
              <a:rPr lang="en-US" smtClean="0"/>
              <a:t>5-bit field only represents numbers up to the value 31: immediates may be much larger than this</a:t>
            </a:r>
          </a:p>
          <a:p>
            <a:pPr lvl="1"/>
            <a:r>
              <a:rPr lang="en-US" smtClean="0"/>
              <a:t>Ideally, MIPS would have only one instruction format (for simplicity): unfortunately, we need to compromise</a:t>
            </a:r>
          </a:p>
          <a:p>
            <a:r>
              <a:rPr lang="en-US" smtClean="0"/>
              <a:t>Define new instruction format that is partially consistent with R-format:</a:t>
            </a:r>
          </a:p>
          <a:p>
            <a:pPr lvl="1"/>
            <a:r>
              <a:rPr lang="en-US" smtClean="0"/>
              <a:t>First notice that, if instruction has immediate, then it uses at most 2 registers.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781050"/>
          </a:xfrm>
        </p:spPr>
        <p:txBody>
          <a:bodyPr/>
          <a:lstStyle/>
          <a:p>
            <a:r>
              <a:rPr lang="en-US" dirty="0"/>
              <a:t>Define “fields” of the following number of bits each: 6 + 5 + 5 + 16 = 32 </a:t>
            </a:r>
            <a:r>
              <a:rPr lang="en-US" dirty="0" smtClean="0"/>
              <a:t>bits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Again, each field has a name: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Key Concept</a:t>
            </a:r>
            <a:r>
              <a:rPr lang="en-US" dirty="0" smtClean="0"/>
              <a:t>: Only one field is inconsistent with R-format.  Most importantly, </a:t>
            </a:r>
            <a:r>
              <a:rPr lang="en-US" dirty="0" err="1" smtClean="0">
                <a:latin typeface="Courier New" pitchFamily="-65" charset="0"/>
              </a:rPr>
              <a:t>opcode</a:t>
            </a:r>
            <a:r>
              <a:rPr lang="en-US" dirty="0" smtClean="0"/>
              <a:t> is still in same location.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224088"/>
            <a:ext cx="8153400" cy="976312"/>
            <a:chOff x="432" y="3120"/>
            <a:chExt cx="5136" cy="61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35" y="3120"/>
              <a:ext cx="4311" cy="327"/>
              <a:chOff x="623" y="2496"/>
              <a:chExt cx="4311" cy="327"/>
            </a:xfrm>
          </p:grpSpPr>
          <p:sp>
            <p:nvSpPr>
              <p:cNvPr id="2127878" name="Text Box 6"/>
              <p:cNvSpPr txBox="1">
                <a:spLocks noChangeArrowheads="1"/>
              </p:cNvSpPr>
              <p:nvPr/>
            </p:nvSpPr>
            <p:spPr bwMode="auto">
              <a:xfrm>
                <a:off x="623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6</a:t>
                </a:r>
                <a:endParaRPr lang="en-US" sz="2000"/>
              </a:p>
            </p:txBody>
          </p:sp>
          <p:sp>
            <p:nvSpPr>
              <p:cNvPr id="2127879" name="Text Box 7"/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000"/>
              </a:p>
            </p:txBody>
          </p:sp>
          <p:sp>
            <p:nvSpPr>
              <p:cNvPr id="2127880" name="Text Box 8"/>
              <p:cNvSpPr txBox="1">
                <a:spLocks noChangeArrowheads="1"/>
              </p:cNvSpPr>
              <p:nvPr/>
            </p:nvSpPr>
            <p:spPr bwMode="auto">
              <a:xfrm>
                <a:off x="2287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5</a:t>
                </a:r>
                <a:endParaRPr lang="en-US" sz="2000"/>
              </a:p>
            </p:txBody>
          </p:sp>
          <p:sp>
            <p:nvSpPr>
              <p:cNvPr id="2127881" name="Text Box 9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27882" name="Text Box 10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27883" name="Text Box 11"/>
              <p:cNvSpPr txBox="1">
                <a:spLocks noChangeArrowheads="1"/>
              </p:cNvSpPr>
              <p:nvPr/>
            </p:nvSpPr>
            <p:spPr bwMode="auto">
              <a:xfrm>
                <a:off x="3818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16</a:t>
                </a:r>
                <a:endParaRPr lang="en-US" sz="2000"/>
              </a:p>
            </p:txBody>
          </p:sp>
        </p:grpSp>
        <p:sp>
          <p:nvSpPr>
            <p:cNvPr id="2127884" name="Rectangle 12"/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885" name="Line 13"/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886" name="Line 14"/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887" name="Line 15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888" name="Text Box 16"/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27889" name="Text Box 17"/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27890" name="Text Box 18"/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27891" name="Text Box 19"/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09600" y="3352800"/>
            <a:ext cx="8153400" cy="976313"/>
            <a:chOff x="432" y="3120"/>
            <a:chExt cx="5136" cy="615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499" y="3120"/>
              <a:ext cx="4647" cy="327"/>
              <a:chOff x="287" y="2496"/>
              <a:chExt cx="4647" cy="327"/>
            </a:xfrm>
          </p:grpSpPr>
          <p:sp>
            <p:nvSpPr>
              <p:cNvPr id="2127894" name="Text Box 22"/>
              <p:cNvSpPr txBox="1">
                <a:spLocks noChangeArrowheads="1"/>
              </p:cNvSpPr>
              <p:nvPr/>
            </p:nvSpPr>
            <p:spPr bwMode="auto">
              <a:xfrm>
                <a:off x="287" y="2496"/>
                <a:ext cx="92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opcode</a:t>
                </a:r>
                <a:endParaRPr lang="en-US" sz="2000"/>
              </a:p>
            </p:txBody>
          </p:sp>
          <p:sp>
            <p:nvSpPr>
              <p:cNvPr id="2127895" name="Text Box 23"/>
              <p:cNvSpPr txBox="1">
                <a:spLocks noChangeArrowheads="1"/>
              </p:cNvSpPr>
              <p:nvPr/>
            </p:nvSpPr>
            <p:spPr bwMode="auto">
              <a:xfrm>
                <a:off x="1421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rs</a:t>
                </a:r>
                <a:endParaRPr lang="en-US" sz="2000"/>
              </a:p>
            </p:txBody>
          </p:sp>
          <p:sp>
            <p:nvSpPr>
              <p:cNvPr id="2127896" name="Text Box 24"/>
              <p:cNvSpPr txBox="1">
                <a:spLocks noChangeArrowheads="1"/>
              </p:cNvSpPr>
              <p:nvPr/>
            </p:nvSpPr>
            <p:spPr bwMode="auto">
              <a:xfrm>
                <a:off x="2220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rt</a:t>
                </a:r>
                <a:endParaRPr lang="en-US" sz="2000"/>
              </a:p>
            </p:txBody>
          </p:sp>
          <p:sp>
            <p:nvSpPr>
              <p:cNvPr id="2127897" name="Text Box 25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27898" name="Text Box 26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27899" name="Text Box 27"/>
              <p:cNvSpPr txBox="1">
                <a:spLocks noChangeArrowheads="1"/>
              </p:cNvSpPr>
              <p:nvPr/>
            </p:nvSpPr>
            <p:spPr bwMode="auto">
              <a:xfrm>
                <a:off x="3347" y="2496"/>
                <a:ext cx="132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immediate</a:t>
                </a:r>
                <a:endParaRPr lang="en-US" sz="2000"/>
              </a:p>
            </p:txBody>
          </p:sp>
        </p:grpSp>
        <p:sp>
          <p:nvSpPr>
            <p:cNvPr id="2127900" name="Rectangle 28"/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901" name="Line 29"/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902" name="Line 30"/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903" name="Line 31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904" name="Text Box 32"/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27905" name="Text Box 33"/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27906" name="Text Box 34"/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27907" name="Text Box 35"/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Instructions (2/4)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5000625"/>
          </a:xfrm>
        </p:spPr>
        <p:txBody>
          <a:bodyPr/>
          <a:lstStyle/>
          <a:p>
            <a:r>
              <a:rPr lang="en-US" sz="2800" dirty="0"/>
              <a:t>What do these fields mean?</a:t>
            </a:r>
          </a:p>
          <a:p>
            <a:pPr lvl="1"/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opcode</a:t>
            </a:r>
            <a:r>
              <a:rPr lang="en-US" sz="2400" dirty="0"/>
              <a:t>: same as before except that, since there’s no </a:t>
            </a:r>
            <a:r>
              <a:rPr lang="en-US" sz="2400" dirty="0" err="1">
                <a:latin typeface="Courier New" pitchFamily="-65" charset="0"/>
              </a:rPr>
              <a:t>funct</a:t>
            </a:r>
            <a:r>
              <a:rPr lang="en-US" sz="2400" dirty="0"/>
              <a:t> field, </a:t>
            </a:r>
            <a:r>
              <a:rPr lang="en-US" sz="2400" dirty="0" err="1">
                <a:latin typeface="Courier New" pitchFamily="-65" charset="0"/>
              </a:rPr>
              <a:t>opcode</a:t>
            </a:r>
            <a:r>
              <a:rPr lang="en-US" sz="2400" dirty="0"/>
              <a:t> uniquely specifies an instruction in I-format</a:t>
            </a:r>
          </a:p>
          <a:p>
            <a:pPr lvl="1"/>
            <a:r>
              <a:rPr lang="en-US" sz="2400" dirty="0"/>
              <a:t>This also answers question of why R-format has two 6-bit fields to identify instruction instead of a single 12-bit field: in order to be consistent as possible with other formats while leaving as much space as possible for immediate field.</a:t>
            </a:r>
          </a:p>
          <a:p>
            <a:pPr lvl="1"/>
            <a:r>
              <a:rPr lang="en-US" sz="2400" u="sng" dirty="0" err="1">
                <a:solidFill>
                  <a:schemeClr val="accent2"/>
                </a:solidFill>
                <a:latin typeface="Courier New" pitchFamily="-65" charset="0"/>
              </a:rPr>
              <a:t>rs</a:t>
            </a:r>
            <a:r>
              <a:rPr lang="en-US" sz="2400" dirty="0"/>
              <a:t>: specifies a register operand (if there is one)</a:t>
            </a:r>
          </a:p>
          <a:p>
            <a:pPr lvl="1"/>
            <a:r>
              <a:rPr lang="en-US" sz="2400" u="sng" dirty="0" err="1">
                <a:solidFill>
                  <a:schemeClr val="accent2"/>
                </a:solidFill>
                <a:latin typeface="Courier New" pitchFamily="-65" charset="0"/>
              </a:rPr>
              <a:t>rt</a:t>
            </a:r>
            <a:r>
              <a:rPr lang="en-US" sz="2400" dirty="0"/>
              <a:t>: specifies register which will receive result of computation (this is why it’s called the </a:t>
            </a:r>
            <a:r>
              <a:rPr lang="en-US" sz="2400" i="1" dirty="0">
                <a:solidFill>
                  <a:schemeClr val="accent2"/>
                </a:solidFill>
              </a:rPr>
              <a:t>target</a:t>
            </a:r>
            <a:r>
              <a:rPr lang="en-US" sz="2400" dirty="0"/>
              <a:t> register “</a:t>
            </a:r>
            <a:r>
              <a:rPr lang="en-US" sz="2400" dirty="0" err="1">
                <a:latin typeface="Courier New"/>
                <a:cs typeface="Courier New"/>
              </a:rPr>
              <a:t>rt</a:t>
            </a:r>
            <a:r>
              <a:rPr lang="en-US" sz="2400" dirty="0"/>
              <a:t>”) or other operand for some instructions.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Instructions (3/4)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515868"/>
          </a:xfrm>
        </p:spPr>
        <p:txBody>
          <a:bodyPr/>
          <a:lstStyle/>
          <a:p>
            <a:r>
              <a:rPr lang="en-US" dirty="0"/>
              <a:t>The Immediate Field:</a:t>
            </a:r>
          </a:p>
          <a:p>
            <a:pPr lvl="1"/>
            <a:r>
              <a:rPr lang="en-US" dirty="0" err="1">
                <a:latin typeface="Courier New" pitchFamily="-65" charset="0"/>
              </a:rPr>
              <a:t>addi</a:t>
            </a:r>
            <a:r>
              <a:rPr lang="en-US" dirty="0"/>
              <a:t>, </a:t>
            </a:r>
            <a:r>
              <a:rPr lang="en-US" dirty="0" err="1">
                <a:latin typeface="Courier New" pitchFamily="-65" charset="0"/>
              </a:rPr>
              <a:t>slti</a:t>
            </a:r>
            <a:r>
              <a:rPr lang="en-US" dirty="0"/>
              <a:t>, </a:t>
            </a:r>
            <a:r>
              <a:rPr lang="en-US" dirty="0" err="1">
                <a:latin typeface="Courier New" pitchFamily="-65" charset="0"/>
              </a:rPr>
              <a:t>sltiu</a:t>
            </a:r>
            <a:r>
              <a:rPr lang="en-US" dirty="0"/>
              <a:t>, the immediate is </a:t>
            </a:r>
            <a:r>
              <a:rPr lang="en-US" dirty="0">
                <a:solidFill>
                  <a:schemeClr val="accent2"/>
                </a:solidFill>
              </a:rPr>
              <a:t>sign-extended</a:t>
            </a:r>
            <a:r>
              <a:rPr lang="en-US" dirty="0"/>
              <a:t> to 32 bits.  Thus, it’s treated as a signed integer.</a:t>
            </a:r>
          </a:p>
          <a:p>
            <a:pPr lvl="1"/>
            <a:r>
              <a:rPr lang="en-US" dirty="0"/>
              <a:t>16 bits </a:t>
            </a:r>
            <a:r>
              <a:rPr lang="en-US" dirty="0" err="1">
                <a:sym typeface="Wingdings" pitchFamily="-65" charset="2"/>
              </a:rPr>
              <a:t></a:t>
            </a:r>
            <a:r>
              <a:rPr lang="en-US" dirty="0">
                <a:sym typeface="Wingdings" pitchFamily="-65" charset="2"/>
              </a:rPr>
              <a:t> can be used to represent immediate up to 2</a:t>
            </a:r>
            <a:r>
              <a:rPr lang="en-US" baseline="30000" dirty="0">
                <a:sym typeface="Wingdings" pitchFamily="-65" charset="2"/>
              </a:rPr>
              <a:t>16</a:t>
            </a:r>
            <a:r>
              <a:rPr lang="en-US" dirty="0">
                <a:sym typeface="Wingdings" pitchFamily="-65" charset="2"/>
              </a:rPr>
              <a:t> different values</a:t>
            </a:r>
          </a:p>
          <a:p>
            <a:pPr lvl="1"/>
            <a:r>
              <a:rPr lang="en-US" dirty="0">
                <a:sym typeface="Wingdings" pitchFamily="-65" charset="2"/>
              </a:rPr>
              <a:t>This is large enough to handle the offset in a typical </a:t>
            </a:r>
            <a:r>
              <a:rPr lang="en-US" dirty="0" err="1">
                <a:latin typeface="Courier New" pitchFamily="-65" charset="0"/>
                <a:sym typeface="Wingdings" pitchFamily="-65" charset="2"/>
              </a:rPr>
              <a:t>lw</a:t>
            </a:r>
            <a:r>
              <a:rPr lang="en-US" dirty="0">
                <a:sym typeface="Wingdings" pitchFamily="-65" charset="2"/>
              </a:rPr>
              <a:t> or </a:t>
            </a:r>
            <a:r>
              <a:rPr lang="en-US" dirty="0" err="1">
                <a:latin typeface="Courier New" pitchFamily="-65" charset="0"/>
                <a:sym typeface="Wingdings" pitchFamily="-65" charset="2"/>
              </a:rPr>
              <a:t>sw</a:t>
            </a:r>
            <a:r>
              <a:rPr lang="en-US" dirty="0">
                <a:sym typeface="Wingdings" pitchFamily="-65" charset="2"/>
              </a:rPr>
              <a:t>, plus a vast majority of </a:t>
            </a:r>
            <a:r>
              <a:rPr lang="en-US" dirty="0"/>
              <a:t>values that will be used in the </a:t>
            </a:r>
            <a:r>
              <a:rPr lang="en-US" dirty="0" err="1">
                <a:latin typeface="Courier New" pitchFamily="-65" charset="0"/>
              </a:rPr>
              <a:t>slti</a:t>
            </a:r>
            <a:r>
              <a:rPr lang="en-US" dirty="0"/>
              <a:t> instruction.</a:t>
            </a:r>
            <a:endParaRPr lang="en-US" dirty="0" smtClean="0"/>
          </a:p>
          <a:p>
            <a:pPr lvl="1"/>
            <a:r>
              <a:rPr lang="en-US" dirty="0" smtClean="0"/>
              <a:t>If immediate is larger, must be split into multiple instructions (more on this </a:t>
            </a:r>
            <a:r>
              <a:rPr lang="en-US" dirty="0" smtClean="0"/>
              <a:t>in the bonus slides)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Instructions (4/4)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3663054"/>
          </a:xfrm>
        </p:spPr>
        <p:txBody>
          <a:bodyPr/>
          <a:lstStyle/>
          <a:p>
            <a:r>
              <a:rPr lang="en-US" dirty="0"/>
              <a:t>MIPS Instruction: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addi</a:t>
            </a:r>
            <a:r>
              <a:rPr lang="en-US" dirty="0">
                <a:latin typeface="Courier New" pitchFamily="-65" charset="0"/>
              </a:rPr>
              <a:t>   $21,$22</a:t>
            </a:r>
            <a:r>
              <a:rPr lang="en-US" dirty="0" smtClean="0">
                <a:latin typeface="Courier New" pitchFamily="-65" charset="0"/>
              </a:rPr>
              <a:t>, 50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opcode</a:t>
            </a:r>
            <a:r>
              <a:rPr lang="en-US" dirty="0"/>
              <a:t> = 8 (look up in table in book)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rs</a:t>
            </a:r>
            <a:r>
              <a:rPr lang="en-US" dirty="0"/>
              <a:t> = 22 (register containing operand)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rt</a:t>
            </a:r>
            <a:r>
              <a:rPr lang="en-US" dirty="0"/>
              <a:t> = 21 (target register)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immediate</a:t>
            </a:r>
            <a:r>
              <a:rPr lang="en-US" dirty="0"/>
              <a:t> =</a:t>
            </a:r>
            <a:r>
              <a:rPr lang="en-US" dirty="0" smtClean="0"/>
              <a:t> 50 (</a:t>
            </a:r>
            <a:r>
              <a:rPr lang="en-US" dirty="0" smtClean="0"/>
              <a:t>the immediate)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Example (1/2)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950913"/>
          </a:xfrm>
        </p:spPr>
        <p:txBody>
          <a:bodyPr/>
          <a:lstStyle/>
          <a:p>
            <a:r>
              <a:rPr lang="en-US" dirty="0"/>
              <a:t>MIPS Instruction: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addi</a:t>
            </a:r>
            <a:r>
              <a:rPr lang="en-US" dirty="0">
                <a:latin typeface="Courier New" pitchFamily="-65" charset="0"/>
              </a:rPr>
              <a:t>   $21,$22,-50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276600"/>
            <a:ext cx="8153400" cy="976313"/>
            <a:chOff x="432" y="3120"/>
            <a:chExt cx="5136" cy="61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35" y="3120"/>
              <a:ext cx="4311" cy="327"/>
              <a:chOff x="623" y="2496"/>
              <a:chExt cx="4311" cy="327"/>
            </a:xfrm>
          </p:grpSpPr>
          <p:sp>
            <p:nvSpPr>
              <p:cNvPr id="2136070" name="Text Box 6"/>
              <p:cNvSpPr txBox="1">
                <a:spLocks noChangeArrowheads="1"/>
              </p:cNvSpPr>
              <p:nvPr/>
            </p:nvSpPr>
            <p:spPr bwMode="auto">
              <a:xfrm>
                <a:off x="623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8</a:t>
                </a:r>
                <a:endParaRPr lang="en-US" sz="2000"/>
              </a:p>
            </p:txBody>
          </p:sp>
          <p:sp>
            <p:nvSpPr>
              <p:cNvPr id="2136071" name="Text Box 7"/>
              <p:cNvSpPr txBox="1">
                <a:spLocks noChangeArrowheads="1"/>
              </p:cNvSpPr>
              <p:nvPr/>
            </p:nvSpPr>
            <p:spPr bwMode="auto">
              <a:xfrm>
                <a:off x="1421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22</a:t>
                </a:r>
                <a:endParaRPr lang="en-US" sz="2000"/>
              </a:p>
            </p:txBody>
          </p:sp>
          <p:sp>
            <p:nvSpPr>
              <p:cNvPr id="2136072" name="Text Box 8"/>
              <p:cNvSpPr txBox="1">
                <a:spLocks noChangeArrowheads="1"/>
              </p:cNvSpPr>
              <p:nvPr/>
            </p:nvSpPr>
            <p:spPr bwMode="auto">
              <a:xfrm>
                <a:off x="2220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21</a:t>
                </a:r>
                <a:endParaRPr lang="en-US" sz="2000"/>
              </a:p>
            </p:txBody>
          </p:sp>
          <p:sp>
            <p:nvSpPr>
              <p:cNvPr id="2136073" name="Text Box 9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36074" name="Text Box 10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36075" name="Text Box 11"/>
              <p:cNvSpPr txBox="1">
                <a:spLocks noChangeArrowheads="1"/>
              </p:cNvSpPr>
              <p:nvPr/>
            </p:nvSpPr>
            <p:spPr bwMode="auto">
              <a:xfrm>
                <a:off x="3750" y="2496"/>
                <a:ext cx="519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-50</a:t>
                </a:r>
                <a:endParaRPr lang="en-US" sz="2000"/>
              </a:p>
            </p:txBody>
          </p:sp>
        </p:grpSp>
        <p:sp>
          <p:nvSpPr>
            <p:cNvPr id="2136076" name="Rectangle 12"/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077" name="Line 13"/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078" name="Line 14"/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079" name="Line 15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080" name="Text Box 16"/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36081" name="Text Box 17"/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36082" name="Text Box 18"/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36083" name="Text Box 19"/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09600" y="4343400"/>
            <a:ext cx="8153400" cy="976313"/>
            <a:chOff x="432" y="3120"/>
            <a:chExt cx="5136" cy="615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499" y="3120"/>
              <a:ext cx="4857" cy="327"/>
              <a:chOff x="287" y="2496"/>
              <a:chExt cx="4857" cy="327"/>
            </a:xfrm>
          </p:grpSpPr>
          <p:sp>
            <p:nvSpPr>
              <p:cNvPr id="2136086" name="Text Box 22"/>
              <p:cNvSpPr txBox="1">
                <a:spLocks noChangeArrowheads="1"/>
              </p:cNvSpPr>
              <p:nvPr/>
            </p:nvSpPr>
            <p:spPr bwMode="auto">
              <a:xfrm>
                <a:off x="287" y="2496"/>
                <a:ext cx="92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001000</a:t>
                </a:r>
                <a:endParaRPr lang="en-US" sz="2000"/>
              </a:p>
            </p:txBody>
          </p:sp>
          <p:sp>
            <p:nvSpPr>
              <p:cNvPr id="2136087" name="Text Box 23"/>
              <p:cNvSpPr txBox="1">
                <a:spLocks noChangeArrowheads="1"/>
              </p:cNvSpPr>
              <p:nvPr/>
            </p:nvSpPr>
            <p:spPr bwMode="auto">
              <a:xfrm>
                <a:off x="1219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10110</a:t>
                </a:r>
                <a:endParaRPr lang="en-US" sz="2000"/>
              </a:p>
            </p:txBody>
          </p:sp>
          <p:sp>
            <p:nvSpPr>
              <p:cNvPr id="2136088" name="Text Box 24"/>
              <p:cNvSpPr txBox="1">
                <a:spLocks noChangeArrowheads="1"/>
              </p:cNvSpPr>
              <p:nvPr/>
            </p:nvSpPr>
            <p:spPr bwMode="auto">
              <a:xfrm>
                <a:off x="2018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10101</a:t>
                </a:r>
                <a:endParaRPr lang="en-US" sz="2000"/>
              </a:p>
            </p:txBody>
          </p:sp>
          <p:sp>
            <p:nvSpPr>
              <p:cNvPr id="2136089" name="Text Box 25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36090" name="Text Box 26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36091" name="Text Box 27"/>
              <p:cNvSpPr txBox="1">
                <a:spLocks noChangeArrowheads="1"/>
              </p:cNvSpPr>
              <p:nvPr/>
            </p:nvSpPr>
            <p:spPr bwMode="auto">
              <a:xfrm>
                <a:off x="2877" y="2496"/>
                <a:ext cx="2267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1111111111001110</a:t>
                </a:r>
                <a:endParaRPr lang="en-US" sz="2000"/>
              </a:p>
            </p:txBody>
          </p:sp>
        </p:grpSp>
        <p:sp>
          <p:nvSpPr>
            <p:cNvPr id="2136092" name="Rectangle 28"/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093" name="Line 29"/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094" name="Line 30"/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095" name="Line 31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096" name="Text Box 32"/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36097" name="Text Box 33"/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36098" name="Text Box 34"/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36099" name="Text Box 35"/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</p:grpSp>
      <p:sp>
        <p:nvSpPr>
          <p:cNvPr id="2136100" name="Rectangle 36"/>
          <p:cNvSpPr>
            <a:spLocks noChangeArrowheads="1"/>
          </p:cNvSpPr>
          <p:nvPr/>
        </p:nvSpPr>
        <p:spPr bwMode="auto">
          <a:xfrm>
            <a:off x="685800" y="2743200"/>
            <a:ext cx="784860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rPr>
              <a:t>Decimal/field representation:</a:t>
            </a:r>
          </a:p>
        </p:txBody>
      </p:sp>
      <p:sp>
        <p:nvSpPr>
          <p:cNvPr id="2136101" name="Rectangle 37"/>
          <p:cNvSpPr>
            <a:spLocks noChangeArrowheads="1"/>
          </p:cNvSpPr>
          <p:nvPr/>
        </p:nvSpPr>
        <p:spPr bwMode="auto">
          <a:xfrm>
            <a:off x="685800" y="3852863"/>
            <a:ext cx="784860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rPr>
              <a:t>Binary/field representation:</a:t>
            </a:r>
          </a:p>
        </p:txBody>
      </p:sp>
      <p:sp>
        <p:nvSpPr>
          <p:cNvPr id="2136102" name="Rectangle 38"/>
          <p:cNvSpPr>
            <a:spLocks noChangeArrowheads="1"/>
          </p:cNvSpPr>
          <p:nvPr/>
        </p:nvSpPr>
        <p:spPr bwMode="auto">
          <a:xfrm>
            <a:off x="685800" y="4953000"/>
            <a:ext cx="784860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800" b="1" dirty="0">
                <a:solidFill>
                  <a:schemeClr val="tx1"/>
                </a:solidFill>
                <a:latin typeface="Corbel"/>
                <a:ea typeface="ＭＳ Ｐゴシック" pitchFamily="-65" charset="-128"/>
                <a:cs typeface="Corbel"/>
              </a:rPr>
              <a:t>hexadecimal representation: </a:t>
            </a:r>
            <a:r>
              <a:rPr lang="en-US" sz="2800" b="1" dirty="0">
                <a:solidFill>
                  <a:schemeClr val="tx1"/>
                </a:solidFill>
                <a:latin typeface="Courier New"/>
                <a:ea typeface="ＭＳ Ｐゴシック" pitchFamily="-65" charset="-128"/>
                <a:cs typeface="Courier New"/>
              </a:rPr>
              <a:t>22D5 </a:t>
            </a:r>
            <a:r>
              <a:rPr lang="en-US" sz="2800" b="1" dirty="0" err="1">
                <a:solidFill>
                  <a:schemeClr val="tx1"/>
                </a:solidFill>
                <a:latin typeface="Courier New"/>
                <a:ea typeface="ＭＳ Ｐゴシック" pitchFamily="-65" charset="-128"/>
                <a:cs typeface="Courier New"/>
              </a:rPr>
              <a:t>FFCE</a:t>
            </a:r>
            <a:r>
              <a:rPr lang="en-US" sz="2800" b="1" baseline="-25000" dirty="0" err="1">
                <a:solidFill>
                  <a:schemeClr val="tx1"/>
                </a:solidFill>
                <a:latin typeface="Corbel"/>
                <a:ea typeface="ＭＳ Ｐゴシック" pitchFamily="-65" charset="-128"/>
                <a:cs typeface="Corbel"/>
              </a:rPr>
              <a:t>hex</a:t>
            </a:r>
            <a:endParaRPr lang="en-US" sz="2800" b="1" baseline="-25000" dirty="0">
              <a:solidFill>
                <a:schemeClr val="tx1"/>
              </a:solidFill>
              <a:latin typeface="Corbel"/>
              <a:ea typeface="ＭＳ Ｐゴシック" pitchFamily="-65" charset="-128"/>
              <a:cs typeface="Corbel"/>
            </a:endParaRPr>
          </a:p>
        </p:txBody>
      </p:sp>
      <p:sp>
        <p:nvSpPr>
          <p:cNvPr id="2136103" name="Rectangle 39"/>
          <p:cNvSpPr>
            <a:spLocks noChangeArrowheads="1"/>
          </p:cNvSpPr>
          <p:nvPr/>
        </p:nvSpPr>
        <p:spPr bwMode="auto">
          <a:xfrm>
            <a:off x="685800" y="5410200"/>
            <a:ext cx="845820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800" b="1" dirty="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rPr>
              <a:t>decimal representation: </a:t>
            </a:r>
            <a:r>
              <a:rPr lang="en-US" sz="2800" b="1" dirty="0" smtClean="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rPr>
              <a:t>	      </a:t>
            </a:r>
            <a:r>
              <a:rPr lang="en-US" sz="2800" b="1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584,449,998</a:t>
            </a:r>
            <a:r>
              <a:rPr lang="en-US" sz="2800" b="1" baseline="-25000" dirty="0" smtClean="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rPr>
              <a:t>ten</a:t>
            </a:r>
            <a:endParaRPr lang="en-US" sz="2800" b="1" baseline="-25000" dirty="0">
              <a:solidFill>
                <a:srgbClr val="000000"/>
              </a:solidFill>
              <a:latin typeface="Corbel"/>
              <a:ea typeface="ＭＳ Ｐゴシック" pitchFamily="-65" charset="-128"/>
              <a:cs typeface="Corbel"/>
            </a:endParaRP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Example (2/2)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Branches: PC-Relative Addressing (1/5)</a:t>
            </a:r>
            <a:endParaRPr lang="en-US" dirty="0"/>
          </a:p>
        </p:txBody>
      </p:sp>
      <p:sp>
        <p:nvSpPr>
          <p:cNvPr id="215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88646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Use I-Format</a:t>
            </a:r>
          </a:p>
          <a:p>
            <a:endParaRPr lang="en-US" sz="2400" dirty="0" smtClean="0"/>
          </a:p>
          <a:p>
            <a:r>
              <a:rPr lang="en-US" sz="2400" dirty="0" err="1" smtClean="0">
                <a:latin typeface="Courier New"/>
                <a:cs typeface="Courier New"/>
              </a:rPr>
              <a:t>opcode</a:t>
            </a:r>
            <a:r>
              <a:rPr lang="en-US" sz="2400" dirty="0" smtClean="0"/>
              <a:t> specifies </a:t>
            </a:r>
            <a:r>
              <a:rPr lang="en-US" sz="2400" dirty="0" err="1" smtClean="0">
                <a:latin typeface="Courier New"/>
                <a:cs typeface="Courier New"/>
              </a:rPr>
              <a:t>beq</a:t>
            </a:r>
            <a:r>
              <a:rPr lang="en-US" sz="2400" dirty="0" smtClean="0"/>
              <a:t> or </a:t>
            </a:r>
            <a:r>
              <a:rPr lang="en-US" sz="2400" dirty="0" err="1" smtClean="0">
                <a:latin typeface="Courier New"/>
                <a:cs typeface="Courier New"/>
              </a:rPr>
              <a:t>bne</a:t>
            </a:r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sz="2400" dirty="0" err="1" smtClean="0">
                <a:latin typeface="Courier New"/>
                <a:cs typeface="Courier New"/>
              </a:rPr>
              <a:t>rs</a:t>
            </a:r>
            <a:r>
              <a:rPr lang="en-US" sz="2400" dirty="0" smtClean="0">
                <a:latin typeface="18 VAG Rounded Bol"/>
                <a:cs typeface="18 VAG Rounded Bol"/>
              </a:rPr>
              <a:t> </a:t>
            </a:r>
            <a:r>
              <a:rPr lang="en-US" sz="2400" dirty="0" smtClean="0"/>
              <a:t>and </a:t>
            </a:r>
            <a:r>
              <a:rPr lang="en-US" sz="2400" dirty="0" err="1" smtClean="0">
                <a:latin typeface="Courier New"/>
                <a:cs typeface="Courier New"/>
              </a:rPr>
              <a:t>rt</a:t>
            </a:r>
            <a:r>
              <a:rPr lang="en-US" sz="2400" dirty="0" smtClean="0"/>
              <a:t> specify registers to compare</a:t>
            </a:r>
          </a:p>
          <a:p>
            <a:r>
              <a:rPr lang="en-US" sz="2400" dirty="0" smtClean="0"/>
              <a:t>What can immediate specify?</a:t>
            </a:r>
          </a:p>
          <a:p>
            <a:pPr lvl="1"/>
            <a:r>
              <a:rPr lang="en-US" sz="2400" dirty="0" smtClean="0">
                <a:latin typeface="Courier New"/>
                <a:cs typeface="Courier New"/>
              </a:rPr>
              <a:t>immediate</a:t>
            </a:r>
            <a:r>
              <a:rPr lang="en-US" sz="2400" dirty="0" smtClean="0"/>
              <a:t> is only 16 bits</a:t>
            </a:r>
          </a:p>
          <a:p>
            <a:pPr lvl="1"/>
            <a:r>
              <a:rPr lang="en-US" sz="2400" dirty="0" smtClean="0"/>
              <a:t>PC (Program Counter) has byte address of current instruction being executed; </a:t>
            </a:r>
            <a:br>
              <a:rPr lang="en-US" sz="2400" dirty="0" smtClean="0"/>
            </a:br>
            <a:r>
              <a:rPr lang="en-US" sz="2400" dirty="0" smtClean="0"/>
              <a:t>32-bit pointer to memory </a:t>
            </a:r>
          </a:p>
          <a:p>
            <a:pPr lvl="1"/>
            <a:r>
              <a:rPr lang="en-US" sz="2400" dirty="0" smtClean="0"/>
              <a:t>So </a:t>
            </a:r>
            <a:r>
              <a:rPr lang="en-US" sz="2400" dirty="0" smtClean="0">
                <a:latin typeface="Courier New"/>
                <a:cs typeface="Courier New"/>
              </a:rPr>
              <a:t>immediate</a:t>
            </a:r>
            <a:r>
              <a:rPr lang="en-US" sz="2400" dirty="0" smtClean="0"/>
              <a:t> cannot specify entire address to branch to.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766887"/>
            <a:ext cx="8153400" cy="976313"/>
            <a:chOff x="432" y="3120"/>
            <a:chExt cx="5136" cy="61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99" y="3120"/>
              <a:ext cx="4647" cy="327"/>
              <a:chOff x="287" y="2496"/>
              <a:chExt cx="4647" cy="327"/>
            </a:xfrm>
          </p:grpSpPr>
          <p:sp>
            <p:nvSpPr>
              <p:cNvPr id="2159622" name="Text Box 6"/>
              <p:cNvSpPr txBox="1">
                <a:spLocks noChangeArrowheads="1"/>
              </p:cNvSpPr>
              <p:nvPr/>
            </p:nvSpPr>
            <p:spPr bwMode="auto">
              <a:xfrm>
                <a:off x="287" y="2496"/>
                <a:ext cx="92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opcode</a:t>
                </a:r>
                <a:endParaRPr lang="en-US" sz="2000"/>
              </a:p>
            </p:txBody>
          </p:sp>
          <p:sp>
            <p:nvSpPr>
              <p:cNvPr id="2159623" name="Text Box 7"/>
              <p:cNvSpPr txBox="1">
                <a:spLocks noChangeArrowheads="1"/>
              </p:cNvSpPr>
              <p:nvPr/>
            </p:nvSpPr>
            <p:spPr bwMode="auto">
              <a:xfrm>
                <a:off x="1421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rs</a:t>
                </a:r>
                <a:endParaRPr lang="en-US" sz="2000"/>
              </a:p>
            </p:txBody>
          </p:sp>
          <p:sp>
            <p:nvSpPr>
              <p:cNvPr id="2159624" name="Text Box 8"/>
              <p:cNvSpPr txBox="1">
                <a:spLocks noChangeArrowheads="1"/>
              </p:cNvSpPr>
              <p:nvPr/>
            </p:nvSpPr>
            <p:spPr bwMode="auto">
              <a:xfrm>
                <a:off x="2220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rt</a:t>
                </a:r>
                <a:endParaRPr lang="en-US" sz="2000"/>
              </a:p>
            </p:txBody>
          </p:sp>
          <p:sp>
            <p:nvSpPr>
              <p:cNvPr id="2159625" name="Text Box 9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59626" name="Text Box 10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59627" name="Text Box 11"/>
              <p:cNvSpPr txBox="1">
                <a:spLocks noChangeArrowheads="1"/>
              </p:cNvSpPr>
              <p:nvPr/>
            </p:nvSpPr>
            <p:spPr bwMode="auto">
              <a:xfrm>
                <a:off x="3347" y="2496"/>
                <a:ext cx="132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immediate</a:t>
                </a:r>
                <a:endParaRPr lang="en-US" sz="2000"/>
              </a:p>
            </p:txBody>
          </p:sp>
        </p:grpSp>
        <p:sp>
          <p:nvSpPr>
            <p:cNvPr id="2159628" name="Rectangle 12"/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629" name="Line 13"/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630" name="Line 14"/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631" name="Line 15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632" name="Text Box 16"/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59633" name="Text Box 17"/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59634" name="Text Box 18"/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59635" name="Text Box 19"/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1542490" cy="490391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92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848600" cy="559281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can implement 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&lt; </a:t>
            </a:r>
            <a:r>
              <a:rPr lang="en-US" dirty="0" smtClean="0">
                <a:latin typeface="+mj-lt"/>
              </a:rPr>
              <a:t>using			</a:t>
            </a:r>
            <a:r>
              <a:rPr lang="en-US" dirty="0" err="1" smtClean="0">
                <a:latin typeface="Courier New" pitchFamily="-65" charset="0"/>
              </a:rPr>
              <a:t>slt</a:t>
            </a:r>
            <a:r>
              <a:rPr lang="en-US" dirty="0" smtClean="0">
                <a:latin typeface="Courier New" pitchFamily="-65" charset="0"/>
              </a:rPr>
              <a:t> $t0 $s0 $s1					</a:t>
            </a:r>
            <a:r>
              <a:rPr lang="en-US" dirty="0" err="1" smtClean="0">
                <a:latin typeface="Courier New" pitchFamily="-65" charset="0"/>
              </a:rPr>
              <a:t>bne</a:t>
            </a:r>
            <a:r>
              <a:rPr lang="en-US" dirty="0" smtClean="0">
                <a:latin typeface="Courier New" pitchFamily="-65" charset="0"/>
              </a:rPr>
              <a:t> $t0 $0 True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we implement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≤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≥</a:t>
            </a:r>
            <a:r>
              <a:rPr lang="en-US" dirty="0"/>
              <a:t> ?</a:t>
            </a:r>
          </a:p>
          <a:p>
            <a:r>
              <a:rPr lang="en-US" dirty="0"/>
              <a:t>We could add 3 more instructions, but:</a:t>
            </a:r>
          </a:p>
          <a:p>
            <a:pPr lvl="1"/>
            <a:r>
              <a:rPr lang="en-US" dirty="0"/>
              <a:t>MIPS goal: </a:t>
            </a:r>
            <a:r>
              <a:rPr lang="en-US" dirty="0">
                <a:solidFill>
                  <a:schemeClr val="accent1"/>
                </a:solidFill>
              </a:rPr>
              <a:t>Simpler is Better</a:t>
            </a:r>
            <a:endParaRPr lang="en-US" dirty="0"/>
          </a:p>
          <a:p>
            <a:r>
              <a:rPr lang="en-US" dirty="0"/>
              <a:t>Can we implement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≥</a:t>
            </a:r>
            <a:r>
              <a:rPr lang="en-US" dirty="0" smtClean="0"/>
              <a:t> </a:t>
            </a:r>
            <a:r>
              <a:rPr lang="en-US" dirty="0"/>
              <a:t>in one or more instructions using just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</a:t>
            </a:r>
            <a:r>
              <a:rPr lang="en-US" dirty="0"/>
              <a:t> 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branches</a:t>
            </a:r>
            <a:r>
              <a:rPr lang="en-US" dirty="0" smtClean="0"/>
              <a:t>?          </a:t>
            </a:r>
            <a:r>
              <a:rPr lang="en-US" sz="2800" dirty="0" smtClean="0">
                <a:solidFill>
                  <a:srgbClr val="000000"/>
                </a:solidFill>
                <a:latin typeface="Courier New" pitchFamily="-65" charset="0"/>
              </a:rPr>
              <a:t>(a </a:t>
            </a:r>
            <a:r>
              <a:rPr lang="en-US" sz="2800" dirty="0" smtClean="0">
                <a:solidFill>
                  <a:schemeClr val="accent2"/>
                </a:solidFill>
                <a:latin typeface="Courier New" pitchFamily="-65" charset="0"/>
              </a:rPr>
              <a:t>≥ </a:t>
            </a:r>
            <a:r>
              <a:rPr lang="en-US" sz="2800" dirty="0" err="1" smtClean="0">
                <a:solidFill>
                  <a:srgbClr val="000000"/>
                </a:solidFill>
                <a:latin typeface="Courier New" pitchFamily="-65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Courier New" pitchFamily="-65" charset="0"/>
              </a:rPr>
              <a:t>) is !(a </a:t>
            </a:r>
            <a:r>
              <a:rPr lang="en-US" sz="2800" dirty="0" smtClean="0">
                <a:solidFill>
                  <a:srgbClr val="063DE8"/>
                </a:solidFill>
                <a:latin typeface="Courier New" pitchFamily="-65" charset="0"/>
              </a:rPr>
              <a:t>&lt; </a:t>
            </a:r>
            <a:r>
              <a:rPr lang="en-US" sz="2800" dirty="0" err="1" smtClean="0">
                <a:solidFill>
                  <a:srgbClr val="000000"/>
                </a:solidFill>
                <a:latin typeface="Courier New" pitchFamily="-65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Courier New" pitchFamily="-65" charset="0"/>
              </a:rPr>
              <a:t>)</a:t>
            </a:r>
            <a:endParaRPr lang="en-US" sz="2800" dirty="0" smtClean="0"/>
          </a:p>
          <a:p>
            <a:pPr lvl="1"/>
            <a:r>
              <a:rPr lang="en-US" dirty="0"/>
              <a:t>What about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&gt;</a:t>
            </a:r>
            <a:r>
              <a:rPr lang="en-US" dirty="0" smtClean="0"/>
              <a:t>?   </a:t>
            </a:r>
            <a:r>
              <a:rPr lang="en-US" dirty="0" smtClean="0">
                <a:solidFill>
                  <a:srgbClr val="000000"/>
                </a:solidFill>
                <a:latin typeface="Courier New" pitchFamily="-65" charset="0"/>
              </a:rPr>
              <a:t>(a 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&gt; </a:t>
            </a:r>
            <a:r>
              <a:rPr lang="en-US" dirty="0" err="1" smtClean="0">
                <a:solidFill>
                  <a:srgbClr val="000000"/>
                </a:solidFill>
                <a:latin typeface="Courier New" pitchFamily="-65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Courier New" pitchFamily="-65" charset="0"/>
              </a:rPr>
              <a:t>) is (</a:t>
            </a:r>
            <a:r>
              <a:rPr lang="en-US" dirty="0" err="1" smtClean="0">
                <a:solidFill>
                  <a:srgbClr val="000000"/>
                </a:solidFill>
                <a:latin typeface="Courier New" pitchFamily="-65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Courier New" pitchFamily="-65" charset="0"/>
              </a:rPr>
              <a:t> </a:t>
            </a:r>
            <a:r>
              <a:rPr lang="en-US" dirty="0" smtClean="0">
                <a:solidFill>
                  <a:srgbClr val="063DE8"/>
                </a:solidFill>
                <a:latin typeface="Courier New" pitchFamily="-65" charset="0"/>
              </a:rPr>
              <a:t>&lt; </a:t>
            </a:r>
            <a:r>
              <a:rPr lang="en-US" dirty="0" smtClean="0">
                <a:solidFill>
                  <a:srgbClr val="000000"/>
                </a:solidFill>
                <a:latin typeface="Courier New" pitchFamily="-65" charset="0"/>
              </a:rPr>
              <a:t>a)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/>
              <a:t>What about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≤</a:t>
            </a:r>
            <a:r>
              <a:rPr lang="en-US" dirty="0" smtClean="0"/>
              <a:t>?   </a:t>
            </a:r>
            <a:r>
              <a:rPr lang="en-US" dirty="0" smtClean="0">
                <a:solidFill>
                  <a:srgbClr val="000000"/>
                </a:solidFill>
                <a:latin typeface="Courier New" pitchFamily="-65" charset="0"/>
              </a:rPr>
              <a:t>(a 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≤</a:t>
            </a:r>
            <a:r>
              <a:rPr lang="en-US" dirty="0" smtClean="0">
                <a:solidFill>
                  <a:srgbClr val="000000"/>
                </a:solidFill>
                <a:latin typeface="Courier New" pitchFamily="-65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-65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Courier New" pitchFamily="-65" charset="0"/>
              </a:rPr>
              <a:t>) is !(</a:t>
            </a:r>
            <a:r>
              <a:rPr lang="en-US" dirty="0" err="1" smtClean="0">
                <a:solidFill>
                  <a:srgbClr val="000000"/>
                </a:solidFill>
                <a:latin typeface="Courier New" pitchFamily="-65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Courier New" pitchFamily="-65" charset="0"/>
              </a:rPr>
              <a:t> </a:t>
            </a:r>
            <a:r>
              <a:rPr lang="en-US" dirty="0" smtClean="0">
                <a:solidFill>
                  <a:srgbClr val="063DE8"/>
                </a:solidFill>
                <a:latin typeface="Courier New" pitchFamily="-65" charset="0"/>
              </a:rPr>
              <a:t>&lt; </a:t>
            </a:r>
            <a:r>
              <a:rPr lang="en-US" dirty="0" smtClean="0">
                <a:solidFill>
                  <a:srgbClr val="000000"/>
                </a:solidFill>
                <a:latin typeface="Courier New" pitchFamily="-65" charset="0"/>
              </a:rPr>
              <a:t>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524375"/>
          </a:xfrm>
        </p:spPr>
        <p:txBody>
          <a:bodyPr/>
          <a:lstStyle/>
          <a:p>
            <a:r>
              <a:rPr lang="en-US" dirty="0"/>
              <a:t>How do we typically use branches?</a:t>
            </a:r>
          </a:p>
          <a:p>
            <a:pPr lvl="1"/>
            <a:r>
              <a:rPr lang="en-US" dirty="0"/>
              <a:t>Answer: </a:t>
            </a:r>
            <a:r>
              <a:rPr lang="en-US" dirty="0">
                <a:latin typeface="Courier New" pitchFamily="24" charset="0"/>
              </a:rPr>
              <a:t>if-else</a:t>
            </a:r>
            <a:r>
              <a:rPr lang="en-US" dirty="0"/>
              <a:t>, </a:t>
            </a:r>
            <a:r>
              <a:rPr lang="en-US" dirty="0">
                <a:latin typeface="Courier New" pitchFamily="24" charset="0"/>
              </a:rPr>
              <a:t>while</a:t>
            </a:r>
            <a:r>
              <a:rPr lang="en-US" dirty="0"/>
              <a:t>, </a:t>
            </a:r>
            <a:r>
              <a:rPr lang="en-US" dirty="0">
                <a:latin typeface="Courier New" pitchFamily="24" charset="0"/>
              </a:rPr>
              <a:t>for</a:t>
            </a:r>
            <a:endParaRPr lang="en-US" dirty="0"/>
          </a:p>
          <a:p>
            <a:pPr lvl="1"/>
            <a:r>
              <a:rPr lang="en-US" dirty="0"/>
              <a:t>Loops are generally small: usually up to 50 instructions</a:t>
            </a:r>
          </a:p>
          <a:p>
            <a:pPr lvl="1"/>
            <a:r>
              <a:rPr lang="en-US" dirty="0"/>
              <a:t>Function calls and unconditional jumps are done using jump instructions (</a:t>
            </a:r>
            <a:r>
              <a:rPr lang="en-US" dirty="0" err="1">
                <a:latin typeface="Courier New" pitchFamily="24" charset="0"/>
              </a:rPr>
              <a:t>j</a:t>
            </a:r>
            <a:r>
              <a:rPr lang="en-US" dirty="0"/>
              <a:t> and </a:t>
            </a:r>
            <a:r>
              <a:rPr lang="en-US" dirty="0" err="1">
                <a:latin typeface="Courier New" pitchFamily="24" charset="0"/>
              </a:rPr>
              <a:t>jal</a:t>
            </a:r>
            <a:r>
              <a:rPr lang="en-US" dirty="0"/>
              <a:t>), not the branches.</a:t>
            </a:r>
          </a:p>
          <a:p>
            <a:r>
              <a:rPr lang="en-US" dirty="0"/>
              <a:t>Conclusion: may want to branch to anywhere in memory, but a branch often changes </a:t>
            </a:r>
            <a:r>
              <a:rPr lang="en-US" dirty="0">
                <a:solidFill>
                  <a:schemeClr val="accent2"/>
                </a:solidFill>
              </a:rPr>
              <a:t>PC</a:t>
            </a:r>
            <a:r>
              <a:rPr lang="en-US" dirty="0"/>
              <a:t> by a small amount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14400"/>
          </a:xfrm>
        </p:spPr>
        <p:txBody>
          <a:bodyPr/>
          <a:lstStyle/>
          <a:p>
            <a:r>
              <a:rPr lang="en-US" dirty="0" smtClean="0"/>
              <a:t>Branches: PC-Relative Addressing (2/5)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4356064"/>
          </a:xfrm>
        </p:spPr>
        <p:txBody>
          <a:bodyPr/>
          <a:lstStyle/>
          <a:p>
            <a:r>
              <a:rPr lang="en-US" dirty="0"/>
              <a:t>Solution to branches in a 32-bit instruction: </a:t>
            </a:r>
            <a:r>
              <a:rPr lang="en-US" dirty="0">
                <a:solidFill>
                  <a:schemeClr val="accent2"/>
                </a:solidFill>
              </a:rPr>
              <a:t>PC-Relative Addressing</a:t>
            </a:r>
          </a:p>
          <a:p>
            <a:r>
              <a:rPr lang="en-US" dirty="0"/>
              <a:t>Let the 16-bit</a:t>
            </a:r>
            <a:r>
              <a:rPr lang="en-US" dirty="0" smtClean="0"/>
              <a:t> immediate field </a:t>
            </a:r>
            <a:r>
              <a:rPr lang="en-US" dirty="0"/>
              <a:t>be </a:t>
            </a:r>
            <a:r>
              <a:rPr lang="en-US" dirty="0" smtClean="0"/>
              <a:t>an integer </a:t>
            </a:r>
            <a:r>
              <a:rPr lang="en-US" dirty="0"/>
              <a:t>to be </a:t>
            </a:r>
            <a:r>
              <a:rPr lang="en-US" i="1" dirty="0">
                <a:solidFill>
                  <a:schemeClr val="accent2"/>
                </a:solidFill>
              </a:rPr>
              <a:t>added</a:t>
            </a:r>
            <a:r>
              <a:rPr lang="en-US" dirty="0"/>
              <a:t> to the PC if we take the branch.</a:t>
            </a:r>
          </a:p>
          <a:p>
            <a:r>
              <a:rPr lang="en-US" dirty="0"/>
              <a:t>Now we can branch ± 2</a:t>
            </a:r>
            <a:r>
              <a:rPr lang="en-US" baseline="30000" dirty="0"/>
              <a:t>15</a:t>
            </a:r>
            <a:r>
              <a:rPr lang="en-US" dirty="0"/>
              <a:t> bytes from the PC, which should be enough to cover almost any loop.</a:t>
            </a:r>
          </a:p>
          <a:p>
            <a:r>
              <a:rPr lang="en-US" dirty="0"/>
              <a:t>Any ideas to further optimize this?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14400"/>
          </a:xfrm>
        </p:spPr>
        <p:txBody>
          <a:bodyPr/>
          <a:lstStyle/>
          <a:p>
            <a:r>
              <a:rPr lang="en-US" dirty="0" smtClean="0"/>
              <a:t>Branches: PC-Relative Addressing (3/5)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4357688"/>
          </a:xfrm>
        </p:spPr>
        <p:txBody>
          <a:bodyPr/>
          <a:lstStyle/>
          <a:p>
            <a:r>
              <a:rPr lang="en-US" dirty="0"/>
              <a:t>Note: Instructions are words, so they’re word aligned (byte address is always a multiple of 4, which means it ends with </a:t>
            </a:r>
            <a:r>
              <a:rPr lang="en-US" dirty="0">
                <a:latin typeface="Courier New" pitchFamily="24" charset="0"/>
              </a:rPr>
              <a:t>00</a:t>
            </a:r>
            <a:r>
              <a:rPr lang="en-US" dirty="0"/>
              <a:t> in binary).</a:t>
            </a:r>
          </a:p>
          <a:p>
            <a:pPr lvl="1"/>
            <a:r>
              <a:rPr lang="en-US" dirty="0"/>
              <a:t>So the number of bytes to add to the PC will always be a multiple of 4.</a:t>
            </a:r>
          </a:p>
          <a:p>
            <a:pPr lvl="1"/>
            <a:r>
              <a:rPr lang="en-US" dirty="0"/>
              <a:t>So specify the </a:t>
            </a:r>
            <a:r>
              <a:rPr lang="en-US" dirty="0">
                <a:latin typeface="Courier New" pitchFamily="24" charset="0"/>
              </a:rPr>
              <a:t>immediate</a:t>
            </a:r>
            <a:r>
              <a:rPr lang="en-US" dirty="0"/>
              <a:t> in words.</a:t>
            </a:r>
          </a:p>
          <a:p>
            <a:r>
              <a:rPr lang="en-US" dirty="0"/>
              <a:t>Now, we can branch ± 2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u="sng" dirty="0">
                <a:solidFill>
                  <a:schemeClr val="accent2"/>
                </a:solidFill>
              </a:rPr>
              <a:t>words</a:t>
            </a:r>
            <a:r>
              <a:rPr lang="en-US" dirty="0"/>
              <a:t> from the PC (or ± 2</a:t>
            </a:r>
            <a:r>
              <a:rPr lang="en-US" baseline="30000" dirty="0"/>
              <a:t>17</a:t>
            </a:r>
            <a:r>
              <a:rPr lang="en-US" dirty="0"/>
              <a:t> bytes), so we can handle loops 4 times as large.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14400"/>
          </a:xfrm>
        </p:spPr>
        <p:txBody>
          <a:bodyPr/>
          <a:lstStyle/>
          <a:p>
            <a:r>
              <a:rPr lang="en-US" dirty="0" smtClean="0"/>
              <a:t>Branches: PC-Relative Addressing (4/5)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49696"/>
          </a:xfrm>
        </p:spPr>
        <p:txBody>
          <a:bodyPr/>
          <a:lstStyle/>
          <a:p>
            <a:r>
              <a:rPr lang="en-US" dirty="0"/>
              <a:t>Branch Calculation:</a:t>
            </a:r>
          </a:p>
          <a:p>
            <a:pPr lvl="1"/>
            <a:r>
              <a:rPr lang="en-US" dirty="0"/>
              <a:t>If we </a:t>
            </a:r>
            <a:r>
              <a:rPr lang="en-US" dirty="0">
                <a:solidFill>
                  <a:srgbClr val="EA157A"/>
                </a:solidFill>
              </a:rPr>
              <a:t>don’t </a:t>
            </a:r>
            <a:r>
              <a:rPr lang="en-US" dirty="0"/>
              <a:t>take the branch:</a:t>
            </a:r>
          </a:p>
          <a:p>
            <a:pPr lvl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PC </a:t>
            </a:r>
            <a:r>
              <a:rPr lang="en-US" dirty="0">
                <a:solidFill>
                  <a:srgbClr val="FF0000"/>
                </a:solidFill>
              </a:rPr>
              <a:t>= PC +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0" i="1" dirty="0" smtClean="0">
                <a:solidFill>
                  <a:schemeClr val="bg2"/>
                </a:solidFill>
              </a:rPr>
              <a:t># </a:t>
            </a:r>
            <a:r>
              <a:rPr lang="en-US" b="0" i="1" dirty="0" smtClean="0">
                <a:solidFill>
                  <a:schemeClr val="bg2"/>
                </a:solidFill>
              </a:rPr>
              <a:t>(</a:t>
            </a:r>
            <a:r>
              <a:rPr lang="en-US" b="0" i="1" dirty="0" smtClean="0">
                <a:solidFill>
                  <a:schemeClr val="bg2"/>
                </a:solidFill>
              </a:rPr>
              <a:t>address </a:t>
            </a:r>
            <a:r>
              <a:rPr lang="en-US" b="0" i="1" dirty="0">
                <a:solidFill>
                  <a:schemeClr val="bg2"/>
                </a:solidFill>
              </a:rPr>
              <a:t>of next </a:t>
            </a:r>
            <a:r>
              <a:rPr lang="en-US" b="0" i="1" dirty="0" smtClean="0">
                <a:solidFill>
                  <a:schemeClr val="bg2"/>
                </a:solidFill>
              </a:rPr>
              <a:t>instruction)</a:t>
            </a:r>
          </a:p>
          <a:p>
            <a:pPr lvl="1"/>
            <a:r>
              <a:rPr lang="en-US" dirty="0"/>
              <a:t>If we </a:t>
            </a:r>
            <a:r>
              <a:rPr lang="en-US" dirty="0">
                <a:solidFill>
                  <a:srgbClr val="EA157A"/>
                </a:solidFill>
              </a:rPr>
              <a:t>do</a:t>
            </a:r>
            <a:r>
              <a:rPr lang="en-US" dirty="0"/>
              <a:t> take the branch:</a:t>
            </a:r>
          </a:p>
          <a:p>
            <a:pPr lvl="1">
              <a:buFontTx/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PC </a:t>
            </a:r>
            <a:r>
              <a:rPr lang="en-US" dirty="0">
                <a:solidFill>
                  <a:srgbClr val="FF0000"/>
                </a:solidFill>
              </a:rPr>
              <a:t>= (PC + 4) + (</a:t>
            </a:r>
            <a:r>
              <a:rPr lang="en-US" dirty="0">
                <a:solidFill>
                  <a:srgbClr val="FF0000"/>
                </a:solidFill>
                <a:latin typeface="Courier New" pitchFamily="24" charset="0"/>
              </a:rPr>
              <a:t>immediate</a:t>
            </a:r>
            <a:r>
              <a:rPr lang="en-US" dirty="0">
                <a:solidFill>
                  <a:srgbClr val="FF0000"/>
                </a:solidFill>
              </a:rPr>
              <a:t> * 4)</a:t>
            </a:r>
          </a:p>
          <a:p>
            <a:pPr lvl="1"/>
            <a:r>
              <a:rPr lang="en-US" dirty="0"/>
              <a:t>Observations</a:t>
            </a:r>
          </a:p>
          <a:p>
            <a:pPr lvl="2"/>
            <a:r>
              <a:rPr lang="en-US" dirty="0">
                <a:latin typeface="Courier New" pitchFamily="24" charset="0"/>
              </a:rPr>
              <a:t>Immediate</a:t>
            </a:r>
            <a:r>
              <a:rPr lang="en-US" dirty="0"/>
              <a:t> field specifies the number of words to jump, which is simply the number of instructions to jump.</a:t>
            </a:r>
          </a:p>
          <a:p>
            <a:pPr lvl="2"/>
            <a:r>
              <a:rPr lang="en-US" dirty="0">
                <a:latin typeface="Courier New" pitchFamily="24" charset="0"/>
              </a:rPr>
              <a:t>Immediate</a:t>
            </a:r>
            <a:r>
              <a:rPr lang="en-US" dirty="0"/>
              <a:t> field can be positive or negative.</a:t>
            </a:r>
          </a:p>
          <a:p>
            <a:pPr lvl="2"/>
            <a:r>
              <a:rPr lang="en-US" dirty="0"/>
              <a:t>Due to hardware, add </a:t>
            </a:r>
            <a:r>
              <a:rPr lang="en-US" dirty="0">
                <a:latin typeface="Courier New" pitchFamily="24" charset="0"/>
              </a:rPr>
              <a:t>immediate</a:t>
            </a:r>
            <a:r>
              <a:rPr lang="en-US" dirty="0"/>
              <a:t> to (PC+4), not to PC; will be clearer why later in course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14400"/>
          </a:xfrm>
        </p:spPr>
        <p:txBody>
          <a:bodyPr/>
          <a:lstStyle/>
          <a:p>
            <a:r>
              <a:rPr lang="en-US" dirty="0" smtClean="0"/>
              <a:t>Branches: PC-Relative Addressing (5/5)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278881"/>
          </a:xfrm>
        </p:spPr>
        <p:txBody>
          <a:bodyPr/>
          <a:lstStyle/>
          <a:p>
            <a:pPr>
              <a:tabLst>
                <a:tab pos="1771650" algn="l"/>
                <a:tab pos="2571750" algn="l"/>
                <a:tab pos="3257550" algn="l"/>
              </a:tabLst>
            </a:pPr>
            <a:r>
              <a:rPr lang="en-US" dirty="0"/>
              <a:t>MIPS Code:</a:t>
            </a:r>
            <a:endParaRPr lang="en-US" dirty="0" smtClean="0"/>
          </a:p>
          <a:p>
            <a:pPr lvl="1">
              <a:buFontTx/>
              <a:buNone/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smtClean="0">
                <a:latin typeface="Courier New" pitchFamily="24" charset="0"/>
              </a:rPr>
              <a:t>Loop:  </a:t>
            </a:r>
            <a:r>
              <a:rPr lang="en-US" dirty="0" err="1" smtClean="0">
                <a:latin typeface="Courier New" pitchFamily="24" charset="0"/>
              </a:rPr>
              <a:t>beq</a:t>
            </a:r>
            <a:r>
              <a:rPr lang="en-US" dirty="0" smtClean="0">
                <a:latin typeface="Courier New" pitchFamily="24" charset="0"/>
              </a:rPr>
              <a:t>   </a:t>
            </a:r>
            <a:r>
              <a:rPr lang="en-US" dirty="0">
                <a:latin typeface="Courier New" pitchFamily="24" charset="0"/>
              </a:rPr>
              <a:t>$9,$0,</a:t>
            </a:r>
            <a:r>
              <a:rPr lang="en-US" dirty="0" smtClean="0">
                <a:solidFill>
                  <a:schemeClr val="accent2"/>
                </a:solidFill>
                <a:latin typeface="Courier New" pitchFamily="24" charset="0"/>
              </a:rPr>
              <a:t>End</a:t>
            </a:r>
            <a: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  <a:t/>
            </a:r>
            <a:b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addu</a:t>
            </a:r>
            <a:r>
              <a:rPr lang="en-US" dirty="0" smtClean="0">
                <a:latin typeface="Courier New" pitchFamily="24" charset="0"/>
              </a:rPr>
              <a:t>  </a:t>
            </a:r>
            <a:r>
              <a:rPr lang="en-US" dirty="0">
                <a:latin typeface="Courier New" pitchFamily="24" charset="0"/>
              </a:rPr>
              <a:t>$8,$8,$</a:t>
            </a:r>
            <a:r>
              <a:rPr lang="en-US" dirty="0" smtClean="0">
                <a:latin typeface="Courier New" pitchFamily="24" charset="0"/>
              </a:rPr>
              <a:t>10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addiu</a:t>
            </a:r>
            <a:r>
              <a:rPr lang="en-US" dirty="0" smtClean="0">
                <a:latin typeface="Courier New" pitchFamily="24" charset="0"/>
              </a:rPr>
              <a:t> </a:t>
            </a:r>
            <a:r>
              <a:rPr lang="en-US" dirty="0">
                <a:latin typeface="Courier New" pitchFamily="24" charset="0"/>
              </a:rPr>
              <a:t>$9,$9,-</a:t>
            </a:r>
            <a:r>
              <a:rPr lang="en-US" dirty="0" smtClean="0">
                <a:latin typeface="Courier New" pitchFamily="24" charset="0"/>
              </a:rPr>
              <a:t>1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j</a:t>
            </a:r>
            <a:r>
              <a:rPr lang="en-US" dirty="0" smtClean="0">
                <a:latin typeface="Courier New" pitchFamily="24" charset="0"/>
              </a:rPr>
              <a:t>     Loop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End</a:t>
            </a:r>
            <a:r>
              <a:rPr lang="en-US" dirty="0">
                <a:latin typeface="Courier New" pitchFamily="24" charset="0"/>
              </a:rPr>
              <a:t>:</a:t>
            </a:r>
            <a:endParaRPr lang="en-US" dirty="0"/>
          </a:p>
          <a:p>
            <a:pPr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err="1">
                <a:latin typeface="Courier New" pitchFamily="24" charset="0"/>
              </a:rPr>
              <a:t>beq</a:t>
            </a:r>
            <a:r>
              <a:rPr lang="en-US" dirty="0"/>
              <a:t> branch is I-Format:</a:t>
            </a:r>
          </a:p>
          <a:p>
            <a:pPr lvl="1">
              <a:buFontTx/>
              <a:buNone/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err="1">
                <a:latin typeface="Courier New" pitchFamily="24" charset="0"/>
              </a:rPr>
              <a:t>opcode</a:t>
            </a:r>
            <a:r>
              <a:rPr lang="en-US" dirty="0"/>
              <a:t> = 4 (look up in table)</a:t>
            </a:r>
          </a:p>
          <a:p>
            <a:pPr lvl="1">
              <a:buFontTx/>
              <a:buNone/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err="1">
                <a:latin typeface="Courier New" pitchFamily="24" charset="0"/>
              </a:rPr>
              <a:t>rs</a:t>
            </a:r>
            <a:r>
              <a:rPr lang="en-US" dirty="0"/>
              <a:t> = 9 (first operand)</a:t>
            </a:r>
          </a:p>
          <a:p>
            <a:pPr lvl="1">
              <a:buFontTx/>
              <a:buNone/>
              <a:tabLst>
                <a:tab pos="1771650" algn="l"/>
                <a:tab pos="2571750" algn="l"/>
                <a:tab pos="3257550" algn="l"/>
              </a:tabLst>
            </a:pPr>
            <a:r>
              <a:rPr lang="en-US" dirty="0" err="1">
                <a:latin typeface="Courier New" pitchFamily="24" charset="0"/>
              </a:rPr>
              <a:t>rt</a:t>
            </a:r>
            <a:r>
              <a:rPr lang="en-US" dirty="0"/>
              <a:t> = 0 (second operand)</a:t>
            </a:r>
          </a:p>
          <a:p>
            <a:pPr lvl="1">
              <a:buFontTx/>
              <a:buNone/>
              <a:tabLst>
                <a:tab pos="1771650" algn="l"/>
                <a:tab pos="2571750" algn="l"/>
                <a:tab pos="3257550" algn="l"/>
              </a:tabLst>
            </a:pPr>
            <a:r>
              <a:rPr lang="en-US" dirty="0">
                <a:latin typeface="Courier New" pitchFamily="24" charset="0"/>
              </a:rPr>
              <a:t>immediate</a:t>
            </a:r>
            <a:r>
              <a:rPr lang="en-US" dirty="0"/>
              <a:t> = ???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Example (1/3)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934171"/>
          </a:xfrm>
        </p:spPr>
        <p:txBody>
          <a:bodyPr/>
          <a:lstStyle/>
          <a:p>
            <a:r>
              <a:rPr lang="en-US" dirty="0"/>
              <a:t>MIPS Code:</a:t>
            </a:r>
            <a:endParaRPr lang="en-US" dirty="0" smtClean="0"/>
          </a:p>
          <a:p>
            <a:pPr lvl="1">
              <a:buFontTx/>
              <a:buNone/>
            </a:pPr>
            <a:r>
              <a:rPr lang="en-US" dirty="0" smtClean="0">
                <a:latin typeface="Courier New" pitchFamily="24" charset="0"/>
              </a:rPr>
              <a:t>Loop:  </a:t>
            </a:r>
            <a:r>
              <a:rPr lang="en-US" dirty="0" err="1" smtClean="0">
                <a:latin typeface="Courier New" pitchFamily="24" charset="0"/>
              </a:rPr>
              <a:t>beq</a:t>
            </a:r>
            <a:r>
              <a:rPr lang="en-US" dirty="0" smtClean="0">
                <a:latin typeface="Courier New" pitchFamily="24" charset="0"/>
              </a:rPr>
              <a:t>   </a:t>
            </a:r>
            <a:r>
              <a:rPr lang="en-US" dirty="0" smtClean="0">
                <a:latin typeface="Courier New" pitchFamily="24" charset="0"/>
              </a:rPr>
              <a:t>$9,$0,</a:t>
            </a:r>
            <a:r>
              <a:rPr lang="en-US" dirty="0" smtClean="0">
                <a:solidFill>
                  <a:schemeClr val="accent2"/>
                </a:solidFill>
                <a:latin typeface="Courier New" pitchFamily="24" charset="0"/>
              </a:rPr>
              <a:t>End</a:t>
            </a:r>
            <a: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  <a:t/>
            </a:r>
            <a:b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addu</a:t>
            </a:r>
            <a:r>
              <a:rPr lang="en-US" dirty="0" smtClean="0">
                <a:latin typeface="Courier New" pitchFamily="24" charset="0"/>
              </a:rPr>
              <a:t>  $8,$8,$10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addiu</a:t>
            </a:r>
            <a:r>
              <a:rPr lang="en-US" dirty="0" smtClean="0">
                <a:latin typeface="Courier New" pitchFamily="24" charset="0"/>
              </a:rPr>
              <a:t> $9,$9,-1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j</a:t>
            </a:r>
            <a:r>
              <a:rPr lang="en-US" dirty="0" smtClean="0">
                <a:latin typeface="Courier New" pitchFamily="24" charset="0"/>
              </a:rPr>
              <a:t>     Loop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End:</a:t>
            </a:r>
            <a:endParaRPr lang="en-US" dirty="0" smtClean="0"/>
          </a:p>
          <a:p>
            <a:r>
              <a:rPr lang="en-US" dirty="0" smtClean="0">
                <a:latin typeface="Courier New" pitchFamily="24" charset="0"/>
              </a:rPr>
              <a:t>immediate</a:t>
            </a:r>
            <a:r>
              <a:rPr lang="en-US" dirty="0" smtClean="0"/>
              <a:t> </a:t>
            </a:r>
            <a:r>
              <a:rPr lang="en-US" dirty="0"/>
              <a:t>Field:</a:t>
            </a:r>
          </a:p>
          <a:p>
            <a:pPr lvl="1"/>
            <a:r>
              <a:rPr lang="en-US" dirty="0"/>
              <a:t>Number of </a:t>
            </a:r>
            <a:r>
              <a:rPr lang="en-US" dirty="0">
                <a:solidFill>
                  <a:schemeClr val="accent2"/>
                </a:solidFill>
              </a:rPr>
              <a:t>instructions</a:t>
            </a:r>
            <a:r>
              <a:rPr lang="en-US" dirty="0"/>
              <a:t> to add to (or subtract from) the PC, starting at the instruction </a:t>
            </a:r>
            <a:r>
              <a:rPr lang="en-US" i="1" dirty="0">
                <a:solidFill>
                  <a:schemeClr val="accent2"/>
                </a:solidFill>
              </a:rPr>
              <a:t>following</a:t>
            </a:r>
            <a:r>
              <a:rPr lang="en-US" dirty="0"/>
              <a:t> the branch.</a:t>
            </a:r>
          </a:p>
          <a:p>
            <a:pPr lvl="1"/>
            <a:r>
              <a:rPr lang="en-US" dirty="0" smtClean="0"/>
              <a:t>In</a:t>
            </a:r>
            <a:r>
              <a:rPr lang="en-US" dirty="0" smtClean="0"/>
              <a:t> this </a:t>
            </a:r>
            <a:r>
              <a:rPr lang="en-US" dirty="0" smtClean="0"/>
              <a:t>case</a:t>
            </a:r>
            <a:r>
              <a:rPr lang="en-US" dirty="0"/>
              <a:t>, </a:t>
            </a:r>
            <a:r>
              <a:rPr lang="en-US" dirty="0">
                <a:latin typeface="Courier New" pitchFamily="24" charset="0"/>
              </a:rPr>
              <a:t>immediate</a:t>
            </a:r>
            <a:r>
              <a:rPr lang="en-US" dirty="0"/>
              <a:t> =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Example (2/3)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435026"/>
          </a:xfrm>
        </p:spPr>
        <p:txBody>
          <a:bodyPr/>
          <a:lstStyle/>
          <a:p>
            <a:r>
              <a:rPr lang="en-US" dirty="0"/>
              <a:t>MIPS Code:</a:t>
            </a:r>
            <a:endParaRPr lang="en-US" dirty="0" smtClean="0"/>
          </a:p>
          <a:p>
            <a:pPr lvl="1">
              <a:buFontTx/>
              <a:buNone/>
            </a:pPr>
            <a:r>
              <a:rPr lang="en-US" dirty="0" smtClean="0">
                <a:latin typeface="Courier New" pitchFamily="24" charset="0"/>
              </a:rPr>
              <a:t>Loop:</a:t>
            </a:r>
            <a:r>
              <a:rPr lang="en-US" dirty="0" smtClean="0">
                <a:latin typeface="Courier New" pitchFamily="24" charset="0"/>
              </a:rPr>
              <a:t>  </a:t>
            </a:r>
            <a:r>
              <a:rPr lang="en-US" dirty="0" err="1" smtClean="0">
                <a:latin typeface="Courier New" pitchFamily="24" charset="0"/>
              </a:rPr>
              <a:t>beq</a:t>
            </a:r>
            <a:r>
              <a:rPr lang="en-US" dirty="0" smtClean="0">
                <a:latin typeface="Courier New" pitchFamily="24" charset="0"/>
              </a:rPr>
              <a:t>   </a:t>
            </a:r>
            <a:r>
              <a:rPr lang="en-US" dirty="0" smtClean="0">
                <a:latin typeface="Courier New" pitchFamily="24" charset="0"/>
              </a:rPr>
              <a:t>$9,$0,</a:t>
            </a:r>
            <a:r>
              <a:rPr lang="en-US" dirty="0" smtClean="0">
                <a:solidFill>
                  <a:schemeClr val="accent2"/>
                </a:solidFill>
                <a:latin typeface="Courier New" pitchFamily="24" charset="0"/>
              </a:rPr>
              <a:t>End</a:t>
            </a:r>
            <a: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  <a:t/>
            </a:r>
            <a:br>
              <a:rPr lang="en-US" u="sng" dirty="0" smtClean="0">
                <a:solidFill>
                  <a:schemeClr val="accent2"/>
                </a:solidFill>
                <a:latin typeface="Courier New" pitchFamily="24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addu</a:t>
            </a:r>
            <a:r>
              <a:rPr lang="en-US" dirty="0" smtClean="0">
                <a:latin typeface="Courier New" pitchFamily="24" charset="0"/>
              </a:rPr>
              <a:t>  $8,$8,$10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addiu</a:t>
            </a:r>
            <a:r>
              <a:rPr lang="en-US" dirty="0" smtClean="0">
                <a:latin typeface="Courier New" pitchFamily="24" charset="0"/>
              </a:rPr>
              <a:t> $9,$9,-1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      </a:t>
            </a:r>
            <a:r>
              <a:rPr lang="en-US" dirty="0" err="1" smtClean="0">
                <a:latin typeface="Courier New" pitchFamily="24" charset="0"/>
              </a:rPr>
              <a:t>j</a:t>
            </a:r>
            <a:r>
              <a:rPr lang="en-US" dirty="0" smtClean="0">
                <a:latin typeface="Courier New" pitchFamily="24" charset="0"/>
              </a:rPr>
              <a:t>     Loop</a:t>
            </a:r>
            <a:br>
              <a:rPr lang="en-US" dirty="0" smtClean="0">
                <a:latin typeface="Courier New" pitchFamily="24" charset="0"/>
              </a:rPr>
            </a:br>
            <a:r>
              <a:rPr lang="en-US" dirty="0" smtClean="0">
                <a:latin typeface="Courier New" pitchFamily="24" charset="0"/>
              </a:rPr>
              <a:t>End: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4572000"/>
            <a:ext cx="8153400" cy="976313"/>
            <a:chOff x="432" y="3120"/>
            <a:chExt cx="5136" cy="61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35" y="3120"/>
              <a:ext cx="4311" cy="327"/>
              <a:chOff x="623" y="2496"/>
              <a:chExt cx="4311" cy="327"/>
            </a:xfrm>
          </p:grpSpPr>
          <p:sp>
            <p:nvSpPr>
              <p:cNvPr id="2166790" name="Text Box 6"/>
              <p:cNvSpPr txBox="1">
                <a:spLocks noChangeArrowheads="1"/>
              </p:cNvSpPr>
              <p:nvPr/>
            </p:nvSpPr>
            <p:spPr bwMode="auto">
              <a:xfrm>
                <a:off x="623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4</a:t>
                </a:r>
                <a:endParaRPr lang="en-US" sz="2000"/>
              </a:p>
            </p:txBody>
          </p:sp>
          <p:sp>
            <p:nvSpPr>
              <p:cNvPr id="2166791" name="Text Box 7"/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9</a:t>
                </a:r>
                <a:endParaRPr lang="en-US" sz="2000"/>
              </a:p>
            </p:txBody>
          </p:sp>
          <p:sp>
            <p:nvSpPr>
              <p:cNvPr id="2166792" name="Text Box 8"/>
              <p:cNvSpPr txBox="1">
                <a:spLocks noChangeArrowheads="1"/>
              </p:cNvSpPr>
              <p:nvPr/>
            </p:nvSpPr>
            <p:spPr bwMode="auto">
              <a:xfrm>
                <a:off x="2287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0</a:t>
                </a:r>
                <a:endParaRPr lang="en-US" sz="2000"/>
              </a:p>
            </p:txBody>
          </p:sp>
          <p:sp>
            <p:nvSpPr>
              <p:cNvPr id="2166793" name="Text Box 9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66794" name="Text Box 10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66795" name="Text Box 11"/>
              <p:cNvSpPr txBox="1">
                <a:spLocks noChangeArrowheads="1"/>
              </p:cNvSpPr>
              <p:nvPr/>
            </p:nvSpPr>
            <p:spPr bwMode="auto">
              <a:xfrm>
                <a:off x="3885" y="2496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3</a:t>
                </a:r>
                <a:endParaRPr lang="en-US" sz="2000"/>
              </a:p>
            </p:txBody>
          </p:sp>
        </p:grpSp>
        <p:sp>
          <p:nvSpPr>
            <p:cNvPr id="2166796" name="Rectangle 12"/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797" name="Line 13"/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798" name="Line 14"/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799" name="Line 15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800" name="Text Box 16"/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66801" name="Text Box 17"/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66802" name="Text Box 18"/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66803" name="Text Box 19"/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</p:grpSp>
      <p:sp>
        <p:nvSpPr>
          <p:cNvPr id="2166804" name="Rectangle 20"/>
          <p:cNvSpPr>
            <a:spLocks noChangeArrowheads="1"/>
          </p:cNvSpPr>
          <p:nvPr/>
        </p:nvSpPr>
        <p:spPr bwMode="auto">
          <a:xfrm>
            <a:off x="533400" y="4038600"/>
            <a:ext cx="784860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Bold   07390"/>
                <a:ea typeface="ＭＳ Ｐゴシック" pitchFamily="24" charset="-128"/>
                <a:cs typeface="B VAG Rounded Bold"/>
              </a:rPr>
              <a:t>decimal representation:</a:t>
            </a:r>
          </a:p>
        </p:txBody>
      </p:sp>
      <p:sp>
        <p:nvSpPr>
          <p:cNvPr id="2166805" name="Rectangle 21"/>
          <p:cNvSpPr>
            <a:spLocks noChangeArrowheads="1"/>
          </p:cNvSpPr>
          <p:nvPr/>
        </p:nvSpPr>
        <p:spPr bwMode="auto">
          <a:xfrm>
            <a:off x="533400" y="5148263"/>
            <a:ext cx="784860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800" b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Bold   07390"/>
                <a:ea typeface="ＭＳ Ｐゴシック" pitchFamily="24" charset="-128"/>
                <a:cs typeface="B VAG Rounded Bold"/>
              </a:rPr>
              <a:t>binary representation: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33400" y="5638800"/>
            <a:ext cx="8153400" cy="976313"/>
            <a:chOff x="432" y="3120"/>
            <a:chExt cx="5136" cy="615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499" y="3120"/>
              <a:ext cx="4857" cy="327"/>
              <a:chOff x="287" y="2496"/>
              <a:chExt cx="4857" cy="327"/>
            </a:xfrm>
          </p:grpSpPr>
          <p:sp>
            <p:nvSpPr>
              <p:cNvPr id="2166808" name="Text Box 24"/>
              <p:cNvSpPr txBox="1">
                <a:spLocks noChangeArrowheads="1"/>
              </p:cNvSpPr>
              <p:nvPr/>
            </p:nvSpPr>
            <p:spPr bwMode="auto">
              <a:xfrm>
                <a:off x="287" y="2496"/>
                <a:ext cx="923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000100</a:t>
                </a:r>
                <a:endParaRPr lang="en-US" sz="2000"/>
              </a:p>
            </p:txBody>
          </p:sp>
          <p:sp>
            <p:nvSpPr>
              <p:cNvPr id="2166809" name="Text Box 25"/>
              <p:cNvSpPr txBox="1">
                <a:spLocks noChangeArrowheads="1"/>
              </p:cNvSpPr>
              <p:nvPr/>
            </p:nvSpPr>
            <p:spPr bwMode="auto">
              <a:xfrm>
                <a:off x="1219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01001</a:t>
                </a:r>
                <a:endParaRPr lang="en-US" sz="2000"/>
              </a:p>
            </p:txBody>
          </p:sp>
          <p:sp>
            <p:nvSpPr>
              <p:cNvPr id="2166810" name="Text Box 26"/>
              <p:cNvSpPr txBox="1">
                <a:spLocks noChangeArrowheads="1"/>
              </p:cNvSpPr>
              <p:nvPr/>
            </p:nvSpPr>
            <p:spPr bwMode="auto">
              <a:xfrm>
                <a:off x="2018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00000</a:t>
                </a:r>
                <a:endParaRPr lang="en-US" sz="2000"/>
              </a:p>
            </p:txBody>
          </p:sp>
          <p:sp>
            <p:nvSpPr>
              <p:cNvPr id="2166811" name="Text Box 27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66812" name="Text Box 28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166813" name="Text Box 29"/>
              <p:cNvSpPr txBox="1">
                <a:spLocks noChangeArrowheads="1"/>
              </p:cNvSpPr>
              <p:nvPr/>
            </p:nvSpPr>
            <p:spPr bwMode="auto">
              <a:xfrm>
                <a:off x="2877" y="2496"/>
                <a:ext cx="2267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24" charset="0"/>
                  </a:rPr>
                  <a:t>0000000000000011</a:t>
                </a:r>
                <a:endParaRPr lang="en-US" sz="2000"/>
              </a:p>
            </p:txBody>
          </p:sp>
        </p:grpSp>
        <p:sp>
          <p:nvSpPr>
            <p:cNvPr id="2166814" name="Rectangle 30"/>
            <p:cNvSpPr>
              <a:spLocks noChangeArrowheads="1"/>
            </p:cNvSpPr>
            <p:nvPr/>
          </p:nvSpPr>
          <p:spPr bwMode="auto">
            <a:xfrm>
              <a:off x="432" y="3120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815" name="Line 31"/>
            <p:cNvSpPr>
              <a:spLocks noChangeShapeType="1"/>
            </p:cNvSpPr>
            <p:nvPr/>
          </p:nvSpPr>
          <p:spPr bwMode="auto">
            <a:xfrm>
              <a:off x="1392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816" name="Line 32"/>
            <p:cNvSpPr>
              <a:spLocks noChangeShapeType="1"/>
            </p:cNvSpPr>
            <p:nvPr/>
          </p:nvSpPr>
          <p:spPr bwMode="auto">
            <a:xfrm>
              <a:off x="2208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817" name="Line 33"/>
            <p:cNvSpPr>
              <a:spLocks noChangeShapeType="1"/>
            </p:cNvSpPr>
            <p:nvPr/>
          </p:nvSpPr>
          <p:spPr bwMode="auto">
            <a:xfrm>
              <a:off x="2976" y="31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818" name="Text Box 34"/>
            <p:cNvSpPr txBox="1">
              <a:spLocks noChangeArrowheads="1"/>
            </p:cNvSpPr>
            <p:nvPr/>
          </p:nvSpPr>
          <p:spPr bwMode="auto">
            <a:xfrm>
              <a:off x="52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66819" name="Text Box 35"/>
            <p:cNvSpPr txBox="1">
              <a:spLocks noChangeArrowheads="1"/>
            </p:cNvSpPr>
            <p:nvPr/>
          </p:nvSpPr>
          <p:spPr bwMode="auto">
            <a:xfrm>
              <a:off x="14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66820" name="Text Box 36"/>
            <p:cNvSpPr txBox="1">
              <a:spLocks noChangeArrowheads="1"/>
            </p:cNvSpPr>
            <p:nvPr/>
          </p:nvSpPr>
          <p:spPr bwMode="auto">
            <a:xfrm>
              <a:off x="2208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66821" name="Text Box 37"/>
            <p:cNvSpPr txBox="1">
              <a:spLocks noChangeArrowheads="1"/>
            </p:cNvSpPr>
            <p:nvPr/>
          </p:nvSpPr>
          <p:spPr bwMode="auto">
            <a:xfrm>
              <a:off x="3840" y="3408"/>
              <a:ext cx="11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800" b="1">
                <a:solidFill>
                  <a:schemeClr val="tx1"/>
                </a:solidFill>
              </a:endParaRP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Example (3/3)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4654550"/>
          </a:xfrm>
        </p:spPr>
        <p:txBody>
          <a:bodyPr/>
          <a:lstStyle/>
          <a:p>
            <a:r>
              <a:rPr lang="en-US" dirty="0" smtClean="0"/>
              <a:t>For branches, we assumed that we won’t want to branch too far, so we can specify </a:t>
            </a:r>
            <a:r>
              <a:rPr lang="en-US" i="1" dirty="0" smtClean="0">
                <a:solidFill>
                  <a:schemeClr val="accent2"/>
                </a:solidFill>
              </a:rPr>
              <a:t>change</a:t>
            </a:r>
            <a:r>
              <a:rPr lang="en-US" dirty="0" smtClean="0"/>
              <a:t> in PC.</a:t>
            </a:r>
          </a:p>
          <a:p>
            <a:r>
              <a:rPr lang="en-US" dirty="0" smtClean="0"/>
              <a:t>For general jumps (</a:t>
            </a:r>
            <a:r>
              <a:rPr lang="en-US" dirty="0" err="1" smtClean="0">
                <a:latin typeface="Courier New" pitchFamily="24" charset="0"/>
              </a:rPr>
              <a:t>j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24" charset="0"/>
              </a:rPr>
              <a:t>jal</a:t>
            </a:r>
            <a:r>
              <a:rPr lang="en-US" dirty="0" smtClean="0"/>
              <a:t>), we may jump to </a:t>
            </a:r>
            <a:r>
              <a:rPr lang="en-US" i="1" dirty="0" smtClean="0">
                <a:solidFill>
                  <a:schemeClr val="accent2"/>
                </a:solidFill>
              </a:rPr>
              <a:t>anywhere</a:t>
            </a:r>
            <a:r>
              <a:rPr lang="en-US" dirty="0" smtClean="0"/>
              <a:t> in memory.</a:t>
            </a:r>
          </a:p>
          <a:p>
            <a:r>
              <a:rPr lang="en-US" dirty="0" smtClean="0"/>
              <a:t>Ideally, we could specify a 32-bit memory address to jump to.</a:t>
            </a:r>
          </a:p>
          <a:p>
            <a:r>
              <a:rPr lang="en-US" dirty="0" smtClean="0"/>
              <a:t>Unfortunately, we can’t fit both a 6-bit </a:t>
            </a:r>
            <a:r>
              <a:rPr lang="en-US" dirty="0" err="1" smtClean="0"/>
              <a:t>opcode</a:t>
            </a:r>
            <a:r>
              <a:rPr lang="en-US" dirty="0" smtClean="0"/>
              <a:t> and a 32-bit address into a single 32-bit word, so we compromise.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J-Format Instructions (1/5)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J-Format Instructions (2/5)</a:t>
            </a:r>
            <a:endParaRPr lang="en-US" dirty="0"/>
          </a:p>
        </p:txBody>
      </p:sp>
      <p:sp>
        <p:nvSpPr>
          <p:cNvPr id="217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998804"/>
          </a:xfrm>
        </p:spPr>
        <p:txBody>
          <a:bodyPr/>
          <a:lstStyle/>
          <a:p>
            <a:r>
              <a:rPr lang="en-US" dirty="0" smtClean="0"/>
              <a:t>Define two “fields” of these bit widths:</a:t>
            </a:r>
          </a:p>
          <a:p>
            <a:endParaRPr lang="en-US" dirty="0" smtClean="0"/>
          </a:p>
          <a:p>
            <a:r>
              <a:rPr lang="en-US" dirty="0" smtClean="0"/>
              <a:t>As usual, each field has a name:</a:t>
            </a:r>
          </a:p>
          <a:p>
            <a:endParaRPr lang="en-US" dirty="0" smtClean="0"/>
          </a:p>
          <a:p>
            <a:r>
              <a:rPr lang="en-US" dirty="0" smtClean="0"/>
              <a:t>Key Concepts</a:t>
            </a:r>
          </a:p>
          <a:p>
            <a:pPr lvl="1"/>
            <a:r>
              <a:rPr lang="en-US" dirty="0" smtClean="0"/>
              <a:t>Keep </a:t>
            </a:r>
            <a:r>
              <a:rPr lang="en-US" dirty="0" err="1" smtClean="0">
                <a:latin typeface="Courier New"/>
                <a:cs typeface="Courier New"/>
              </a:rPr>
              <a:t>opcode</a:t>
            </a:r>
            <a:r>
              <a:rPr lang="en-US" dirty="0" smtClean="0"/>
              <a:t> field identical to R-format and I-format for </a:t>
            </a:r>
            <a:r>
              <a:rPr lang="en-US" dirty="0" smtClean="0"/>
              <a:t>consistency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Collapse all other fields to make room for large target address.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752600"/>
            <a:ext cx="8153400" cy="519113"/>
            <a:chOff x="336" y="1488"/>
            <a:chExt cx="5136" cy="327"/>
          </a:xfrm>
        </p:grpSpPr>
        <p:sp>
          <p:nvSpPr>
            <p:cNvPr id="2171909" name="Text Box 5"/>
            <p:cNvSpPr txBox="1">
              <a:spLocks noChangeArrowheads="1"/>
            </p:cNvSpPr>
            <p:nvPr/>
          </p:nvSpPr>
          <p:spPr bwMode="auto">
            <a:xfrm>
              <a:off x="384" y="1488"/>
              <a:ext cx="9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ourier New" pitchFamily="24" charset="0"/>
                </a:rPr>
                <a:t>6 bits</a:t>
              </a:r>
              <a:endParaRPr lang="en-US" sz="2000"/>
            </a:p>
          </p:txBody>
        </p:sp>
        <p:sp>
          <p:nvSpPr>
            <p:cNvPr id="2171910" name="Text Box 6"/>
            <p:cNvSpPr txBox="1">
              <a:spLocks noChangeArrowheads="1"/>
            </p:cNvSpPr>
            <p:nvPr/>
          </p:nvSpPr>
          <p:spPr bwMode="auto">
            <a:xfrm>
              <a:off x="2828" y="1488"/>
              <a:ext cx="105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ourier New" pitchFamily="24" charset="0"/>
                </a:rPr>
                <a:t>26 bits</a:t>
              </a:r>
              <a:endParaRPr lang="en-US" sz="2000"/>
            </a:p>
          </p:txBody>
        </p:sp>
        <p:sp>
          <p:nvSpPr>
            <p:cNvPr id="2171911" name="Line 7"/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912" name="Rectangle 8"/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" y="2971800"/>
            <a:ext cx="8153400" cy="519113"/>
            <a:chOff x="336" y="1488"/>
            <a:chExt cx="5136" cy="327"/>
          </a:xfrm>
        </p:grpSpPr>
        <p:sp>
          <p:nvSpPr>
            <p:cNvPr id="2171914" name="Text Box 10"/>
            <p:cNvSpPr txBox="1">
              <a:spLocks noChangeArrowheads="1"/>
            </p:cNvSpPr>
            <p:nvPr/>
          </p:nvSpPr>
          <p:spPr bwMode="auto">
            <a:xfrm>
              <a:off x="384" y="1488"/>
              <a:ext cx="923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ourier New" pitchFamily="24" charset="0"/>
                </a:rPr>
                <a:t>opcode</a:t>
              </a:r>
              <a:endParaRPr lang="en-US" sz="2000"/>
            </a:p>
          </p:txBody>
        </p:sp>
        <p:sp>
          <p:nvSpPr>
            <p:cNvPr id="2171915" name="Text Box 11"/>
            <p:cNvSpPr txBox="1">
              <a:spLocks noChangeArrowheads="1"/>
            </p:cNvSpPr>
            <p:nvPr/>
          </p:nvSpPr>
          <p:spPr bwMode="auto">
            <a:xfrm>
              <a:off x="2357" y="1488"/>
              <a:ext cx="199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ourier New" pitchFamily="24" charset="0"/>
                </a:rPr>
                <a:t>target address</a:t>
              </a:r>
              <a:endParaRPr lang="en-US" sz="2000"/>
            </a:p>
          </p:txBody>
        </p:sp>
        <p:sp>
          <p:nvSpPr>
            <p:cNvPr id="2171916" name="Line 12"/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917" name="Rectangle 13"/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J-Format Instructions (3/5)</a:t>
            </a:r>
            <a:endParaRPr lang="en-US"/>
          </a:p>
        </p:txBody>
      </p:sp>
      <p:sp>
        <p:nvSpPr>
          <p:cNvPr id="217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now, we can specify 26 bits of the 32-bit bit address.</a:t>
            </a:r>
          </a:p>
          <a:p>
            <a:r>
              <a:rPr lang="en-US" dirty="0" smtClean="0"/>
              <a:t>Optimization:</a:t>
            </a:r>
          </a:p>
          <a:p>
            <a:pPr lvl="1"/>
            <a:r>
              <a:rPr lang="en-US" dirty="0" smtClean="0"/>
              <a:t>Note that, just like with branches, jumps will only jump to word aligned addresses, so last two bits are always </a:t>
            </a:r>
            <a:r>
              <a:rPr lang="en-US" dirty="0" smtClean="0">
                <a:latin typeface="Courier New"/>
                <a:cs typeface="Courier New"/>
              </a:rPr>
              <a:t>00</a:t>
            </a:r>
            <a:r>
              <a:rPr lang="en-US" dirty="0" smtClean="0"/>
              <a:t> (in binary).</a:t>
            </a:r>
          </a:p>
          <a:p>
            <a:pPr lvl="1"/>
            <a:r>
              <a:rPr lang="en-US" dirty="0" smtClean="0"/>
              <a:t>So let’s just take this for granted and not even specify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3429000" cy="474662"/>
          </a:xfrm>
        </p:spPr>
        <p:txBody>
          <a:bodyPr/>
          <a:lstStyle/>
          <a:p>
            <a:r>
              <a:rPr lang="en-US" dirty="0"/>
              <a:t>C functions</a:t>
            </a:r>
          </a:p>
        </p:txBody>
      </p:sp>
      <p:sp>
        <p:nvSpPr>
          <p:cNvPr id="195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122863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sz="2000" dirty="0">
                <a:latin typeface="Courier New" pitchFamily="-65" charset="0"/>
              </a:rPr>
              <a:t>main() {</a:t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 err="1">
                <a:latin typeface="Courier New" pitchFamily="-65" charset="0"/>
              </a:rPr>
              <a:t>int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dirty="0" err="1">
                <a:latin typeface="Courier New" pitchFamily="-65" charset="0"/>
              </a:rPr>
              <a:t>i,j,k,m</a:t>
            </a:r>
            <a:r>
              <a:rPr lang="en-US" sz="2000" dirty="0">
                <a:latin typeface="Courier New" pitchFamily="-65" charset="0"/>
              </a:rPr>
              <a:t>;</a:t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...</a:t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 err="1">
                <a:latin typeface="Courier New" pitchFamily="-65" charset="0"/>
              </a:rPr>
              <a:t>i</a:t>
            </a:r>
            <a:r>
              <a:rPr lang="en-US" sz="2000" dirty="0">
                <a:latin typeface="Courier New" pitchFamily="-65" charset="0"/>
              </a:rPr>
              <a:t> = </a:t>
            </a:r>
            <a:r>
              <a:rPr lang="en-US" sz="2000" dirty="0" err="1">
                <a:latin typeface="Courier New" pitchFamily="-65" charset="0"/>
              </a:rPr>
              <a:t>mult(j,k</a:t>
            </a:r>
            <a:r>
              <a:rPr lang="en-US" sz="2000" dirty="0">
                <a:latin typeface="Courier New" pitchFamily="-65" charset="0"/>
              </a:rPr>
              <a:t>); ... </a:t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 err="1">
                <a:latin typeface="Courier New" pitchFamily="-65" charset="0"/>
              </a:rPr>
              <a:t>m</a:t>
            </a:r>
            <a:r>
              <a:rPr lang="en-US" sz="2000" dirty="0">
                <a:latin typeface="Courier New" pitchFamily="-65" charset="0"/>
              </a:rPr>
              <a:t> = </a:t>
            </a:r>
            <a:r>
              <a:rPr lang="en-US" sz="2000" dirty="0" err="1">
                <a:latin typeface="Courier New" pitchFamily="-65" charset="0"/>
              </a:rPr>
              <a:t>mult(i,i</a:t>
            </a:r>
            <a:r>
              <a:rPr lang="en-US" sz="2000" dirty="0">
                <a:latin typeface="Courier New" pitchFamily="-65" charset="0"/>
              </a:rPr>
              <a:t>); ...</a:t>
            </a:r>
          </a:p>
          <a:p>
            <a:pPr>
              <a:buFont typeface="Times" pitchFamily="-65" charset="0"/>
              <a:buNone/>
            </a:pPr>
            <a:r>
              <a:rPr lang="en-US" sz="2000" dirty="0" smtClean="0">
                <a:latin typeface="Courier New" pitchFamily="-65" charset="0"/>
              </a:rPr>
              <a:t>}</a:t>
            </a:r>
          </a:p>
          <a:p>
            <a:pPr>
              <a:buFont typeface="Times" pitchFamily="-65" charset="0"/>
              <a:buNone/>
            </a:pPr>
            <a:endParaRPr lang="en-US" sz="2000" dirty="0" smtClean="0">
              <a:latin typeface="Courier New" pitchFamily="-65" charset="0"/>
            </a:endParaRPr>
          </a:p>
          <a:p>
            <a:pPr>
              <a:buFont typeface="Times" pitchFamily="-65" charset="0"/>
              <a:buNone/>
            </a:pPr>
            <a:r>
              <a:rPr lang="en-US" sz="2000" dirty="0">
                <a:solidFill>
                  <a:schemeClr val="bg2"/>
                </a:solidFill>
                <a:latin typeface="Courier New" pitchFamily="-65" charset="0"/>
              </a:rPr>
              <a:t>/* really dumb </a:t>
            </a:r>
            <a:r>
              <a:rPr lang="en-US" sz="2000" dirty="0" err="1">
                <a:solidFill>
                  <a:schemeClr val="bg2"/>
                </a:solidFill>
                <a:latin typeface="Courier New" pitchFamily="-65" charset="0"/>
              </a:rPr>
              <a:t>mult</a:t>
            </a:r>
            <a:r>
              <a:rPr lang="en-US" sz="2000" dirty="0">
                <a:solidFill>
                  <a:schemeClr val="bg2"/>
                </a:solidFill>
                <a:latin typeface="Courier New" pitchFamily="-65" charset="0"/>
              </a:rPr>
              <a:t> function */</a:t>
            </a:r>
            <a:endParaRPr lang="en-US" sz="2000" dirty="0">
              <a:latin typeface="Courier New" pitchFamily="-65" charset="0"/>
            </a:endParaRPr>
          </a:p>
          <a:p>
            <a:pPr>
              <a:buFont typeface="Times" pitchFamily="-65" charset="0"/>
              <a:buNone/>
            </a:pPr>
            <a:r>
              <a:rPr lang="en-US" sz="2000" dirty="0" err="1">
                <a:latin typeface="Courier New" pitchFamily="-65" charset="0"/>
              </a:rPr>
              <a:t>int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dirty="0" err="1">
                <a:latin typeface="Courier New" pitchFamily="-65" charset="0"/>
              </a:rPr>
              <a:t>mult</a:t>
            </a:r>
            <a:r>
              <a:rPr lang="en-US" sz="2000" dirty="0">
                <a:latin typeface="Courier New" pitchFamily="-65" charset="0"/>
              </a:rPr>
              <a:t> (</a:t>
            </a:r>
            <a:r>
              <a:rPr lang="en-US" sz="2000" dirty="0" err="1">
                <a:latin typeface="Courier New" pitchFamily="-65" charset="0"/>
              </a:rPr>
              <a:t>int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dirty="0" err="1">
                <a:latin typeface="Courier New" pitchFamily="-65" charset="0"/>
              </a:rPr>
              <a:t>mcand</a:t>
            </a:r>
            <a:r>
              <a:rPr lang="en-US" sz="2000" dirty="0">
                <a:latin typeface="Courier New" pitchFamily="-65" charset="0"/>
              </a:rPr>
              <a:t>, </a:t>
            </a:r>
            <a:r>
              <a:rPr lang="en-US" sz="2000" dirty="0" err="1">
                <a:latin typeface="Courier New" pitchFamily="-65" charset="0"/>
              </a:rPr>
              <a:t>int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dirty="0" err="1">
                <a:latin typeface="Courier New" pitchFamily="-65" charset="0"/>
              </a:rPr>
              <a:t>mlier</a:t>
            </a:r>
            <a:r>
              <a:rPr lang="en-US" sz="2000" dirty="0">
                <a:latin typeface="Courier New" pitchFamily="-65" charset="0"/>
              </a:rPr>
              <a:t>){</a:t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 err="1">
                <a:latin typeface="Courier New" pitchFamily="-65" charset="0"/>
              </a:rPr>
              <a:t>int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dirty="0" smtClean="0">
                <a:latin typeface="Courier New" pitchFamily="-65" charset="0"/>
              </a:rPr>
              <a:t>product = 0;</a:t>
            </a:r>
            <a:br>
              <a:rPr lang="en-US" sz="2000" dirty="0" smtClean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while (</a:t>
            </a:r>
            <a:r>
              <a:rPr lang="en-US" sz="2000" dirty="0" err="1">
                <a:latin typeface="Courier New" pitchFamily="-65" charset="0"/>
              </a:rPr>
              <a:t>mlier</a:t>
            </a:r>
            <a:r>
              <a:rPr lang="en-US" sz="2000" dirty="0">
                <a:latin typeface="Courier New" pitchFamily="-65" charset="0"/>
              </a:rPr>
              <a:t> &gt; 0)  {</a:t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 product = product + </a:t>
            </a:r>
            <a:r>
              <a:rPr lang="en-US" sz="2000" dirty="0" err="1">
                <a:latin typeface="Courier New" pitchFamily="-65" charset="0"/>
              </a:rPr>
              <a:t>mcand</a:t>
            </a:r>
            <a:r>
              <a:rPr lang="en-US" sz="2000" dirty="0">
                <a:latin typeface="Courier New" pitchFamily="-65" charset="0"/>
              </a:rPr>
              <a:t>;</a:t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dirty="0" err="1">
                <a:latin typeface="Courier New" pitchFamily="-65" charset="0"/>
              </a:rPr>
              <a:t>mlier</a:t>
            </a:r>
            <a:r>
              <a:rPr lang="en-US" sz="2000" dirty="0">
                <a:latin typeface="Courier New" pitchFamily="-65" charset="0"/>
              </a:rPr>
              <a:t> = </a:t>
            </a:r>
            <a:r>
              <a:rPr lang="en-US" sz="2000" dirty="0" err="1">
                <a:latin typeface="Courier New" pitchFamily="-65" charset="0"/>
              </a:rPr>
              <a:t>mlier</a:t>
            </a:r>
            <a:r>
              <a:rPr lang="en-US" sz="2000" dirty="0">
                <a:latin typeface="Courier New" pitchFamily="-65" charset="0"/>
              </a:rPr>
              <a:t> -1; }</a:t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return product</a:t>
            </a:r>
            <a:r>
              <a:rPr lang="en-US" sz="2000" dirty="0" smtClean="0">
                <a:latin typeface="Courier New" pitchFamily="-65" charset="0"/>
              </a:rPr>
              <a:t>;</a:t>
            </a:r>
            <a:br>
              <a:rPr lang="en-US" sz="2000" dirty="0" smtClean="0">
                <a:latin typeface="Courier New" pitchFamily="-65" charset="0"/>
              </a:rPr>
            </a:br>
            <a:r>
              <a:rPr lang="en-US" sz="2000" dirty="0" smtClean="0">
                <a:latin typeface="Courier New" pitchFamily="-65" charset="0"/>
              </a:rPr>
              <a:t>}</a:t>
            </a:r>
            <a:endParaRPr lang="en-US" sz="2400" dirty="0">
              <a:latin typeface="Courier New" pitchFamily="-65" charset="0"/>
            </a:endParaRPr>
          </a:p>
        </p:txBody>
      </p:sp>
      <p:sp>
        <p:nvSpPr>
          <p:cNvPr id="1957892" name="Text Box 4"/>
          <p:cNvSpPr txBox="1">
            <a:spLocks noChangeArrowheads="1"/>
          </p:cNvSpPr>
          <p:nvPr/>
        </p:nvSpPr>
        <p:spPr bwMode="auto">
          <a:xfrm>
            <a:off x="4876800" y="1371600"/>
            <a:ext cx="3816244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Corbel"/>
                <a:cs typeface="Corbel"/>
              </a:rPr>
              <a:t>What information must</a:t>
            </a:r>
            <a:br>
              <a:rPr lang="en-US" sz="2800" b="1" dirty="0">
                <a:latin typeface="Corbel"/>
                <a:cs typeface="Corbel"/>
              </a:rPr>
            </a:br>
            <a:r>
              <a:rPr lang="en-US" sz="2800" b="1" dirty="0">
                <a:latin typeface="Corbel"/>
                <a:cs typeface="Corbel"/>
              </a:rPr>
              <a:t>compiler/programmer </a:t>
            </a:r>
            <a:br>
              <a:rPr lang="en-US" sz="2800" b="1" dirty="0">
                <a:latin typeface="Corbel"/>
                <a:cs typeface="Corbel"/>
              </a:rPr>
            </a:br>
            <a:r>
              <a:rPr lang="en-US" sz="2800" b="1" dirty="0">
                <a:latin typeface="Corbel"/>
                <a:cs typeface="Corbel"/>
              </a:rPr>
              <a:t>keep track of?</a:t>
            </a: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1957893" name="Text Box 5"/>
          <p:cNvSpPr txBox="1">
            <a:spLocks noChangeArrowheads="1"/>
          </p:cNvSpPr>
          <p:nvPr/>
        </p:nvSpPr>
        <p:spPr bwMode="auto">
          <a:xfrm>
            <a:off x="5105400" y="4648200"/>
            <a:ext cx="3555706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Corbel"/>
                <a:cs typeface="Corbel"/>
              </a:rPr>
              <a:t>What instructions can </a:t>
            </a:r>
          </a:p>
          <a:p>
            <a:r>
              <a:rPr lang="en-US" sz="2800" b="1" dirty="0">
                <a:latin typeface="Corbel"/>
                <a:cs typeface="Corbel"/>
              </a:rPr>
              <a:t>accomplish this?</a:t>
            </a:r>
            <a:endParaRPr lang="en-US" sz="2000" dirty="0">
              <a:latin typeface="Corbel"/>
              <a:cs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5341938"/>
          </a:xfrm>
        </p:spPr>
        <p:txBody>
          <a:bodyPr/>
          <a:lstStyle/>
          <a:p>
            <a:r>
              <a:rPr lang="en-US" dirty="0"/>
              <a:t>Now specify 28 bits of a 32-bit address</a:t>
            </a:r>
          </a:p>
          <a:p>
            <a:r>
              <a:rPr lang="en-US" dirty="0"/>
              <a:t>Where do we get the other 4 bits?</a:t>
            </a:r>
          </a:p>
          <a:p>
            <a:pPr lvl="1"/>
            <a:r>
              <a:rPr lang="en-US" dirty="0"/>
              <a:t>By definition, take the 4 highest order bits from the PC.</a:t>
            </a:r>
          </a:p>
          <a:p>
            <a:pPr lvl="1"/>
            <a:r>
              <a:rPr lang="en-US" dirty="0"/>
              <a:t>Technically, this means that we cannot jump to </a:t>
            </a:r>
            <a:r>
              <a:rPr lang="en-US" i="1" dirty="0">
                <a:solidFill>
                  <a:schemeClr val="accent2"/>
                </a:solidFill>
              </a:rPr>
              <a:t>anywhere</a:t>
            </a:r>
            <a:r>
              <a:rPr lang="en-US" dirty="0"/>
              <a:t> in memory, but it’s adequate 99.9999…% of the time, since programs aren’t that long </a:t>
            </a:r>
          </a:p>
          <a:p>
            <a:pPr lvl="2"/>
            <a:r>
              <a:rPr lang="en-US" dirty="0"/>
              <a:t>only if straddle a 256 MB boundary</a:t>
            </a:r>
          </a:p>
          <a:p>
            <a:pPr lvl="1"/>
            <a:r>
              <a:rPr lang="en-US" dirty="0"/>
              <a:t>If we absolutely need to specify a 32-bit address, we can always put it in a register and use the </a:t>
            </a:r>
            <a:r>
              <a:rPr lang="en-US" dirty="0" err="1">
                <a:latin typeface="Courier New" pitchFamily="24" charset="0"/>
              </a:rPr>
              <a:t>jr</a:t>
            </a:r>
            <a:r>
              <a:rPr lang="en-US" dirty="0"/>
              <a:t> instruction.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J-Format Instructions (4/5)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479925"/>
          </a:xfrm>
        </p:spPr>
        <p:txBody>
          <a:bodyPr/>
          <a:lstStyle/>
          <a:p>
            <a:r>
              <a:rPr lang="en-US" dirty="0"/>
              <a:t>Summary:</a:t>
            </a:r>
          </a:p>
          <a:p>
            <a:pPr lvl="1"/>
            <a:r>
              <a:rPr lang="en-US" dirty="0"/>
              <a:t>New PC = { PC[31..28], target address, 00 }</a:t>
            </a:r>
          </a:p>
          <a:p>
            <a:r>
              <a:rPr lang="en-US" dirty="0"/>
              <a:t>Understand where each part came from!</a:t>
            </a:r>
          </a:p>
          <a:p>
            <a:r>
              <a:rPr lang="en-US" dirty="0"/>
              <a:t>Note: { , , } means concatenation </a:t>
            </a:r>
            <a:br>
              <a:rPr lang="en-US" dirty="0"/>
            </a:br>
            <a:r>
              <a:rPr lang="en-US" dirty="0"/>
              <a:t>{ 4 bits , 26 bits , 2 bits } = 32 bit address</a:t>
            </a:r>
          </a:p>
          <a:p>
            <a:pPr lvl="1"/>
            <a:r>
              <a:rPr lang="en-US" dirty="0"/>
              <a:t>{ 1010, 11111111111111111111111111, 00 } = 10101111111111111111111111111100</a:t>
            </a:r>
          </a:p>
          <a:p>
            <a:pPr lvl="1"/>
            <a:r>
              <a:rPr lang="en-US" dirty="0"/>
              <a:t>Note: Book uses ||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J-Format Instructions (5/5)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477000" cy="474662"/>
          </a:xfrm>
        </p:spPr>
        <p:txBody>
          <a:bodyPr/>
          <a:lstStyle/>
          <a:p>
            <a:r>
              <a:rPr lang="en-US" dirty="0"/>
              <a:t>“And in Conclusion…”</a:t>
            </a:r>
          </a:p>
        </p:txBody>
      </p:sp>
      <p:sp>
        <p:nvSpPr>
          <p:cNvPr id="199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225020"/>
          </a:xfrm>
        </p:spPr>
        <p:txBody>
          <a:bodyPr/>
          <a:lstStyle/>
          <a:p>
            <a:r>
              <a:rPr lang="en-US" sz="2800" dirty="0"/>
              <a:t>Functions called with 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jal</a:t>
            </a:r>
            <a:r>
              <a:rPr lang="en-US" sz="2800" dirty="0"/>
              <a:t>, return with 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jr</a:t>
            </a:r>
            <a:r>
              <a:rPr lang="en-US" sz="2800" dirty="0">
                <a:solidFill>
                  <a:schemeClr val="accent2"/>
                </a:solidFill>
                <a:latin typeface="Courier New" pitchFamily="-65" charset="0"/>
              </a:rPr>
              <a:t> $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ra</a:t>
            </a:r>
            <a:r>
              <a:rPr lang="en-US" sz="2800" dirty="0"/>
              <a:t>.</a:t>
            </a:r>
          </a:p>
          <a:p>
            <a:r>
              <a:rPr lang="en-US" sz="2800" dirty="0"/>
              <a:t>The stack is your friend: Use it to save anything you need.  Just</a:t>
            </a:r>
            <a:r>
              <a:rPr lang="en-US" sz="2800" dirty="0" smtClean="0"/>
              <a:t> leave </a:t>
            </a:r>
            <a:r>
              <a:rPr lang="en-US" sz="2800" dirty="0"/>
              <a:t>it the way you found </a:t>
            </a:r>
            <a:r>
              <a:rPr lang="en-US" sz="2800" dirty="0" smtClean="0"/>
              <a:t>it!</a:t>
            </a:r>
          </a:p>
          <a:p>
            <a:r>
              <a:rPr lang="en-US" sz="2800" dirty="0"/>
              <a:t>Instructions we know so </a:t>
            </a:r>
            <a:r>
              <a:rPr lang="en-US" sz="2800" dirty="0" smtClean="0"/>
              <a:t>far…</a:t>
            </a:r>
          </a:p>
          <a:p>
            <a:pPr lvl="1">
              <a:buFontTx/>
              <a:buNone/>
            </a:pPr>
            <a:r>
              <a:rPr lang="en-US" sz="2400" dirty="0" smtClean="0"/>
              <a:t>Arithmetic: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add,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addi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, sub,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addu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addiu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subu</a:t>
            </a:r>
            <a:endParaRPr lang="en-US" sz="2400" dirty="0" smtClean="0">
              <a:solidFill>
                <a:schemeClr val="accent2"/>
              </a:solidFill>
              <a:latin typeface="Courier New" pitchFamily="-65" charset="0"/>
            </a:endParaRPr>
          </a:p>
          <a:p>
            <a:pPr lvl="1">
              <a:buFontTx/>
              <a:buNone/>
            </a:pPr>
            <a:r>
              <a:rPr lang="en-US" sz="2400" dirty="0" smtClean="0"/>
              <a:t>Memory:    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lw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sw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, lb,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sb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r>
              <a:rPr lang="en-US" sz="2400" dirty="0" smtClean="0"/>
              <a:t>Decision</a:t>
            </a:r>
            <a:r>
              <a:rPr lang="en-US" sz="2400" dirty="0"/>
              <a:t>:  </a:t>
            </a: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beq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Courier New" pitchFamily="-65" charset="0"/>
              </a:rPr>
              <a:t>bne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Courier New" pitchFamily="-65" charset="0"/>
              </a:rPr>
              <a:t>slt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Courier New" pitchFamily="-65" charset="0"/>
              </a:rPr>
              <a:t>slti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sltu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Courier New" pitchFamily="-65" charset="0"/>
              </a:rPr>
              <a:t>sltiu</a:t>
            </a:r>
            <a:endParaRPr lang="en-US" sz="2400" dirty="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r>
              <a:rPr lang="en-US" sz="2400" dirty="0"/>
              <a:t>Unconditional Branches (Jumps)</a:t>
            </a:r>
            <a:r>
              <a:rPr lang="en-US" sz="2400" dirty="0" smtClean="0"/>
              <a:t>:  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-65" charset="0"/>
              </a:rPr>
              <a:t>j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Courier New" pitchFamily="-65" charset="0"/>
              </a:rPr>
              <a:t>jal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Courier New" pitchFamily="-65" charset="0"/>
              </a:rPr>
              <a:t>jr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800" dirty="0"/>
              <a:t>Registers we know so </a:t>
            </a:r>
            <a:r>
              <a:rPr lang="en-US" sz="2800" dirty="0" smtClean="0"/>
              <a:t>far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of them!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443547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MIPS Machine Language Instruction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32 bits representing a single instruction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Branches use PC-relative addressing, Jumps use absolute addressing.</a:t>
            </a:r>
          </a:p>
          <a:p>
            <a:pPr>
              <a:lnSpc>
                <a:spcPct val="85000"/>
              </a:lnSpc>
            </a:pPr>
            <a:r>
              <a:rPr lang="en-US" dirty="0"/>
              <a:t>Disassembly is simple and starts by decoding </a:t>
            </a:r>
            <a:r>
              <a:rPr lang="en-US" dirty="0" err="1">
                <a:latin typeface="Courier New" pitchFamily="24" charset="0"/>
              </a:rPr>
              <a:t>opcode</a:t>
            </a:r>
            <a:r>
              <a:rPr lang="en-US" dirty="0"/>
              <a:t> field. (more in a week)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981200"/>
            <a:ext cx="8610600" cy="1509713"/>
            <a:chOff x="144" y="1161"/>
            <a:chExt cx="5424" cy="9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2" y="1488"/>
              <a:ext cx="5136" cy="615"/>
              <a:chOff x="432" y="3120"/>
              <a:chExt cx="5136" cy="615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99" y="3120"/>
                <a:ext cx="4647" cy="327"/>
                <a:chOff x="287" y="2496"/>
                <a:chExt cx="4647" cy="327"/>
              </a:xfrm>
            </p:grpSpPr>
            <p:sp>
              <p:nvSpPr>
                <p:cNvPr id="21780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7" y="2496"/>
                  <a:ext cx="923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24" charset="0"/>
                    </a:rPr>
                    <a:t>opcode</a:t>
                  </a:r>
                  <a:endParaRPr lang="en-US" sz="2000"/>
                </a:p>
              </p:txBody>
            </p:sp>
            <p:sp>
              <p:nvSpPr>
                <p:cNvPr id="21780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21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24" charset="0"/>
                    </a:rPr>
                    <a:t>rs</a:t>
                  </a:r>
                  <a:endParaRPr lang="en-US" sz="2000"/>
                </a:p>
              </p:txBody>
            </p:sp>
            <p:sp>
              <p:nvSpPr>
                <p:cNvPr id="21780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20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24" charset="0"/>
                    </a:rPr>
                    <a:t>rt</a:t>
                  </a:r>
                  <a:endParaRPr lang="en-US" sz="2000"/>
                </a:p>
              </p:txBody>
            </p:sp>
            <p:sp>
              <p:nvSpPr>
                <p:cNvPr id="21780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780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1780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47" y="2496"/>
                  <a:ext cx="1326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24" charset="0"/>
                    </a:rPr>
                    <a:t>immediate</a:t>
                  </a:r>
                  <a:endParaRPr lang="en-US" sz="2000"/>
                </a:p>
              </p:txBody>
            </p:sp>
          </p:grpSp>
          <p:sp>
            <p:nvSpPr>
              <p:cNvPr id="2178061" name="Rectangle 13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062" name="Line 14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063" name="Line 15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064" name="Line 16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065" name="Text Box 17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78066" name="Text Box 18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78067" name="Text Box 19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78068" name="Text Box 20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44" y="1161"/>
              <a:ext cx="5424" cy="654"/>
              <a:chOff x="144" y="2409"/>
              <a:chExt cx="5424" cy="654"/>
            </a:xfrm>
          </p:grpSpPr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32" y="2448"/>
                <a:ext cx="5136" cy="327"/>
                <a:chOff x="240" y="2496"/>
                <a:chExt cx="5136" cy="327"/>
              </a:xfrm>
            </p:grpSpPr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287" y="2496"/>
                  <a:ext cx="4983" cy="327"/>
                  <a:chOff x="287" y="2496"/>
                  <a:chExt cx="4983" cy="327"/>
                </a:xfrm>
              </p:grpSpPr>
              <p:sp>
                <p:nvSpPr>
                  <p:cNvPr id="217807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" y="2496"/>
                    <a:ext cx="923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24" charset="0"/>
                      </a:rPr>
                      <a:t>opcode</a:t>
                    </a:r>
                    <a:endParaRPr lang="en-US" sz="2000"/>
                  </a:p>
                </p:txBody>
              </p:sp>
              <p:sp>
                <p:nvSpPr>
                  <p:cNvPr id="217807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1" y="2496"/>
                    <a:ext cx="385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24" charset="0"/>
                      </a:rPr>
                      <a:t>rs</a:t>
                    </a:r>
                    <a:endParaRPr lang="en-US" sz="2000"/>
                  </a:p>
                </p:txBody>
              </p:sp>
              <p:sp>
                <p:nvSpPr>
                  <p:cNvPr id="217807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0" y="2496"/>
                    <a:ext cx="385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24" charset="0"/>
                      </a:rPr>
                      <a:t>rt</a:t>
                    </a:r>
                    <a:endParaRPr lang="en-US" sz="2000"/>
                  </a:p>
                </p:txBody>
              </p:sp>
              <p:sp>
                <p:nvSpPr>
                  <p:cNvPr id="217807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9" y="2496"/>
                    <a:ext cx="385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24" charset="0"/>
                      </a:rPr>
                      <a:t>rd</a:t>
                    </a:r>
                    <a:endParaRPr lang="en-US" sz="2000"/>
                  </a:p>
                </p:txBody>
              </p:sp>
              <p:sp>
                <p:nvSpPr>
                  <p:cNvPr id="217807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2" y="2496"/>
                    <a:ext cx="788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24" charset="0"/>
                      </a:rPr>
                      <a:t>funct</a:t>
                    </a:r>
                    <a:endParaRPr lang="en-US" sz="2000"/>
                  </a:p>
                </p:txBody>
              </p:sp>
              <p:sp>
                <p:nvSpPr>
                  <p:cNvPr id="217807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16" y="2496"/>
                    <a:ext cx="788" cy="3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24" charset="0"/>
                      </a:rPr>
                      <a:t>shamt</a:t>
                    </a:r>
                    <a:endParaRPr lang="en-US" sz="2000"/>
                  </a:p>
                </p:txBody>
              </p:sp>
            </p:grpSp>
            <p:sp>
              <p:nvSpPr>
                <p:cNvPr id="2178078" name="Rectangle 30"/>
                <p:cNvSpPr>
                  <a:spLocks noChangeArrowheads="1"/>
                </p:cNvSpPr>
                <p:nvPr/>
              </p:nvSpPr>
              <p:spPr bwMode="auto">
                <a:xfrm>
                  <a:off x="240" y="2496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79" name="Line 31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80" name="Line 32"/>
                <p:cNvSpPr>
                  <a:spLocks noChangeShapeType="1"/>
                </p:cNvSpPr>
                <p:nvPr/>
              </p:nvSpPr>
              <p:spPr bwMode="auto">
                <a:xfrm>
                  <a:off x="20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81" name="Line 33"/>
                <p:cNvSpPr>
                  <a:spLocks noChangeShapeType="1"/>
                </p:cNvSpPr>
                <p:nvPr/>
              </p:nvSpPr>
              <p:spPr bwMode="auto">
                <a:xfrm>
                  <a:off x="2784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82" name="Line 34"/>
                <p:cNvSpPr>
                  <a:spLocks noChangeShapeType="1"/>
                </p:cNvSpPr>
                <p:nvPr/>
              </p:nvSpPr>
              <p:spPr bwMode="auto">
                <a:xfrm>
                  <a:off x="36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83" name="Line 35"/>
                <p:cNvSpPr>
                  <a:spLocks noChangeShapeType="1"/>
                </p:cNvSpPr>
                <p:nvPr/>
              </p:nvSpPr>
              <p:spPr bwMode="auto">
                <a:xfrm>
                  <a:off x="44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78084" name="Text Box 36"/>
              <p:cNvSpPr txBox="1">
                <a:spLocks noChangeArrowheads="1"/>
              </p:cNvSpPr>
              <p:nvPr/>
            </p:nvSpPr>
            <p:spPr bwMode="auto">
              <a:xfrm>
                <a:off x="144" y="2409"/>
                <a:ext cx="254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18 VAG Rounded Bold   07390"/>
                  </a:rPr>
                  <a:t>R</a:t>
                </a:r>
                <a:endParaRPr lang="en-US" sz="2000" dirty="0">
                  <a:latin typeface="18 VAG Rounded Bold   07390"/>
                </a:endParaRPr>
              </a:p>
            </p:txBody>
          </p:sp>
          <p:sp>
            <p:nvSpPr>
              <p:cNvPr id="2178085" name="Text Box 37"/>
              <p:cNvSpPr txBox="1">
                <a:spLocks noChangeArrowheads="1"/>
              </p:cNvSpPr>
              <p:nvPr/>
            </p:nvSpPr>
            <p:spPr bwMode="auto">
              <a:xfrm>
                <a:off x="192" y="2736"/>
                <a:ext cx="17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18 VAG Rounded Bold   07390"/>
                  </a:rPr>
                  <a:t>I</a:t>
                </a:r>
              </a:p>
            </p:txBody>
          </p:sp>
        </p:grpSp>
        <p:sp>
          <p:nvSpPr>
            <p:cNvPr id="2178086" name="Rectangle 38"/>
            <p:cNvSpPr>
              <a:spLocks noChangeArrowheads="1"/>
            </p:cNvSpPr>
            <p:nvPr/>
          </p:nvSpPr>
          <p:spPr bwMode="auto">
            <a:xfrm>
              <a:off x="432" y="1776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087" name="Line 39"/>
            <p:cNvSpPr>
              <a:spLocks noChangeShapeType="1"/>
            </p:cNvSpPr>
            <p:nvPr/>
          </p:nvSpPr>
          <p:spPr bwMode="auto">
            <a:xfrm>
              <a:off x="1392" y="177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088" name="Text Box 40"/>
            <p:cNvSpPr txBox="1">
              <a:spLocks noChangeArrowheads="1"/>
            </p:cNvSpPr>
            <p:nvPr/>
          </p:nvSpPr>
          <p:spPr bwMode="auto">
            <a:xfrm>
              <a:off x="144" y="1769"/>
              <a:ext cx="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18 VAG Rounded Bold   07390"/>
                </a:rPr>
                <a:t>J</a:t>
              </a:r>
            </a:p>
          </p:txBody>
        </p:sp>
        <p:sp>
          <p:nvSpPr>
            <p:cNvPr id="2178089" name="Text Box 41"/>
            <p:cNvSpPr txBox="1">
              <a:spLocks noChangeArrowheads="1"/>
            </p:cNvSpPr>
            <p:nvPr/>
          </p:nvSpPr>
          <p:spPr bwMode="auto">
            <a:xfrm>
              <a:off x="2256" y="1776"/>
              <a:ext cx="199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24" charset="0"/>
                </a:rPr>
                <a:t>target address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2178090" name="Text Box 42"/>
            <p:cNvSpPr txBox="1">
              <a:spLocks noChangeArrowheads="1"/>
            </p:cNvSpPr>
            <p:nvPr/>
          </p:nvSpPr>
          <p:spPr bwMode="auto">
            <a:xfrm>
              <a:off x="480" y="1785"/>
              <a:ext cx="92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24" charset="0"/>
                </a:rPr>
                <a:t>opcode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</p:grp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655888" cy="474663"/>
          </a:xfrm>
        </p:spPr>
        <p:txBody>
          <a:bodyPr/>
          <a:lstStyle/>
          <a:p>
            <a:r>
              <a:rPr lang="en-US"/>
              <a:t>Bonus slides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559050"/>
          </a:xfrm>
        </p:spPr>
        <p:txBody>
          <a:bodyPr/>
          <a:lstStyle/>
          <a:p>
            <a:r>
              <a:rPr lang="en-US"/>
              <a:t>These are extra slides that used to be included in lecture notes, but have been moved to this, the “bonus” area to serve as a supplement.</a:t>
            </a:r>
          </a:p>
          <a:p>
            <a:r>
              <a:rPr lang="en-US"/>
              <a:t>The slides will appear in the order they would have in the normal presentation</a:t>
            </a: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1905000" y="3733800"/>
            <a:ext cx="6019800" cy="284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Bonus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229600" cy="474662"/>
          </a:xfrm>
        </p:spPr>
        <p:txBody>
          <a:bodyPr/>
          <a:lstStyle/>
          <a:p>
            <a:r>
              <a:rPr lang="en-US" dirty="0"/>
              <a:t>Instruction Support for Functions (4/6)</a:t>
            </a:r>
          </a:p>
        </p:txBody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360441"/>
          </a:xfrm>
        </p:spPr>
        <p:txBody>
          <a:bodyPr/>
          <a:lstStyle/>
          <a:p>
            <a:r>
              <a:rPr lang="en-US" sz="2800" dirty="0"/>
              <a:t>Single instruction to jump and save return address: jump and link (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jal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Before</a:t>
            </a:r>
            <a:r>
              <a:rPr lang="en-US" sz="2800" dirty="0" smtClean="0"/>
              <a:t>:</a:t>
            </a:r>
            <a:r>
              <a:rPr lang="en-US" sz="2800" dirty="0" smtClean="0">
                <a:latin typeface="Courier New" pitchFamily="-65" charset="0"/>
              </a:rPr>
              <a:t/>
            </a:r>
            <a:br>
              <a:rPr lang="en-US" sz="2800" dirty="0" smtClean="0">
                <a:latin typeface="Courier New" pitchFamily="-65" charset="0"/>
              </a:rPr>
            </a:br>
            <a:r>
              <a:rPr lang="en-US" sz="2800" dirty="0" smtClean="0">
                <a:latin typeface="Courier New" pitchFamily="-65" charset="0"/>
              </a:rPr>
              <a:t>  </a:t>
            </a:r>
            <a:r>
              <a:rPr lang="en-US" sz="2800" dirty="0" smtClean="0"/>
              <a:t>1008</a:t>
            </a:r>
            <a:r>
              <a:rPr lang="en-US" sz="2800" dirty="0" smtClean="0">
                <a:latin typeface="Courier New" pitchFamily="-65" charset="0"/>
              </a:rPr>
              <a:t> </a:t>
            </a:r>
            <a:r>
              <a:rPr lang="en-US" sz="2800" dirty="0" err="1">
                <a:latin typeface="Courier New" pitchFamily="-65" charset="0"/>
              </a:rPr>
              <a:t>addi</a:t>
            </a:r>
            <a:r>
              <a:rPr lang="en-US" sz="2800" dirty="0">
                <a:latin typeface="Courier New" pitchFamily="-65" charset="0"/>
              </a:rPr>
              <a:t> $ra,$zero,1016</a:t>
            </a:r>
            <a:r>
              <a:rPr lang="en-US" sz="2800" dirty="0" smtClean="0">
                <a:latin typeface="Courier New" pitchFamily="-65" charset="0"/>
              </a:rPr>
              <a:t> 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#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$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ra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=1016</a:t>
            </a:r>
            <a:r>
              <a:rPr lang="en-US" sz="2800" dirty="0" smtClean="0">
                <a:latin typeface="Courier New" pitchFamily="-65" charset="0"/>
              </a:rPr>
              <a:t/>
            </a:r>
            <a:br>
              <a:rPr lang="en-US" sz="2800" dirty="0" smtClean="0">
                <a:latin typeface="Courier New" pitchFamily="-65" charset="0"/>
              </a:rPr>
            </a:br>
            <a:r>
              <a:rPr lang="en-US" sz="2800" dirty="0" smtClean="0">
                <a:latin typeface="Courier New" pitchFamily="-65" charset="0"/>
              </a:rPr>
              <a:t>  </a:t>
            </a:r>
            <a:r>
              <a:rPr lang="en-US" sz="2800" dirty="0" smtClean="0"/>
              <a:t>1012</a:t>
            </a:r>
            <a:r>
              <a:rPr lang="en-US" sz="2800" dirty="0" smtClean="0">
                <a:latin typeface="Courier New" pitchFamily="-65" charset="0"/>
              </a:rPr>
              <a:t> </a:t>
            </a:r>
            <a:r>
              <a:rPr lang="en-US" sz="2800" dirty="0" err="1">
                <a:latin typeface="Courier New" pitchFamily="-65" charset="0"/>
              </a:rPr>
              <a:t>j</a:t>
            </a:r>
            <a:r>
              <a:rPr lang="en-US" sz="2800" dirty="0">
                <a:latin typeface="Courier New" pitchFamily="-65" charset="0"/>
              </a:rPr>
              <a:t> sum 			 </a:t>
            </a:r>
            <a:r>
              <a:rPr lang="en-US" sz="2800" dirty="0" smtClean="0">
                <a:latin typeface="Courier New" pitchFamily="-65" charset="0"/>
              </a:rPr>
              <a:t> 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#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goto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sum	</a:t>
            </a:r>
            <a:r>
              <a:rPr lang="en-US" sz="2800" dirty="0" smtClean="0">
                <a:latin typeface="Courier New" pitchFamily="-65" charset="0"/>
              </a:rPr>
              <a:t>  </a:t>
            </a:r>
            <a:r>
              <a:rPr lang="en-US" sz="2800" dirty="0" smtClean="0"/>
              <a:t>1016</a:t>
            </a:r>
            <a:r>
              <a:rPr lang="en-US" sz="2800" dirty="0" smtClean="0">
                <a:latin typeface="Courier New" pitchFamily="-65" charset="0"/>
              </a:rPr>
              <a:t> ...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After</a:t>
            </a:r>
            <a:r>
              <a:rPr lang="en-US" sz="2800" dirty="0" smtClean="0"/>
              <a:t>:</a:t>
            </a:r>
            <a:r>
              <a:rPr lang="en-US" sz="2800" dirty="0" smtClean="0">
                <a:latin typeface="Courier New" pitchFamily="-65" charset="0"/>
              </a:rPr>
              <a:t/>
            </a:r>
            <a:br>
              <a:rPr lang="en-US" sz="2800" dirty="0" smtClean="0">
                <a:latin typeface="Courier New" pitchFamily="-65" charset="0"/>
              </a:rPr>
            </a:br>
            <a:r>
              <a:rPr lang="en-US" sz="2800" dirty="0" smtClean="0">
                <a:latin typeface="Courier New" pitchFamily="-65" charset="0"/>
              </a:rPr>
              <a:t>  </a:t>
            </a:r>
            <a:r>
              <a:rPr lang="en-US" sz="2800" dirty="0" smtClean="0"/>
              <a:t>1008</a:t>
            </a:r>
            <a:r>
              <a:rPr lang="en-US" sz="2800" dirty="0" smtClean="0">
                <a:latin typeface="Courier New" pitchFamily="-65" charset="0"/>
              </a:rPr>
              <a:t> </a:t>
            </a:r>
            <a:r>
              <a:rPr lang="en-US" sz="2800" dirty="0" err="1">
                <a:latin typeface="Courier New" pitchFamily="-65" charset="0"/>
              </a:rPr>
              <a:t>jal</a:t>
            </a:r>
            <a:r>
              <a:rPr lang="en-US" sz="2800" dirty="0">
                <a:latin typeface="Courier New" pitchFamily="-65" charset="0"/>
              </a:rPr>
              <a:t> sum 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$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ra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=1012,goto sum</a:t>
            </a:r>
            <a:endParaRPr lang="en-US" sz="2800" dirty="0">
              <a:solidFill>
                <a:schemeClr val="bg2"/>
              </a:solidFill>
              <a:latin typeface="Courier New" pitchFamily="-65" charset="0"/>
            </a:endParaRPr>
          </a:p>
          <a:p>
            <a:r>
              <a:rPr lang="en-US" sz="2800" dirty="0"/>
              <a:t>Why have a </a:t>
            </a:r>
            <a:r>
              <a:rPr lang="en-US" sz="2800" dirty="0" err="1">
                <a:latin typeface="Courier New" pitchFamily="-65" charset="0"/>
              </a:rPr>
              <a:t>jal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Make </a:t>
            </a:r>
            <a:r>
              <a:rPr lang="en-US" sz="2400" dirty="0"/>
              <a:t>the common case fast: function calls</a:t>
            </a:r>
            <a:r>
              <a:rPr lang="en-US" sz="2400" dirty="0" smtClean="0"/>
              <a:t> very </a:t>
            </a:r>
            <a:r>
              <a:rPr lang="en-US" sz="2400" dirty="0"/>
              <a:t>common. 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Don’t </a:t>
            </a:r>
            <a:r>
              <a:rPr lang="en-US" sz="2400" dirty="0"/>
              <a:t>have to know where</a:t>
            </a:r>
            <a:r>
              <a:rPr lang="en-US" sz="2400" dirty="0" smtClean="0"/>
              <a:t> code </a:t>
            </a:r>
            <a:r>
              <a:rPr lang="en-US" sz="2400" dirty="0"/>
              <a:t>is</a:t>
            </a:r>
            <a:r>
              <a:rPr lang="en-US" sz="2400" dirty="0" smtClean="0"/>
              <a:t> in memory </a:t>
            </a:r>
            <a:r>
              <a:rPr lang="en-US" sz="2400" dirty="0"/>
              <a:t>with </a:t>
            </a:r>
            <a:r>
              <a:rPr lang="en-US" sz="2400" dirty="0" err="1" smtClean="0">
                <a:latin typeface="Courier New" pitchFamily="-65" charset="0"/>
              </a:rPr>
              <a:t>jal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382000" cy="474662"/>
          </a:xfrm>
        </p:spPr>
        <p:txBody>
          <a:bodyPr/>
          <a:lstStyle/>
          <a:p>
            <a:r>
              <a:rPr lang="en-US" dirty="0"/>
              <a:t>Instruction Support for Functions (3/6)</a:t>
            </a:r>
          </a:p>
        </p:txBody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4141646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 ... </a:t>
            </a:r>
            <a:r>
              <a:rPr lang="en-US" sz="2400" dirty="0" err="1">
                <a:latin typeface="Courier New" pitchFamily="-65" charset="0"/>
              </a:rPr>
              <a:t>sum(a,b</a:t>
            </a:r>
            <a:r>
              <a:rPr lang="en-US" sz="2400" dirty="0">
                <a:latin typeface="Courier New" pitchFamily="-65" charset="0"/>
              </a:rPr>
              <a:t>);... </a:t>
            </a:r>
            <a:r>
              <a:rPr lang="en-US" sz="2400" dirty="0">
                <a:solidFill>
                  <a:schemeClr val="bg2"/>
                </a:solidFill>
                <a:latin typeface="Courier New" pitchFamily="-65" charset="0"/>
              </a:rPr>
              <a:t>/* a,b:$s0,$s1 */</a:t>
            </a:r>
            <a:br>
              <a:rPr lang="en-US" sz="24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}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 err="1">
                <a:latin typeface="Courier New" pitchFamily="-65" charset="0"/>
              </a:rPr>
              <a:t>int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sum(int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x</a:t>
            </a:r>
            <a:r>
              <a:rPr lang="en-US" sz="2400" dirty="0">
                <a:latin typeface="Courier New" pitchFamily="-65" charset="0"/>
              </a:rPr>
              <a:t>, </a:t>
            </a:r>
            <a:r>
              <a:rPr lang="en-US" sz="2400" dirty="0" err="1">
                <a:latin typeface="Courier New" pitchFamily="-65" charset="0"/>
              </a:rPr>
              <a:t>int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y</a:t>
            </a:r>
            <a:r>
              <a:rPr lang="en-US" sz="2400" dirty="0">
                <a:latin typeface="Courier New" pitchFamily="-65" charset="0"/>
              </a:rPr>
              <a:t>) {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	return </a:t>
            </a:r>
            <a:r>
              <a:rPr lang="en-US" sz="2400" dirty="0" err="1">
                <a:latin typeface="Courier New" pitchFamily="-65" charset="0"/>
              </a:rPr>
              <a:t>x+y</a:t>
            </a:r>
            <a:r>
              <a:rPr lang="en-US" sz="2400" dirty="0">
                <a:latin typeface="Courier New" pitchFamily="-65" charset="0"/>
              </a:rPr>
              <a:t>;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}</a:t>
            </a:r>
          </a:p>
          <a:p>
            <a:pPr>
              <a:buFont typeface="Times" pitchFamily="-65" charset="0"/>
              <a:buNone/>
            </a:pPr>
            <a:r>
              <a:rPr lang="en-US" sz="2400" dirty="0"/>
              <a:t> </a:t>
            </a:r>
            <a:endParaRPr lang="en-US" sz="2000" dirty="0"/>
          </a:p>
          <a:p>
            <a:pPr>
              <a:buFont typeface="Times" pitchFamily="-65" charset="0"/>
              <a:buNone/>
            </a:pPr>
            <a:endParaRPr lang="en-US" sz="2000" dirty="0"/>
          </a:p>
          <a:p>
            <a:pPr>
              <a:buFont typeface="Times" pitchFamily="-65" charset="0"/>
              <a:buNone/>
            </a:pPr>
            <a:endParaRPr lang="en-US" sz="2000" dirty="0"/>
          </a:p>
          <a:p>
            <a:pPr>
              <a:buFont typeface="Times" pitchFamily="-65" charset="0"/>
              <a:buNone/>
            </a:pPr>
            <a:endParaRPr lang="en-US" sz="2400" dirty="0"/>
          </a:p>
          <a:p>
            <a:pPr>
              <a:buFont typeface="Times" pitchFamily="-65" charset="0"/>
              <a:buNone/>
            </a:pPr>
            <a:r>
              <a:rPr lang="en-US" sz="2400" dirty="0" smtClean="0">
                <a:latin typeface="Courier New" pitchFamily="-65" charset="0"/>
              </a:rPr>
              <a:t>	</a:t>
            </a:r>
            <a:r>
              <a:rPr lang="en-US" sz="2400" dirty="0" smtClean="0"/>
              <a:t>2000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>
                <a:latin typeface="Courier New" pitchFamily="-65" charset="0"/>
              </a:rPr>
              <a:t>sum: add $v0,$a0,$a1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/>
              <a:t>2004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jr</a:t>
            </a:r>
            <a:r>
              <a:rPr lang="en-US" sz="2400" dirty="0">
                <a:latin typeface="Courier New" pitchFamily="-65" charset="0"/>
              </a:rPr>
              <a:t>   $</a:t>
            </a:r>
            <a:r>
              <a:rPr lang="en-US" sz="2400" dirty="0" err="1">
                <a:latin typeface="Courier New" pitchFamily="-65" charset="0"/>
              </a:rPr>
              <a:t>ra</a:t>
            </a:r>
            <a:r>
              <a:rPr lang="en-US" sz="2400" dirty="0" smtClean="0">
                <a:latin typeface="Courier New" pitchFamily="-65" charset="0"/>
              </a:rPr>
              <a:t>	   </a:t>
            </a:r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-65" charset="0"/>
              </a:rPr>
              <a:t># </a:t>
            </a:r>
            <a:r>
              <a:rPr lang="en-US" sz="2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-65" charset="0"/>
              </a:rPr>
              <a:t>new instruction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Courier New" pitchFamily="-65" charset="0"/>
            </a:endParaRPr>
          </a:p>
        </p:txBody>
      </p:sp>
      <p:sp>
        <p:nvSpPr>
          <p:cNvPr id="1966087" name="Rectangle 7"/>
          <p:cNvSpPr>
            <a:spLocks noChangeArrowheads="1"/>
          </p:cNvSpPr>
          <p:nvPr/>
        </p:nvSpPr>
        <p:spPr bwMode="auto">
          <a:xfrm>
            <a:off x="762000" y="3124200"/>
            <a:ext cx="7848600" cy="146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Question: Why use</a:t>
            </a:r>
            <a:r>
              <a:rPr lang="en-US" sz="2400" b="1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jr</a:t>
            </a:r>
            <a:r>
              <a:rPr lang="en-US" sz="2400" b="1" dirty="0" smtClean="0">
                <a:solidFill>
                  <a:schemeClr val="tx1"/>
                </a:solidFill>
                <a:latin typeface="Corbel"/>
                <a:cs typeface="Corbel"/>
              </a:rPr>
              <a:t> here</a:t>
            </a: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? Why not</a:t>
            </a:r>
            <a:r>
              <a:rPr lang="en-US" sz="2400" b="1" dirty="0" smtClean="0">
                <a:solidFill>
                  <a:schemeClr val="tx1"/>
                </a:solidFill>
                <a:latin typeface="Corbel"/>
                <a:cs typeface="Corbel"/>
              </a:rPr>
              <a:t> use </a:t>
            </a:r>
            <a:r>
              <a:rPr lang="en-US" sz="2400" b="1" dirty="0" err="1">
                <a:solidFill>
                  <a:schemeClr val="accent2"/>
                </a:solidFill>
                <a:latin typeface="Courier New"/>
                <a:cs typeface="Courier New"/>
              </a:rPr>
              <a:t>j</a:t>
            </a: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?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Answer: </a:t>
            </a:r>
            <a:r>
              <a:rPr lang="en-US" sz="24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sum</a:t>
            </a:r>
            <a:r>
              <a:rPr lang="en-US" sz="2400" b="1" dirty="0" smtClean="0">
                <a:solidFill>
                  <a:schemeClr val="tx1"/>
                </a:solidFill>
                <a:latin typeface="Corbel"/>
                <a:cs typeface="Corbel"/>
              </a:rPr>
              <a:t> might </a:t>
            </a: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be called by many places, so we can’t return to a fixed place. The calling proc to </a:t>
            </a:r>
            <a:r>
              <a:rPr lang="en-US" sz="2400" b="1" dirty="0">
                <a:solidFill>
                  <a:schemeClr val="accent2"/>
                </a:solidFill>
                <a:latin typeface="Courier New"/>
                <a:cs typeface="Courier New"/>
              </a:rPr>
              <a:t>sum</a:t>
            </a: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 must be able to say “return here” somehow.</a:t>
            </a:r>
          </a:p>
        </p:txBody>
      </p:sp>
      <p:sp>
        <p:nvSpPr>
          <p:cNvPr id="1966088" name="Oval 8"/>
          <p:cNvSpPr>
            <a:spLocks noChangeArrowheads="1"/>
          </p:cNvSpPr>
          <p:nvPr/>
        </p:nvSpPr>
        <p:spPr bwMode="auto">
          <a:xfrm>
            <a:off x="1295400" y="4876800"/>
            <a:ext cx="843280" cy="533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609600" y="3124200"/>
            <a:ext cx="792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1905000"/>
            <a:ext cx="47783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3581400"/>
            <a:ext cx="523701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Corbel"/>
                <a:cs typeface="Corbel"/>
              </a:rPr>
              <a:t>M</a:t>
            </a:r>
            <a:br>
              <a:rPr lang="en-US" sz="3200" b="1" dirty="0">
                <a:latin typeface="Corbel"/>
                <a:cs typeface="Corbel"/>
              </a:rPr>
            </a:br>
            <a:r>
              <a:rPr lang="en-US" sz="3200" b="1" dirty="0">
                <a:latin typeface="Corbel"/>
                <a:cs typeface="Corbel"/>
              </a:rPr>
              <a:t>I</a:t>
            </a:r>
            <a:br>
              <a:rPr lang="en-US" sz="3200" b="1" dirty="0">
                <a:latin typeface="Corbel"/>
                <a:cs typeface="Corbel"/>
              </a:rPr>
            </a:br>
            <a:r>
              <a:rPr lang="en-US" sz="3200" b="1" dirty="0">
                <a:latin typeface="Corbel"/>
                <a:cs typeface="Corbel"/>
              </a:rPr>
              <a:t>P</a:t>
            </a:r>
            <a:br>
              <a:rPr lang="en-US" sz="3200" b="1" dirty="0">
                <a:latin typeface="Corbel"/>
                <a:cs typeface="Corbel"/>
              </a:rPr>
            </a:br>
            <a:r>
              <a:rPr lang="en-US" sz="3200" b="1" dirty="0">
                <a:latin typeface="Corbel"/>
                <a:cs typeface="Corbel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08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for Making a Procedure Call</a:t>
            </a:r>
            <a:endParaRPr lang="en-US" dirty="0"/>
          </a:p>
        </p:txBody>
      </p:sp>
      <p:sp>
        <p:nvSpPr>
          <p:cNvPr id="198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rabicPeriod"/>
            </a:pPr>
            <a:r>
              <a:rPr lang="en-US" dirty="0" smtClean="0"/>
              <a:t>Save necessary values onto stack.</a:t>
            </a:r>
          </a:p>
          <a:p>
            <a:pPr marL="582613" indent="-514350">
              <a:buFont typeface="+mj-lt"/>
              <a:buAutoNum type="arabicPeriod"/>
            </a:pPr>
            <a:r>
              <a:rPr lang="en-US" dirty="0" smtClean="0"/>
              <a:t>Assign </a:t>
            </a:r>
            <a:r>
              <a:rPr lang="en-US" dirty="0" err="1" smtClean="0"/>
              <a:t>argument(s</a:t>
            </a:r>
            <a:r>
              <a:rPr lang="en-US" dirty="0" smtClean="0"/>
              <a:t>), if any.</a:t>
            </a:r>
          </a:p>
          <a:p>
            <a:pPr marL="582613" indent="-514350">
              <a:buFont typeface="+mj-lt"/>
              <a:buAutoNum type="arabicPeriod"/>
            </a:pPr>
            <a:r>
              <a:rPr lang="en-US" dirty="0" err="1" smtClean="0">
                <a:latin typeface="Courier New"/>
                <a:cs typeface="Courier New"/>
              </a:rPr>
              <a:t>jal</a:t>
            </a:r>
            <a:r>
              <a:rPr lang="en-US" dirty="0" smtClean="0"/>
              <a:t> call</a:t>
            </a:r>
          </a:p>
          <a:p>
            <a:pPr marL="582613" indent="-514350">
              <a:buFont typeface="+mj-lt"/>
              <a:buAutoNum type="arabicPeriod"/>
            </a:pPr>
            <a:r>
              <a:rPr lang="en-US" dirty="0" smtClean="0"/>
              <a:t>Restore values from stack.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211138"/>
            <a:ext cx="5686425" cy="474662"/>
          </a:xfrm>
        </p:spPr>
        <p:txBody>
          <a:bodyPr/>
          <a:lstStyle/>
          <a:p>
            <a:r>
              <a:rPr lang="en-US" dirty="0"/>
              <a:t>Nested Procedures (2/2)</a:t>
            </a:r>
          </a:p>
        </p:txBody>
      </p:sp>
      <p:sp>
        <p:nvSpPr>
          <p:cNvPr id="197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87913"/>
          </a:xfrm>
        </p:spPr>
        <p:txBody>
          <a:bodyPr/>
          <a:lstStyle/>
          <a:p>
            <a:r>
              <a:rPr lang="en-US" dirty="0"/>
              <a:t>In general, may need to save some other info in addition to </a:t>
            </a:r>
            <a:r>
              <a:rPr lang="en-US" dirty="0">
                <a:solidFill>
                  <a:schemeClr val="accent2"/>
                </a:solidFill>
                <a:latin typeface="Courier" pitchFamily="-65" charset="0"/>
              </a:rPr>
              <a:t>$</a:t>
            </a:r>
            <a:r>
              <a:rPr lang="en-US" dirty="0" err="1">
                <a:solidFill>
                  <a:schemeClr val="accent2"/>
                </a:solidFill>
                <a:latin typeface="Courier" pitchFamily="-65" charset="0"/>
              </a:rPr>
              <a:t>ra</a:t>
            </a:r>
            <a:r>
              <a:rPr lang="en-US" dirty="0"/>
              <a:t>.</a:t>
            </a:r>
          </a:p>
          <a:p>
            <a:r>
              <a:rPr lang="en-US" dirty="0"/>
              <a:t>When a C program is run, there are 3 important memory areas allocated: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Static</a:t>
            </a:r>
            <a:r>
              <a:rPr lang="en-US" dirty="0"/>
              <a:t>: Variables declared once per program, cease to exist only after execution completes. E.g., C </a:t>
            </a:r>
            <a:r>
              <a:rPr lang="en-US" dirty="0" err="1"/>
              <a:t>globals</a:t>
            </a:r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Heap</a:t>
            </a:r>
            <a:r>
              <a:rPr lang="en-US" dirty="0"/>
              <a:t>: Variables declared </a:t>
            </a:r>
            <a:r>
              <a:rPr lang="en-US" dirty="0" smtClean="0"/>
              <a:t>dynamically via </a:t>
            </a:r>
            <a:r>
              <a:rPr lang="en-US" dirty="0" err="1" smtClean="0">
                <a:latin typeface="Courier New"/>
                <a:cs typeface="Courier New"/>
              </a:rPr>
              <a:t>malloc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Stack</a:t>
            </a:r>
            <a:r>
              <a:rPr lang="en-US" dirty="0"/>
              <a:t>: Space to be used by procedure during execution; this is where we can save register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858000" cy="474662"/>
          </a:xfrm>
        </p:spPr>
        <p:txBody>
          <a:bodyPr/>
          <a:lstStyle/>
          <a:p>
            <a:r>
              <a:rPr lang="en-US" dirty="0"/>
              <a:t>C memory Allocation review</a:t>
            </a:r>
          </a:p>
        </p:txBody>
      </p:sp>
      <p:sp>
        <p:nvSpPr>
          <p:cNvPr id="1980419" name="Text Box 3"/>
          <p:cNvSpPr txBox="1">
            <a:spLocks noChangeArrowheads="1"/>
          </p:cNvSpPr>
          <p:nvPr/>
        </p:nvSpPr>
        <p:spPr bwMode="auto">
          <a:xfrm>
            <a:off x="1266825" y="6202362"/>
            <a:ext cx="4095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rbel"/>
                <a:cs typeface="Corbel"/>
              </a:rPr>
              <a:t>0</a:t>
            </a:r>
          </a:p>
        </p:txBody>
      </p:sp>
      <p:sp>
        <p:nvSpPr>
          <p:cNvPr id="1980420" name="Text Box 4"/>
          <p:cNvSpPr txBox="1">
            <a:spLocks noChangeArrowheads="1"/>
          </p:cNvSpPr>
          <p:nvPr/>
        </p:nvSpPr>
        <p:spPr bwMode="auto">
          <a:xfrm>
            <a:off x="1295400" y="990600"/>
            <a:ext cx="51378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Symbol" charset="2"/>
                <a:cs typeface="Symbol" charset="2"/>
              </a:rPr>
              <a:t>¥</a:t>
            </a:r>
          </a:p>
        </p:txBody>
      </p:sp>
      <p:sp>
        <p:nvSpPr>
          <p:cNvPr id="1980421" name="Text Box 5"/>
          <p:cNvSpPr txBox="1">
            <a:spLocks noChangeArrowheads="1"/>
          </p:cNvSpPr>
          <p:nvPr/>
        </p:nvSpPr>
        <p:spPr bwMode="auto">
          <a:xfrm>
            <a:off x="0" y="1143000"/>
            <a:ext cx="143510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Corbel"/>
                <a:cs typeface="Corbel"/>
              </a:rPr>
              <a:t>Address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0" y="5516562"/>
            <a:ext cx="3560763" cy="1066800"/>
            <a:chOff x="1056" y="3312"/>
            <a:chExt cx="2243" cy="67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056" y="3312"/>
              <a:ext cx="1008" cy="672"/>
              <a:chOff x="1056" y="2976"/>
              <a:chExt cx="1008" cy="672"/>
            </a:xfrm>
          </p:grpSpPr>
          <p:sp>
            <p:nvSpPr>
              <p:cNvPr id="1980424" name="Text Box 8"/>
              <p:cNvSpPr txBox="1">
                <a:spLocks noChangeArrowheads="1"/>
              </p:cNvSpPr>
              <p:nvPr/>
            </p:nvSpPr>
            <p:spPr bwMode="auto">
              <a:xfrm>
                <a:off x="1190" y="3143"/>
                <a:ext cx="687" cy="36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b="1">
                    <a:solidFill>
                      <a:schemeClr val="tx1"/>
                    </a:solidFill>
                    <a:latin typeface="Corbel"/>
                    <a:cs typeface="Corbel"/>
                  </a:rPr>
                  <a:t>Code</a:t>
                </a:r>
              </a:p>
            </p:txBody>
          </p:sp>
          <p:sp>
            <p:nvSpPr>
              <p:cNvPr id="1980425" name="Rectangle 9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1008" cy="67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/>
                  <a:cs typeface="Corbel"/>
                </a:endParaRPr>
              </a:p>
            </p:txBody>
          </p:sp>
        </p:grpSp>
        <p:sp>
          <p:nvSpPr>
            <p:cNvPr id="1980426" name="Text Box 10"/>
            <p:cNvSpPr txBox="1">
              <a:spLocks noChangeArrowheads="1"/>
            </p:cNvSpPr>
            <p:nvPr/>
          </p:nvSpPr>
          <p:spPr bwMode="auto">
            <a:xfrm>
              <a:off x="2208" y="3437"/>
              <a:ext cx="1091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Corbel"/>
                  <a:cs typeface="Corbel"/>
                </a:rPr>
                <a:t>Program</a:t>
              </a:r>
              <a:endParaRPr lang="en-US" sz="3200" b="1" dirty="0">
                <a:latin typeface="Corbel"/>
                <a:cs typeface="Corbel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76400" y="4419601"/>
            <a:ext cx="6784977" cy="1096963"/>
            <a:chOff x="1056" y="2621"/>
            <a:chExt cx="4274" cy="69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056" y="2640"/>
              <a:ext cx="1008" cy="672"/>
              <a:chOff x="1056" y="2976"/>
              <a:chExt cx="1008" cy="672"/>
            </a:xfrm>
          </p:grpSpPr>
          <p:sp>
            <p:nvSpPr>
              <p:cNvPr id="1980429" name="Text Box 13"/>
              <p:cNvSpPr txBox="1">
                <a:spLocks noChangeArrowheads="1"/>
              </p:cNvSpPr>
              <p:nvPr/>
            </p:nvSpPr>
            <p:spPr bwMode="auto">
              <a:xfrm>
                <a:off x="1190" y="3143"/>
                <a:ext cx="773" cy="36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b="1">
                    <a:solidFill>
                      <a:schemeClr val="tx1"/>
                    </a:solidFill>
                    <a:latin typeface="Corbel"/>
                    <a:cs typeface="Corbel"/>
                  </a:rPr>
                  <a:t>Static</a:t>
                </a:r>
              </a:p>
            </p:txBody>
          </p:sp>
          <p:sp>
            <p:nvSpPr>
              <p:cNvPr id="1980430" name="Rectangle 14"/>
              <p:cNvSpPr>
                <a:spLocks noChangeArrowheads="1"/>
              </p:cNvSpPr>
              <p:nvPr/>
            </p:nvSpPr>
            <p:spPr bwMode="auto">
              <a:xfrm>
                <a:off x="1056" y="2976"/>
                <a:ext cx="1008" cy="67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/>
                  <a:cs typeface="Corbel"/>
                </a:endParaRPr>
              </a:p>
            </p:txBody>
          </p:sp>
        </p:grpSp>
        <p:sp>
          <p:nvSpPr>
            <p:cNvPr id="1980431" name="Text Box 15"/>
            <p:cNvSpPr txBox="1">
              <a:spLocks noChangeArrowheads="1"/>
            </p:cNvSpPr>
            <p:nvPr/>
          </p:nvSpPr>
          <p:spPr bwMode="auto">
            <a:xfrm>
              <a:off x="2160" y="2621"/>
              <a:ext cx="3170" cy="6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rbel"/>
                  <a:cs typeface="Corbel"/>
                </a:rPr>
                <a:t>Variables </a:t>
              </a:r>
              <a:r>
                <a:rPr lang="en-US" sz="3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rbel"/>
                  <a:cs typeface="Corbel"/>
                </a:rPr>
                <a:t>declared once </a:t>
              </a:r>
              <a:r>
                <a:rPr lang="en-US" sz="32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rbel"/>
                  <a:cs typeface="Corbel"/>
                </a:rPr>
                <a:t>per</a:t>
              </a:r>
              <a:r>
                <a:rPr lang="en-US" sz="3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rbel"/>
                  <a:cs typeface="Corbel"/>
                </a:rPr>
                <a:t> </a:t>
              </a:r>
              <a:br>
                <a:rPr lang="en-US" sz="3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rbel"/>
                  <a:cs typeface="Corbel"/>
                </a:rPr>
              </a:br>
              <a:r>
                <a:rPr lang="en-US" sz="32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rbel"/>
                  <a:cs typeface="Corbel"/>
                </a:rPr>
                <a:t>program; e.g., </a:t>
              </a:r>
              <a:r>
                <a:rPr lang="en-US" sz="3200" b="1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Corbel"/>
                  <a:cs typeface="Corbel"/>
                </a:rPr>
                <a:t>globals</a:t>
              </a:r>
              <a:endPara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676400" y="3001962"/>
            <a:ext cx="6319838" cy="1447800"/>
            <a:chOff x="1056" y="1728"/>
            <a:chExt cx="3981" cy="91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056" y="1728"/>
              <a:ext cx="1008" cy="912"/>
              <a:chOff x="1056" y="1728"/>
              <a:chExt cx="1008" cy="912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1056" y="1968"/>
                <a:ext cx="1008" cy="672"/>
                <a:chOff x="1056" y="2976"/>
                <a:chExt cx="1008" cy="672"/>
              </a:xfrm>
            </p:grpSpPr>
            <p:sp>
              <p:nvSpPr>
                <p:cNvPr id="19804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190" y="3143"/>
                  <a:ext cx="705" cy="36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200" b="1">
                      <a:solidFill>
                        <a:schemeClr val="tx1"/>
                      </a:solidFill>
                      <a:latin typeface="Corbel"/>
                      <a:cs typeface="Corbel"/>
                    </a:rPr>
                    <a:t>Heap</a:t>
                  </a:r>
                </a:p>
              </p:txBody>
            </p:sp>
            <p:sp>
              <p:nvSpPr>
                <p:cNvPr id="1980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1056" y="2976"/>
                  <a:ext cx="1008" cy="67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rbel"/>
                    <a:cs typeface="Corbel"/>
                  </a:endParaRPr>
                </a:p>
              </p:txBody>
            </p:sp>
          </p:grpSp>
          <p:sp>
            <p:nvSpPr>
              <p:cNvPr id="1980437" name="Line 21"/>
              <p:cNvSpPr>
                <a:spLocks noChangeShapeType="1"/>
              </p:cNvSpPr>
              <p:nvPr/>
            </p:nvSpPr>
            <p:spPr bwMode="auto">
              <a:xfrm flipV="1">
                <a:off x="1536" y="172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/>
                  <a:cs typeface="Corbel"/>
                </a:endParaRPr>
              </a:p>
            </p:txBody>
          </p:sp>
        </p:grpSp>
        <p:sp>
          <p:nvSpPr>
            <p:cNvPr id="1980438" name="Text Box 22"/>
            <p:cNvSpPr txBox="1">
              <a:spLocks noChangeArrowheads="1"/>
            </p:cNvSpPr>
            <p:nvPr/>
          </p:nvSpPr>
          <p:spPr bwMode="auto">
            <a:xfrm>
              <a:off x="2208" y="1901"/>
              <a:ext cx="2829" cy="6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chemeClr val="accent6"/>
                  </a:solidFill>
                  <a:latin typeface="Corbel"/>
                  <a:cs typeface="Corbel"/>
                </a:rPr>
                <a:t>Explicitly created space, </a:t>
              </a:r>
              <a:r>
                <a:rPr lang="en-US" sz="3200" b="1" dirty="0" smtClean="0">
                  <a:solidFill>
                    <a:schemeClr val="accent6"/>
                  </a:solidFill>
                  <a:latin typeface="Corbel"/>
                  <a:cs typeface="Corbel"/>
                </a:rPr>
                <a:t/>
              </a:r>
              <a:br>
                <a:rPr lang="en-US" sz="3200" b="1" dirty="0" smtClean="0">
                  <a:solidFill>
                    <a:schemeClr val="accent6"/>
                  </a:solidFill>
                  <a:latin typeface="Corbel"/>
                  <a:cs typeface="Corbel"/>
                </a:rPr>
              </a:br>
              <a:r>
                <a:rPr lang="en-US" sz="3200" b="1" dirty="0" smtClean="0">
                  <a:solidFill>
                    <a:schemeClr val="accent6"/>
                  </a:solidFill>
                  <a:latin typeface="Corbel"/>
                  <a:cs typeface="Corbel"/>
                </a:rPr>
                <a:t>i.e., </a:t>
              </a:r>
              <a:r>
                <a:rPr lang="en-US" sz="3200" b="1" dirty="0" err="1">
                  <a:solidFill>
                    <a:schemeClr val="accent6"/>
                  </a:solidFill>
                  <a:latin typeface="Courier New"/>
                  <a:cs typeface="Courier New"/>
                </a:rPr>
                <a:t>malloc</a:t>
              </a:r>
              <a:r>
                <a:rPr lang="en-US" sz="3200" b="1" dirty="0">
                  <a:solidFill>
                    <a:schemeClr val="accent6"/>
                  </a:solidFill>
                  <a:latin typeface="Courier New"/>
                  <a:cs typeface="Courier New"/>
                </a:rPr>
                <a:t>(</a:t>
              </a:r>
              <a:r>
                <a:rPr lang="en-US" sz="3200" b="1" dirty="0" smtClean="0">
                  <a:solidFill>
                    <a:schemeClr val="accent6"/>
                  </a:solidFill>
                  <a:latin typeface="Courier New"/>
                  <a:cs typeface="Courier New"/>
                </a:rPr>
                <a:t>)</a:t>
              </a:r>
              <a:endParaRPr lang="en-US" sz="3200" b="1" dirty="0">
                <a:solidFill>
                  <a:schemeClr val="accent6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676400" y="1465262"/>
            <a:ext cx="6076950" cy="1447800"/>
            <a:chOff x="1056" y="576"/>
            <a:chExt cx="3828" cy="912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056" y="576"/>
              <a:ext cx="1008" cy="912"/>
              <a:chOff x="1056" y="576"/>
              <a:chExt cx="1008" cy="912"/>
            </a:xfrm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1056" y="576"/>
                <a:ext cx="1008" cy="672"/>
                <a:chOff x="1056" y="2976"/>
                <a:chExt cx="1008" cy="672"/>
              </a:xfrm>
            </p:grpSpPr>
            <p:sp>
              <p:nvSpPr>
                <p:cNvPr id="19804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190" y="3143"/>
                  <a:ext cx="746" cy="36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3200" b="1">
                      <a:solidFill>
                        <a:schemeClr val="tx1"/>
                      </a:solidFill>
                      <a:latin typeface="Corbel"/>
                      <a:cs typeface="Corbel"/>
                    </a:rPr>
                    <a:t>Stack</a:t>
                  </a:r>
                </a:p>
              </p:txBody>
            </p:sp>
            <p:sp>
              <p:nvSpPr>
                <p:cNvPr id="1980443" name="Rectangle 27"/>
                <p:cNvSpPr>
                  <a:spLocks noChangeArrowheads="1"/>
                </p:cNvSpPr>
                <p:nvPr/>
              </p:nvSpPr>
              <p:spPr bwMode="auto">
                <a:xfrm>
                  <a:off x="1056" y="2976"/>
                  <a:ext cx="1008" cy="67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orbel"/>
                    <a:cs typeface="Corbel"/>
                  </a:endParaRPr>
                </a:p>
              </p:txBody>
            </p:sp>
          </p:grpSp>
          <p:sp>
            <p:nvSpPr>
              <p:cNvPr id="1980444" name="Line 28"/>
              <p:cNvSpPr>
                <a:spLocks noChangeShapeType="1"/>
              </p:cNvSpPr>
              <p:nvPr/>
            </p:nvSpPr>
            <p:spPr bwMode="auto">
              <a:xfrm flipV="1">
                <a:off x="1536" y="12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/>
                  <a:cs typeface="Corbel"/>
                </a:endParaRPr>
              </a:p>
            </p:txBody>
          </p:sp>
        </p:grpSp>
        <p:sp>
          <p:nvSpPr>
            <p:cNvPr id="1980445" name="Text Box 29"/>
            <p:cNvSpPr txBox="1">
              <a:spLocks noChangeArrowheads="1"/>
            </p:cNvSpPr>
            <p:nvPr/>
          </p:nvSpPr>
          <p:spPr bwMode="auto">
            <a:xfrm>
              <a:off x="2256" y="576"/>
              <a:ext cx="2628" cy="6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latin typeface="Corbel"/>
                  <a:cs typeface="Corbel"/>
                </a:rPr>
                <a:t>Space for saved </a:t>
              </a:r>
              <a:br>
                <a:rPr lang="en-US" sz="3200" b="1">
                  <a:latin typeface="Corbel"/>
                  <a:cs typeface="Corbel"/>
                </a:rPr>
              </a:br>
              <a:r>
                <a:rPr lang="en-US" sz="3200" b="1">
                  <a:latin typeface="Corbel"/>
                  <a:cs typeface="Corbel"/>
                </a:rPr>
                <a:t>procedure information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209550" y="2197101"/>
            <a:ext cx="1390650" cy="1384300"/>
            <a:chOff x="132" y="1037"/>
            <a:chExt cx="876" cy="872"/>
          </a:xfrm>
        </p:grpSpPr>
        <p:sp>
          <p:nvSpPr>
            <p:cNvPr id="1980447" name="Text Box 31"/>
            <p:cNvSpPr txBox="1">
              <a:spLocks noChangeArrowheads="1"/>
            </p:cNvSpPr>
            <p:nvPr/>
          </p:nvSpPr>
          <p:spPr bwMode="auto">
            <a:xfrm>
              <a:off x="132" y="1037"/>
              <a:ext cx="828" cy="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latin typeface="Courier New"/>
                  <a:cs typeface="Courier New"/>
                </a:rPr>
                <a:t>$sp </a:t>
              </a:r>
            </a:p>
            <a:p>
              <a:pPr algn="ctr"/>
              <a:r>
                <a:rPr lang="en-US" sz="2800" b="1" dirty="0">
                  <a:latin typeface="Corbel"/>
                  <a:cs typeface="Corbel"/>
                </a:rPr>
                <a:t>stack</a:t>
              </a:r>
            </a:p>
            <a:p>
              <a:pPr algn="ctr"/>
              <a:r>
                <a:rPr lang="en-US" sz="2800" b="1" dirty="0">
                  <a:latin typeface="Corbel"/>
                  <a:cs typeface="Corbel"/>
                </a:rPr>
                <a:t>pointer</a:t>
              </a:r>
            </a:p>
            <a:p>
              <a:pPr algn="ctr"/>
              <a:endParaRPr lang="en-US" sz="2800" b="1" dirty="0">
                <a:latin typeface="Corbel"/>
                <a:cs typeface="Corbel"/>
              </a:endParaRPr>
            </a:p>
          </p:txBody>
        </p:sp>
        <p:sp>
          <p:nvSpPr>
            <p:cNvPr id="1980448" name="Line 32"/>
            <p:cNvSpPr>
              <a:spLocks noChangeShapeType="1"/>
            </p:cNvSpPr>
            <p:nvPr/>
          </p:nvSpPr>
          <p:spPr bwMode="auto">
            <a:xfrm>
              <a:off x="768" y="1237"/>
              <a:ext cx="24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rbel"/>
                <a:cs typeface="Corbe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924800" cy="474662"/>
          </a:xfrm>
        </p:spPr>
        <p:txBody>
          <a:bodyPr/>
          <a:lstStyle/>
          <a:p>
            <a:r>
              <a:rPr lang="en-US" dirty="0"/>
              <a:t>Function Call Bookkeeping</a:t>
            </a:r>
          </a:p>
        </p:txBody>
      </p:sp>
      <p:sp>
        <p:nvSpPr>
          <p:cNvPr id="195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295400"/>
            <a:ext cx="8229600" cy="4937762"/>
          </a:xfrm>
        </p:spPr>
        <p:txBody>
          <a:bodyPr/>
          <a:lstStyle/>
          <a:p>
            <a:r>
              <a:rPr lang="en-US" sz="3600" dirty="0"/>
              <a:t>Registers play a major role in keeping track of information for function calls.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Register conventions</a:t>
            </a:r>
            <a:r>
              <a:rPr lang="en-US" sz="3600" dirty="0"/>
              <a:t>:</a:t>
            </a:r>
            <a:endParaRPr lang="en-US" sz="3200" dirty="0"/>
          </a:p>
          <a:p>
            <a:pPr lvl="1"/>
            <a:r>
              <a:rPr lang="en-US" sz="2800" dirty="0"/>
              <a:t>Return address	</a:t>
            </a:r>
            <a:r>
              <a:rPr lang="en-US" sz="2800" dirty="0">
                <a:latin typeface="Courier New" pitchFamily="-65" charset="0"/>
              </a:rPr>
              <a:t>$</a:t>
            </a:r>
            <a:r>
              <a:rPr lang="en-US" sz="2800" dirty="0" err="1">
                <a:latin typeface="Courier New" pitchFamily="-65" charset="0"/>
              </a:rPr>
              <a:t>ra</a:t>
            </a:r>
            <a:endParaRPr lang="en-US" sz="2800" dirty="0"/>
          </a:p>
          <a:p>
            <a:pPr lvl="1"/>
            <a:r>
              <a:rPr lang="en-US" sz="2800" dirty="0"/>
              <a:t>Arguments		</a:t>
            </a:r>
            <a:r>
              <a:rPr lang="en-US" sz="2800" dirty="0">
                <a:latin typeface="Courier New" pitchFamily="-65" charset="0"/>
              </a:rPr>
              <a:t>$a0, $a1, $a2, $a3</a:t>
            </a:r>
            <a:endParaRPr lang="en-US" sz="2800" dirty="0"/>
          </a:p>
          <a:p>
            <a:pPr lvl="1"/>
            <a:r>
              <a:rPr lang="en-US" sz="2800" dirty="0"/>
              <a:t>Return value</a:t>
            </a:r>
            <a:r>
              <a:rPr lang="en-US" sz="2800" dirty="0" smtClean="0"/>
              <a:t>	</a:t>
            </a:r>
            <a:r>
              <a:rPr lang="en-US" sz="2800" dirty="0" smtClean="0">
                <a:latin typeface="Courier New" pitchFamily="-65" charset="0"/>
              </a:rPr>
              <a:t>$</a:t>
            </a:r>
            <a:r>
              <a:rPr lang="en-US" sz="2800" dirty="0">
                <a:latin typeface="Courier New" pitchFamily="-65" charset="0"/>
              </a:rPr>
              <a:t>v0, $v1</a:t>
            </a:r>
            <a:endParaRPr lang="en-US" sz="2800" dirty="0"/>
          </a:p>
          <a:p>
            <a:pPr lvl="1"/>
            <a:r>
              <a:rPr lang="en-US" sz="2800" dirty="0"/>
              <a:t>Local variables	</a:t>
            </a:r>
            <a:r>
              <a:rPr lang="en-US" sz="2800" dirty="0">
                <a:latin typeface="Courier New" pitchFamily="-65" charset="0"/>
              </a:rPr>
              <a:t>$s0, $s1, … , $s7</a:t>
            </a:r>
            <a:endParaRPr lang="en-US" sz="2800" dirty="0"/>
          </a:p>
          <a:p>
            <a:r>
              <a:rPr lang="en-US" sz="3200" dirty="0"/>
              <a:t>The stack is also used; more later.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99088"/>
          </a:xfrm>
        </p:spPr>
        <p:txBody>
          <a:bodyPr/>
          <a:lstStyle/>
          <a:p>
            <a:r>
              <a:rPr lang="en-US" dirty="0"/>
              <a:t>Parents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main</a:t>
            </a:r>
            <a:r>
              <a:rPr lang="en-US" dirty="0"/>
              <a:t>) leaving for weekend</a:t>
            </a:r>
          </a:p>
          <a:p>
            <a:r>
              <a:rPr lang="en-US" dirty="0"/>
              <a:t>They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caller</a:t>
            </a:r>
            <a:r>
              <a:rPr lang="en-US" dirty="0"/>
              <a:t>) give keys to the house to kid (</a:t>
            </a:r>
            <a:r>
              <a:rPr lang="en-US" dirty="0" err="1">
                <a:solidFill>
                  <a:schemeClr val="accent2"/>
                </a:solidFill>
                <a:latin typeface="Courier" pitchFamily="-112" charset="0"/>
              </a:rPr>
              <a:t>callee</a:t>
            </a:r>
            <a:r>
              <a:rPr lang="en-US" dirty="0"/>
              <a:t>) with the rules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calling conventions</a:t>
            </a:r>
            <a:r>
              <a:rPr lang="en-US" dirty="0"/>
              <a:t>):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You can trash </a:t>
            </a:r>
            <a:r>
              <a:rPr lang="en-US" u="sng" dirty="0">
                <a:solidFill>
                  <a:schemeClr val="accent1"/>
                </a:solidFill>
              </a:rPr>
              <a:t>the temporary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room(s</a:t>
            </a:r>
            <a:r>
              <a:rPr lang="en-US" dirty="0">
                <a:solidFill>
                  <a:schemeClr val="accent1"/>
                </a:solidFill>
              </a:rPr>
              <a:t>), like the den and basement </a:t>
            </a:r>
            <a:r>
              <a:rPr lang="en-US" dirty="0"/>
              <a:t>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registers</a:t>
            </a:r>
            <a:r>
              <a:rPr lang="en-US" dirty="0"/>
              <a:t>) if you want, we don’t care about it</a:t>
            </a:r>
          </a:p>
          <a:p>
            <a:pPr lvl="1"/>
            <a:r>
              <a:rPr lang="en-US" u="sng" dirty="0"/>
              <a:t>BUT</a:t>
            </a:r>
            <a:r>
              <a:rPr lang="en-US" dirty="0"/>
              <a:t> you’d better leave the rooms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registers</a:t>
            </a:r>
            <a:r>
              <a:rPr lang="en-US" dirty="0"/>
              <a:t>) that we want to </a:t>
            </a:r>
            <a:r>
              <a:rPr lang="en-US" dirty="0">
                <a:solidFill>
                  <a:schemeClr val="accent1"/>
                </a:solidFill>
              </a:rPr>
              <a:t>save</a:t>
            </a:r>
            <a:r>
              <a:rPr lang="en-US" dirty="0"/>
              <a:t> for the guests untouched. </a:t>
            </a:r>
            <a:r>
              <a:rPr lang="en-US" dirty="0">
                <a:solidFill>
                  <a:schemeClr val="accent1"/>
                </a:solidFill>
              </a:rPr>
              <a:t>“these rooms better look the same when we return!”</a:t>
            </a:r>
          </a:p>
          <a:p>
            <a:r>
              <a:rPr lang="en-US" dirty="0"/>
              <a:t>Who hasn’t heard this in their life?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92735" cy="490391"/>
          </a:xfrm>
        </p:spPr>
        <p:txBody>
          <a:bodyPr/>
          <a:lstStyle/>
          <a:p>
            <a:r>
              <a:rPr lang="en-US" dirty="0" smtClean="0"/>
              <a:t>Parents leaving for weekend analogy (1/5)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568950"/>
          </a:xfrm>
        </p:spPr>
        <p:txBody>
          <a:bodyPr/>
          <a:lstStyle/>
          <a:p>
            <a:r>
              <a:rPr lang="en-US"/>
              <a:t>Kid now “owns” rooms (</a:t>
            </a:r>
            <a:r>
              <a:rPr lang="en-US">
                <a:solidFill>
                  <a:schemeClr val="accent2"/>
                </a:solidFill>
                <a:latin typeface="Courier" pitchFamily="-112" charset="0"/>
              </a:rPr>
              <a:t>registers</a:t>
            </a:r>
            <a:r>
              <a:rPr lang="en-US"/>
              <a:t>)</a:t>
            </a:r>
          </a:p>
          <a:p>
            <a:r>
              <a:rPr lang="en-US"/>
              <a:t>Kid wants to use the </a:t>
            </a:r>
            <a:r>
              <a:rPr lang="en-US">
                <a:solidFill>
                  <a:schemeClr val="accent1"/>
                </a:solidFill>
              </a:rPr>
              <a:t>saved</a:t>
            </a:r>
            <a:r>
              <a:rPr lang="en-US"/>
              <a:t> rooms for a wild, wild party (</a:t>
            </a:r>
            <a:r>
              <a:rPr lang="en-US">
                <a:solidFill>
                  <a:schemeClr val="accent2"/>
                </a:solidFill>
                <a:latin typeface="Courier" pitchFamily="-112" charset="0"/>
              </a:rPr>
              <a:t>computation</a:t>
            </a:r>
            <a:r>
              <a:rPr lang="en-US"/>
              <a:t>)</a:t>
            </a:r>
          </a:p>
          <a:p>
            <a:r>
              <a:rPr lang="en-US"/>
              <a:t>What does kid (</a:t>
            </a:r>
            <a:r>
              <a:rPr lang="en-US">
                <a:solidFill>
                  <a:schemeClr val="accent2"/>
                </a:solidFill>
                <a:latin typeface="Courier" pitchFamily="-112" charset="0"/>
              </a:rPr>
              <a:t>callee</a:t>
            </a:r>
            <a:r>
              <a:rPr lang="en-US"/>
              <a:t>) do?</a:t>
            </a:r>
          </a:p>
          <a:p>
            <a:pPr lvl="1"/>
            <a:r>
              <a:rPr lang="en-US"/>
              <a:t>Kid takes what was in these rooms and puts them in the garage (</a:t>
            </a:r>
            <a:r>
              <a:rPr lang="en-US">
                <a:solidFill>
                  <a:schemeClr val="accent2"/>
                </a:solidFill>
                <a:latin typeface="Courier" pitchFamily="-112" charset="0"/>
              </a:rPr>
              <a:t>memory</a:t>
            </a:r>
            <a:r>
              <a:rPr lang="en-US"/>
              <a:t>)</a:t>
            </a:r>
          </a:p>
          <a:p>
            <a:pPr lvl="1"/>
            <a:r>
              <a:rPr lang="en-US"/>
              <a:t>Kid throws the party, </a:t>
            </a:r>
            <a:r>
              <a:rPr lang="en-US">
                <a:solidFill>
                  <a:srgbClr val="008000"/>
                </a:solidFill>
              </a:rPr>
              <a:t>trashes everything</a:t>
            </a:r>
            <a:r>
              <a:rPr lang="en-US"/>
              <a:t> (except garage, who ever goes in there?)</a:t>
            </a:r>
          </a:p>
          <a:p>
            <a:pPr lvl="1"/>
            <a:r>
              <a:rPr lang="en-US"/>
              <a:t>Kid restores the rooms the parents wanted</a:t>
            </a:r>
            <a:r>
              <a:rPr lang="en-US">
                <a:solidFill>
                  <a:schemeClr val="accent1"/>
                </a:solidFill>
              </a:rPr>
              <a:t> saved after the party</a:t>
            </a:r>
            <a:r>
              <a:rPr lang="en-US"/>
              <a:t> by </a:t>
            </a:r>
            <a:r>
              <a:rPr lang="en-US">
                <a:solidFill>
                  <a:schemeClr val="accent1"/>
                </a:solidFill>
              </a:rPr>
              <a:t>replacing the items from the garage (</a:t>
            </a:r>
            <a:r>
              <a:rPr lang="en-US">
                <a:solidFill>
                  <a:schemeClr val="accent2"/>
                </a:solidFill>
                <a:latin typeface="Courier" pitchFamily="-112" charset="0"/>
              </a:rPr>
              <a:t>memory</a:t>
            </a:r>
            <a:r>
              <a:rPr lang="en-US">
                <a:solidFill>
                  <a:schemeClr val="accent1"/>
                </a:solidFill>
              </a:rPr>
              <a:t>) back into those saved rooms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92735" cy="490391"/>
          </a:xfrm>
        </p:spPr>
        <p:txBody>
          <a:bodyPr/>
          <a:lstStyle/>
          <a:p>
            <a:r>
              <a:rPr lang="en-US" dirty="0" smtClean="0"/>
              <a:t>Parents leaving for weekend analogy (2/5)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251450"/>
          </a:xfrm>
        </p:spPr>
        <p:txBody>
          <a:bodyPr/>
          <a:lstStyle/>
          <a:p>
            <a:r>
              <a:rPr lang="en-US" dirty="0"/>
              <a:t>Same scenario, except </a:t>
            </a:r>
            <a:r>
              <a:rPr lang="en-US" u="sng" dirty="0"/>
              <a:t>before</a:t>
            </a:r>
            <a:r>
              <a:rPr lang="en-US" dirty="0"/>
              <a:t> parents return and kid replaces </a:t>
            </a:r>
            <a:r>
              <a:rPr lang="en-US" dirty="0">
                <a:solidFill>
                  <a:schemeClr val="accent1"/>
                </a:solidFill>
              </a:rPr>
              <a:t>saved</a:t>
            </a:r>
            <a:r>
              <a:rPr lang="en-US" dirty="0"/>
              <a:t> rooms…</a:t>
            </a:r>
          </a:p>
          <a:p>
            <a:r>
              <a:rPr lang="en-US" dirty="0"/>
              <a:t>Kid (</a:t>
            </a:r>
            <a:r>
              <a:rPr lang="en-US" dirty="0" err="1">
                <a:solidFill>
                  <a:schemeClr val="accent2"/>
                </a:solidFill>
                <a:latin typeface="Courier" pitchFamily="-112" charset="0"/>
              </a:rPr>
              <a:t>callee</a:t>
            </a:r>
            <a:r>
              <a:rPr lang="en-US" dirty="0"/>
              <a:t>) has left valuable stuff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data</a:t>
            </a:r>
            <a:r>
              <a:rPr lang="en-US" dirty="0"/>
              <a:t>) all over.</a:t>
            </a:r>
          </a:p>
          <a:p>
            <a:pPr lvl="1"/>
            <a:r>
              <a:rPr lang="en-US" dirty="0"/>
              <a:t>Kid’s friend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another </a:t>
            </a:r>
            <a:r>
              <a:rPr lang="en-US" dirty="0" err="1">
                <a:solidFill>
                  <a:schemeClr val="accent2"/>
                </a:solidFill>
                <a:latin typeface="Courier" pitchFamily="-112" charset="0"/>
              </a:rPr>
              <a:t>callee</a:t>
            </a:r>
            <a:r>
              <a:rPr lang="en-US" dirty="0"/>
              <a:t>) wants the house for a party when the </a:t>
            </a:r>
            <a:r>
              <a:rPr lang="en-US" u="sng" dirty="0"/>
              <a:t>kid</a:t>
            </a:r>
            <a:r>
              <a:rPr lang="en-US" dirty="0"/>
              <a:t> is away</a:t>
            </a:r>
          </a:p>
          <a:p>
            <a:pPr lvl="1"/>
            <a:r>
              <a:rPr lang="en-US" dirty="0"/>
              <a:t>Kid knows that friend might </a:t>
            </a:r>
            <a:r>
              <a:rPr lang="en-US" dirty="0">
                <a:solidFill>
                  <a:schemeClr val="accent1"/>
                </a:solidFill>
              </a:rPr>
              <a:t>trash the place </a:t>
            </a:r>
            <a:r>
              <a:rPr lang="en-US" dirty="0"/>
              <a:t>destroying valuable stuff!</a:t>
            </a:r>
          </a:p>
          <a:p>
            <a:pPr lvl="1"/>
            <a:r>
              <a:rPr lang="en-US" dirty="0"/>
              <a:t>Kid remembers rule parents taught and now becomes the “heavy”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caller</a:t>
            </a:r>
            <a:r>
              <a:rPr lang="en-US" dirty="0"/>
              <a:t>), instructing friend (</a:t>
            </a:r>
            <a:r>
              <a:rPr lang="en-US" dirty="0" err="1">
                <a:solidFill>
                  <a:schemeClr val="accent2"/>
                </a:solidFill>
                <a:latin typeface="Courier" pitchFamily="-112" charset="0"/>
              </a:rPr>
              <a:t>callee</a:t>
            </a:r>
            <a:r>
              <a:rPr lang="en-US" dirty="0"/>
              <a:t>) on good rules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conventions</a:t>
            </a:r>
            <a:r>
              <a:rPr lang="en-US" dirty="0"/>
              <a:t>) of house.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92735" cy="490391"/>
          </a:xfrm>
        </p:spPr>
        <p:txBody>
          <a:bodyPr/>
          <a:lstStyle/>
          <a:p>
            <a:r>
              <a:rPr lang="en-US" dirty="0" smtClean="0"/>
              <a:t>Parents leaving for weekend analogy (3/5)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1450"/>
          </a:xfrm>
        </p:spPr>
        <p:txBody>
          <a:bodyPr/>
          <a:lstStyle/>
          <a:p>
            <a:r>
              <a:rPr lang="en-US" dirty="0"/>
              <a:t>If kid had data in </a:t>
            </a:r>
            <a:r>
              <a:rPr lang="en-US" dirty="0">
                <a:solidFill>
                  <a:schemeClr val="accent1"/>
                </a:solidFill>
              </a:rPr>
              <a:t>temporary rooms </a:t>
            </a:r>
            <a:r>
              <a:rPr lang="en-US" dirty="0"/>
              <a:t>(which were going to be trashed), there are three options:</a:t>
            </a:r>
          </a:p>
          <a:p>
            <a:pPr lvl="1"/>
            <a:r>
              <a:rPr lang="en-US" dirty="0"/>
              <a:t>Move items directly to garage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memory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Move items to </a:t>
            </a:r>
            <a:r>
              <a:rPr lang="en-US" dirty="0">
                <a:solidFill>
                  <a:schemeClr val="accent1"/>
                </a:solidFill>
              </a:rPr>
              <a:t>saved rooms</a:t>
            </a:r>
            <a:r>
              <a:rPr lang="en-US" dirty="0"/>
              <a:t> whose contents have already been moved to the garage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memory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Optimize lifestyle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code</a:t>
            </a:r>
            <a:r>
              <a:rPr lang="en-US" dirty="0"/>
              <a:t>) so that the amount you’ve got to </a:t>
            </a:r>
            <a:r>
              <a:rPr lang="en-US" dirty="0" err="1"/>
              <a:t>shlep</a:t>
            </a:r>
            <a:r>
              <a:rPr lang="en-US" dirty="0"/>
              <a:t> stuff back and forth from garage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memory</a:t>
            </a:r>
            <a:r>
              <a:rPr lang="en-US" dirty="0"/>
              <a:t>) is </a:t>
            </a:r>
            <a:r>
              <a:rPr lang="en-US" dirty="0" smtClean="0"/>
              <a:t>minimized.</a:t>
            </a:r>
          </a:p>
          <a:p>
            <a:pPr lvl="2"/>
            <a:r>
              <a:rPr lang="en-US" dirty="0" smtClean="0"/>
              <a:t>Mantra: “Minimize register footprint”</a:t>
            </a:r>
          </a:p>
          <a:p>
            <a:r>
              <a:rPr lang="en-US" dirty="0"/>
              <a:t>Otherwise: “Dude, where’s my data?!”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92735" cy="490391"/>
          </a:xfrm>
        </p:spPr>
        <p:txBody>
          <a:bodyPr/>
          <a:lstStyle/>
          <a:p>
            <a:r>
              <a:rPr lang="en-US" dirty="0" smtClean="0"/>
              <a:t>Parents leaving for weekend analogy (4/5)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568950"/>
          </a:xfrm>
        </p:spPr>
        <p:txBody>
          <a:bodyPr/>
          <a:lstStyle/>
          <a:p>
            <a:r>
              <a:rPr lang="en-US" u="sng" dirty="0"/>
              <a:t>Friend</a:t>
            </a:r>
            <a:r>
              <a:rPr lang="en-US" dirty="0"/>
              <a:t> now “owns” rooms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registers</a:t>
            </a:r>
            <a:r>
              <a:rPr lang="en-US" dirty="0"/>
              <a:t>)</a:t>
            </a:r>
          </a:p>
          <a:p>
            <a:r>
              <a:rPr lang="en-US" dirty="0"/>
              <a:t>Friend wants to use the </a:t>
            </a:r>
            <a:r>
              <a:rPr lang="en-US" dirty="0">
                <a:solidFill>
                  <a:schemeClr val="accent1"/>
                </a:solidFill>
              </a:rPr>
              <a:t>saved</a:t>
            </a:r>
            <a:r>
              <a:rPr lang="en-US" dirty="0"/>
              <a:t> rooms for a wild, wild party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computation</a:t>
            </a:r>
            <a:r>
              <a:rPr lang="en-US" dirty="0"/>
              <a:t>)</a:t>
            </a:r>
          </a:p>
          <a:p>
            <a:r>
              <a:rPr lang="en-US" dirty="0"/>
              <a:t>What does friend (</a:t>
            </a:r>
            <a:r>
              <a:rPr lang="en-US" dirty="0" err="1">
                <a:solidFill>
                  <a:schemeClr val="accent2"/>
                </a:solidFill>
                <a:latin typeface="Courier" pitchFamily="-112" charset="0"/>
              </a:rPr>
              <a:t>callee</a:t>
            </a:r>
            <a:r>
              <a:rPr lang="en-US" dirty="0"/>
              <a:t>) do?</a:t>
            </a:r>
          </a:p>
          <a:p>
            <a:pPr lvl="1"/>
            <a:r>
              <a:rPr lang="en-US" dirty="0"/>
              <a:t>Friend takes what was in these rooms and puts them in the garage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memory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Friend throws the party, </a:t>
            </a:r>
            <a:r>
              <a:rPr lang="en-US" dirty="0">
                <a:solidFill>
                  <a:schemeClr val="accent1"/>
                </a:solidFill>
              </a:rPr>
              <a:t>trashes everything </a:t>
            </a:r>
            <a:r>
              <a:rPr lang="en-US" dirty="0"/>
              <a:t>(except garage)</a:t>
            </a:r>
          </a:p>
          <a:p>
            <a:pPr lvl="1"/>
            <a:r>
              <a:rPr lang="en-US" dirty="0"/>
              <a:t>Friend restores the rooms the kid wanted</a:t>
            </a:r>
            <a:r>
              <a:rPr lang="en-US" dirty="0">
                <a:solidFill>
                  <a:schemeClr val="accent1"/>
                </a:solidFill>
              </a:rPr>
              <a:t> saved after the party</a:t>
            </a:r>
            <a:r>
              <a:rPr lang="en-US" dirty="0"/>
              <a:t> by </a:t>
            </a:r>
            <a:r>
              <a:rPr lang="en-US" dirty="0">
                <a:solidFill>
                  <a:schemeClr val="accent1"/>
                </a:solidFill>
              </a:rPr>
              <a:t>replacing the items from the garage (</a:t>
            </a:r>
            <a:r>
              <a:rPr lang="en-US" dirty="0">
                <a:solidFill>
                  <a:schemeClr val="accent2"/>
                </a:solidFill>
                <a:latin typeface="Courier" pitchFamily="-112" charset="0"/>
              </a:rPr>
              <a:t>memory</a:t>
            </a:r>
            <a:r>
              <a:rPr lang="en-US" dirty="0">
                <a:solidFill>
                  <a:schemeClr val="accent1"/>
                </a:solidFill>
              </a:rPr>
              <a:t>) back into those saved rooms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92735" cy="490391"/>
          </a:xfrm>
        </p:spPr>
        <p:txBody>
          <a:bodyPr/>
          <a:lstStyle/>
          <a:p>
            <a:r>
              <a:rPr lang="en-US" dirty="0" smtClean="0"/>
              <a:t>Parents leaving for weekend analogy (5/5)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Fibonacci Numbers 1/8</a:t>
            </a:r>
            <a:endParaRPr lang="en-US" dirty="0"/>
          </a:p>
        </p:txBody>
      </p:sp>
      <p:sp>
        <p:nvSpPr>
          <p:cNvPr id="205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Fibonacci </a:t>
            </a:r>
            <a:r>
              <a:rPr lang="en-US" dirty="0" smtClean="0"/>
              <a:t>numbers are defined as follows: </a:t>
            </a:r>
            <a:r>
              <a:rPr lang="en-US" dirty="0" err="1" smtClean="0">
                <a:solidFill>
                  <a:schemeClr val="accent2"/>
                </a:solidFill>
              </a:rPr>
              <a:t>F(n</a:t>
            </a:r>
            <a:r>
              <a:rPr lang="en-US" dirty="0" smtClean="0">
                <a:solidFill>
                  <a:schemeClr val="accent2"/>
                </a:solidFill>
              </a:rPr>
              <a:t>) = </a:t>
            </a:r>
            <a:r>
              <a:rPr lang="en-US" dirty="0" err="1" smtClean="0">
                <a:solidFill>
                  <a:schemeClr val="accent2"/>
                </a:solidFill>
              </a:rPr>
              <a:t>F(n</a:t>
            </a:r>
            <a:r>
              <a:rPr lang="en-US" dirty="0" smtClean="0">
                <a:solidFill>
                  <a:schemeClr val="accent2"/>
                </a:solidFill>
              </a:rPr>
              <a:t> – 1) + </a:t>
            </a:r>
            <a:r>
              <a:rPr lang="en-US" dirty="0" err="1" smtClean="0">
                <a:solidFill>
                  <a:schemeClr val="accent2"/>
                </a:solidFill>
              </a:rPr>
              <a:t>F(n</a:t>
            </a:r>
            <a:r>
              <a:rPr lang="en-US" dirty="0" smtClean="0">
                <a:solidFill>
                  <a:schemeClr val="accent2"/>
                </a:solidFill>
              </a:rPr>
              <a:t> – 2)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F(0) and F(1) are defined to be 1</a:t>
            </a:r>
          </a:p>
          <a:p>
            <a:r>
              <a:rPr lang="en-US" dirty="0" smtClean="0"/>
              <a:t>In scheme, this could be written:</a:t>
            </a:r>
          </a:p>
          <a:p>
            <a:pPr>
              <a:buFont typeface="Times" pitchFamily="-112" charset="0"/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(define (Fib 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)                  (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cond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	((= 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0) 1)</a:t>
            </a:r>
            <a:b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      ((= 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1) 1)</a:t>
            </a:r>
            <a:b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      (else (+	(Fib (- 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1))</a:t>
            </a:r>
            <a:b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               (Fib (- 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2)))))</a:t>
            </a:r>
            <a:endParaRPr lang="en-US" sz="2800" dirty="0">
              <a:solidFill>
                <a:schemeClr val="accent1"/>
              </a:solidFill>
              <a:latin typeface="Courier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Fibonacci Numbers 2/8</a:t>
            </a:r>
            <a:endParaRPr lang="en-US" dirty="0"/>
          </a:p>
        </p:txBody>
      </p:sp>
      <p:sp>
        <p:nvSpPr>
          <p:cNvPr id="205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Rewriting this in C we have:</a:t>
            </a:r>
          </a:p>
          <a:p>
            <a:pPr>
              <a:buFont typeface="Times" pitchFamily="-112" charset="0"/>
              <a:buNone/>
            </a:pPr>
            <a:endParaRPr lang="en-US" sz="2800" dirty="0" smtClean="0">
              <a:solidFill>
                <a:schemeClr val="accent2"/>
              </a:solidFill>
              <a:latin typeface="Courier" pitchFamily="-112" charset="0"/>
            </a:endParaRPr>
          </a:p>
          <a:p>
            <a:pPr>
              <a:buFont typeface="Times" pitchFamily="-112" charset="0"/>
              <a:buNone/>
            </a:pP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int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fib(int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) {				       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if(n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== 0) { return 1; }		    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if(n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== 1) { return 1; }		  return (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fib(n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- 1) + </a:t>
            </a:r>
            <a:r>
              <a:rPr lang="en-US" sz="2800" dirty="0" err="1" smtClean="0">
                <a:solidFill>
                  <a:schemeClr val="accent2"/>
                </a:solidFill>
                <a:latin typeface="Courier" pitchFamily="-112" charset="0"/>
              </a:rPr>
              <a:t>fib(n</a:t>
            </a: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 - 2));</a:t>
            </a:r>
          </a:p>
          <a:p>
            <a:pPr>
              <a:buFont typeface="Times" pitchFamily="-112" charset="0"/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urier" pitchFamily="-112" charset="0"/>
              </a:rPr>
              <a:t>}</a:t>
            </a:r>
            <a:endParaRPr lang="en-US" sz="2800" dirty="0">
              <a:solidFill>
                <a:schemeClr val="accent2"/>
              </a:solidFill>
              <a:latin typeface="Courier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Fibonacci Numbers 3/8</a:t>
            </a:r>
            <a:endParaRPr lang="en-US" dirty="0"/>
          </a:p>
        </p:txBody>
      </p:sp>
      <p:sp>
        <p:nvSpPr>
          <p:cNvPr id="20613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848600" cy="4794132"/>
          </a:xfrm>
        </p:spPr>
        <p:txBody>
          <a:bodyPr/>
          <a:lstStyle/>
          <a:p>
            <a:r>
              <a:rPr lang="en-US" dirty="0" smtClean="0"/>
              <a:t>Now, let’s translate this to MIPS!</a:t>
            </a:r>
          </a:p>
          <a:p>
            <a:r>
              <a:rPr lang="en-US" dirty="0" smtClean="0"/>
              <a:t>You will need space for three words on the stack</a:t>
            </a:r>
          </a:p>
          <a:p>
            <a:r>
              <a:rPr lang="en-US" dirty="0" smtClean="0"/>
              <a:t>The function will use one </a:t>
            </a:r>
            <a:r>
              <a:rPr lang="en-US" dirty="0" smtClean="0">
                <a:latin typeface="Courier New"/>
                <a:cs typeface="Courier New"/>
              </a:rPr>
              <a:t>$</a:t>
            </a:r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smtClean="0"/>
              <a:t> register,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</a:p>
          <a:p>
            <a:r>
              <a:rPr lang="en-US" dirty="0" smtClean="0"/>
              <a:t>Write the Prologue: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400" dirty="0" err="1" smtClean="0">
                <a:latin typeface="Courier New"/>
                <a:cs typeface="Courier New"/>
              </a:rPr>
              <a:t>addi</a:t>
            </a:r>
            <a:r>
              <a:rPr lang="en-US" sz="2400" dirty="0" smtClean="0">
                <a:latin typeface="Courier New"/>
                <a:cs typeface="Courier New"/>
              </a:rPr>
              <a:t> $sp, $sp, -12	</a:t>
            </a:r>
            <a:r>
              <a:rPr lang="en-US" sz="2400" dirty="0" smtClean="0">
                <a:solidFill>
                  <a:schemeClr val="bg2"/>
                </a:solidFill>
                <a:latin typeface="Courier New"/>
                <a:cs typeface="Courier New"/>
              </a:rPr>
              <a:t>#Space for three words</a:t>
            </a:r>
          </a:p>
          <a:p>
            <a:pPr>
              <a:buNone/>
            </a:pPr>
            <a:r>
              <a:rPr lang="en-US" sz="2400" dirty="0" err="1" smtClean="0">
                <a:latin typeface="Courier New"/>
                <a:cs typeface="Courier New"/>
              </a:rPr>
              <a:t>sw</a:t>
            </a:r>
            <a:r>
              <a:rPr lang="en-US" sz="2400" dirty="0" smtClean="0">
                <a:latin typeface="Courier New"/>
                <a:cs typeface="Courier New"/>
              </a:rPr>
              <a:t> $</a:t>
            </a:r>
            <a:r>
              <a:rPr lang="en-US" sz="2400" dirty="0" err="1" smtClean="0">
                <a:latin typeface="Courier New"/>
                <a:cs typeface="Courier New"/>
              </a:rPr>
              <a:t>ra</a:t>
            </a:r>
            <a:r>
              <a:rPr lang="en-US" sz="2400" dirty="0" smtClean="0">
                <a:latin typeface="Courier New"/>
                <a:cs typeface="Courier New"/>
              </a:rPr>
              <a:t>, 8($sp)	</a:t>
            </a:r>
            <a:r>
              <a:rPr lang="en-US" sz="2400" dirty="0" smtClean="0">
                <a:solidFill>
                  <a:schemeClr val="bg2"/>
                </a:solidFill>
                <a:latin typeface="Courier New"/>
                <a:cs typeface="Courier New"/>
              </a:rPr>
              <a:t># Save return address</a:t>
            </a:r>
          </a:p>
          <a:p>
            <a:pPr>
              <a:buNone/>
            </a:pPr>
            <a:r>
              <a:rPr lang="en-US" sz="2400" dirty="0" err="1" smtClean="0">
                <a:latin typeface="Courier New"/>
                <a:cs typeface="Courier New"/>
              </a:rPr>
              <a:t>sw</a:t>
            </a:r>
            <a:r>
              <a:rPr lang="en-US" sz="2400" dirty="0" smtClean="0">
                <a:latin typeface="Courier New"/>
                <a:cs typeface="Courier New"/>
              </a:rPr>
              <a:t> $s0, 4($sp)	</a:t>
            </a:r>
            <a:r>
              <a:rPr lang="en-US" sz="2400" dirty="0" smtClean="0">
                <a:solidFill>
                  <a:schemeClr val="bg2"/>
                </a:solidFill>
                <a:latin typeface="Courier New"/>
                <a:cs typeface="Courier New"/>
              </a:rPr>
              <a:t># Save s0</a:t>
            </a:r>
            <a:endParaRPr lang="en-US" sz="2400" dirty="0">
              <a:solidFill>
                <a:schemeClr val="bg2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31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9725"/>
            <a:ext cx="8077200" cy="2889250"/>
          </a:xfrm>
        </p:spPr>
        <p:txBody>
          <a:bodyPr/>
          <a:lstStyle/>
          <a:p>
            <a:pPr>
              <a:buFont typeface="Times" pitchFamily="-112" charset="0"/>
              <a:buNone/>
            </a:pPr>
            <a:endParaRPr lang="en-US" sz="2400">
              <a:latin typeface="Courier New" pitchFamily="-112" charset="0"/>
            </a:endParaRPr>
          </a:p>
          <a:p>
            <a:pPr>
              <a:buFont typeface="Times" pitchFamily="-112" charset="0"/>
              <a:buNone/>
            </a:pPr>
            <a:r>
              <a:rPr lang="en-US" sz="2400">
                <a:latin typeface="Courier New" pitchFamily="-112" charset="0"/>
              </a:rPr>
              <a:t>fin:</a:t>
            </a:r>
            <a:endParaRPr lang="en-US" sz="2400">
              <a:solidFill>
                <a:schemeClr val="accent1"/>
              </a:solidFill>
              <a:latin typeface="Courier New" pitchFamily="-112" charset="0"/>
            </a:endParaRPr>
          </a:p>
          <a:p>
            <a:pPr>
              <a:buFont typeface="Times" pitchFamily="-112" charset="0"/>
              <a:buNone/>
            </a:pPr>
            <a:r>
              <a:rPr lang="en-US" sz="2400">
                <a:solidFill>
                  <a:schemeClr val="accent1"/>
                </a:solidFill>
                <a:latin typeface="Courier New" pitchFamily="-112" charset="0"/>
              </a:rPr>
              <a:t>lw $s0, 4($sp) </a:t>
            </a:r>
          </a:p>
          <a:p>
            <a:pPr>
              <a:buFont typeface="Times" pitchFamily="-112" charset="0"/>
              <a:buNone/>
            </a:pPr>
            <a:r>
              <a:rPr lang="en-US" sz="2400">
                <a:solidFill>
                  <a:schemeClr val="accent1"/>
                </a:solidFill>
                <a:latin typeface="Courier New" pitchFamily="-112" charset="0"/>
              </a:rPr>
              <a:t>lw $ra, 8($sp)</a:t>
            </a:r>
          </a:p>
          <a:p>
            <a:pPr>
              <a:buFont typeface="Times" pitchFamily="-112" charset="0"/>
              <a:buNone/>
            </a:pPr>
            <a:r>
              <a:rPr lang="en-US" sz="2400">
                <a:solidFill>
                  <a:schemeClr val="accent1"/>
                </a:solidFill>
                <a:latin typeface="Courier New" pitchFamily="-112" charset="0"/>
              </a:rPr>
              <a:t>addi $sp, $sp, 12</a:t>
            </a:r>
          </a:p>
          <a:p>
            <a:pPr>
              <a:buFont typeface="Times" pitchFamily="-112" charset="0"/>
              <a:buNone/>
            </a:pPr>
            <a:r>
              <a:rPr lang="en-US" sz="2400">
                <a:solidFill>
                  <a:schemeClr val="accent1"/>
                </a:solidFill>
                <a:latin typeface="Courier New" pitchFamily="-112" charset="0"/>
              </a:rPr>
              <a:t>jr $ra</a:t>
            </a:r>
          </a:p>
        </p:txBody>
      </p:sp>
      <p:sp>
        <p:nvSpPr>
          <p:cNvPr id="2063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133600"/>
            <a:ext cx="4038600" cy="2376488"/>
          </a:xfrm>
        </p:spPr>
        <p:txBody>
          <a:bodyPr/>
          <a:lstStyle/>
          <a:p>
            <a:pPr>
              <a:buFont typeface="Times" pitchFamily="-112" charset="0"/>
              <a:buNone/>
            </a:pPr>
            <a:endParaRPr lang="en-US" sz="2400"/>
          </a:p>
          <a:p>
            <a:pPr>
              <a:buFont typeface="Times" pitchFamily="-112" charset="0"/>
              <a:buNone/>
            </a:pPr>
            <a:r>
              <a:rPr lang="en-US" sz="2400"/>
              <a:t># Restore $s0</a:t>
            </a:r>
          </a:p>
          <a:p>
            <a:pPr>
              <a:buFont typeface="Times" pitchFamily="-112" charset="0"/>
              <a:buNone/>
            </a:pPr>
            <a:r>
              <a:rPr lang="en-US" sz="2400"/>
              <a:t># Restore return address</a:t>
            </a:r>
          </a:p>
          <a:p>
            <a:pPr>
              <a:buFont typeface="Times" pitchFamily="-112" charset="0"/>
              <a:buNone/>
            </a:pPr>
            <a:r>
              <a:rPr lang="en-US" sz="2400"/>
              <a:t># Pop the stack frame</a:t>
            </a:r>
          </a:p>
          <a:p>
            <a:pPr>
              <a:buFont typeface="Times" pitchFamily="-112" charset="0"/>
              <a:buNone/>
            </a:pPr>
            <a:r>
              <a:rPr lang="en-US" sz="2400"/>
              <a:t># Return to caller</a:t>
            </a:r>
          </a:p>
        </p:txBody>
      </p:sp>
      <p:sp>
        <p:nvSpPr>
          <p:cNvPr id="2063364" name="Rectangle 4"/>
          <p:cNvSpPr>
            <a:spLocks noChangeArrowheads="1"/>
          </p:cNvSpPr>
          <p:nvPr/>
        </p:nvSpPr>
        <p:spPr bwMode="auto">
          <a:xfrm>
            <a:off x="685800" y="1143000"/>
            <a:ext cx="7848600" cy="392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Tx/>
              <a:buChar char="°"/>
            </a:pPr>
            <a:r>
              <a:rPr lang="en-US" sz="2800" b="1" dirty="0">
                <a:solidFill>
                  <a:schemeClr val="tx1"/>
                </a:solidFill>
                <a:latin typeface="Corbel"/>
                <a:cs typeface="Corbel"/>
              </a:rPr>
              <a:t>Now write the Epilogue:</a:t>
            </a:r>
          </a:p>
        </p:txBody>
      </p:sp>
      <p:sp>
        <p:nvSpPr>
          <p:cNvPr id="206336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458788"/>
          </a:xfrm>
        </p:spPr>
        <p:txBody>
          <a:bodyPr wrap="square"/>
          <a:lstStyle/>
          <a:p>
            <a:r>
              <a:rPr lang="en-US" dirty="0"/>
              <a:t>Example: Fibonacci Numbers 4/8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410" name="Rectangle 2"/>
          <p:cNvSpPr>
            <a:spLocks noChangeArrowheads="1"/>
          </p:cNvSpPr>
          <p:nvPr/>
        </p:nvSpPr>
        <p:spPr bwMode="auto">
          <a:xfrm>
            <a:off x="1143000" y="3581400"/>
            <a:ext cx="5715000" cy="2376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latin typeface="Courier New" pitchFamily="-112" charset="0"/>
              </a:rPr>
              <a:t>addi	$v0, $zero, 1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latin typeface="Courier New" pitchFamily="-112" charset="0"/>
              </a:rPr>
              <a:t>beq	$a0, $zero, fin</a:t>
            </a:r>
            <a:endParaRPr lang="en-US" sz="2400" b="1" u="sng"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latin typeface="Courier New" pitchFamily="-112" charset="0"/>
              </a:rPr>
              <a:t>addi $t0, $zero, 1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latin typeface="Courier New" pitchFamily="-112" charset="0"/>
              </a:rPr>
              <a:t>beq 	$a0, $t0, fin</a:t>
            </a:r>
            <a:endParaRPr lang="en-US" sz="2400" b="1" u="sng"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solidFill>
                  <a:schemeClr val="tx1"/>
                </a:solidFill>
                <a:latin typeface="Courier New" pitchFamily="-112" charset="0"/>
              </a:rPr>
              <a:t>Continued on next slide.  .  .  </a:t>
            </a:r>
          </a:p>
        </p:txBody>
      </p:sp>
      <p:sp>
        <p:nvSpPr>
          <p:cNvPr id="2065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3581400"/>
            <a:ext cx="2438400" cy="2376488"/>
          </a:xfrm>
        </p:spPr>
        <p:txBody>
          <a:bodyPr/>
          <a:lstStyle/>
          <a:p>
            <a:pPr>
              <a:buFont typeface="Times" pitchFamily="-112" charset="0"/>
              <a:buNone/>
            </a:pPr>
            <a:r>
              <a:rPr lang="en-US" sz="2400" dirty="0"/>
              <a:t># $v0 = 1</a:t>
            </a:r>
          </a:p>
          <a:p>
            <a:pPr>
              <a:buFont typeface="Times" pitchFamily="-112" charset="0"/>
              <a:buNone/>
            </a:pPr>
            <a:r>
              <a:rPr lang="en-US" sz="2400" dirty="0"/>
              <a:t># </a:t>
            </a:r>
          </a:p>
          <a:p>
            <a:pPr>
              <a:buFont typeface="Times" pitchFamily="-112" charset="0"/>
              <a:buNone/>
            </a:pPr>
            <a:r>
              <a:rPr lang="en-US" sz="2400" dirty="0"/>
              <a:t># $t0 = 1</a:t>
            </a:r>
          </a:p>
          <a:p>
            <a:pPr>
              <a:buFont typeface="Times" pitchFamily="-112" charset="0"/>
              <a:buNone/>
            </a:pPr>
            <a:r>
              <a:rPr lang="en-US" sz="2400" dirty="0"/>
              <a:t>#</a:t>
            </a:r>
          </a:p>
          <a:p>
            <a:pPr>
              <a:buFont typeface="Times" pitchFamily="-112" charset="0"/>
              <a:buNone/>
            </a:pPr>
            <a:endParaRPr lang="en-US" sz="2400" dirty="0"/>
          </a:p>
        </p:txBody>
      </p:sp>
      <p:sp>
        <p:nvSpPr>
          <p:cNvPr id="2065412" name="Rectangle 4"/>
          <p:cNvSpPr>
            <a:spLocks noChangeArrowheads="1"/>
          </p:cNvSpPr>
          <p:nvPr/>
        </p:nvSpPr>
        <p:spPr bwMode="auto">
          <a:xfrm>
            <a:off x="685800" y="1143000"/>
            <a:ext cx="8077200" cy="2293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Tx/>
              <a:buChar char="°"/>
            </a:pP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Finally, write the body.  The C code is below.  Start by translating the lines indicated in the comments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fib(int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) {				    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if(n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== 0) { return 1; } </a:t>
            </a:r>
            <a:r>
              <a:rPr lang="en-US" sz="2400" b="1" dirty="0">
                <a:solidFill>
                  <a:schemeClr val="bg2"/>
                </a:solidFill>
                <a:latin typeface="Courier" pitchFamily="-112" charset="0"/>
              </a:rPr>
              <a:t>/*Translate Me!*/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if(n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== 1) { return 1; } </a:t>
            </a:r>
            <a:r>
              <a:rPr lang="en-US" sz="2400" b="1" dirty="0">
                <a:solidFill>
                  <a:schemeClr val="bg2"/>
                </a:solidFill>
                <a:latin typeface="Courier" pitchFamily="-112" charset="0"/>
              </a:rPr>
              <a:t>/*Translate Me!*/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return (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fib(n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- 1) +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fib(n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- 2))</a:t>
            </a: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;</a:t>
            </a:r>
            <a:b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}</a:t>
            </a:r>
            <a:endParaRPr lang="en-US" sz="2400" b="1" dirty="0">
              <a:solidFill>
                <a:schemeClr val="accent2"/>
              </a:solidFill>
              <a:latin typeface="Courier" pitchFamily="-112" charset="0"/>
            </a:endParaRPr>
          </a:p>
        </p:txBody>
      </p:sp>
      <p:sp>
        <p:nvSpPr>
          <p:cNvPr id="206541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458788"/>
          </a:xfrm>
        </p:spPr>
        <p:txBody>
          <a:bodyPr wrap="square"/>
          <a:lstStyle/>
          <a:p>
            <a:r>
              <a:rPr lang="en-US" dirty="0"/>
              <a:t>Example: Fibonacci Numbers 5/8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628491" cy="490391"/>
          </a:xfrm>
        </p:spPr>
        <p:txBody>
          <a:bodyPr/>
          <a:lstStyle/>
          <a:p>
            <a:r>
              <a:rPr lang="en-US" dirty="0"/>
              <a:t>Instruction Support for Functions </a:t>
            </a:r>
            <a:r>
              <a:rPr lang="en-US" dirty="0" smtClean="0"/>
              <a:t>(1/4)</a:t>
            </a:r>
            <a:endParaRPr lang="en-US" dirty="0"/>
          </a:p>
        </p:txBody>
      </p:sp>
      <p:sp>
        <p:nvSpPr>
          <p:cNvPr id="197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303228"/>
          </a:xfrm>
        </p:spPr>
        <p:txBody>
          <a:bodyPr/>
          <a:lstStyle/>
          <a:p>
            <a:r>
              <a:rPr lang="en-US" dirty="0" smtClean="0"/>
              <a:t>Syntax </a:t>
            </a:r>
            <a:r>
              <a:rPr lang="en-US" dirty="0"/>
              <a:t>for </a:t>
            </a:r>
            <a:r>
              <a:rPr lang="en-US" dirty="0" err="1">
                <a:latin typeface="Courier New" pitchFamily="-65" charset="0"/>
              </a:rPr>
              <a:t>jal</a:t>
            </a:r>
            <a:r>
              <a:rPr lang="en-US" dirty="0"/>
              <a:t> (jump and link) is same as for </a:t>
            </a:r>
            <a:r>
              <a:rPr lang="en-US" dirty="0" err="1">
                <a:latin typeface="Courier New" pitchFamily="-65" charset="0"/>
              </a:rPr>
              <a:t>j</a:t>
            </a:r>
            <a:r>
              <a:rPr lang="en-US" dirty="0"/>
              <a:t> (jump):</a:t>
            </a:r>
          </a:p>
          <a:p>
            <a:pPr lvl="1">
              <a:buFontTx/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jal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	label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>
                <a:latin typeface="Courier New" pitchFamily="-65" charset="0"/>
              </a:rPr>
              <a:t>jal</a:t>
            </a:r>
            <a:r>
              <a:rPr lang="en-US" dirty="0"/>
              <a:t> should really be called </a:t>
            </a:r>
            <a:r>
              <a:rPr lang="en-US" dirty="0" err="1">
                <a:latin typeface="Courier New" pitchFamily="-65" charset="0"/>
              </a:rPr>
              <a:t>laj</a:t>
            </a:r>
            <a:r>
              <a:rPr lang="en-US" dirty="0"/>
              <a:t> for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link and jump”:</a:t>
            </a:r>
          </a:p>
          <a:p>
            <a:pPr lvl="1"/>
            <a:r>
              <a:rPr lang="en-US" dirty="0"/>
              <a:t>Step 1 (link): Save address of </a:t>
            </a:r>
            <a:r>
              <a:rPr lang="en-US" i="1" dirty="0"/>
              <a:t>next</a:t>
            </a:r>
            <a:r>
              <a:rPr lang="en-US" dirty="0"/>
              <a:t> instruction into </a:t>
            </a:r>
            <a:r>
              <a:rPr lang="en-US" dirty="0">
                <a:latin typeface="Courier" pitchFamily="-65" charset="0"/>
              </a:rPr>
              <a:t>$</a:t>
            </a:r>
            <a:r>
              <a:rPr lang="en-US" dirty="0" err="1" smtClean="0">
                <a:latin typeface="Courier" pitchFamily="-65" charset="0"/>
              </a:rPr>
              <a:t>ra</a:t>
            </a:r>
            <a:endParaRPr lang="en-US" dirty="0" smtClean="0">
              <a:latin typeface="Courier" pitchFamily="-65" charset="0"/>
            </a:endParaRPr>
          </a:p>
          <a:p>
            <a:pPr lvl="2"/>
            <a:r>
              <a:rPr lang="en-US" dirty="0" smtClean="0"/>
              <a:t>Why </a:t>
            </a:r>
            <a:r>
              <a:rPr lang="en-US" dirty="0"/>
              <a:t>next instruction? Why not current one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Step 2 (jump): Jump to the given label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4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3352800"/>
            <a:ext cx="3505200" cy="2376487"/>
          </a:xfrm>
        </p:spPr>
        <p:txBody>
          <a:bodyPr/>
          <a:lstStyle/>
          <a:p>
            <a:pPr>
              <a:buFont typeface="Times" pitchFamily="-112" charset="0"/>
              <a:buNone/>
            </a:pPr>
            <a:r>
              <a:rPr lang="en-US" sz="2400" dirty="0"/>
              <a:t># $a0 = </a:t>
            </a:r>
            <a:r>
              <a:rPr lang="en-US" sz="2400" dirty="0" err="1"/>
              <a:t>n</a:t>
            </a:r>
            <a:r>
              <a:rPr lang="en-US" sz="2400" dirty="0"/>
              <a:t> - 1</a:t>
            </a:r>
          </a:p>
          <a:p>
            <a:pPr>
              <a:buFont typeface="Times" pitchFamily="-112" charset="0"/>
              <a:buNone/>
            </a:pPr>
            <a:r>
              <a:rPr lang="en-US" sz="2400" dirty="0"/>
              <a:t>#  Need $a0 after </a:t>
            </a:r>
            <a:r>
              <a:rPr lang="en-US" sz="2400" dirty="0" err="1"/>
              <a:t>jal</a:t>
            </a:r>
            <a:endParaRPr lang="en-US" sz="2400" dirty="0"/>
          </a:p>
          <a:p>
            <a:pPr>
              <a:buFont typeface="Times" pitchFamily="-112" charset="0"/>
              <a:buNone/>
            </a:pPr>
            <a:r>
              <a:rPr lang="en-US" sz="2400" dirty="0"/>
              <a:t>#  </a:t>
            </a:r>
            <a:r>
              <a:rPr lang="en-US" sz="2400" dirty="0" err="1"/>
              <a:t>fib(n</a:t>
            </a:r>
            <a:r>
              <a:rPr lang="en-US" sz="2400" dirty="0"/>
              <a:t> - 1)</a:t>
            </a:r>
          </a:p>
          <a:p>
            <a:pPr>
              <a:buFont typeface="Times" pitchFamily="-112" charset="0"/>
              <a:buNone/>
            </a:pPr>
            <a:r>
              <a:rPr lang="en-US" sz="2400" dirty="0"/>
              <a:t>#  restore $a0</a:t>
            </a:r>
          </a:p>
          <a:p>
            <a:pPr>
              <a:buFont typeface="Times" pitchFamily="-112" charset="0"/>
              <a:buNone/>
            </a:pPr>
            <a:r>
              <a:rPr lang="en-US" sz="2400" dirty="0"/>
              <a:t>#  $a0 = </a:t>
            </a:r>
            <a:r>
              <a:rPr lang="en-US" sz="2400" dirty="0" err="1"/>
              <a:t>n</a:t>
            </a:r>
            <a:r>
              <a:rPr lang="en-US" sz="2400" dirty="0"/>
              <a:t> - 2</a:t>
            </a:r>
          </a:p>
        </p:txBody>
      </p:sp>
      <p:sp>
        <p:nvSpPr>
          <p:cNvPr id="2067459" name="Rectangle 3"/>
          <p:cNvSpPr>
            <a:spLocks noChangeArrowheads="1"/>
          </p:cNvSpPr>
          <p:nvPr/>
        </p:nvSpPr>
        <p:spPr bwMode="auto">
          <a:xfrm>
            <a:off x="914400" y="3338513"/>
            <a:ext cx="5715000" cy="2376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latin typeface="Courier New" pitchFamily="-112" charset="0"/>
              </a:rPr>
              <a:t>addi $a0, $a0, -1</a:t>
            </a:r>
            <a:endParaRPr lang="en-US" sz="2400" b="1" u="sng"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latin typeface="Courier New" pitchFamily="-112" charset="0"/>
              </a:rPr>
              <a:t>sw $a0, 0($sp)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latin typeface="Courier New" pitchFamily="-112" charset="0"/>
              </a:rPr>
              <a:t>jal fib</a:t>
            </a:r>
            <a:endParaRPr lang="en-US" sz="2400" b="1" u="sng">
              <a:solidFill>
                <a:schemeClr val="tx1"/>
              </a:solidFill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latin typeface="Courier New" pitchFamily="-112" charset="0"/>
              </a:rPr>
              <a:t>lw $a0, 0($sp)</a:t>
            </a:r>
            <a:endParaRPr lang="en-US" sz="2400" b="1" u="sng">
              <a:solidFill>
                <a:schemeClr val="tx1"/>
              </a:solidFill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latin typeface="Courier New" pitchFamily="-112" charset="0"/>
              </a:rPr>
              <a:t>addi $a0, $a0, -1</a:t>
            </a:r>
            <a:endParaRPr lang="en-US" sz="2400" b="1" u="sng">
              <a:solidFill>
                <a:schemeClr val="tx1"/>
              </a:solidFill>
              <a:latin typeface="Courier New" pitchFamily="-112" charset="0"/>
            </a:endParaRPr>
          </a:p>
        </p:txBody>
      </p:sp>
      <p:sp>
        <p:nvSpPr>
          <p:cNvPr id="2067460" name="Rectangle 4"/>
          <p:cNvSpPr>
            <a:spLocks noChangeArrowheads="1"/>
          </p:cNvSpPr>
          <p:nvPr/>
        </p:nvSpPr>
        <p:spPr bwMode="auto">
          <a:xfrm>
            <a:off x="685800" y="914400"/>
            <a:ext cx="8077200" cy="1739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Tx/>
              <a:buChar char="°"/>
            </a:pP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Almost there, but be careful, this part is tricky!</a:t>
            </a:r>
            <a:endParaRPr lang="en-US" sz="2000" b="1" dirty="0">
              <a:solidFill>
                <a:schemeClr val="tx1"/>
              </a:solidFill>
              <a:latin typeface="Corbel"/>
              <a:cs typeface="Corbel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fib(int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urier" pitchFamily="-112" charset="0"/>
              </a:rPr>
              <a:t>n</a:t>
            </a: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) {</a:t>
            </a:r>
            <a:b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  .  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.  </a:t>
            </a: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.</a:t>
            </a:r>
            <a:b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  return 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(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fib(n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- 1) +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fib(n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- 2))</a:t>
            </a: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;</a:t>
            </a:r>
            <a:b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}</a:t>
            </a:r>
            <a:endParaRPr lang="en-US" sz="2400" b="1" dirty="0">
              <a:solidFill>
                <a:schemeClr val="accent2"/>
              </a:solidFill>
              <a:latin typeface="Courier" pitchFamily="-112" charset="0"/>
            </a:endParaRPr>
          </a:p>
        </p:txBody>
      </p:sp>
      <p:sp>
        <p:nvSpPr>
          <p:cNvPr id="206746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924800" cy="474663"/>
          </a:xfrm>
        </p:spPr>
        <p:txBody>
          <a:bodyPr/>
          <a:lstStyle/>
          <a:p>
            <a:r>
              <a:rPr lang="en-US" dirty="0"/>
              <a:t>Example: Fibonacci Numbers 6/8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5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506" name="Rectangle 2"/>
          <p:cNvSpPr>
            <a:spLocks noChangeArrowheads="1"/>
          </p:cNvSpPr>
          <p:nvPr/>
        </p:nvSpPr>
        <p:spPr bwMode="auto">
          <a:xfrm>
            <a:off x="762000" y="3276600"/>
            <a:ext cx="6172200" cy="288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 dirty="0">
                <a:latin typeface="Courier New" pitchFamily="-112" charset="0"/>
              </a:rPr>
              <a:t>add $s0, $v0, $zero</a:t>
            </a:r>
            <a:endParaRPr lang="en-US" sz="2400" b="1" u="sng" dirty="0"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400" b="1" u="sng" dirty="0">
              <a:solidFill>
                <a:schemeClr val="tx1"/>
              </a:solidFill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400" b="1" u="sng" dirty="0">
              <a:solidFill>
                <a:schemeClr val="tx1"/>
              </a:solidFill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 dirty="0" err="1">
                <a:latin typeface="Courier New" pitchFamily="-112" charset="0"/>
              </a:rPr>
              <a:t>jal</a:t>
            </a:r>
            <a:r>
              <a:rPr lang="en-US" sz="2400" b="1" dirty="0">
                <a:latin typeface="Courier New" pitchFamily="-112" charset="0"/>
              </a:rPr>
              <a:t> fib</a:t>
            </a:r>
            <a:endParaRPr lang="en-US" sz="2400" b="1" dirty="0">
              <a:solidFill>
                <a:schemeClr val="tx1"/>
              </a:solidFill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 dirty="0">
                <a:latin typeface="Courier New" pitchFamily="-112" charset="0"/>
              </a:rPr>
              <a:t>add $v0, $v0, $s0</a:t>
            </a:r>
            <a:endParaRPr lang="en-US" sz="2400" b="1" u="sng" dirty="0">
              <a:latin typeface="Courier New" pitchFamily="-112" charset="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 dirty="0">
                <a:solidFill>
                  <a:schemeClr val="tx1"/>
                </a:solidFill>
                <a:latin typeface="Courier New" pitchFamily="-112" charset="0"/>
              </a:rPr>
              <a:t>To the epilogue and beyond.  .  .</a:t>
            </a:r>
            <a:endParaRPr lang="en-US" sz="2400" b="1" u="sng" dirty="0">
              <a:solidFill>
                <a:schemeClr val="tx1"/>
              </a:solidFill>
              <a:latin typeface="Courier New" pitchFamily="-112" charset="0"/>
            </a:endParaRPr>
          </a:p>
        </p:txBody>
      </p:sp>
      <p:sp>
        <p:nvSpPr>
          <p:cNvPr id="206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276600"/>
            <a:ext cx="4038600" cy="2376488"/>
          </a:xfrm>
        </p:spPr>
        <p:txBody>
          <a:bodyPr/>
          <a:lstStyle/>
          <a:p>
            <a:pPr>
              <a:buFont typeface="Times" pitchFamily="-112" charset="0"/>
              <a:buNone/>
            </a:pPr>
            <a:r>
              <a:rPr lang="en-US" sz="2400"/>
              <a:t># Place fib(n – 1)</a:t>
            </a:r>
          </a:p>
          <a:p>
            <a:pPr>
              <a:buFont typeface="Times" pitchFamily="-112" charset="0"/>
              <a:buNone/>
            </a:pPr>
            <a:r>
              <a:rPr lang="en-US" sz="2400"/>
              <a:t># somewhere it won’t get</a:t>
            </a:r>
          </a:p>
          <a:p>
            <a:pPr>
              <a:buFont typeface="Times" pitchFamily="-112" charset="0"/>
              <a:buNone/>
            </a:pPr>
            <a:r>
              <a:rPr lang="en-US" sz="2400"/>
              <a:t># clobbered</a:t>
            </a:r>
          </a:p>
          <a:p>
            <a:pPr>
              <a:buFont typeface="Times" pitchFamily="-112" charset="0"/>
              <a:buNone/>
            </a:pPr>
            <a:r>
              <a:rPr lang="en-US" sz="2400"/>
              <a:t># fib(n - 2) </a:t>
            </a:r>
          </a:p>
          <a:p>
            <a:pPr>
              <a:buFont typeface="Times" pitchFamily="-112" charset="0"/>
              <a:buNone/>
            </a:pPr>
            <a:r>
              <a:rPr lang="en-US" sz="2400"/>
              <a:t># $v0 = fib(n-1) + fib(n-2)</a:t>
            </a:r>
          </a:p>
        </p:txBody>
      </p:sp>
      <p:sp>
        <p:nvSpPr>
          <p:cNvPr id="2069508" name="Rectangle 4"/>
          <p:cNvSpPr>
            <a:spLocks noChangeArrowheads="1"/>
          </p:cNvSpPr>
          <p:nvPr/>
        </p:nvSpPr>
        <p:spPr bwMode="auto">
          <a:xfrm>
            <a:off x="685800" y="914400"/>
            <a:ext cx="8077200" cy="1739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Tx/>
              <a:buChar char="°"/>
            </a:pP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Remember that $v0 is caller saved!</a:t>
            </a:r>
            <a:endParaRPr lang="en-US" sz="2000" b="1" dirty="0">
              <a:solidFill>
                <a:schemeClr val="tx1"/>
              </a:solidFill>
              <a:latin typeface="Corbel"/>
              <a:cs typeface="Corbel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int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fib(int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) </a:t>
            </a: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{</a:t>
            </a:r>
            <a:b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  .  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.  </a:t>
            </a: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.</a:t>
            </a:r>
            <a:b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  return 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(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fib(n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- 1) + </a:t>
            </a:r>
            <a:r>
              <a:rPr lang="en-US" sz="2400" b="1" dirty="0" err="1">
                <a:solidFill>
                  <a:schemeClr val="accent2"/>
                </a:solidFill>
                <a:latin typeface="Courier" pitchFamily="-112" charset="0"/>
              </a:rPr>
              <a:t>fib(n</a:t>
            </a:r>
            <a:r>
              <a:rPr lang="en-US" sz="2400" b="1" dirty="0">
                <a:solidFill>
                  <a:schemeClr val="accent2"/>
                </a:solidFill>
                <a:latin typeface="Courier" pitchFamily="-112" charset="0"/>
              </a:rPr>
              <a:t> - 2))</a:t>
            </a: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;</a:t>
            </a:r>
            <a:b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" pitchFamily="-112" charset="0"/>
              </a:rPr>
              <a:t>}</a:t>
            </a:r>
            <a:endParaRPr lang="en-US" sz="2400" b="1" dirty="0">
              <a:solidFill>
                <a:schemeClr val="accent2"/>
              </a:solidFill>
              <a:latin typeface="Courier" pitchFamily="-112" charset="0"/>
            </a:endParaRPr>
          </a:p>
        </p:txBody>
      </p:sp>
      <p:sp>
        <p:nvSpPr>
          <p:cNvPr id="206950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474663"/>
          </a:xfrm>
        </p:spPr>
        <p:txBody>
          <a:bodyPr/>
          <a:lstStyle/>
          <a:p>
            <a:r>
              <a:rPr lang="en-US" dirty="0"/>
              <a:t>Example: Fibonacci Numbers 7/8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554" name="Rectangle 2"/>
          <p:cNvSpPr>
            <a:spLocks noChangeArrowheads="1"/>
          </p:cNvSpPr>
          <p:nvPr/>
        </p:nvSpPr>
        <p:spPr bwMode="auto">
          <a:xfrm>
            <a:off x="685800" y="914400"/>
            <a:ext cx="8077200" cy="3436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Tx/>
              <a:buChar char="°"/>
            </a:pPr>
            <a:r>
              <a:rPr lang="en-US" sz="2400" b="1" dirty="0">
                <a:solidFill>
                  <a:schemeClr val="tx1"/>
                </a:solidFill>
                <a:latin typeface="Corbel"/>
                <a:cs typeface="Corbel"/>
              </a:rPr>
              <a:t>Here’s the complete code for reference:</a:t>
            </a:r>
            <a:endParaRPr lang="en-US" sz="2000" b="1" dirty="0">
              <a:solidFill>
                <a:schemeClr val="tx1"/>
              </a:solidFill>
              <a:latin typeface="Corbel"/>
              <a:cs typeface="Corbel"/>
            </a:endParaRPr>
          </a:p>
        </p:txBody>
      </p:sp>
      <p:sp>
        <p:nvSpPr>
          <p:cNvPr id="207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474663"/>
          </a:xfrm>
        </p:spPr>
        <p:txBody>
          <a:bodyPr/>
          <a:lstStyle/>
          <a:p>
            <a:r>
              <a:rPr lang="en-US" dirty="0"/>
              <a:t>Example: Fibonacci Numbers 8/8</a:t>
            </a:r>
          </a:p>
        </p:txBody>
      </p:sp>
      <p:sp>
        <p:nvSpPr>
          <p:cNvPr id="2071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447800"/>
            <a:ext cx="4572000" cy="4122738"/>
          </a:xfrm>
        </p:spPr>
        <p:txBody>
          <a:bodyPr/>
          <a:lstStyle/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fib:	addi $sp, $sp, -12</a:t>
            </a:r>
          </a:p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		sw $ra, 8($sp)</a:t>
            </a:r>
          </a:p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		sw $s0, 4($sp)</a:t>
            </a:r>
          </a:p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		addi $v0, $zero, 1</a:t>
            </a:r>
          </a:p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		beq $a0, $zero, fin</a:t>
            </a:r>
          </a:p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		addi $t0, $zero, 1</a:t>
            </a:r>
          </a:p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		beq $a0, $t0, fin</a:t>
            </a:r>
          </a:p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		addi $a0, $a0, -1</a:t>
            </a:r>
          </a:p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		sw $a0, 0($sp)</a:t>
            </a:r>
          </a:p>
          <a:p>
            <a:pPr>
              <a:buFont typeface="Times" pitchFamily="-112" charset="0"/>
              <a:buNone/>
            </a:pPr>
            <a:r>
              <a:rPr lang="en-US" sz="2000">
                <a:latin typeface="Courier New" pitchFamily="-112" charset="0"/>
              </a:rPr>
              <a:t>		jal fib</a:t>
            </a:r>
          </a:p>
        </p:txBody>
      </p:sp>
      <p:sp>
        <p:nvSpPr>
          <p:cNvPr id="2071557" name="Rectangle 5"/>
          <p:cNvSpPr>
            <a:spLocks noChangeArrowheads="1"/>
          </p:cNvSpPr>
          <p:nvPr/>
        </p:nvSpPr>
        <p:spPr bwMode="auto">
          <a:xfrm>
            <a:off x="4419600" y="2124075"/>
            <a:ext cx="4495800" cy="404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200" b="1">
                <a:solidFill>
                  <a:schemeClr val="tx1"/>
                </a:solidFill>
                <a:latin typeface="Courier New" pitchFamily="-112" charset="0"/>
              </a:rPr>
              <a:t>		lw $a0, 0($sp)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200" b="1">
                <a:solidFill>
                  <a:schemeClr val="tx1"/>
                </a:solidFill>
                <a:latin typeface="Courier New" pitchFamily="-112" charset="0"/>
              </a:rPr>
              <a:t>		addi $a0, $a0, -1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200" b="1">
                <a:solidFill>
                  <a:schemeClr val="tx1"/>
                </a:solidFill>
                <a:latin typeface="Courier New" pitchFamily="-112" charset="0"/>
              </a:rPr>
              <a:t>		add $s0, $v0, $zero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200" b="1">
                <a:solidFill>
                  <a:schemeClr val="tx1"/>
                </a:solidFill>
                <a:latin typeface="Courier New" pitchFamily="-112" charset="0"/>
              </a:rPr>
              <a:t>		jal fib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200" b="1">
                <a:solidFill>
                  <a:schemeClr val="tx1"/>
                </a:solidFill>
                <a:latin typeface="Courier New" pitchFamily="-112" charset="0"/>
              </a:rPr>
              <a:t>		add $v0, $v0, $s0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200" b="1">
                <a:solidFill>
                  <a:schemeClr val="tx1"/>
                </a:solidFill>
                <a:latin typeface="Courier New" pitchFamily="-112" charset="0"/>
              </a:rPr>
              <a:t>fin:	lw $s0, 4($sp)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200" b="1">
                <a:solidFill>
                  <a:schemeClr val="tx1"/>
                </a:solidFill>
                <a:latin typeface="Courier New" pitchFamily="-112" charset="0"/>
              </a:rPr>
              <a:t>		lw $ra, 8($sp)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200" b="1">
                <a:solidFill>
                  <a:schemeClr val="tx1"/>
                </a:solidFill>
                <a:latin typeface="Courier New" pitchFamily="-112" charset="0"/>
              </a:rPr>
              <a:t>		addi $sp, $sp, 12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200" b="1">
                <a:solidFill>
                  <a:schemeClr val="tx1"/>
                </a:solidFill>
                <a:latin typeface="Courier New" pitchFamily="-112" charset="0"/>
              </a:rPr>
              <a:t>		jr $ra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848600" cy="474662"/>
          </a:xfrm>
        </p:spPr>
        <p:txBody>
          <a:bodyPr/>
          <a:lstStyle/>
          <a:p>
            <a:r>
              <a:rPr lang="en-US" dirty="0"/>
              <a:t>Bonus Example: Compile This (1/5)</a:t>
            </a:r>
          </a:p>
        </p:txBody>
      </p:sp>
      <p:sp>
        <p:nvSpPr>
          <p:cNvPr id="207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373688"/>
          </a:xfrm>
        </p:spPr>
        <p:txBody>
          <a:bodyPr/>
          <a:lstStyle/>
          <a:p>
            <a:pPr>
              <a:buFont typeface="Times" pitchFamily="-112" charset="0"/>
              <a:buNone/>
            </a:pPr>
            <a:r>
              <a:rPr lang="en-US" sz="2400" dirty="0">
                <a:latin typeface="Courier New" pitchFamily="-112" charset="0"/>
              </a:rPr>
              <a:t>main() {</a:t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 err="1">
                <a:latin typeface="Courier New" pitchFamily="-112" charset="0"/>
              </a:rPr>
              <a:t>int</a:t>
            </a:r>
            <a:r>
              <a:rPr lang="en-US" sz="2400" dirty="0">
                <a:latin typeface="Courier New" pitchFamily="-112" charset="0"/>
              </a:rPr>
              <a:t> </a:t>
            </a:r>
            <a:r>
              <a:rPr lang="en-US" sz="2400" dirty="0" err="1">
                <a:latin typeface="Courier New" pitchFamily="-112" charset="0"/>
              </a:rPr>
              <a:t>i,j,k,m</a:t>
            </a:r>
            <a:r>
              <a:rPr lang="en-US" sz="2400" dirty="0">
                <a:latin typeface="Courier New" pitchFamily="-112" charset="0"/>
              </a:rPr>
              <a:t>; </a:t>
            </a:r>
            <a:r>
              <a:rPr lang="en-US" sz="2400" dirty="0">
                <a:solidFill>
                  <a:schemeClr val="bg2"/>
                </a:solidFill>
                <a:latin typeface="Courier New" pitchFamily="-112" charset="0"/>
              </a:rPr>
              <a:t>/* i-m:$s0-$s3 */</a:t>
            </a:r>
            <a:br>
              <a:rPr lang="en-US" sz="2400" dirty="0">
                <a:solidFill>
                  <a:schemeClr val="bg2"/>
                </a:solidFill>
                <a:latin typeface="Courier New" pitchFamily="-112" charset="0"/>
              </a:rPr>
            </a:br>
            <a:r>
              <a:rPr lang="en-US" sz="2400" dirty="0">
                <a:latin typeface="Courier New" pitchFamily="-112" charset="0"/>
              </a:rPr>
              <a:t>...</a:t>
            </a:r>
            <a:r>
              <a:rPr lang="en-US" sz="2400" dirty="0">
                <a:solidFill>
                  <a:schemeClr val="bg2"/>
                </a:solidFill>
                <a:latin typeface="Courier New" pitchFamily="-112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ourier New" pitchFamily="-112" charset="0"/>
              </a:rPr>
            </a:br>
            <a:r>
              <a:rPr lang="en-US" sz="2400" dirty="0" err="1">
                <a:latin typeface="Courier New" pitchFamily="-112" charset="0"/>
              </a:rPr>
              <a:t>i</a:t>
            </a:r>
            <a:r>
              <a:rPr lang="en-US" sz="2400" dirty="0">
                <a:latin typeface="Courier New" pitchFamily="-112" charset="0"/>
              </a:rPr>
              <a:t> = </a:t>
            </a:r>
            <a:r>
              <a:rPr lang="en-US" sz="2400" dirty="0" err="1">
                <a:latin typeface="Courier New" pitchFamily="-112" charset="0"/>
              </a:rPr>
              <a:t>mult(j,k</a:t>
            </a:r>
            <a:r>
              <a:rPr lang="en-US" sz="2400" dirty="0">
                <a:latin typeface="Courier New" pitchFamily="-112" charset="0"/>
              </a:rPr>
              <a:t>); ... </a:t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 err="1">
                <a:latin typeface="Courier New" pitchFamily="-112" charset="0"/>
              </a:rPr>
              <a:t>m</a:t>
            </a:r>
            <a:r>
              <a:rPr lang="en-US" sz="2400" dirty="0">
                <a:latin typeface="Courier New" pitchFamily="-112" charset="0"/>
              </a:rPr>
              <a:t> = </a:t>
            </a:r>
            <a:r>
              <a:rPr lang="en-US" sz="2400" dirty="0" err="1">
                <a:latin typeface="Courier New" pitchFamily="-112" charset="0"/>
              </a:rPr>
              <a:t>mult(i,i</a:t>
            </a:r>
            <a:r>
              <a:rPr lang="en-US" sz="2400" dirty="0">
                <a:latin typeface="Courier New" pitchFamily="-112" charset="0"/>
              </a:rPr>
              <a:t>); ...</a:t>
            </a:r>
          </a:p>
          <a:p>
            <a:pPr>
              <a:buFont typeface="Times" pitchFamily="-112" charset="0"/>
              <a:buNone/>
            </a:pPr>
            <a:r>
              <a:rPr lang="en-US" sz="2400" dirty="0">
                <a:latin typeface="Courier New" pitchFamily="-112" charset="0"/>
              </a:rPr>
              <a:t>}</a:t>
            </a:r>
          </a:p>
          <a:p>
            <a:pPr>
              <a:buFont typeface="Times" pitchFamily="-112" charset="0"/>
              <a:buNone/>
            </a:pPr>
            <a:r>
              <a:rPr lang="en-US" sz="2400" dirty="0" err="1">
                <a:latin typeface="Courier New" pitchFamily="-112" charset="0"/>
              </a:rPr>
              <a:t>int</a:t>
            </a:r>
            <a:r>
              <a:rPr lang="en-US" sz="2400" dirty="0">
                <a:latin typeface="Courier New" pitchFamily="-112" charset="0"/>
              </a:rPr>
              <a:t> </a:t>
            </a:r>
            <a:r>
              <a:rPr lang="en-US" sz="2400" dirty="0" err="1">
                <a:latin typeface="Courier New" pitchFamily="-112" charset="0"/>
              </a:rPr>
              <a:t>mult</a:t>
            </a:r>
            <a:r>
              <a:rPr lang="en-US" sz="2400" dirty="0">
                <a:latin typeface="Courier New" pitchFamily="-112" charset="0"/>
              </a:rPr>
              <a:t> (</a:t>
            </a:r>
            <a:r>
              <a:rPr lang="en-US" sz="2400" dirty="0" err="1">
                <a:latin typeface="Courier New" pitchFamily="-112" charset="0"/>
              </a:rPr>
              <a:t>int</a:t>
            </a:r>
            <a:r>
              <a:rPr lang="en-US" sz="2400" dirty="0">
                <a:latin typeface="Courier New" pitchFamily="-112" charset="0"/>
              </a:rPr>
              <a:t> </a:t>
            </a:r>
            <a:r>
              <a:rPr lang="en-US" sz="2400" dirty="0" err="1">
                <a:latin typeface="Courier New" pitchFamily="-112" charset="0"/>
              </a:rPr>
              <a:t>mcand</a:t>
            </a:r>
            <a:r>
              <a:rPr lang="en-US" sz="2400" dirty="0">
                <a:latin typeface="Courier New" pitchFamily="-112" charset="0"/>
              </a:rPr>
              <a:t>, </a:t>
            </a:r>
            <a:r>
              <a:rPr lang="en-US" sz="2400" dirty="0" err="1">
                <a:latin typeface="Courier New" pitchFamily="-112" charset="0"/>
              </a:rPr>
              <a:t>int</a:t>
            </a:r>
            <a:r>
              <a:rPr lang="en-US" sz="2400" dirty="0">
                <a:latin typeface="Courier New" pitchFamily="-112" charset="0"/>
              </a:rPr>
              <a:t> </a:t>
            </a:r>
            <a:r>
              <a:rPr lang="en-US" sz="2400" dirty="0" err="1">
                <a:latin typeface="Courier New" pitchFamily="-112" charset="0"/>
              </a:rPr>
              <a:t>mlier</a:t>
            </a:r>
            <a:r>
              <a:rPr lang="en-US" sz="2400" dirty="0">
                <a:latin typeface="Courier New" pitchFamily="-112" charset="0"/>
              </a:rPr>
              <a:t>){</a:t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 err="1">
                <a:latin typeface="Courier New" pitchFamily="-112" charset="0"/>
              </a:rPr>
              <a:t>int</a:t>
            </a:r>
            <a:r>
              <a:rPr lang="en-US" sz="2400" dirty="0">
                <a:latin typeface="Courier New" pitchFamily="-112" charset="0"/>
              </a:rPr>
              <a:t> product;</a:t>
            </a:r>
          </a:p>
          <a:p>
            <a:pPr>
              <a:buFont typeface="Times" pitchFamily="-112" charset="0"/>
              <a:buNone/>
            </a:pPr>
            <a:r>
              <a:rPr lang="en-US" sz="2400" dirty="0">
                <a:latin typeface="Courier New" pitchFamily="-112" charset="0"/>
              </a:rPr>
              <a:t> product = 0;</a:t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>
                <a:latin typeface="Courier New" pitchFamily="-112" charset="0"/>
              </a:rPr>
              <a:t>while (</a:t>
            </a:r>
            <a:r>
              <a:rPr lang="en-US" sz="2400" dirty="0" err="1">
                <a:latin typeface="Courier New" pitchFamily="-112" charset="0"/>
              </a:rPr>
              <a:t>mlier</a:t>
            </a:r>
            <a:r>
              <a:rPr lang="en-US" sz="2400" dirty="0">
                <a:latin typeface="Courier New" pitchFamily="-112" charset="0"/>
              </a:rPr>
              <a:t> &gt; 0)  {</a:t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>
                <a:latin typeface="Courier New" pitchFamily="-112" charset="0"/>
              </a:rPr>
              <a:t> product += </a:t>
            </a:r>
            <a:r>
              <a:rPr lang="en-US" sz="2400" dirty="0" err="1">
                <a:latin typeface="Courier New" pitchFamily="-112" charset="0"/>
              </a:rPr>
              <a:t>mcand</a:t>
            </a:r>
            <a:r>
              <a:rPr lang="en-US" sz="2400" dirty="0">
                <a:latin typeface="Courier New" pitchFamily="-112" charset="0"/>
              </a:rPr>
              <a:t>;</a:t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>
                <a:latin typeface="Courier New" pitchFamily="-112" charset="0"/>
              </a:rPr>
              <a:t> </a:t>
            </a:r>
            <a:r>
              <a:rPr lang="en-US" sz="2400" dirty="0" err="1">
                <a:latin typeface="Courier New" pitchFamily="-112" charset="0"/>
              </a:rPr>
              <a:t>mlier</a:t>
            </a:r>
            <a:r>
              <a:rPr lang="en-US" sz="2400" dirty="0">
                <a:latin typeface="Courier New" pitchFamily="-112" charset="0"/>
              </a:rPr>
              <a:t> -= 1; }</a:t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>
                <a:latin typeface="Courier New" pitchFamily="-112" charset="0"/>
              </a:rPr>
              <a:t>return product;</a:t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>
                <a:latin typeface="Courier New" pitchFamily="-112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229600" cy="474662"/>
          </a:xfrm>
        </p:spPr>
        <p:txBody>
          <a:bodyPr/>
          <a:lstStyle/>
          <a:p>
            <a:r>
              <a:rPr lang="en-US" dirty="0"/>
              <a:t>Bonus Example: Compile This (2/5)</a:t>
            </a:r>
          </a:p>
        </p:txBody>
      </p:sp>
      <p:sp>
        <p:nvSpPr>
          <p:cNvPr id="207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851150"/>
          </a:xfrm>
        </p:spPr>
        <p:txBody>
          <a:bodyPr/>
          <a:lstStyle/>
          <a:p>
            <a:pPr>
              <a:buFont typeface="Times" pitchFamily="-112" charset="0"/>
              <a:buNone/>
            </a:pPr>
            <a:r>
              <a:rPr lang="en-US" sz="2400" dirty="0">
                <a:latin typeface="Courier New" pitchFamily="-112" charset="0"/>
              </a:rPr>
              <a:t>__start:</a:t>
            </a:r>
          </a:p>
          <a:p>
            <a:pPr>
              <a:buFont typeface="Times" pitchFamily="-112" charset="0"/>
              <a:buNone/>
            </a:pPr>
            <a:r>
              <a:rPr lang="en-US" sz="2400" dirty="0">
                <a:latin typeface="Courier New" pitchFamily="-112" charset="0"/>
              </a:rPr>
              <a:t>... </a:t>
            </a:r>
          </a:p>
          <a:p>
            <a:pPr>
              <a:buFont typeface="Times" pitchFamily="-112" charset="0"/>
              <a:buNone/>
            </a:pPr>
            <a:r>
              <a:rPr lang="en-US" sz="2400" dirty="0">
                <a:latin typeface="Courier New" pitchFamily="-112" charset="0"/>
              </a:rPr>
              <a:t>add $a0,$s1,$0		</a:t>
            </a:r>
            <a:r>
              <a:rPr lang="en-US" sz="2400" i="1" dirty="0">
                <a:solidFill>
                  <a:schemeClr val="bg2"/>
                </a:solidFill>
                <a:latin typeface="Courier New" pitchFamily="-112" charset="0"/>
              </a:rPr>
              <a:t># arg0 = </a:t>
            </a:r>
            <a:r>
              <a:rPr lang="en-US" sz="2400" i="1" dirty="0" err="1">
                <a:solidFill>
                  <a:schemeClr val="bg2"/>
                </a:solidFill>
                <a:latin typeface="Courier New" pitchFamily="-112" charset="0"/>
              </a:rPr>
              <a:t>j</a:t>
            </a:r>
            <a:r>
              <a:rPr lang="en-US" sz="2400" dirty="0">
                <a:solidFill>
                  <a:schemeClr val="bg2"/>
                </a:solidFill>
                <a:latin typeface="Courier New" pitchFamily="-112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ourier New" pitchFamily="-112" charset="0"/>
              </a:rPr>
            </a:br>
            <a:r>
              <a:rPr lang="en-US" sz="2400" dirty="0">
                <a:latin typeface="Courier New" pitchFamily="-112" charset="0"/>
              </a:rPr>
              <a:t>add $a1,$s2,$0		</a:t>
            </a:r>
            <a:r>
              <a:rPr lang="en-US" sz="2400" i="1" dirty="0">
                <a:solidFill>
                  <a:schemeClr val="bg2"/>
                </a:solidFill>
                <a:latin typeface="Courier New" pitchFamily="-112" charset="0"/>
              </a:rPr>
              <a:t># arg1 = </a:t>
            </a:r>
            <a:r>
              <a:rPr lang="en-US" sz="2400" i="1" dirty="0" err="1">
                <a:solidFill>
                  <a:schemeClr val="bg2"/>
                </a:solidFill>
                <a:latin typeface="Courier New" pitchFamily="-112" charset="0"/>
              </a:rPr>
              <a:t>k</a:t>
            </a:r>
            <a:r>
              <a:rPr lang="en-US" sz="2400" i="1" dirty="0">
                <a:latin typeface="Courier New" pitchFamily="-112" charset="0"/>
              </a:rPr>
              <a:t> </a:t>
            </a:r>
            <a:r>
              <a:rPr lang="en-US" sz="2400" dirty="0">
                <a:latin typeface="Courier New" pitchFamily="-112" charset="0"/>
              </a:rPr>
              <a:t/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 err="1">
                <a:latin typeface="Courier New" pitchFamily="-112" charset="0"/>
              </a:rPr>
              <a:t>jal</a:t>
            </a:r>
            <a:r>
              <a:rPr lang="en-US" sz="2400" dirty="0">
                <a:latin typeface="Courier New" pitchFamily="-112" charset="0"/>
              </a:rPr>
              <a:t> </a:t>
            </a:r>
            <a:r>
              <a:rPr lang="en-US" sz="2400" dirty="0" err="1">
                <a:latin typeface="Courier New" pitchFamily="-112" charset="0"/>
              </a:rPr>
              <a:t>mult</a:t>
            </a:r>
            <a:r>
              <a:rPr lang="en-US" sz="2400" dirty="0">
                <a:latin typeface="Courier New" pitchFamily="-112" charset="0"/>
              </a:rPr>
              <a:t>			</a:t>
            </a:r>
            <a:r>
              <a:rPr lang="en-US" sz="2400" i="1" dirty="0">
                <a:solidFill>
                  <a:schemeClr val="bg2"/>
                </a:solidFill>
                <a:latin typeface="Courier New" pitchFamily="-112" charset="0"/>
              </a:rPr>
              <a:t># call </a:t>
            </a:r>
            <a:r>
              <a:rPr lang="en-US" sz="2400" i="1" dirty="0" err="1">
                <a:solidFill>
                  <a:schemeClr val="bg2"/>
                </a:solidFill>
                <a:latin typeface="Courier New" pitchFamily="-112" charset="0"/>
              </a:rPr>
              <a:t>mult</a:t>
            </a:r>
            <a:r>
              <a:rPr lang="en-US" sz="2400" dirty="0">
                <a:latin typeface="Courier New" pitchFamily="-112" charset="0"/>
              </a:rPr>
              <a:t/>
            </a:r>
            <a:br>
              <a:rPr lang="en-US" sz="2400" dirty="0">
                <a:latin typeface="Courier New" pitchFamily="-112" charset="0"/>
              </a:rPr>
            </a:br>
            <a:r>
              <a:rPr lang="en-US" sz="2400" dirty="0">
                <a:latin typeface="Courier New" pitchFamily="-112" charset="0"/>
              </a:rPr>
              <a:t>add $s0,$v0,$0		</a:t>
            </a:r>
            <a:r>
              <a:rPr lang="en-US" sz="2400" i="1" dirty="0">
                <a:solidFill>
                  <a:schemeClr val="bg2"/>
                </a:solidFill>
                <a:latin typeface="Courier New" pitchFamily="-112" charset="0"/>
              </a:rPr>
              <a:t># </a:t>
            </a:r>
            <a:r>
              <a:rPr lang="en-US" sz="2400" i="1" dirty="0" err="1">
                <a:solidFill>
                  <a:schemeClr val="bg2"/>
                </a:solidFill>
                <a:latin typeface="Courier New" pitchFamily="-112" charset="0"/>
              </a:rPr>
              <a:t>i</a:t>
            </a:r>
            <a:r>
              <a:rPr lang="en-US" sz="2400" i="1" dirty="0">
                <a:solidFill>
                  <a:schemeClr val="bg2"/>
                </a:solidFill>
                <a:latin typeface="Courier New" pitchFamily="-112" charset="0"/>
              </a:rPr>
              <a:t> = </a:t>
            </a:r>
            <a:r>
              <a:rPr lang="en-US" sz="2400" i="1" dirty="0" err="1">
                <a:solidFill>
                  <a:schemeClr val="bg2"/>
                </a:solidFill>
                <a:latin typeface="Courier New" pitchFamily="-112" charset="0"/>
              </a:rPr>
              <a:t>mult</a:t>
            </a:r>
            <a:r>
              <a:rPr lang="en-US" sz="2400" i="1" dirty="0">
                <a:solidFill>
                  <a:schemeClr val="bg2"/>
                </a:solidFill>
                <a:latin typeface="Courier New" pitchFamily="-112" charset="0"/>
              </a:rPr>
              <a:t>()</a:t>
            </a:r>
            <a:r>
              <a:rPr lang="en-US" sz="2400" i="1" dirty="0">
                <a:latin typeface="Courier New" pitchFamily="-112" charset="0"/>
              </a:rPr>
              <a:t/>
            </a:r>
            <a:br>
              <a:rPr lang="en-US" sz="2400" i="1" dirty="0">
                <a:latin typeface="Courier New" pitchFamily="-112" charset="0"/>
              </a:rPr>
            </a:br>
            <a:r>
              <a:rPr lang="en-US" sz="2400" dirty="0">
                <a:latin typeface="Courier New" pitchFamily="-112" charset="0"/>
              </a:rPr>
              <a:t>...</a:t>
            </a:r>
          </a:p>
        </p:txBody>
      </p:sp>
      <p:sp>
        <p:nvSpPr>
          <p:cNvPr id="2075652" name="Rectangle 4"/>
          <p:cNvSpPr>
            <a:spLocks noChangeArrowheads="1"/>
          </p:cNvSpPr>
          <p:nvPr/>
        </p:nvSpPr>
        <p:spPr bwMode="auto">
          <a:xfrm>
            <a:off x="609600" y="3832225"/>
            <a:ext cx="7848600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112" charset="0"/>
              <a:buNone/>
            </a:pP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> add $a0,$s0,$0		</a:t>
            </a:r>
            <a:r>
              <a:rPr lang="en-US" sz="2800" b="1" i="1">
                <a:solidFill>
                  <a:schemeClr val="bg2"/>
                </a:solidFill>
                <a:latin typeface="Courier New" pitchFamily="-112" charset="0"/>
              </a:rPr>
              <a:t># arg0 = i</a:t>
            </a: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-112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>add $a1,$s0,$0		</a:t>
            </a:r>
            <a:r>
              <a:rPr lang="en-US" sz="2800" b="1" i="1">
                <a:solidFill>
                  <a:schemeClr val="bg2"/>
                </a:solidFill>
                <a:latin typeface="Courier New" pitchFamily="-112" charset="0"/>
              </a:rPr>
              <a:t># arg1 = i</a:t>
            </a:r>
            <a:r>
              <a:rPr lang="en-US" sz="2800" b="1" i="1">
                <a:solidFill>
                  <a:schemeClr val="tx1"/>
                </a:solidFill>
                <a:latin typeface="Courier New" pitchFamily="-112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-112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>jal mult			</a:t>
            </a:r>
            <a:r>
              <a:rPr lang="en-US" sz="2800" b="1" i="1">
                <a:solidFill>
                  <a:schemeClr val="bg2"/>
                </a:solidFill>
                <a:latin typeface="Courier New" pitchFamily="-112" charset="0"/>
              </a:rPr>
              <a:t># call mult</a:t>
            </a: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-112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>add $s3,$v0,$0		</a:t>
            </a:r>
            <a:r>
              <a:rPr lang="en-US" sz="2800" b="1" i="1">
                <a:solidFill>
                  <a:schemeClr val="bg2"/>
                </a:solidFill>
                <a:latin typeface="Courier New" pitchFamily="-112" charset="0"/>
              </a:rPr>
              <a:t># m = mult()</a:t>
            </a:r>
            <a:r>
              <a:rPr lang="en-US" sz="2800" b="1" i="1">
                <a:solidFill>
                  <a:schemeClr val="tx1"/>
                </a:solidFill>
                <a:latin typeface="Courier New" pitchFamily="-112" charset="0"/>
              </a:rPr>
              <a:t/>
            </a:r>
            <a:br>
              <a:rPr lang="en-US" sz="2800" b="1" i="1">
                <a:solidFill>
                  <a:schemeClr val="tx1"/>
                </a:solidFill>
                <a:latin typeface="Courier New" pitchFamily="-112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>...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075653" name="Rectangle 5"/>
          <p:cNvSpPr>
            <a:spLocks noChangeArrowheads="1"/>
          </p:cNvSpPr>
          <p:nvPr/>
        </p:nvSpPr>
        <p:spPr bwMode="auto">
          <a:xfrm>
            <a:off x="228600" y="5572125"/>
            <a:ext cx="7848600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112" charset="0"/>
              <a:buNone/>
            </a:pP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>	</a:t>
            </a:r>
            <a:r>
              <a:rPr lang="en-US" sz="2400" b="1">
                <a:solidFill>
                  <a:schemeClr val="tx1"/>
                </a:solidFill>
                <a:latin typeface="Courier New" pitchFamily="-112" charset="0"/>
              </a:rPr>
              <a:t>  j __exit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075654" name="Rectangle 6"/>
          <p:cNvSpPr>
            <a:spLocks noChangeArrowheads="1"/>
          </p:cNvSpPr>
          <p:nvPr/>
        </p:nvSpPr>
        <p:spPr bwMode="auto">
          <a:xfrm>
            <a:off x="2895600" y="5257800"/>
            <a:ext cx="56721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400" b="1">
                <a:solidFill>
                  <a:schemeClr val="accent2"/>
                </a:solidFill>
                <a:latin typeface="Courier New" pitchFamily="-112" charset="0"/>
              </a:rPr>
              <a:t>main() {</a:t>
            </a:r>
            <a:br>
              <a:rPr lang="en-US" sz="2400" b="1">
                <a:solidFill>
                  <a:schemeClr val="accent2"/>
                </a:solidFill>
                <a:latin typeface="Courier New" pitchFamily="-112" charset="0"/>
              </a:rPr>
            </a:br>
            <a:r>
              <a:rPr lang="en-US" sz="2400" b="1">
                <a:solidFill>
                  <a:schemeClr val="accent2"/>
                </a:solidFill>
                <a:latin typeface="Courier New" pitchFamily="-112" charset="0"/>
              </a:rPr>
              <a:t>int i,j,k,m;</a:t>
            </a:r>
            <a:r>
              <a:rPr lang="en-US" sz="2400" b="1">
                <a:solidFill>
                  <a:schemeClr val="tx1"/>
                </a:solidFill>
                <a:latin typeface="Courier New" pitchFamily="-112" charset="0"/>
              </a:rPr>
              <a:t> </a:t>
            </a:r>
            <a:r>
              <a:rPr lang="en-US" sz="2400" b="1">
                <a:solidFill>
                  <a:schemeClr val="bg2"/>
                </a:solidFill>
                <a:latin typeface="Courier New" pitchFamily="-112" charset="0"/>
              </a:rPr>
              <a:t>/* i-m:$s0-$s3 */</a:t>
            </a:r>
            <a:br>
              <a:rPr lang="en-US" sz="2400" b="1">
                <a:solidFill>
                  <a:schemeClr val="bg2"/>
                </a:solidFill>
                <a:latin typeface="Courier New" pitchFamily="-112" charset="0"/>
              </a:rPr>
            </a:br>
            <a:r>
              <a:rPr lang="en-US" sz="2400" b="1">
                <a:solidFill>
                  <a:schemeClr val="accent2"/>
                </a:solidFill>
                <a:latin typeface="Courier New" pitchFamily="-112" charset="0"/>
              </a:rPr>
              <a:t>...</a:t>
            </a:r>
            <a:br>
              <a:rPr lang="en-US" sz="2400" b="1">
                <a:solidFill>
                  <a:schemeClr val="accent2"/>
                </a:solidFill>
                <a:latin typeface="Courier New" pitchFamily="-112" charset="0"/>
              </a:rPr>
            </a:br>
            <a:r>
              <a:rPr lang="en-US" sz="2400" b="1">
                <a:solidFill>
                  <a:schemeClr val="accent2"/>
                </a:solidFill>
                <a:latin typeface="Courier New" pitchFamily="-112" charset="0"/>
              </a:rPr>
              <a:t>i = mult(j,k); ... </a:t>
            </a:r>
            <a:br>
              <a:rPr lang="en-US" sz="2400" b="1">
                <a:solidFill>
                  <a:schemeClr val="accent2"/>
                </a:solidFill>
                <a:latin typeface="Courier New" pitchFamily="-112" charset="0"/>
              </a:rPr>
            </a:br>
            <a:r>
              <a:rPr lang="en-US" sz="2400" b="1">
                <a:solidFill>
                  <a:schemeClr val="accent2"/>
                </a:solidFill>
                <a:latin typeface="Courier New" pitchFamily="-112" charset="0"/>
              </a:rPr>
              <a:t>m = mult(i,i); ... }</a:t>
            </a:r>
            <a:endParaRPr lang="en-US" sz="2400" b="1">
              <a:solidFill>
                <a:schemeClr val="tx1"/>
              </a:solidFill>
              <a:latin typeface="Courier New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001000" cy="474662"/>
          </a:xfrm>
        </p:spPr>
        <p:txBody>
          <a:bodyPr/>
          <a:lstStyle/>
          <a:p>
            <a:r>
              <a:rPr lang="en-US" dirty="0"/>
              <a:t>Bonus Example: Compile This (3/5)</a:t>
            </a:r>
          </a:p>
        </p:txBody>
      </p:sp>
      <p:sp>
        <p:nvSpPr>
          <p:cNvPr id="207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940050"/>
          </a:xfrm>
        </p:spPr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>
                <a:latin typeface="Courier New" pitchFamily="-112" charset="0"/>
              </a:rPr>
              <a:t>main</a:t>
            </a:r>
            <a:r>
              <a:rPr lang="en-US" dirty="0"/>
              <a:t> function ends with </a:t>
            </a:r>
            <a:r>
              <a:rPr lang="en-US" dirty="0">
                <a:latin typeface="Courier New" pitchFamily="-112" charset="0"/>
              </a:rPr>
              <a:t>a jump to __exit</a:t>
            </a:r>
            <a:r>
              <a:rPr lang="en-US" dirty="0"/>
              <a:t>, </a:t>
            </a:r>
            <a:r>
              <a:rPr lang="en-US" dirty="0" smtClean="0"/>
              <a:t>not </a:t>
            </a:r>
            <a:r>
              <a:rPr lang="en-US" dirty="0" err="1" smtClean="0">
                <a:latin typeface="Courier New" pitchFamily="-112" charset="0"/>
              </a:rPr>
              <a:t>jr</a:t>
            </a:r>
            <a:r>
              <a:rPr lang="en-US" dirty="0" smtClean="0">
                <a:latin typeface="Courier New" pitchFamily="-112" charset="0"/>
              </a:rPr>
              <a:t> </a:t>
            </a:r>
            <a:r>
              <a:rPr lang="en-US" dirty="0">
                <a:latin typeface="Courier New" pitchFamily="-112" charset="0"/>
              </a:rPr>
              <a:t>$</a:t>
            </a:r>
            <a:r>
              <a:rPr lang="en-US" dirty="0" err="1">
                <a:latin typeface="Courier New" pitchFamily="-112" charset="0"/>
              </a:rPr>
              <a:t>ra</a:t>
            </a:r>
            <a:r>
              <a:rPr lang="en-US" dirty="0"/>
              <a:t>, so there’s no need to save $</a:t>
            </a:r>
            <a:r>
              <a:rPr lang="en-US" dirty="0" err="1"/>
              <a:t>ra</a:t>
            </a:r>
            <a:r>
              <a:rPr lang="en-US" dirty="0"/>
              <a:t> onto stack</a:t>
            </a:r>
          </a:p>
          <a:p>
            <a:pPr lvl="1"/>
            <a:r>
              <a:rPr lang="en-US" dirty="0"/>
              <a:t>all variables used in </a:t>
            </a:r>
            <a:r>
              <a:rPr lang="en-US" dirty="0">
                <a:latin typeface="Courier New" pitchFamily="-112" charset="0"/>
              </a:rPr>
              <a:t>main</a:t>
            </a:r>
            <a:r>
              <a:rPr lang="en-US" dirty="0"/>
              <a:t> function are saved registers, so there’s no need to save these onto stack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848600" cy="474662"/>
          </a:xfrm>
        </p:spPr>
        <p:txBody>
          <a:bodyPr/>
          <a:lstStyle/>
          <a:p>
            <a:r>
              <a:rPr lang="en-US" dirty="0"/>
              <a:t>Bonus Example: Compile This (4/5)</a:t>
            </a:r>
          </a:p>
        </p:txBody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22216"/>
            <a:ext cx="8458200" cy="781050"/>
          </a:xfrm>
        </p:spPr>
        <p:txBody>
          <a:bodyPr/>
          <a:lstStyle/>
          <a:p>
            <a:pPr>
              <a:buFont typeface="Times" pitchFamily="-112" charset="0"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-112" charset="0"/>
              </a:rPr>
              <a:t>mult:</a:t>
            </a:r>
            <a:r>
              <a:rPr lang="en-US" sz="2800">
                <a:latin typeface="Courier New" pitchFamily="-112" charset="0"/>
              </a:rPr>
              <a:t>									add  $t0,$0,$0   	</a:t>
            </a:r>
            <a:r>
              <a:rPr lang="en-US" sz="2800" i="1">
                <a:solidFill>
                  <a:schemeClr val="bg2"/>
                </a:solidFill>
                <a:latin typeface="Courier New" pitchFamily="-112" charset="0"/>
              </a:rPr>
              <a:t># prod=0</a:t>
            </a:r>
            <a:endParaRPr lang="en-US" sz="2800"/>
          </a:p>
        </p:txBody>
      </p:sp>
      <p:sp>
        <p:nvSpPr>
          <p:cNvPr id="2079748" name="Rectangle 4"/>
          <p:cNvSpPr>
            <a:spLocks noChangeArrowheads="1"/>
          </p:cNvSpPr>
          <p:nvPr/>
        </p:nvSpPr>
        <p:spPr bwMode="auto">
          <a:xfrm>
            <a:off x="381000" y="1708016"/>
            <a:ext cx="8458200" cy="2008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112" charset="0"/>
              <a:buNone/>
            </a:pPr>
            <a:r>
              <a:rPr lang="en-US" sz="2800" b="1" dirty="0">
                <a:solidFill>
                  <a:schemeClr val="accent2"/>
                </a:solidFill>
                <a:latin typeface="Courier New" pitchFamily="-112" charset="0"/>
              </a:rPr>
              <a:t>Loop:</a:t>
            </a:r>
            <a: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</a:br>
            <a: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Courier New" pitchFamily="-112" charset="0"/>
              </a:rPr>
              <a:t>slt</a:t>
            </a:r>
            <a: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  <a:t>  $t1,$0,$a1    </a:t>
            </a:r>
            <a: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  <a:t># </a:t>
            </a:r>
            <a:r>
              <a:rPr lang="en-US" sz="2800" b="1" i="1" dirty="0" err="1">
                <a:solidFill>
                  <a:schemeClr val="bg2"/>
                </a:solidFill>
                <a:latin typeface="Courier New" pitchFamily="-112" charset="0"/>
              </a:rPr>
              <a:t>mlr</a:t>
            </a:r>
            <a: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  <a:t> &gt; 0?</a:t>
            </a:r>
            <a:r>
              <a:rPr lang="en-US" sz="2800" b="1" i="1" dirty="0">
                <a:solidFill>
                  <a:schemeClr val="tx1"/>
                </a:solidFill>
                <a:latin typeface="Courier New" pitchFamily="-112" charset="0"/>
              </a:rPr>
              <a:t/>
            </a:r>
            <a:br>
              <a:rPr lang="en-US" sz="2800" b="1" i="1" dirty="0">
                <a:solidFill>
                  <a:schemeClr val="tx1"/>
                </a:solidFill>
                <a:latin typeface="Courier New" pitchFamily="-112" charset="0"/>
              </a:rPr>
            </a:br>
            <a:r>
              <a:rPr lang="en-US" sz="2800" b="1" i="1" dirty="0">
                <a:solidFill>
                  <a:schemeClr val="tx1"/>
                </a:solidFill>
                <a:latin typeface="Courier New" pitchFamily="-112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Courier New" pitchFamily="-112" charset="0"/>
              </a:rPr>
              <a:t>beq</a:t>
            </a:r>
            <a: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  <a:t>  $t1,$0,Fin    </a:t>
            </a:r>
            <a: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  <a:t># no=&gt;Fin</a:t>
            </a:r>
            <a:r>
              <a:rPr lang="en-US" sz="2800" b="1" dirty="0">
                <a:solidFill>
                  <a:schemeClr val="bg2"/>
                </a:solidFill>
                <a:latin typeface="Courier New" pitchFamily="-112" charset="0"/>
              </a:rPr>
              <a:t/>
            </a:r>
            <a:br>
              <a:rPr lang="en-US" sz="2800" b="1" dirty="0">
                <a:solidFill>
                  <a:schemeClr val="bg2"/>
                </a:solidFill>
                <a:latin typeface="Courier New" pitchFamily="-112" charset="0"/>
              </a:rPr>
            </a:br>
            <a:r>
              <a:rPr lang="en-US" sz="2800" b="1" dirty="0">
                <a:solidFill>
                  <a:schemeClr val="bg2"/>
                </a:solidFill>
                <a:latin typeface="Courier New" pitchFamily="-112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  <a:t>add  $t0,$t0,$a0   </a:t>
            </a:r>
            <a: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  <a:t># prod+=mc</a:t>
            </a:r>
            <a:b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</a:br>
            <a: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Courier New" pitchFamily="-112" charset="0"/>
              </a:rPr>
              <a:t>addi</a:t>
            </a:r>
            <a: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  <a:t> $a1,$a1,-1    </a:t>
            </a:r>
            <a: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  <a:t># </a:t>
            </a:r>
            <a:r>
              <a:rPr lang="en-US" sz="2800" b="1" i="1" dirty="0" err="1">
                <a:solidFill>
                  <a:schemeClr val="bg2"/>
                </a:solidFill>
                <a:latin typeface="Courier New" pitchFamily="-112" charset="0"/>
              </a:rPr>
              <a:t>mlr</a:t>
            </a:r>
            <a: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  <a:t>-=1</a:t>
            </a:r>
            <a: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</a:br>
            <a: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Courier New" pitchFamily="-112" charset="0"/>
              </a:rPr>
              <a:t>j</a:t>
            </a:r>
            <a:r>
              <a:rPr lang="en-US" sz="2800" b="1" dirty="0">
                <a:solidFill>
                  <a:schemeClr val="tx1"/>
                </a:solidFill>
                <a:latin typeface="Courier New" pitchFamily="-112" charset="0"/>
              </a:rPr>
              <a:t>    Loop          </a:t>
            </a:r>
            <a: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  <a:t># </a:t>
            </a:r>
            <a:r>
              <a:rPr lang="en-US" sz="2800" b="1" i="1" dirty="0" err="1">
                <a:solidFill>
                  <a:schemeClr val="bg2"/>
                </a:solidFill>
                <a:latin typeface="Courier New" pitchFamily="-112" charset="0"/>
              </a:rPr>
              <a:t>goto</a:t>
            </a:r>
            <a:r>
              <a:rPr lang="en-US" sz="2800" b="1" i="1" dirty="0">
                <a:solidFill>
                  <a:schemeClr val="bg2"/>
                </a:solidFill>
                <a:latin typeface="Courier New" pitchFamily="-112" charset="0"/>
              </a:rPr>
              <a:t> Loop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79749" name="Rectangle 5"/>
          <p:cNvSpPr>
            <a:spLocks noChangeArrowheads="1"/>
          </p:cNvSpPr>
          <p:nvPr/>
        </p:nvSpPr>
        <p:spPr bwMode="auto">
          <a:xfrm>
            <a:off x="304800" y="3841616"/>
            <a:ext cx="8458200" cy="1038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112" charset="0"/>
              <a:buNone/>
            </a:pPr>
            <a:r>
              <a:rPr lang="en-US" sz="2800" b="1">
                <a:solidFill>
                  <a:schemeClr val="accent2"/>
                </a:solidFill>
                <a:latin typeface="Courier New" pitchFamily="-112" charset="0"/>
              </a:rPr>
              <a:t>Fin:</a:t>
            </a: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-112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>   add  $v0,$t0,$0    </a:t>
            </a:r>
            <a:r>
              <a:rPr lang="en-US" sz="2800" b="1" i="1">
                <a:solidFill>
                  <a:schemeClr val="bg2"/>
                </a:solidFill>
                <a:latin typeface="Courier New" pitchFamily="-112" charset="0"/>
              </a:rPr>
              <a:t># $v0=prod</a:t>
            </a:r>
            <a:r>
              <a:rPr lang="en-US" sz="2800" b="1" i="1">
                <a:solidFill>
                  <a:schemeClr val="tx1"/>
                </a:solidFill>
                <a:latin typeface="Courier New" pitchFamily="-112" charset="0"/>
              </a:rPr>
              <a:t/>
            </a:r>
            <a:br>
              <a:rPr lang="en-US" sz="2800" b="1" i="1">
                <a:solidFill>
                  <a:schemeClr val="tx1"/>
                </a:solidFill>
                <a:latin typeface="Courier New" pitchFamily="-112" charset="0"/>
              </a:rPr>
            </a:br>
            <a:r>
              <a:rPr lang="en-US" sz="2800" b="1" i="1">
                <a:solidFill>
                  <a:schemeClr val="tx1"/>
                </a:solidFill>
                <a:latin typeface="Courier New" pitchFamily="-112" charset="0"/>
              </a:rPr>
              <a:t>   </a:t>
            </a:r>
            <a:r>
              <a:rPr lang="en-US" sz="2800" b="1">
                <a:solidFill>
                  <a:schemeClr val="tx1"/>
                </a:solidFill>
                <a:latin typeface="Courier New" pitchFamily="-112" charset="0"/>
              </a:rPr>
              <a:t>jr   $ra           </a:t>
            </a:r>
            <a:r>
              <a:rPr lang="en-US" sz="2800" b="1" i="1">
                <a:solidFill>
                  <a:schemeClr val="bg2"/>
                </a:solidFill>
                <a:latin typeface="Courier New" pitchFamily="-112" charset="0"/>
              </a:rPr>
              <a:t># return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auto">
          <a:xfrm>
            <a:off x="2667000" y="4984616"/>
            <a:ext cx="5109893" cy="17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2000" b="1">
                <a:solidFill>
                  <a:schemeClr val="accent2"/>
                </a:solidFill>
                <a:latin typeface="Courier New" pitchFamily="-112" charset="0"/>
              </a:rPr>
              <a:t>int mult (int mcand, int mlier){</a:t>
            </a:r>
            <a:br>
              <a:rPr lang="en-US" sz="2000" b="1">
                <a:solidFill>
                  <a:schemeClr val="accent2"/>
                </a:solidFill>
                <a:latin typeface="Courier New" pitchFamily="-112" charset="0"/>
              </a:rPr>
            </a:br>
            <a:r>
              <a:rPr lang="en-US" sz="2000" b="1">
                <a:solidFill>
                  <a:schemeClr val="accent2"/>
                </a:solidFill>
                <a:latin typeface="Courier New" pitchFamily="-112" charset="0"/>
              </a:rPr>
              <a:t>int product = 0;</a:t>
            </a:r>
            <a:br>
              <a:rPr lang="en-US" sz="2000" b="1">
                <a:solidFill>
                  <a:schemeClr val="accent2"/>
                </a:solidFill>
                <a:latin typeface="Courier New" pitchFamily="-112" charset="0"/>
              </a:rPr>
            </a:br>
            <a:r>
              <a:rPr lang="en-US" sz="2000" b="1">
                <a:solidFill>
                  <a:schemeClr val="accent2"/>
                </a:solidFill>
                <a:latin typeface="Courier New" pitchFamily="-112" charset="0"/>
              </a:rPr>
              <a:t>while (mlier &gt; 0)  {</a:t>
            </a:r>
            <a:br>
              <a:rPr lang="en-US" sz="2000" b="1">
                <a:solidFill>
                  <a:schemeClr val="accent2"/>
                </a:solidFill>
                <a:latin typeface="Courier New" pitchFamily="-112" charset="0"/>
              </a:rPr>
            </a:br>
            <a:r>
              <a:rPr lang="en-US" sz="2000" b="1">
                <a:solidFill>
                  <a:schemeClr val="accent2"/>
                </a:solidFill>
                <a:latin typeface="Courier New" pitchFamily="-112" charset="0"/>
              </a:rPr>
              <a:t> product += mcand;</a:t>
            </a:r>
            <a:br>
              <a:rPr lang="en-US" sz="2000" b="1">
                <a:solidFill>
                  <a:schemeClr val="accent2"/>
                </a:solidFill>
                <a:latin typeface="Courier New" pitchFamily="-112" charset="0"/>
              </a:rPr>
            </a:br>
            <a:r>
              <a:rPr lang="en-US" sz="2000" b="1">
                <a:solidFill>
                  <a:schemeClr val="accent2"/>
                </a:solidFill>
                <a:latin typeface="Courier New" pitchFamily="-112" charset="0"/>
              </a:rPr>
              <a:t> mlier -= 1; }</a:t>
            </a:r>
            <a:br>
              <a:rPr lang="en-US" sz="2000" b="1">
                <a:solidFill>
                  <a:schemeClr val="accent2"/>
                </a:solidFill>
                <a:latin typeface="Courier New" pitchFamily="-112" charset="0"/>
              </a:rPr>
            </a:br>
            <a:r>
              <a:rPr lang="en-US" sz="2000" b="1">
                <a:solidFill>
                  <a:schemeClr val="accent2"/>
                </a:solidFill>
                <a:latin typeface="Courier New" pitchFamily="-112" charset="0"/>
              </a:rPr>
              <a:t>return product;</a:t>
            </a:r>
            <a:br>
              <a:rPr lang="en-US" sz="2000" b="1">
                <a:solidFill>
                  <a:schemeClr val="accent2"/>
                </a:solidFill>
                <a:latin typeface="Courier New" pitchFamily="-112" charset="0"/>
              </a:rPr>
            </a:br>
            <a:r>
              <a:rPr lang="en-US" sz="2000" b="1">
                <a:solidFill>
                  <a:schemeClr val="accent2"/>
                </a:solidFill>
                <a:latin typeface="Courier New" pitchFamily="-112" charset="0"/>
              </a:rPr>
              <a:t>}</a:t>
            </a:r>
            <a:endParaRPr lang="en-US" sz="2000" b="1">
              <a:solidFill>
                <a:schemeClr val="tx1"/>
              </a:solidFill>
              <a:latin typeface="Courier New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696200" cy="474662"/>
          </a:xfrm>
        </p:spPr>
        <p:txBody>
          <a:bodyPr/>
          <a:lstStyle/>
          <a:p>
            <a:r>
              <a:rPr lang="en-US" dirty="0"/>
              <a:t>Bonus Example: Compile This (5/5)</a:t>
            </a:r>
          </a:p>
        </p:txBody>
      </p:sp>
      <p:sp>
        <p:nvSpPr>
          <p:cNvPr id="208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464175"/>
          </a:xfrm>
        </p:spPr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no </a:t>
            </a:r>
            <a:r>
              <a:rPr lang="en-US" dirty="0" err="1">
                <a:latin typeface="Courier New" pitchFamily="-112" charset="0"/>
              </a:rPr>
              <a:t>jal</a:t>
            </a:r>
            <a:r>
              <a:rPr lang="en-US" dirty="0"/>
              <a:t> calls are made from </a:t>
            </a:r>
            <a:r>
              <a:rPr lang="en-US" dirty="0" err="1">
                <a:latin typeface="Courier New" pitchFamily="-112" charset="0"/>
              </a:rPr>
              <a:t>mult</a:t>
            </a:r>
            <a:r>
              <a:rPr lang="en-US" dirty="0"/>
              <a:t> and we don’t use any saved registers, so we don’t need to save anything onto stack</a:t>
            </a:r>
          </a:p>
          <a:p>
            <a:pPr lvl="1"/>
            <a:r>
              <a:rPr lang="en-US" dirty="0"/>
              <a:t>temp registers are used for intermediate calculations (could have used </a:t>
            </a:r>
            <a:r>
              <a:rPr lang="en-US" dirty="0" err="1"/>
              <a:t>s</a:t>
            </a:r>
            <a:r>
              <a:rPr lang="en-US" dirty="0"/>
              <a:t> registers, but would have to save the caller’s on the stack.)</a:t>
            </a:r>
          </a:p>
          <a:p>
            <a:pPr lvl="1"/>
            <a:r>
              <a:rPr lang="en-US" dirty="0">
                <a:latin typeface="Courier New" pitchFamily="-112" charset="0"/>
              </a:rPr>
              <a:t>$a1</a:t>
            </a:r>
            <a:r>
              <a:rPr lang="en-US" dirty="0"/>
              <a:t> is modified directly (instead of copying into a temp register) since we are free to change it</a:t>
            </a:r>
          </a:p>
          <a:p>
            <a:pPr lvl="1"/>
            <a:r>
              <a:rPr lang="en-US" dirty="0"/>
              <a:t>result is put into </a:t>
            </a:r>
            <a:r>
              <a:rPr lang="en-US" dirty="0">
                <a:latin typeface="Courier New" pitchFamily="-112" charset="0"/>
              </a:rPr>
              <a:t>$v0</a:t>
            </a:r>
            <a:r>
              <a:rPr lang="en-US" dirty="0"/>
              <a:t> before returning (could also have modified </a:t>
            </a:r>
            <a:r>
              <a:rPr lang="en-US" dirty="0">
                <a:latin typeface="Courier New" pitchFamily="-112" charset="0"/>
              </a:rPr>
              <a:t>$v0</a:t>
            </a:r>
            <a:r>
              <a:rPr lang="en-US" dirty="0"/>
              <a:t> directly)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Instruction Representation</a:t>
            </a:r>
            <a:endParaRPr lang="en-US" dirty="0"/>
          </a:p>
        </p:txBody>
      </p:sp>
      <p:sp>
        <p:nvSpPr>
          <p:cNvPr id="209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idea: stored program</a:t>
            </a:r>
          </a:p>
          <a:p>
            <a:pPr lvl="1"/>
            <a:r>
              <a:rPr lang="en-US" dirty="0" smtClean="0"/>
              <a:t> consequences of stored program</a:t>
            </a:r>
          </a:p>
          <a:p>
            <a:r>
              <a:rPr lang="en-US" dirty="0" smtClean="0"/>
              <a:t>Instructions as numbers</a:t>
            </a:r>
          </a:p>
          <a:p>
            <a:r>
              <a:rPr lang="en-US" dirty="0" smtClean="0"/>
              <a:t>Instruction encoding </a:t>
            </a:r>
          </a:p>
          <a:p>
            <a:r>
              <a:rPr lang="en-US" dirty="0" smtClean="0"/>
              <a:t>MIPS instruction format for Add instructions</a:t>
            </a:r>
          </a:p>
          <a:p>
            <a:r>
              <a:rPr lang="en-US" dirty="0" smtClean="0"/>
              <a:t>MIPS instruction format for Immediate, Data transfer instructions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Idea: Stored-Program Concept</a:t>
            </a:r>
            <a:endParaRPr lang="en-US"/>
          </a:p>
        </p:txBody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Computers built on 2 key principles:</a:t>
            </a:r>
          </a:p>
          <a:p>
            <a:pPr lvl="1"/>
            <a:r>
              <a:rPr lang="en-US" dirty="0" smtClean="0"/>
              <a:t>Instructions are represented as bit patterns - can think of these as numbers.</a:t>
            </a:r>
          </a:p>
          <a:p>
            <a:pPr lvl="1"/>
            <a:r>
              <a:rPr lang="en-US" dirty="0" smtClean="0"/>
              <a:t>Therefore, entire programs can be stored in memory to be read or written just like data.</a:t>
            </a:r>
          </a:p>
          <a:p>
            <a:r>
              <a:rPr lang="en-US" dirty="0" smtClean="0"/>
              <a:t>Simplifies SW/HW of computer systems: </a:t>
            </a:r>
          </a:p>
          <a:p>
            <a:pPr lvl="1"/>
            <a:r>
              <a:rPr lang="en-US" dirty="0" smtClean="0"/>
              <a:t>Memory technology for data also used for programs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628491" cy="490391"/>
          </a:xfrm>
        </p:spPr>
        <p:txBody>
          <a:bodyPr/>
          <a:lstStyle/>
          <a:p>
            <a:r>
              <a:rPr lang="en-US" dirty="0"/>
              <a:t>Instruction Support for Functions </a:t>
            </a:r>
            <a:r>
              <a:rPr lang="en-US" dirty="0" smtClean="0"/>
              <a:t>(2/4)</a:t>
            </a:r>
            <a:endParaRPr lang="en-US" dirty="0"/>
          </a:p>
        </p:txBody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64730"/>
          </a:xfrm>
        </p:spPr>
        <p:txBody>
          <a:bodyPr/>
          <a:lstStyle/>
          <a:p>
            <a:r>
              <a:rPr lang="en-US" dirty="0" smtClean="0"/>
              <a:t>Syntax </a:t>
            </a:r>
            <a:r>
              <a:rPr lang="en-US" dirty="0"/>
              <a:t>for </a:t>
            </a:r>
            <a:r>
              <a:rPr lang="en-US" dirty="0" err="1">
                <a:latin typeface="Courier New" pitchFamily="-65" charset="0"/>
              </a:rPr>
              <a:t>jr</a:t>
            </a:r>
            <a:r>
              <a:rPr lang="en-US" dirty="0"/>
              <a:t> (jump register):</a:t>
            </a:r>
          </a:p>
          <a:p>
            <a:pPr lvl="1">
              <a:buFontTx/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jr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 register</a:t>
            </a:r>
            <a:endParaRPr lang="en-US" dirty="0"/>
          </a:p>
          <a:p>
            <a:r>
              <a:rPr lang="en-US" dirty="0"/>
              <a:t>Instead of providing a label to jump to, the </a:t>
            </a:r>
            <a:r>
              <a:rPr lang="en-US" dirty="0" err="1">
                <a:latin typeface="Courier New" pitchFamily="-65" charset="0"/>
              </a:rPr>
              <a:t>jr</a:t>
            </a:r>
            <a:r>
              <a:rPr lang="en-US" dirty="0"/>
              <a:t> instruction provides a register which contains an address to jump to.</a:t>
            </a:r>
          </a:p>
          <a:p>
            <a:r>
              <a:rPr lang="en-US" dirty="0"/>
              <a:t>Very useful for function calls: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jal</a:t>
            </a:r>
            <a:r>
              <a:rPr lang="en-US" dirty="0"/>
              <a:t> stores return address in register </a:t>
            </a:r>
            <a:r>
              <a:rPr lang="en-US" dirty="0">
                <a:latin typeface="Courier" pitchFamily="-65" charset="0"/>
              </a:rPr>
              <a:t>(</a:t>
            </a:r>
            <a:r>
              <a:rPr lang="en-US" dirty="0">
                <a:solidFill>
                  <a:schemeClr val="accent2"/>
                </a:solidFill>
                <a:latin typeface="Courier" pitchFamily="-65" charset="0"/>
              </a:rPr>
              <a:t>$</a:t>
            </a:r>
            <a:r>
              <a:rPr lang="en-US" dirty="0" err="1">
                <a:solidFill>
                  <a:schemeClr val="accent2"/>
                </a:solidFill>
                <a:latin typeface="Courier" pitchFamily="-65" charset="0"/>
              </a:rPr>
              <a:t>ra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jr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 $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ra</a:t>
            </a:r>
            <a:r>
              <a:rPr lang="en-US" dirty="0"/>
              <a:t> jumps back to that address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/>
          <a:lstStyle/>
          <a:p>
            <a:r>
              <a:rPr lang="en-US" dirty="0" smtClean="0"/>
              <a:t>Consequence #1: Everything Addressed</a:t>
            </a:r>
            <a:endParaRPr lang="en-US" dirty="0"/>
          </a:p>
        </p:txBody>
      </p:sp>
      <p:sp>
        <p:nvSpPr>
          <p:cNvPr id="209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Since all instructions and data are stored in memory, everything has a memory address: instructions, data words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both branches and jumps use these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C pointers are just memory addresses: they can point to anything in memory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Unconstrained use of addresses can lead to nasty bugs; up to you in C; limits in Java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One register keeps address of instruction being executed: </a:t>
            </a:r>
            <a:r>
              <a:rPr lang="en-US" sz="2800" dirty="0" smtClean="0">
                <a:solidFill>
                  <a:schemeClr val="accent2"/>
                </a:solidFill>
              </a:rPr>
              <a:t>“Program Counter” (PC)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Basically a pointer to memory: Intel calls it Instruction Address Pointer, a better name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Consequence #2: Binary Compatibility</a:t>
            </a:r>
            <a:endParaRPr lang="en-US"/>
          </a:p>
        </p:txBody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Programs are distributed in binary form</a:t>
            </a:r>
          </a:p>
          <a:p>
            <a:pPr lvl="1"/>
            <a:r>
              <a:rPr lang="en-US" sz="2400" dirty="0" smtClean="0"/>
              <a:t>Programs bound to specific instruction set</a:t>
            </a:r>
          </a:p>
          <a:p>
            <a:pPr lvl="1"/>
            <a:r>
              <a:rPr lang="en-US" sz="2400" dirty="0" smtClean="0"/>
              <a:t>Different version for </a:t>
            </a:r>
            <a:r>
              <a:rPr lang="en-US" sz="2400" dirty="0" smtClean="0">
                <a:solidFill>
                  <a:schemeClr val="accent2"/>
                </a:solidFill>
              </a:rPr>
              <a:t>Macintoshes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accent1"/>
                </a:solidFill>
              </a:rPr>
              <a:t>PC</a:t>
            </a:r>
            <a:r>
              <a:rPr lang="en-US" sz="2400" dirty="0" smtClean="0"/>
              <a:t>s</a:t>
            </a:r>
          </a:p>
          <a:p>
            <a:r>
              <a:rPr lang="en-US" sz="2800" dirty="0" smtClean="0"/>
              <a:t>New machines want to run old programs (“binaries”) as well as programs compiled to new instructions</a:t>
            </a:r>
          </a:p>
          <a:p>
            <a:r>
              <a:rPr lang="en-US" sz="2800" dirty="0" smtClean="0"/>
              <a:t>Leads to “backward compatible” instruction set evolving over time</a:t>
            </a:r>
          </a:p>
          <a:p>
            <a:r>
              <a:rPr lang="en-US" sz="2800" dirty="0" smtClean="0"/>
              <a:t>Selection of Intel 8086 in 1981 for 1st IBM PC is major reason latest PCs still use 80x86 instruction set (Pentium 4); could still run program from 1981 PC today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75288"/>
          </a:xfrm>
        </p:spPr>
        <p:txBody>
          <a:bodyPr/>
          <a:lstStyle/>
          <a:p>
            <a:r>
              <a:rPr lang="en-US" dirty="0"/>
              <a:t>Problem 0: Unsigned # sign-extended?</a:t>
            </a:r>
          </a:p>
          <a:p>
            <a:pPr lvl="1"/>
            <a:r>
              <a:rPr lang="en-US" dirty="0" err="1">
                <a:latin typeface="Courier New" pitchFamily="24" charset="0"/>
              </a:rPr>
              <a:t>addiu</a:t>
            </a:r>
            <a:r>
              <a:rPr lang="en-US" dirty="0"/>
              <a:t>, </a:t>
            </a:r>
            <a:r>
              <a:rPr lang="en-US" dirty="0" err="1">
                <a:latin typeface="Courier New" pitchFamily="24" charset="0"/>
              </a:rPr>
              <a:t>sltiu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sign-extends</a:t>
            </a:r>
            <a:r>
              <a:rPr lang="en-US" dirty="0"/>
              <a:t> </a:t>
            </a:r>
            <a:r>
              <a:rPr lang="en-US" dirty="0" err="1"/>
              <a:t>immediates</a:t>
            </a:r>
            <a:r>
              <a:rPr lang="en-US" dirty="0"/>
              <a:t> to 32 bits. Thus, # is a “signed” integer.</a:t>
            </a:r>
          </a:p>
          <a:p>
            <a:r>
              <a:rPr lang="en-US" dirty="0"/>
              <a:t>Rationale</a:t>
            </a:r>
          </a:p>
          <a:p>
            <a:pPr lvl="1"/>
            <a:r>
              <a:rPr lang="en-US" dirty="0" err="1">
                <a:latin typeface="Courier New" pitchFamily="24" charset="0"/>
              </a:rPr>
              <a:t>addiu</a:t>
            </a:r>
            <a:r>
              <a:rPr lang="en-US" dirty="0"/>
              <a:t> so that can add </a:t>
            </a:r>
            <a:r>
              <a:rPr lang="en-US" dirty="0" err="1"/>
              <a:t>w</a:t>
            </a:r>
            <a:r>
              <a:rPr lang="en-US" dirty="0"/>
              <a:t>/out overflow</a:t>
            </a:r>
          </a:p>
          <a:p>
            <a:pPr lvl="2"/>
            <a:r>
              <a:rPr lang="en-US" dirty="0"/>
              <a:t>See K&amp;R pp. 230, 305</a:t>
            </a:r>
          </a:p>
          <a:p>
            <a:pPr lvl="1"/>
            <a:r>
              <a:rPr lang="en-US" dirty="0" err="1">
                <a:latin typeface="Courier New" pitchFamily="24" charset="0"/>
              </a:rPr>
              <a:t>sltiu</a:t>
            </a:r>
            <a:r>
              <a:rPr lang="en-US" dirty="0"/>
              <a:t> suffers so that we can have</a:t>
            </a:r>
            <a:r>
              <a:rPr lang="en-US" dirty="0" smtClean="0"/>
              <a:t> easy HW</a:t>
            </a:r>
            <a:endParaRPr lang="en-US" dirty="0"/>
          </a:p>
          <a:p>
            <a:pPr lvl="2"/>
            <a:r>
              <a:rPr lang="en-US" dirty="0"/>
              <a:t>Does this mean we’ll get wrong answers?</a:t>
            </a:r>
          </a:p>
          <a:p>
            <a:pPr lvl="2"/>
            <a:r>
              <a:rPr lang="en-US" dirty="0"/>
              <a:t>Nope, it means assembler has to handle any unsigned immediate 2</a:t>
            </a:r>
            <a:r>
              <a:rPr lang="en-US" baseline="30000" dirty="0"/>
              <a:t>15</a:t>
            </a:r>
            <a:r>
              <a:rPr lang="en-US" dirty="0"/>
              <a:t> ≤ </a:t>
            </a:r>
            <a:r>
              <a:rPr lang="en-US" dirty="0" err="1"/>
              <a:t>n</a:t>
            </a:r>
            <a:r>
              <a:rPr lang="en-US" dirty="0"/>
              <a:t> &lt; 2</a:t>
            </a:r>
            <a:r>
              <a:rPr lang="en-US" baseline="30000" dirty="0"/>
              <a:t>16</a:t>
            </a:r>
            <a:r>
              <a:rPr lang="en-US" dirty="0"/>
              <a:t> (I.e., with a </a:t>
            </a:r>
            <a:r>
              <a:rPr lang="en-US" dirty="0">
                <a:latin typeface="Courier New"/>
                <a:cs typeface="Courier New"/>
              </a:rPr>
              <a:t>1</a:t>
            </a:r>
            <a:r>
              <a:rPr lang="en-US" dirty="0"/>
              <a:t> in the 15th bit and </a:t>
            </a:r>
            <a:r>
              <a:rPr lang="en-US" dirty="0">
                <a:latin typeface="Courier New"/>
                <a:cs typeface="Courier New"/>
              </a:rPr>
              <a:t>0</a:t>
            </a:r>
            <a:r>
              <a:rPr lang="en-US" dirty="0"/>
              <a:t>s in the upper 2 bytes) as it does for numbers that are too large. </a:t>
            </a:r>
            <a:r>
              <a:rPr lang="en-US" sz="3200" dirty="0" err="1">
                <a:latin typeface="Symbol" pitchFamily="24" charset="2"/>
              </a:rPr>
              <a:t></a:t>
            </a:r>
            <a:endParaRPr lang="en-US" sz="3200" dirty="0">
              <a:solidFill>
                <a:srgbClr val="000550"/>
              </a:solidFill>
              <a:latin typeface="Symbol" pitchFamily="24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Problems (0/3)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3111500"/>
          </a:xfrm>
        </p:spPr>
        <p:txBody>
          <a:bodyPr/>
          <a:lstStyle/>
          <a:p>
            <a:r>
              <a:rPr lang="en-US" dirty="0"/>
              <a:t>Problem: </a:t>
            </a:r>
          </a:p>
          <a:p>
            <a:pPr lvl="1"/>
            <a:r>
              <a:rPr lang="en-US" dirty="0"/>
              <a:t>Chances are that </a:t>
            </a:r>
            <a:r>
              <a:rPr lang="en-US" dirty="0" err="1">
                <a:latin typeface="Courier New" pitchFamily="24" charset="0"/>
              </a:rPr>
              <a:t>addi</a:t>
            </a:r>
            <a:r>
              <a:rPr lang="en-US" dirty="0"/>
              <a:t>, </a:t>
            </a:r>
            <a:r>
              <a:rPr lang="en-US" dirty="0" err="1">
                <a:latin typeface="Courier New" pitchFamily="24" charset="0"/>
              </a:rPr>
              <a:t>lw</a:t>
            </a:r>
            <a:r>
              <a:rPr lang="en-US" dirty="0"/>
              <a:t>, </a:t>
            </a:r>
            <a:r>
              <a:rPr lang="en-US" dirty="0" err="1">
                <a:latin typeface="Courier New" pitchFamily="24" charset="0"/>
              </a:rPr>
              <a:t>sw</a:t>
            </a:r>
            <a:r>
              <a:rPr lang="en-US" dirty="0"/>
              <a:t> and </a:t>
            </a:r>
            <a:r>
              <a:rPr lang="en-US" dirty="0" err="1">
                <a:latin typeface="Courier New" pitchFamily="24" charset="0"/>
              </a:rPr>
              <a:t>slti</a:t>
            </a:r>
            <a:r>
              <a:rPr lang="en-US" dirty="0"/>
              <a:t> will use </a:t>
            </a:r>
            <a:r>
              <a:rPr lang="en-US" dirty="0" err="1"/>
              <a:t>immediates</a:t>
            </a:r>
            <a:r>
              <a:rPr lang="en-US" dirty="0"/>
              <a:t> small enough to fit in the immediate field.</a:t>
            </a:r>
          </a:p>
          <a:p>
            <a:pPr lvl="1"/>
            <a:r>
              <a:rPr lang="en-US" dirty="0"/>
              <a:t>…but what if it’s too big?</a:t>
            </a:r>
          </a:p>
          <a:p>
            <a:pPr lvl="1"/>
            <a:r>
              <a:rPr lang="en-US" dirty="0"/>
              <a:t>We need a way to deal with a 32-bit immediate in any I-format instruction.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Problem (1/3)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399088"/>
          </a:xfrm>
        </p:spPr>
        <p:txBody>
          <a:bodyPr/>
          <a:lstStyle/>
          <a:p>
            <a:r>
              <a:rPr lang="en-US" dirty="0"/>
              <a:t>Solution to Problem:</a:t>
            </a:r>
          </a:p>
          <a:p>
            <a:pPr lvl="1"/>
            <a:r>
              <a:rPr lang="en-US" dirty="0"/>
              <a:t>Handle it in software + new instruction</a:t>
            </a:r>
          </a:p>
          <a:p>
            <a:pPr lvl="1"/>
            <a:r>
              <a:rPr lang="en-US" dirty="0"/>
              <a:t>Don’t change the current instructions: instead, add a new instruction to help out</a:t>
            </a:r>
          </a:p>
          <a:p>
            <a:r>
              <a:rPr lang="en-US" dirty="0"/>
              <a:t>New instruction:</a:t>
            </a:r>
          </a:p>
          <a:p>
            <a:pPr lvl="1">
              <a:buFontTx/>
              <a:buNone/>
            </a:pPr>
            <a:r>
              <a:rPr lang="en-US" dirty="0"/>
              <a:t>		</a:t>
            </a:r>
            <a:r>
              <a:rPr lang="en-US" dirty="0" err="1">
                <a:latin typeface="Courier New" pitchFamily="24" charset="0"/>
              </a:rPr>
              <a:t>lui</a:t>
            </a:r>
            <a:r>
              <a:rPr lang="en-US" dirty="0">
                <a:latin typeface="Courier New" pitchFamily="24" charset="0"/>
              </a:rPr>
              <a:t>   register, immediate</a:t>
            </a:r>
            <a:endParaRPr lang="en-US" dirty="0"/>
          </a:p>
          <a:p>
            <a:pPr lvl="1"/>
            <a:r>
              <a:rPr lang="en-US" dirty="0"/>
              <a:t>stands for </a:t>
            </a:r>
            <a:r>
              <a:rPr lang="en-US" dirty="0">
                <a:solidFill>
                  <a:schemeClr val="accent2"/>
                </a:solidFill>
              </a:rPr>
              <a:t>L</a:t>
            </a:r>
            <a:r>
              <a:rPr lang="en-US" dirty="0"/>
              <a:t>oad </a:t>
            </a:r>
            <a:r>
              <a:rPr lang="en-US" dirty="0">
                <a:solidFill>
                  <a:schemeClr val="accent2"/>
                </a:solidFill>
              </a:rPr>
              <a:t>U</a:t>
            </a:r>
            <a:r>
              <a:rPr lang="en-US" dirty="0"/>
              <a:t>pper </a:t>
            </a:r>
            <a:r>
              <a:rPr lang="en-US" dirty="0">
                <a:solidFill>
                  <a:schemeClr val="accent2"/>
                </a:solidFill>
              </a:rPr>
              <a:t>I</a:t>
            </a:r>
            <a:r>
              <a:rPr lang="en-US" dirty="0"/>
              <a:t>mmediate</a:t>
            </a:r>
          </a:p>
          <a:p>
            <a:pPr lvl="1"/>
            <a:r>
              <a:rPr lang="en-US" dirty="0"/>
              <a:t>takes 16-bit immediate and puts these bits in the upper half (high order half) of the</a:t>
            </a:r>
            <a:r>
              <a:rPr lang="en-US" dirty="0" smtClean="0"/>
              <a:t> register</a:t>
            </a:r>
            <a:endParaRPr lang="en-US" dirty="0"/>
          </a:p>
          <a:p>
            <a:pPr lvl="1"/>
            <a:r>
              <a:rPr lang="en-US" dirty="0"/>
              <a:t>sets lower half to</a:t>
            </a:r>
            <a:r>
              <a:rPr lang="en-US" dirty="0" smtClean="0"/>
              <a:t> </a:t>
            </a:r>
            <a:r>
              <a:rPr lang="en-US" dirty="0" smtClean="0">
                <a:latin typeface="Courier New"/>
                <a:cs typeface="Courier New"/>
              </a:rPr>
              <a:t>0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Problem (2/3)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276850"/>
          </a:xfrm>
        </p:spPr>
        <p:txBody>
          <a:bodyPr/>
          <a:lstStyle/>
          <a:p>
            <a:r>
              <a:rPr lang="en-US" dirty="0"/>
              <a:t>Solution to Problem (continued):</a:t>
            </a:r>
          </a:p>
          <a:p>
            <a:pPr lvl="1"/>
            <a:r>
              <a:rPr lang="en-US" dirty="0"/>
              <a:t>So how does </a:t>
            </a:r>
            <a:r>
              <a:rPr lang="en-US" dirty="0" err="1">
                <a:latin typeface="Courier New" pitchFamily="24" charset="0"/>
              </a:rPr>
              <a:t>lui</a:t>
            </a:r>
            <a:r>
              <a:rPr lang="en-US" dirty="0"/>
              <a:t> help us?</a:t>
            </a:r>
          </a:p>
          <a:p>
            <a:pPr lvl="1"/>
            <a:r>
              <a:rPr lang="en-US" dirty="0"/>
              <a:t>Example:</a:t>
            </a:r>
          </a:p>
          <a:p>
            <a:pPr lvl="2">
              <a:buFont typeface="Wingdings" pitchFamily="24" charset="2"/>
              <a:buNone/>
            </a:pPr>
            <a:r>
              <a:rPr lang="en-US" dirty="0" smtClean="0"/>
              <a:t>	        </a:t>
            </a:r>
            <a:r>
              <a:rPr lang="en-US" dirty="0" err="1" smtClean="0">
                <a:latin typeface="Courier New" pitchFamily="24" charset="0"/>
              </a:rPr>
              <a:t>addiu</a:t>
            </a:r>
            <a:r>
              <a:rPr lang="en-US" dirty="0" smtClean="0">
                <a:latin typeface="Courier New" pitchFamily="24" charset="0"/>
              </a:rPr>
              <a:t> $</a:t>
            </a:r>
            <a:r>
              <a:rPr lang="en-US" dirty="0">
                <a:latin typeface="Courier New" pitchFamily="24" charset="0"/>
              </a:rPr>
              <a:t>t0,$t0, 0xABABCDCD</a:t>
            </a:r>
            <a:endParaRPr lang="en-US" dirty="0" smtClean="0"/>
          </a:p>
          <a:p>
            <a:pPr lvl="1">
              <a:buFont typeface="Wingdings" pitchFamily="24" charset="2"/>
              <a:buNone/>
            </a:pPr>
            <a:r>
              <a:rPr lang="en-US" dirty="0" smtClean="0"/>
              <a:t>…becomes</a:t>
            </a:r>
          </a:p>
          <a:p>
            <a:pPr lvl="1">
              <a:buFont typeface="Wingdings" pitchFamily="24" charset="2"/>
              <a:buNone/>
            </a:pPr>
            <a:r>
              <a:rPr lang="en-US" dirty="0" smtClean="0">
                <a:latin typeface="Courier New" pitchFamily="24" charset="0"/>
              </a:rPr>
              <a:t>      </a:t>
            </a:r>
            <a:r>
              <a:rPr lang="en-US" dirty="0" err="1" smtClean="0">
                <a:solidFill>
                  <a:srgbClr val="94F0E4"/>
                </a:solidFill>
                <a:latin typeface="Courier New" pitchFamily="24" charset="0"/>
              </a:rPr>
              <a:t>lui</a:t>
            </a:r>
            <a:r>
              <a:rPr lang="en-US" dirty="0" smtClean="0">
                <a:solidFill>
                  <a:srgbClr val="94F0E4"/>
                </a:solidFill>
                <a:latin typeface="Courier New" pitchFamily="24" charset="0"/>
              </a:rPr>
              <a:t> $at 0xABAB</a:t>
            </a:r>
            <a:br>
              <a:rPr lang="en-US" dirty="0" smtClean="0">
                <a:solidFill>
                  <a:srgbClr val="94F0E4"/>
                </a:solidFill>
                <a:latin typeface="Courier New" pitchFamily="24" charset="0"/>
              </a:rPr>
            </a:br>
            <a:r>
              <a:rPr lang="en-US" dirty="0" smtClean="0">
                <a:solidFill>
                  <a:srgbClr val="94F0E4"/>
                </a:solidFill>
                <a:latin typeface="Courier New" pitchFamily="24" charset="0"/>
              </a:rPr>
              <a:t>     </a:t>
            </a:r>
            <a:r>
              <a:rPr lang="en-US" dirty="0" err="1" smtClean="0">
                <a:solidFill>
                  <a:srgbClr val="94F0E4"/>
                </a:solidFill>
                <a:latin typeface="Courier New" pitchFamily="24" charset="0"/>
              </a:rPr>
              <a:t>ori</a:t>
            </a:r>
            <a:r>
              <a:rPr lang="en-US" dirty="0" smtClean="0">
                <a:solidFill>
                  <a:srgbClr val="94F0E4"/>
                </a:solidFill>
                <a:latin typeface="Courier New" pitchFamily="24" charset="0"/>
              </a:rPr>
              <a:t> $at, $at, 0xCDCD</a:t>
            </a:r>
            <a:br>
              <a:rPr lang="en-US" dirty="0" smtClean="0">
                <a:solidFill>
                  <a:srgbClr val="94F0E4"/>
                </a:solidFill>
                <a:latin typeface="Courier New" pitchFamily="24" charset="0"/>
              </a:rPr>
            </a:br>
            <a:r>
              <a:rPr lang="en-US" dirty="0" smtClean="0">
                <a:solidFill>
                  <a:srgbClr val="94F0E4"/>
                </a:solidFill>
                <a:latin typeface="Courier New" pitchFamily="24" charset="0"/>
              </a:rPr>
              <a:t>     </a:t>
            </a:r>
            <a:r>
              <a:rPr lang="en-US" dirty="0" err="1" smtClean="0">
                <a:solidFill>
                  <a:srgbClr val="94F0E4"/>
                </a:solidFill>
                <a:latin typeface="Courier New" pitchFamily="24" charset="0"/>
              </a:rPr>
              <a:t>addu</a:t>
            </a:r>
            <a:r>
              <a:rPr lang="en-US" dirty="0" smtClean="0">
                <a:solidFill>
                  <a:srgbClr val="94F0E4"/>
                </a:solidFill>
                <a:latin typeface="Courier New" pitchFamily="24" charset="0"/>
              </a:rPr>
              <a:t> $t0,$t0,$at</a:t>
            </a:r>
          </a:p>
          <a:p>
            <a:pPr lvl="1"/>
            <a:r>
              <a:rPr lang="en-US" dirty="0"/>
              <a:t>Now each I-format instruction has only a 16-bit immediate.</a:t>
            </a:r>
          </a:p>
          <a:p>
            <a:pPr lvl="1"/>
            <a:r>
              <a:rPr lang="en-US" dirty="0"/>
              <a:t>Wouldn’t it be nice if the assembler would this for us automatically?  (later)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I-Format Problems (3/3)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737225" cy="474662"/>
          </a:xfrm>
        </p:spPr>
        <p:txBody>
          <a:bodyPr/>
          <a:lstStyle/>
          <a:p>
            <a:r>
              <a:rPr lang="en-US"/>
              <a:t>Decoding Machine Language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05800" cy="5453063"/>
          </a:xfrm>
        </p:spPr>
        <p:txBody>
          <a:bodyPr/>
          <a:lstStyle/>
          <a:p>
            <a:pPr marL="609600" indent="-609600">
              <a:lnSpc>
                <a:spcPct val="65000"/>
              </a:lnSpc>
            </a:pPr>
            <a:r>
              <a:rPr lang="en-US"/>
              <a:t>How do we convert 1s and 0s to assembly language and to C code?</a:t>
            </a:r>
          </a:p>
          <a:p>
            <a:pPr marL="1028700" lvl="1" indent="-533400">
              <a:lnSpc>
                <a:spcPct val="75000"/>
              </a:lnSpc>
              <a:buFontTx/>
              <a:buNone/>
            </a:pPr>
            <a:r>
              <a:rPr lang="en-US"/>
              <a:t>Machine language </a:t>
            </a:r>
            <a:r>
              <a:rPr lang="en-US" sz="3200">
                <a:solidFill>
                  <a:srgbClr val="000550"/>
                </a:solidFill>
                <a:latin typeface="Symbol" pitchFamily="17" charset="2"/>
              </a:rPr>
              <a:t></a:t>
            </a:r>
            <a:r>
              <a:rPr lang="en-US"/>
              <a:t> assembly </a:t>
            </a:r>
            <a:r>
              <a:rPr lang="en-US" sz="3200">
                <a:solidFill>
                  <a:srgbClr val="000550"/>
                </a:solidFill>
                <a:latin typeface="Symbol" pitchFamily="17" charset="2"/>
              </a:rPr>
              <a:t></a:t>
            </a:r>
            <a:r>
              <a:rPr lang="en-US"/>
              <a:t> C?</a:t>
            </a:r>
          </a:p>
          <a:p>
            <a:pPr marL="609600" indent="-609600">
              <a:lnSpc>
                <a:spcPct val="65000"/>
              </a:lnSpc>
            </a:pPr>
            <a:r>
              <a:rPr lang="en-US"/>
              <a:t>For each 32 bits:</a:t>
            </a:r>
          </a:p>
          <a:p>
            <a:pPr marL="1028700" lvl="1" indent="-533400">
              <a:lnSpc>
                <a:spcPct val="75000"/>
              </a:lnSpc>
              <a:buFontTx/>
              <a:buAutoNum type="arabicPeriod"/>
            </a:pPr>
            <a:r>
              <a:rPr lang="en-US"/>
              <a:t>Look at </a:t>
            </a:r>
            <a:r>
              <a:rPr lang="en-US">
                <a:latin typeface="Courier New" pitchFamily="17" charset="0"/>
              </a:rPr>
              <a:t>opcode</a:t>
            </a:r>
            <a:r>
              <a:rPr lang="en-US"/>
              <a:t> to distinquish between R-Format, J-Format, and I-Format.</a:t>
            </a:r>
          </a:p>
          <a:p>
            <a:pPr marL="1028700" lvl="1" indent="-533400">
              <a:lnSpc>
                <a:spcPct val="75000"/>
              </a:lnSpc>
              <a:buFontTx/>
              <a:buAutoNum type="arabicPeriod"/>
            </a:pPr>
            <a:r>
              <a:rPr lang="en-US"/>
              <a:t>Use instruction format to determine which fields exist. </a:t>
            </a:r>
          </a:p>
          <a:p>
            <a:pPr marL="1028700" lvl="1" indent="-533400">
              <a:lnSpc>
                <a:spcPct val="75000"/>
              </a:lnSpc>
              <a:buFontTx/>
              <a:buAutoNum type="arabicPeriod"/>
            </a:pPr>
            <a:r>
              <a:rPr lang="en-US"/>
              <a:t>Write out MIPS assembly code, converting each field to name, register number/name, or decimal/hex number.</a:t>
            </a:r>
          </a:p>
          <a:p>
            <a:pPr marL="1028700" lvl="1" indent="-533400">
              <a:lnSpc>
                <a:spcPct val="75000"/>
              </a:lnSpc>
              <a:buFontTx/>
              <a:buAutoNum type="arabicPeriod"/>
            </a:pPr>
            <a:r>
              <a:rPr lang="en-US"/>
              <a:t>Logically convert this MIPS code into valid C code.  Always possible? Unique?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703763" cy="474662"/>
          </a:xfrm>
        </p:spPr>
        <p:txBody>
          <a:bodyPr/>
          <a:lstStyle/>
          <a:p>
            <a:r>
              <a:rPr lang="en-US"/>
              <a:t>Decoding Example (1/7)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5079339"/>
          </a:xfrm>
        </p:spPr>
        <p:txBody>
          <a:bodyPr/>
          <a:lstStyle/>
          <a:p>
            <a:r>
              <a:rPr lang="en-US" dirty="0"/>
              <a:t>Here are six machine language instructions in hexadecimal:</a:t>
            </a:r>
          </a:p>
          <a:p>
            <a:pPr>
              <a:lnSpc>
                <a:spcPct val="85000"/>
              </a:lnSpc>
              <a:spcBef>
                <a:spcPct val="75000"/>
              </a:spcBef>
              <a:buFont typeface="Times" pitchFamily="17" charset="0"/>
              <a:buNone/>
            </a:pPr>
            <a:r>
              <a:rPr lang="en-US" sz="2800" dirty="0" smtClean="0">
                <a:latin typeface="Courier New" pitchFamily="17" charset="0"/>
              </a:rPr>
              <a:t>	00001025</a:t>
            </a:r>
            <a:r>
              <a:rPr lang="en-US" sz="2800" baseline="-25000" dirty="0" smtClean="0">
                <a:latin typeface="Courier New" pitchFamily="17" charset="0"/>
              </a:rPr>
              <a:t>hex</a:t>
            </a:r>
            <a:r>
              <a:rPr lang="en-US" sz="2800" dirty="0">
                <a:latin typeface="Courier New" pitchFamily="17" charset="0"/>
              </a:rPr>
              <a:t/>
            </a:r>
            <a:br>
              <a:rPr lang="en-US" sz="2800" dirty="0">
                <a:latin typeface="Courier New" pitchFamily="17" charset="0"/>
              </a:rPr>
            </a:br>
            <a:r>
              <a:rPr lang="en-US" sz="2800" dirty="0">
                <a:latin typeface="Courier New" pitchFamily="17" charset="0"/>
              </a:rPr>
              <a:t>	0005402A</a:t>
            </a:r>
            <a:r>
              <a:rPr lang="en-US" sz="2800" baseline="-25000" dirty="0">
                <a:latin typeface="Courier New" pitchFamily="17" charset="0"/>
              </a:rPr>
              <a:t>hex</a:t>
            </a:r>
            <a:r>
              <a:rPr lang="en-US" sz="2800" dirty="0">
                <a:latin typeface="Courier New" pitchFamily="17" charset="0"/>
              </a:rPr>
              <a:t/>
            </a:r>
            <a:br>
              <a:rPr lang="en-US" sz="2800" dirty="0">
                <a:latin typeface="Courier New" pitchFamily="17" charset="0"/>
              </a:rPr>
            </a:br>
            <a:r>
              <a:rPr lang="en-US" sz="2800" dirty="0">
                <a:latin typeface="Courier New" pitchFamily="17" charset="0"/>
              </a:rPr>
              <a:t>	11000003</a:t>
            </a:r>
            <a:r>
              <a:rPr lang="en-US" sz="2800" baseline="-25000" dirty="0">
                <a:latin typeface="Courier New" pitchFamily="17" charset="0"/>
              </a:rPr>
              <a:t>hex</a:t>
            </a:r>
            <a:r>
              <a:rPr lang="en-US" sz="2800" dirty="0">
                <a:latin typeface="Courier New" pitchFamily="17" charset="0"/>
              </a:rPr>
              <a:t/>
            </a:r>
            <a:br>
              <a:rPr lang="en-US" sz="2800" dirty="0">
                <a:latin typeface="Courier New" pitchFamily="17" charset="0"/>
              </a:rPr>
            </a:br>
            <a:r>
              <a:rPr lang="en-US" sz="2800" dirty="0">
                <a:latin typeface="Courier New" pitchFamily="17" charset="0"/>
              </a:rPr>
              <a:t>	00441020</a:t>
            </a:r>
            <a:r>
              <a:rPr lang="en-US" sz="2800" baseline="-25000" dirty="0">
                <a:latin typeface="Courier New" pitchFamily="17" charset="0"/>
              </a:rPr>
              <a:t>hex</a:t>
            </a:r>
            <a:r>
              <a:rPr lang="en-US" sz="2800" dirty="0">
                <a:latin typeface="Courier New" pitchFamily="17" charset="0"/>
              </a:rPr>
              <a:t/>
            </a:r>
            <a:br>
              <a:rPr lang="en-US" sz="2800" dirty="0">
                <a:latin typeface="Courier New" pitchFamily="17" charset="0"/>
              </a:rPr>
            </a:br>
            <a:r>
              <a:rPr lang="en-US" sz="2800" dirty="0">
                <a:latin typeface="Courier New" pitchFamily="17" charset="0"/>
              </a:rPr>
              <a:t>	20A5FFFF</a:t>
            </a:r>
            <a:r>
              <a:rPr lang="en-US" sz="2800" baseline="-25000" dirty="0">
                <a:latin typeface="Courier New" pitchFamily="17" charset="0"/>
              </a:rPr>
              <a:t>hex</a:t>
            </a:r>
            <a:r>
              <a:rPr lang="en-US" sz="2800" dirty="0">
                <a:latin typeface="Courier New" pitchFamily="17" charset="0"/>
              </a:rPr>
              <a:t> </a:t>
            </a:r>
            <a:br>
              <a:rPr lang="en-US" sz="2800" dirty="0">
                <a:latin typeface="Courier New" pitchFamily="17" charset="0"/>
              </a:rPr>
            </a:br>
            <a:r>
              <a:rPr lang="en-US" sz="2800" dirty="0">
                <a:latin typeface="Courier New" pitchFamily="17" charset="0"/>
              </a:rPr>
              <a:t>	08100001</a:t>
            </a:r>
            <a:r>
              <a:rPr lang="en-US" sz="2800" baseline="-25000" dirty="0">
                <a:latin typeface="Courier New" pitchFamily="17" charset="0"/>
              </a:rPr>
              <a:t>hex</a:t>
            </a:r>
            <a:endParaRPr lang="en-US" b="0" dirty="0">
              <a:latin typeface="New Century Schlbk" pitchFamily="32" charset="0"/>
            </a:endParaRPr>
          </a:p>
          <a:p>
            <a:r>
              <a:rPr lang="en-US" dirty="0"/>
              <a:t>Let the first instruction be at address 4,194,304</a:t>
            </a:r>
            <a:r>
              <a:rPr lang="en-US" baseline="-25000" dirty="0"/>
              <a:t>ten</a:t>
            </a:r>
            <a:r>
              <a:rPr lang="en-US" dirty="0"/>
              <a:t> (0x00400000</a:t>
            </a:r>
            <a:r>
              <a:rPr lang="en-US" sz="2800" baseline="-25000" dirty="0">
                <a:latin typeface="Courier New" pitchFamily="17" charset="0"/>
              </a:rPr>
              <a:t>hex</a:t>
            </a:r>
            <a:r>
              <a:rPr lang="en-US" dirty="0"/>
              <a:t>).</a:t>
            </a:r>
          </a:p>
          <a:p>
            <a:r>
              <a:rPr lang="en-US" dirty="0"/>
              <a:t>Next step: convert hex to binary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703763" cy="474662"/>
          </a:xfrm>
        </p:spPr>
        <p:txBody>
          <a:bodyPr/>
          <a:lstStyle/>
          <a:p>
            <a:r>
              <a:rPr lang="en-US"/>
              <a:t>Decoding Example (2/7)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176588"/>
          </a:xfrm>
        </p:spPr>
        <p:txBody>
          <a:bodyPr/>
          <a:lstStyle/>
          <a:p>
            <a:r>
              <a:rPr lang="en-US" sz="2800"/>
              <a:t>The six machine language instructions in binary:</a:t>
            </a:r>
            <a:r>
              <a:rPr lang="en-US" sz="2400">
                <a:latin typeface="Courier New" pitchFamily="17" charset="0"/>
              </a:rPr>
              <a:t>	</a:t>
            </a:r>
          </a:p>
          <a:p>
            <a:pPr>
              <a:buFont typeface="Times" pitchFamily="17" charset="0"/>
              <a:buNone/>
            </a:pPr>
            <a:r>
              <a:rPr lang="en-US" sz="2400">
                <a:latin typeface="Courier New" pitchFamily="17" charset="0"/>
              </a:rPr>
              <a:t> 00000000000000000001000000100101</a:t>
            </a:r>
            <a:br>
              <a:rPr lang="en-US" sz="2400">
                <a:latin typeface="Courier New" pitchFamily="17" charset="0"/>
              </a:rPr>
            </a:br>
            <a:r>
              <a:rPr lang="en-US" sz="2400">
                <a:latin typeface="Courier New" pitchFamily="17" charset="0"/>
              </a:rPr>
              <a:t>00000000000001010100000000101010</a:t>
            </a:r>
            <a:br>
              <a:rPr lang="en-US" sz="2400">
                <a:latin typeface="Courier New" pitchFamily="17" charset="0"/>
              </a:rPr>
            </a:br>
            <a:r>
              <a:rPr lang="en-US" sz="2400">
                <a:latin typeface="Courier New" pitchFamily="17" charset="0"/>
              </a:rPr>
              <a:t>00010001000000000000000000000011</a:t>
            </a:r>
            <a:br>
              <a:rPr lang="en-US" sz="2400">
                <a:latin typeface="Courier New" pitchFamily="17" charset="0"/>
              </a:rPr>
            </a:br>
            <a:r>
              <a:rPr lang="en-US" sz="2400">
                <a:latin typeface="Courier New" pitchFamily="17" charset="0"/>
              </a:rPr>
              <a:t>00000000010001000001000000100000</a:t>
            </a:r>
            <a:br>
              <a:rPr lang="en-US" sz="2400">
                <a:latin typeface="Courier New" pitchFamily="17" charset="0"/>
              </a:rPr>
            </a:br>
            <a:r>
              <a:rPr lang="en-US" sz="2400">
                <a:latin typeface="Courier New" pitchFamily="17" charset="0"/>
              </a:rPr>
              <a:t>00100000101001011111111111111111 </a:t>
            </a:r>
            <a:br>
              <a:rPr lang="en-US" sz="2400">
                <a:latin typeface="Courier New" pitchFamily="17" charset="0"/>
              </a:rPr>
            </a:br>
            <a:r>
              <a:rPr lang="en-US" sz="2400">
                <a:latin typeface="Courier New" pitchFamily="17" charset="0"/>
              </a:rPr>
              <a:t>00001000000100000000000000000001</a:t>
            </a:r>
            <a:endParaRPr lang="en-US" sz="2800"/>
          </a:p>
          <a:p>
            <a:r>
              <a:rPr lang="en-US" sz="2800"/>
              <a:t>Next step: identify opcode and format</a:t>
            </a:r>
            <a:endParaRPr lang="en-US" sz="2400">
              <a:latin typeface="Courier New" pitchFamily="17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4800600"/>
            <a:ext cx="8077200" cy="1447800"/>
            <a:chOff x="144" y="1161"/>
            <a:chExt cx="5424" cy="97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2" y="1487"/>
              <a:ext cx="5136" cy="637"/>
              <a:chOff x="432" y="3119"/>
              <a:chExt cx="5136" cy="63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77" y="3119"/>
                <a:ext cx="4672" cy="350"/>
                <a:chOff x="265" y="2495"/>
                <a:chExt cx="4672" cy="350"/>
              </a:xfrm>
            </p:grpSpPr>
            <p:sp>
              <p:nvSpPr>
                <p:cNvPr id="720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65" y="2495"/>
                  <a:ext cx="973" cy="34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1</a:t>
                  </a:r>
                  <a:r>
                    <a:rPr lang="en-US" sz="2800" b="1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4-62</a:t>
                  </a:r>
                  <a:endParaRPr lang="en-US" sz="2000"/>
                </a:p>
              </p:txBody>
            </p:sp>
            <p:sp>
              <p:nvSpPr>
                <p:cNvPr id="72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06" y="2496"/>
                  <a:ext cx="411" cy="34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rs</a:t>
                  </a:r>
                  <a:endParaRPr lang="en-US" sz="2000"/>
                </a:p>
              </p:txBody>
            </p:sp>
            <p:sp>
              <p:nvSpPr>
                <p:cNvPr id="720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07" y="2496"/>
                  <a:ext cx="410" cy="34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rt</a:t>
                  </a:r>
                  <a:endParaRPr lang="en-US" sz="2000"/>
                </a:p>
              </p:txBody>
            </p:sp>
            <p:sp>
              <p:nvSpPr>
                <p:cNvPr id="720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49" y="2546"/>
                  <a:ext cx="12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2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813" y="2546"/>
                  <a:ext cx="124" cy="26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21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03" y="2496"/>
                  <a:ext cx="1413" cy="34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immediate</a:t>
                  </a:r>
                  <a:endParaRPr lang="en-US" sz="2000"/>
                </a:p>
              </p:txBody>
            </p:sp>
          </p:grpSp>
          <p:sp>
            <p:nvSpPr>
              <p:cNvPr id="7197" name="Rectangle 13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" name="Line 14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9" name="Line 15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0" name="Line 16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1" name="Text Box 17"/>
              <p:cNvSpPr txBox="1">
                <a:spLocks noChangeArrowheads="1"/>
              </p:cNvSpPr>
              <p:nvPr/>
            </p:nvSpPr>
            <p:spPr bwMode="auto">
              <a:xfrm>
                <a:off x="524" y="3408"/>
                <a:ext cx="123" cy="3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02" name="Text Box 18"/>
              <p:cNvSpPr txBox="1">
                <a:spLocks noChangeArrowheads="1"/>
              </p:cNvSpPr>
              <p:nvPr/>
            </p:nvSpPr>
            <p:spPr bwMode="auto">
              <a:xfrm>
                <a:off x="1436" y="3408"/>
                <a:ext cx="124" cy="3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03" name="Text Box 19"/>
              <p:cNvSpPr txBox="1">
                <a:spLocks noChangeArrowheads="1"/>
              </p:cNvSpPr>
              <p:nvPr/>
            </p:nvSpPr>
            <p:spPr bwMode="auto">
              <a:xfrm>
                <a:off x="2204" y="3408"/>
                <a:ext cx="123" cy="3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04" name="Text Box 20"/>
              <p:cNvSpPr txBox="1">
                <a:spLocks noChangeArrowheads="1"/>
              </p:cNvSpPr>
              <p:nvPr/>
            </p:nvSpPr>
            <p:spPr bwMode="auto">
              <a:xfrm>
                <a:off x="3836" y="3408"/>
                <a:ext cx="123" cy="3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44" y="1161"/>
              <a:ext cx="5424" cy="676"/>
              <a:chOff x="144" y="2409"/>
              <a:chExt cx="5424" cy="676"/>
            </a:xfrm>
          </p:grpSpPr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32" y="2448"/>
                <a:ext cx="5136" cy="349"/>
                <a:chOff x="240" y="2496"/>
                <a:chExt cx="5136" cy="349"/>
              </a:xfrm>
            </p:grpSpPr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614" y="2496"/>
                  <a:ext cx="4683" cy="349"/>
                  <a:chOff x="614" y="2496"/>
                  <a:chExt cx="4683" cy="349"/>
                </a:xfrm>
              </p:grpSpPr>
              <p:sp>
                <p:nvSpPr>
                  <p:cNvPr id="719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4" y="2496"/>
                    <a:ext cx="267" cy="34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17" charset="0"/>
                      </a:rPr>
                      <a:t>0</a:t>
                    </a:r>
                    <a:endParaRPr lang="en-US" sz="2000"/>
                  </a:p>
                </p:txBody>
              </p:sp>
              <p:sp>
                <p:nvSpPr>
                  <p:cNvPr id="719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8" y="2496"/>
                    <a:ext cx="411" cy="34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17" charset="0"/>
                      </a:rPr>
                      <a:t>rs</a:t>
                    </a:r>
                    <a:endParaRPr lang="en-US" sz="2000"/>
                  </a:p>
                </p:txBody>
              </p:sp>
              <p:sp>
                <p:nvSpPr>
                  <p:cNvPr id="7192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2496"/>
                    <a:ext cx="410" cy="34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17" charset="0"/>
                      </a:rPr>
                      <a:t>rt</a:t>
                    </a:r>
                    <a:endParaRPr lang="en-US" sz="2000"/>
                  </a:p>
                </p:txBody>
              </p:sp>
              <p:sp>
                <p:nvSpPr>
                  <p:cNvPr id="719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6" y="2496"/>
                    <a:ext cx="411" cy="34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17" charset="0"/>
                      </a:rPr>
                      <a:t>rd</a:t>
                    </a:r>
                    <a:endParaRPr lang="en-US" sz="2000"/>
                  </a:p>
                </p:txBody>
              </p:sp>
              <p:sp>
                <p:nvSpPr>
                  <p:cNvPr id="7194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7" y="2496"/>
                    <a:ext cx="840" cy="34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17" charset="0"/>
                      </a:rPr>
                      <a:t>funct</a:t>
                    </a:r>
                    <a:endParaRPr lang="en-US" sz="2000"/>
                  </a:p>
                </p:txBody>
              </p:sp>
              <p:sp>
                <p:nvSpPr>
                  <p:cNvPr id="719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0" y="2496"/>
                    <a:ext cx="840" cy="349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2800" b="1">
                        <a:solidFill>
                          <a:schemeClr val="tx1"/>
                        </a:solidFill>
                        <a:latin typeface="Courier New" pitchFamily="17" charset="0"/>
                      </a:rPr>
                      <a:t>shamt</a:t>
                    </a:r>
                    <a:endParaRPr lang="en-US" sz="2000"/>
                  </a:p>
                </p:txBody>
              </p:sp>
            </p:grpSp>
            <p:sp>
              <p:nvSpPr>
                <p:cNvPr id="7184" name="Rectangle 30"/>
                <p:cNvSpPr>
                  <a:spLocks noChangeArrowheads="1"/>
                </p:cNvSpPr>
                <p:nvPr/>
              </p:nvSpPr>
              <p:spPr bwMode="auto">
                <a:xfrm>
                  <a:off x="240" y="2496"/>
                  <a:ext cx="5136" cy="28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5" name="Line 31"/>
                <p:cNvSpPr>
                  <a:spLocks noChangeShapeType="1"/>
                </p:cNvSpPr>
                <p:nvPr/>
              </p:nvSpPr>
              <p:spPr bwMode="auto">
                <a:xfrm>
                  <a:off x="12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6" name="Line 32"/>
                <p:cNvSpPr>
                  <a:spLocks noChangeShapeType="1"/>
                </p:cNvSpPr>
                <p:nvPr/>
              </p:nvSpPr>
              <p:spPr bwMode="auto">
                <a:xfrm>
                  <a:off x="20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7" name="Line 33"/>
                <p:cNvSpPr>
                  <a:spLocks noChangeShapeType="1"/>
                </p:cNvSpPr>
                <p:nvPr/>
              </p:nvSpPr>
              <p:spPr bwMode="auto">
                <a:xfrm>
                  <a:off x="2784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8" name="Line 34"/>
                <p:cNvSpPr>
                  <a:spLocks noChangeShapeType="1"/>
                </p:cNvSpPr>
                <p:nvPr/>
              </p:nvSpPr>
              <p:spPr bwMode="auto">
                <a:xfrm>
                  <a:off x="3600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9" name="Line 35"/>
                <p:cNvSpPr>
                  <a:spLocks noChangeShapeType="1"/>
                </p:cNvSpPr>
                <p:nvPr/>
              </p:nvSpPr>
              <p:spPr bwMode="auto">
                <a:xfrm>
                  <a:off x="4416" y="249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81" name="Text Box 36"/>
              <p:cNvSpPr txBox="1">
                <a:spLocks noChangeArrowheads="1"/>
              </p:cNvSpPr>
              <p:nvPr/>
            </p:nvSpPr>
            <p:spPr bwMode="auto">
              <a:xfrm>
                <a:off x="144" y="2409"/>
                <a:ext cx="296" cy="3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R</a:t>
                </a:r>
                <a:endParaRPr lang="en-US" sz="2000"/>
              </a:p>
            </p:txBody>
          </p:sp>
          <p:sp>
            <p:nvSpPr>
              <p:cNvPr id="7182" name="Text Box 37"/>
              <p:cNvSpPr txBox="1">
                <a:spLocks noChangeArrowheads="1"/>
              </p:cNvSpPr>
              <p:nvPr/>
            </p:nvSpPr>
            <p:spPr bwMode="auto">
              <a:xfrm>
                <a:off x="192" y="2736"/>
                <a:ext cx="190" cy="3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I</a:t>
                </a:r>
              </a:p>
            </p:txBody>
          </p:sp>
        </p:grpSp>
        <p:sp>
          <p:nvSpPr>
            <p:cNvPr id="7175" name="Rectangle 38"/>
            <p:cNvSpPr>
              <a:spLocks noChangeArrowheads="1"/>
            </p:cNvSpPr>
            <p:nvPr/>
          </p:nvSpPr>
          <p:spPr bwMode="auto">
            <a:xfrm>
              <a:off x="432" y="1776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Line 39"/>
            <p:cNvSpPr>
              <a:spLocks noChangeShapeType="1"/>
            </p:cNvSpPr>
            <p:nvPr/>
          </p:nvSpPr>
          <p:spPr bwMode="auto">
            <a:xfrm>
              <a:off x="1392" y="177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Text Box 40"/>
            <p:cNvSpPr txBox="1">
              <a:spLocks noChangeArrowheads="1"/>
            </p:cNvSpPr>
            <p:nvPr/>
          </p:nvSpPr>
          <p:spPr bwMode="auto">
            <a:xfrm>
              <a:off x="144" y="1769"/>
              <a:ext cx="25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7178" name="Text Box 41"/>
            <p:cNvSpPr txBox="1">
              <a:spLocks noChangeArrowheads="1"/>
            </p:cNvSpPr>
            <p:nvPr/>
          </p:nvSpPr>
          <p:spPr bwMode="auto">
            <a:xfrm>
              <a:off x="2256" y="1776"/>
              <a:ext cx="213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17" charset="0"/>
                </a:rPr>
                <a:t>target address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7179" name="Text Box 42"/>
            <p:cNvSpPr txBox="1">
              <a:spLocks noChangeArrowheads="1"/>
            </p:cNvSpPr>
            <p:nvPr/>
          </p:nvSpPr>
          <p:spPr bwMode="auto">
            <a:xfrm>
              <a:off x="480" y="1784"/>
              <a:ext cx="78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17" charset="0"/>
                </a:rPr>
                <a:t>2</a:t>
              </a:r>
              <a:r>
                <a:rPr lang="en-US" sz="2800" b="1">
                  <a:solidFill>
                    <a:schemeClr val="tx1"/>
                  </a:solidFill>
                </a:rPr>
                <a:t> or </a:t>
              </a:r>
              <a:r>
                <a:rPr lang="en-US" sz="2800" b="1">
                  <a:solidFill>
                    <a:schemeClr val="tx1"/>
                  </a:solidFill>
                  <a:latin typeface="Courier New" pitchFamily="17" charset="0"/>
                </a:rPr>
                <a:t>3</a:t>
              </a:r>
              <a:endParaRPr lang="en-US" sz="2800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703763" cy="474662"/>
          </a:xfrm>
        </p:spPr>
        <p:txBody>
          <a:bodyPr/>
          <a:lstStyle/>
          <a:p>
            <a:r>
              <a:rPr lang="en-US"/>
              <a:t>Decoding Example (3/7)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848600" cy="56372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/>
              <a:t>Select the opcode (first 6 bits) </a:t>
            </a:r>
            <a:br>
              <a:rPr lang="en-US" sz="2800"/>
            </a:br>
            <a:r>
              <a:rPr lang="en-US" sz="2800"/>
              <a:t>to determine the format:</a:t>
            </a:r>
            <a:r>
              <a:rPr lang="en-US" sz="2400">
                <a:latin typeface="Courier New" pitchFamily="17" charset="0"/>
              </a:rPr>
              <a:t>	</a:t>
            </a:r>
          </a:p>
          <a:p>
            <a:pPr marL="508000" lvl="1"/>
            <a:endParaRPr lang="en-US" sz="2000">
              <a:latin typeface="Courier New" pitchFamily="17" charset="0"/>
            </a:endParaRPr>
          </a:p>
          <a:p>
            <a:pPr>
              <a:lnSpc>
                <a:spcPct val="85000"/>
              </a:lnSpc>
              <a:buFont typeface="Times" pitchFamily="17" charset="0"/>
              <a:buNone/>
            </a:pPr>
            <a:r>
              <a:rPr lang="en-US" sz="2400">
                <a:latin typeface="Courier New" pitchFamily="17" charset="0"/>
              </a:rPr>
              <a:t> </a:t>
            </a:r>
            <a: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  <a:t>00000000000000000001000000100101</a:t>
            </a:r>
            <a:b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</a:br>
            <a: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  <a:t>00000000000001010100000000101010</a:t>
            </a:r>
            <a:b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</a:br>
            <a: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  <a:t>00010001000000000000000000000011</a:t>
            </a:r>
            <a:b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</a:br>
            <a: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  <a:t>00000000010001000001000000100000</a:t>
            </a:r>
            <a:b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</a:br>
            <a: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  <a:t>00100000101001011111111111111111 </a:t>
            </a:r>
            <a:b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</a:br>
            <a:r>
              <a:rPr lang="en-US" sz="2400">
                <a:latin typeface="Courier New" pitchFamily="17" charset="0"/>
                <a:ea typeface="Courier New" pitchFamily="17" charset="0"/>
                <a:cs typeface="Courier New" pitchFamily="17" charset="0"/>
              </a:rPr>
              <a:t>00001000000100000000000000000001</a:t>
            </a:r>
            <a:endParaRPr lang="en-US" sz="2800">
              <a:latin typeface="Courier New" pitchFamily="17" charset="0"/>
              <a:ea typeface="Courier New" pitchFamily="17" charset="0"/>
              <a:cs typeface="Courier New" pitchFamily="17" charset="0"/>
            </a:endParaRPr>
          </a:p>
          <a:p>
            <a:pPr>
              <a:lnSpc>
                <a:spcPct val="85000"/>
              </a:lnSpc>
            </a:pPr>
            <a:r>
              <a:rPr lang="en-US" sz="2800"/>
              <a:t>Look at </a:t>
            </a:r>
            <a:r>
              <a:rPr lang="en-US" sz="2800">
                <a:latin typeface="Courier New" pitchFamily="17" charset="0"/>
              </a:rPr>
              <a:t>opcode</a:t>
            </a:r>
            <a:r>
              <a:rPr lang="en-US" sz="2800"/>
              <a:t>: </a:t>
            </a:r>
            <a:br>
              <a:rPr lang="en-US" sz="2800"/>
            </a:br>
            <a:r>
              <a:rPr lang="en-US" sz="2800"/>
              <a:t>0 means R-Format,</a:t>
            </a:r>
            <a:br>
              <a:rPr lang="en-US" sz="2800"/>
            </a:br>
            <a:r>
              <a:rPr lang="en-US" sz="2800"/>
              <a:t>2 or 3 mean J-Format, </a:t>
            </a:r>
            <a:br>
              <a:rPr lang="en-US" sz="2800"/>
            </a:br>
            <a:r>
              <a:rPr lang="en-US" sz="2800"/>
              <a:t>otherwise I-Format.</a:t>
            </a:r>
          </a:p>
          <a:p>
            <a:pPr>
              <a:lnSpc>
                <a:spcPct val="85000"/>
              </a:lnSpc>
            </a:pPr>
            <a:r>
              <a:rPr lang="en-US" sz="2800"/>
              <a:t> Next step: separation of fields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0" y="2057400"/>
            <a:ext cx="1295400" cy="1981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245637" name="Text Box 5"/>
          <p:cNvSpPr txBox="1">
            <a:spLocks noChangeArrowheads="1"/>
          </p:cNvSpPr>
          <p:nvPr/>
        </p:nvSpPr>
        <p:spPr bwMode="auto">
          <a:xfrm>
            <a:off x="425450" y="2057400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R</a:t>
            </a:r>
          </a:p>
        </p:txBody>
      </p:sp>
      <p:sp>
        <p:nvSpPr>
          <p:cNvPr id="2245638" name="Text Box 6"/>
          <p:cNvSpPr txBox="1">
            <a:spLocks noChangeArrowheads="1"/>
          </p:cNvSpPr>
          <p:nvPr/>
        </p:nvSpPr>
        <p:spPr bwMode="auto">
          <a:xfrm>
            <a:off x="425450" y="2438400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R</a:t>
            </a:r>
          </a:p>
        </p:txBody>
      </p:sp>
      <p:sp>
        <p:nvSpPr>
          <p:cNvPr id="2245639" name="Text Box 7"/>
          <p:cNvSpPr txBox="1">
            <a:spLocks noChangeArrowheads="1"/>
          </p:cNvSpPr>
          <p:nvPr/>
        </p:nvSpPr>
        <p:spPr bwMode="auto">
          <a:xfrm>
            <a:off x="493713" y="274320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</a:t>
            </a:r>
          </a:p>
        </p:txBody>
      </p:sp>
      <p:sp>
        <p:nvSpPr>
          <p:cNvPr id="2245640" name="Text Box 8"/>
          <p:cNvSpPr txBox="1">
            <a:spLocks noChangeArrowheads="1"/>
          </p:cNvSpPr>
          <p:nvPr/>
        </p:nvSpPr>
        <p:spPr bwMode="auto">
          <a:xfrm>
            <a:off x="433388" y="30480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R</a:t>
            </a:r>
          </a:p>
        </p:txBody>
      </p:sp>
      <p:sp>
        <p:nvSpPr>
          <p:cNvPr id="2245641" name="Text Box 9"/>
          <p:cNvSpPr txBox="1">
            <a:spLocks noChangeArrowheads="1"/>
          </p:cNvSpPr>
          <p:nvPr/>
        </p:nvSpPr>
        <p:spPr bwMode="auto">
          <a:xfrm>
            <a:off x="493713" y="335280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</a:t>
            </a:r>
          </a:p>
        </p:txBody>
      </p:sp>
      <p:sp>
        <p:nvSpPr>
          <p:cNvPr id="2245642" name="Text Box 10"/>
          <p:cNvSpPr txBox="1">
            <a:spLocks noChangeArrowheads="1"/>
          </p:cNvSpPr>
          <p:nvPr/>
        </p:nvSpPr>
        <p:spPr bwMode="auto">
          <a:xfrm>
            <a:off x="450850" y="3657600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J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0" y="15240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Format: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2070100" y="2093913"/>
          <a:ext cx="4876800" cy="1905000"/>
        </p:xfrm>
        <a:graphic>
          <a:graphicData uri="http://schemas.openxmlformats.org/drawingml/2006/table">
            <a:tbl>
              <a:tblPr/>
              <a:tblGrid>
                <a:gridCol w="901700"/>
                <a:gridCol w="927100"/>
                <a:gridCol w="914400"/>
                <a:gridCol w="914400"/>
                <a:gridCol w="121920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17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5637" grpId="0" autoUpdateAnimBg="0"/>
      <p:bldP spid="2245639" grpId="0" autoUpdateAnimBg="0"/>
      <p:bldP spid="2245640" grpId="0" autoUpdateAnimBg="0"/>
      <p:bldP spid="2245641" grpId="0" autoUpdateAnimBg="0"/>
      <p:bldP spid="224564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628491" cy="490391"/>
          </a:xfrm>
        </p:spPr>
        <p:txBody>
          <a:bodyPr/>
          <a:lstStyle/>
          <a:p>
            <a:r>
              <a:rPr lang="en-US" dirty="0"/>
              <a:t>Instruction Support for Functions </a:t>
            </a:r>
            <a:r>
              <a:rPr lang="en-US" dirty="0" smtClean="0"/>
              <a:t>(3/4)</a:t>
            </a:r>
            <a:endParaRPr lang="en-US" dirty="0"/>
          </a:p>
        </p:txBody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4387867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 ... </a:t>
            </a:r>
            <a:r>
              <a:rPr lang="en-US" sz="2400" dirty="0" err="1">
                <a:latin typeface="Courier New" pitchFamily="-65" charset="0"/>
              </a:rPr>
              <a:t>sum(a,b</a:t>
            </a:r>
            <a:r>
              <a:rPr lang="en-US" sz="2400" dirty="0">
                <a:latin typeface="Courier New" pitchFamily="-65" charset="0"/>
              </a:rPr>
              <a:t>);... </a:t>
            </a:r>
            <a:r>
              <a:rPr lang="en-US" sz="2400" dirty="0">
                <a:solidFill>
                  <a:schemeClr val="bg2"/>
                </a:solidFill>
                <a:latin typeface="Courier New" pitchFamily="-65" charset="0"/>
              </a:rPr>
              <a:t>/* a,b:$s0,$s1 */</a:t>
            </a:r>
            <a:br>
              <a:rPr lang="en-US" sz="24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}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 err="1">
                <a:latin typeface="Courier New" pitchFamily="-65" charset="0"/>
              </a:rPr>
              <a:t>int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sum(int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x</a:t>
            </a:r>
            <a:r>
              <a:rPr lang="en-US" sz="2400" dirty="0">
                <a:latin typeface="Courier New" pitchFamily="-65" charset="0"/>
              </a:rPr>
              <a:t>, </a:t>
            </a:r>
            <a:r>
              <a:rPr lang="en-US" sz="2400" dirty="0" err="1">
                <a:latin typeface="Courier New" pitchFamily="-65" charset="0"/>
              </a:rPr>
              <a:t>int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y</a:t>
            </a:r>
            <a:r>
              <a:rPr lang="en-US" sz="2400" dirty="0">
                <a:latin typeface="Courier New" pitchFamily="-65" charset="0"/>
              </a:rPr>
              <a:t>) {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	return </a:t>
            </a:r>
            <a:r>
              <a:rPr lang="en-US" sz="2400" dirty="0" err="1">
                <a:latin typeface="Courier New" pitchFamily="-65" charset="0"/>
              </a:rPr>
              <a:t>x+y</a:t>
            </a:r>
            <a:r>
              <a:rPr lang="en-US" sz="2400" dirty="0">
                <a:latin typeface="Courier New" pitchFamily="-65" charset="0"/>
              </a:rPr>
              <a:t>;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}</a:t>
            </a:r>
          </a:p>
          <a:p>
            <a:pPr>
              <a:buFont typeface="Times" pitchFamily="-65" charset="0"/>
              <a:buNone/>
            </a:pPr>
            <a:r>
              <a:rPr lang="en-US" sz="2400" dirty="0" smtClean="0"/>
              <a:t> address (shown in decimal)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Times" pitchFamily="-65" charset="0"/>
              <a:buNone/>
            </a:pPr>
            <a:r>
              <a:rPr lang="en-US" sz="2400" dirty="0" smtClean="0"/>
              <a:t>	1000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ourier New" pitchFamily="-65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dirty="0"/>
              <a:t>1004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ourier New" pitchFamily="-65" charset="0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dirty="0"/>
              <a:t>1008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smtClean="0">
                <a:latin typeface="Courier New" pitchFamily="-65" charset="0"/>
              </a:rPr>
              <a:t/>
            </a:r>
            <a:br>
              <a:rPr lang="en-US" sz="2400" dirty="0" smtClean="0">
                <a:latin typeface="Courier New" pitchFamily="-65" charset="0"/>
              </a:rPr>
            </a:br>
            <a:r>
              <a:rPr lang="en-US" sz="2400" dirty="0" smtClean="0"/>
              <a:t>1012</a:t>
            </a:r>
            <a:endParaRPr lang="en-US" sz="2400" dirty="0" smtClean="0">
              <a:latin typeface="Courier New" pitchFamily="-65" charset="0"/>
            </a:endParaRPr>
          </a:p>
          <a:p>
            <a:pPr>
              <a:buFont typeface="Times" pitchFamily="-65" charset="0"/>
              <a:buNone/>
            </a:pPr>
            <a:r>
              <a:rPr lang="en-US" sz="2400" dirty="0" smtClean="0">
                <a:latin typeface="Courier New" pitchFamily="-65" charset="0"/>
              </a:rPr>
              <a:t>	</a:t>
            </a:r>
            <a:r>
              <a:rPr lang="en-US" sz="2400" dirty="0" smtClean="0"/>
              <a:t>2000</a:t>
            </a:r>
            <a:r>
              <a:rPr lang="en-US" sz="2400" dirty="0" smtClean="0">
                <a:latin typeface="Courier New" pitchFamily="-65" charset="0"/>
              </a:rPr>
              <a:t> </a:t>
            </a:r>
            <a:br>
              <a:rPr lang="en-US" sz="2400" dirty="0" smtClean="0">
                <a:latin typeface="Courier New" pitchFamily="-65" charset="0"/>
              </a:rPr>
            </a:br>
            <a:r>
              <a:rPr lang="en-US" sz="2400" dirty="0" smtClean="0"/>
              <a:t>2004</a:t>
            </a:r>
            <a:endParaRPr lang="en-US" sz="2400" dirty="0">
              <a:latin typeface="Courier New" pitchFamily="-65" charset="0"/>
            </a:endParaRPr>
          </a:p>
        </p:txBody>
      </p:sp>
      <p:sp>
        <p:nvSpPr>
          <p:cNvPr id="1961988" name="Line 4"/>
          <p:cNvSpPr>
            <a:spLocks noChangeShapeType="1"/>
          </p:cNvSpPr>
          <p:nvPr/>
        </p:nvSpPr>
        <p:spPr bwMode="auto">
          <a:xfrm>
            <a:off x="533400" y="3048000"/>
            <a:ext cx="7924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1989" name="Text Box 5"/>
          <p:cNvSpPr txBox="1">
            <a:spLocks noChangeArrowheads="1"/>
          </p:cNvSpPr>
          <p:nvPr/>
        </p:nvSpPr>
        <p:spPr bwMode="auto">
          <a:xfrm>
            <a:off x="0" y="1905000"/>
            <a:ext cx="47783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1961990" name="Text Box 6"/>
          <p:cNvSpPr txBox="1">
            <a:spLocks noChangeArrowheads="1"/>
          </p:cNvSpPr>
          <p:nvPr/>
        </p:nvSpPr>
        <p:spPr bwMode="auto">
          <a:xfrm>
            <a:off x="0" y="3505200"/>
            <a:ext cx="523701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Corbel"/>
                <a:cs typeface="Corbel"/>
              </a:rPr>
              <a:t>M</a:t>
            </a:r>
            <a:br>
              <a:rPr lang="en-US" sz="3200" b="1" dirty="0">
                <a:latin typeface="Corbel"/>
                <a:cs typeface="Corbel"/>
              </a:rPr>
            </a:br>
            <a:r>
              <a:rPr lang="en-US" sz="3200" b="1" dirty="0">
                <a:latin typeface="Corbel"/>
                <a:cs typeface="Corbel"/>
              </a:rPr>
              <a:t>I</a:t>
            </a:r>
            <a:br>
              <a:rPr lang="en-US" sz="3200" b="1" dirty="0">
                <a:latin typeface="Corbel"/>
                <a:cs typeface="Corbel"/>
              </a:rPr>
            </a:br>
            <a:r>
              <a:rPr lang="en-US" sz="3200" b="1" dirty="0">
                <a:latin typeface="Corbel"/>
                <a:cs typeface="Corbel"/>
              </a:rPr>
              <a:t>P</a:t>
            </a:r>
            <a:br>
              <a:rPr lang="en-US" sz="3200" b="1" dirty="0">
                <a:latin typeface="Corbel"/>
                <a:cs typeface="Corbel"/>
              </a:rPr>
            </a:br>
            <a:r>
              <a:rPr lang="en-US" sz="3200" b="1" dirty="0">
                <a:latin typeface="Corbel"/>
                <a:cs typeface="Corbel"/>
              </a:rPr>
              <a:t>S</a:t>
            </a:r>
          </a:p>
        </p:txBody>
      </p:sp>
      <p:sp>
        <p:nvSpPr>
          <p:cNvPr id="1961991" name="Rectangle 7"/>
          <p:cNvSpPr>
            <a:spLocks noChangeArrowheads="1"/>
          </p:cNvSpPr>
          <p:nvPr/>
        </p:nvSpPr>
        <p:spPr bwMode="auto">
          <a:xfrm>
            <a:off x="3581400" y="3581400"/>
            <a:ext cx="5257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rbel"/>
                <a:cs typeface="Corbel"/>
              </a:rPr>
              <a:t>In MIPS, all instructions are 4 bytes, and stored in memory just like data. So here we show the addresses of where the programs are stored.</a:t>
            </a:r>
          </a:p>
        </p:txBody>
      </p:sp>
      <p:sp>
        <p:nvSpPr>
          <p:cNvPr id="1961992" name="AutoShape 8"/>
          <p:cNvSpPr>
            <a:spLocks noChangeArrowheads="1"/>
          </p:cNvSpPr>
          <p:nvPr/>
        </p:nvSpPr>
        <p:spPr bwMode="auto">
          <a:xfrm>
            <a:off x="1676400" y="3505200"/>
            <a:ext cx="1600200" cy="2667000"/>
          </a:xfrm>
          <a:prstGeom prst="leftArrow">
            <a:avLst>
              <a:gd name="adj1" fmla="val 48574"/>
              <a:gd name="adj2" fmla="val 5300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703763" cy="474662"/>
          </a:xfrm>
        </p:spPr>
        <p:txBody>
          <a:bodyPr/>
          <a:lstStyle/>
          <a:p>
            <a:r>
              <a:rPr lang="en-US"/>
              <a:t>Decoding Example (4/7)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415925"/>
          </a:xfrm>
        </p:spPr>
        <p:txBody>
          <a:bodyPr/>
          <a:lstStyle/>
          <a:p>
            <a:r>
              <a:rPr lang="en-US"/>
              <a:t>Fields separated based on format/opcode: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057400"/>
            <a:ext cx="8153400" cy="2805113"/>
            <a:chOff x="288" y="1296"/>
            <a:chExt cx="5136" cy="176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96"/>
              <a:ext cx="5136" cy="327"/>
              <a:chOff x="240" y="2496"/>
              <a:chExt cx="5136" cy="327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623" y="2496"/>
                <a:ext cx="4446" cy="327"/>
                <a:chOff x="623" y="2496"/>
                <a:chExt cx="4446" cy="327"/>
              </a:xfrm>
            </p:grpSpPr>
            <p:sp>
              <p:nvSpPr>
                <p:cNvPr id="930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  <p:sp>
              <p:nvSpPr>
                <p:cNvPr id="930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88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  <p:sp>
              <p:nvSpPr>
                <p:cNvPr id="930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87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  <p:sp>
              <p:nvSpPr>
                <p:cNvPr id="930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86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2</a:t>
                  </a:r>
                  <a:endParaRPr lang="en-US" sz="2000"/>
                </a:p>
              </p:txBody>
            </p:sp>
            <p:sp>
              <p:nvSpPr>
                <p:cNvPr id="93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684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37</a:t>
                  </a:r>
                  <a:endParaRPr lang="en-US" sz="2000"/>
                </a:p>
              </p:txBody>
            </p:sp>
            <p:sp>
              <p:nvSpPr>
                <p:cNvPr id="930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885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</p:grpSp>
          <p:sp>
            <p:nvSpPr>
              <p:cNvPr id="9296" name="Rectangle 13"/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7" name="Line 14"/>
              <p:cNvSpPr>
                <a:spLocks noChangeShapeType="1"/>
              </p:cNvSpPr>
              <p:nvPr/>
            </p:nvSpPr>
            <p:spPr bwMode="auto">
              <a:xfrm>
                <a:off x="12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8" name="Line 15"/>
              <p:cNvSpPr>
                <a:spLocks noChangeShapeType="1"/>
              </p:cNvSpPr>
              <p:nvPr/>
            </p:nvSpPr>
            <p:spPr bwMode="auto">
              <a:xfrm>
                <a:off x="20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9" name="Line 16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0" name="Line 17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1" name="Line 18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88" y="1593"/>
              <a:ext cx="5136" cy="327"/>
              <a:chOff x="240" y="2496"/>
              <a:chExt cx="5136" cy="327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623" y="2496"/>
                <a:ext cx="4446" cy="327"/>
                <a:chOff x="623" y="2496"/>
                <a:chExt cx="4446" cy="327"/>
              </a:xfrm>
            </p:grpSpPr>
            <p:sp>
              <p:nvSpPr>
                <p:cNvPr id="92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  <p:sp>
              <p:nvSpPr>
                <p:cNvPr id="92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  <p:sp>
              <p:nvSpPr>
                <p:cNvPr id="929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87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5</a:t>
                  </a:r>
                  <a:endParaRPr lang="en-US" sz="2000"/>
                </a:p>
              </p:txBody>
            </p:sp>
            <p:sp>
              <p:nvSpPr>
                <p:cNvPr id="929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086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8</a:t>
                  </a:r>
                  <a:endParaRPr lang="en-US" sz="2000"/>
                </a:p>
              </p:txBody>
            </p:sp>
            <p:sp>
              <p:nvSpPr>
                <p:cNvPr id="929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684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42</a:t>
                  </a:r>
                  <a:endParaRPr lang="en-US" sz="2000"/>
                </a:p>
              </p:txBody>
            </p:sp>
            <p:sp>
              <p:nvSpPr>
                <p:cNvPr id="929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85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</p:grpSp>
          <p:sp>
            <p:nvSpPr>
              <p:cNvPr id="9283" name="Rectangle 27"/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4" name="Line 28"/>
              <p:cNvSpPr>
                <a:spLocks noChangeShapeType="1"/>
              </p:cNvSpPr>
              <p:nvPr/>
            </p:nvSpPr>
            <p:spPr bwMode="auto">
              <a:xfrm>
                <a:off x="12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5" name="Line 29"/>
              <p:cNvSpPr>
                <a:spLocks noChangeShapeType="1"/>
              </p:cNvSpPr>
              <p:nvPr/>
            </p:nvSpPr>
            <p:spPr bwMode="auto">
              <a:xfrm>
                <a:off x="20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6" name="Line 30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7" name="Line 31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8" name="Line 32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288" y="1872"/>
              <a:ext cx="5136" cy="615"/>
              <a:chOff x="432" y="3120"/>
              <a:chExt cx="5136" cy="615"/>
            </a:xfrm>
          </p:grpSpPr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835" y="3120"/>
                <a:ext cx="4311" cy="327"/>
                <a:chOff x="623" y="2496"/>
                <a:chExt cx="4311" cy="327"/>
              </a:xfrm>
            </p:grpSpPr>
            <p:sp>
              <p:nvSpPr>
                <p:cNvPr id="927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4</a:t>
                  </a:r>
                  <a:endParaRPr lang="en-US" sz="2000"/>
                </a:p>
              </p:txBody>
            </p:sp>
            <p:sp>
              <p:nvSpPr>
                <p:cNvPr id="927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488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8</a:t>
                  </a:r>
                  <a:endParaRPr lang="en-US" sz="2000"/>
                </a:p>
              </p:txBody>
            </p:sp>
            <p:sp>
              <p:nvSpPr>
                <p:cNvPr id="927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287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  <p:sp>
              <p:nvSpPr>
                <p:cNvPr id="927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8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8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818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+3</a:t>
                  </a:r>
                  <a:endParaRPr lang="en-US" sz="2000"/>
                </a:p>
              </p:txBody>
            </p:sp>
          </p:grpSp>
          <p:sp>
            <p:nvSpPr>
              <p:cNvPr id="9268" name="Rectangle 41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9" name="Line 42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0" name="Line 43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1" name="Line 44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2" name="Text Box 45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73" name="Text Box 46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74" name="Text Box 47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75" name="Text Box 48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88" y="2160"/>
              <a:ext cx="5136" cy="327"/>
              <a:chOff x="240" y="2496"/>
              <a:chExt cx="5136" cy="327"/>
            </a:xfrm>
          </p:grpSpPr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623" y="2496"/>
                <a:ext cx="4446" cy="327"/>
                <a:chOff x="623" y="2496"/>
                <a:chExt cx="4446" cy="327"/>
              </a:xfrm>
            </p:grpSpPr>
            <p:sp>
              <p:nvSpPr>
                <p:cNvPr id="926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  <p:sp>
              <p:nvSpPr>
                <p:cNvPr id="926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488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2</a:t>
                  </a:r>
                  <a:endParaRPr lang="en-US" sz="2000"/>
                </a:p>
              </p:txBody>
            </p:sp>
            <p:sp>
              <p:nvSpPr>
                <p:cNvPr id="926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287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4</a:t>
                  </a:r>
                  <a:endParaRPr lang="en-US" sz="2000"/>
                </a:p>
              </p:txBody>
            </p:sp>
            <p:sp>
              <p:nvSpPr>
                <p:cNvPr id="926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086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2</a:t>
                  </a:r>
                  <a:endParaRPr lang="en-US" sz="2000"/>
                </a:p>
              </p:txBody>
            </p:sp>
            <p:sp>
              <p:nvSpPr>
                <p:cNvPr id="926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684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32</a:t>
                  </a:r>
                  <a:endParaRPr lang="en-US" sz="2000"/>
                </a:p>
              </p:txBody>
            </p:sp>
            <p:sp>
              <p:nvSpPr>
                <p:cNvPr id="926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885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0</a:t>
                  </a:r>
                  <a:endParaRPr lang="en-US" sz="2000"/>
                </a:p>
              </p:txBody>
            </p:sp>
          </p:grpSp>
          <p:sp>
            <p:nvSpPr>
              <p:cNvPr id="9255" name="Rectangle 57"/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6" name="Line 58"/>
              <p:cNvSpPr>
                <a:spLocks noChangeShapeType="1"/>
              </p:cNvSpPr>
              <p:nvPr/>
            </p:nvSpPr>
            <p:spPr bwMode="auto">
              <a:xfrm>
                <a:off x="12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7" name="Line 59"/>
              <p:cNvSpPr>
                <a:spLocks noChangeShapeType="1"/>
              </p:cNvSpPr>
              <p:nvPr/>
            </p:nvSpPr>
            <p:spPr bwMode="auto">
              <a:xfrm>
                <a:off x="20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8" name="Line 60"/>
              <p:cNvSpPr>
                <a:spLocks noChangeShapeType="1"/>
              </p:cNvSpPr>
              <p:nvPr/>
            </p:nvSpPr>
            <p:spPr bwMode="auto">
              <a:xfrm>
                <a:off x="2784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9" name="Line 61"/>
              <p:cNvSpPr>
                <a:spLocks noChangeShapeType="1"/>
              </p:cNvSpPr>
              <p:nvPr/>
            </p:nvSpPr>
            <p:spPr bwMode="auto">
              <a:xfrm>
                <a:off x="3600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0" name="Line 62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288" y="2448"/>
              <a:ext cx="5136" cy="615"/>
              <a:chOff x="432" y="3120"/>
              <a:chExt cx="5136" cy="615"/>
            </a:xfrm>
          </p:grpSpPr>
          <p:grpSp>
            <p:nvGrpSpPr>
              <p:cNvPr id="12" name="Group 64"/>
              <p:cNvGrpSpPr>
                <a:grpSpLocks/>
              </p:cNvGrpSpPr>
              <p:nvPr/>
            </p:nvGrpSpPr>
            <p:grpSpPr bwMode="auto">
              <a:xfrm>
                <a:off x="835" y="3120"/>
                <a:ext cx="4311" cy="327"/>
                <a:chOff x="623" y="2496"/>
                <a:chExt cx="4311" cy="327"/>
              </a:xfrm>
            </p:grpSpPr>
            <p:sp>
              <p:nvSpPr>
                <p:cNvPr id="924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623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8</a:t>
                  </a:r>
                  <a:endParaRPr lang="en-US" sz="2000"/>
                </a:p>
              </p:txBody>
            </p:sp>
            <p:sp>
              <p:nvSpPr>
                <p:cNvPr id="924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488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5</a:t>
                  </a:r>
                  <a:endParaRPr lang="en-US" sz="2000"/>
                </a:p>
              </p:txBody>
            </p:sp>
            <p:sp>
              <p:nvSpPr>
                <p:cNvPr id="9250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287" y="2496"/>
                  <a:ext cx="250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5</a:t>
                  </a:r>
                  <a:endParaRPr lang="en-US" sz="2000"/>
                </a:p>
              </p:txBody>
            </p:sp>
            <p:sp>
              <p:nvSpPr>
                <p:cNvPr id="925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153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5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818" y="2546"/>
                  <a:ext cx="116" cy="25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25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818" y="2496"/>
                  <a:ext cx="385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1">
                      <a:solidFill>
                        <a:schemeClr val="tx1"/>
                      </a:solidFill>
                      <a:latin typeface="Courier New" pitchFamily="17" charset="0"/>
                    </a:rPr>
                    <a:t>-1</a:t>
                  </a:r>
                  <a:endParaRPr lang="en-US" sz="2000"/>
                </a:p>
              </p:txBody>
            </p:sp>
          </p:grpSp>
          <p:sp>
            <p:nvSpPr>
              <p:cNvPr id="9240" name="Rectangle 71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1" name="Line 72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2" name="Line 73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3" name="Line 74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4" name="Text Box 75"/>
              <p:cNvSpPr txBox="1">
                <a:spLocks noChangeArrowheads="1"/>
              </p:cNvSpPr>
              <p:nvPr/>
            </p:nvSpPr>
            <p:spPr bwMode="auto">
              <a:xfrm>
                <a:off x="528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45" name="Text Box 76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46" name="Text Box 77"/>
              <p:cNvSpPr txBox="1">
                <a:spLocks noChangeArrowheads="1"/>
              </p:cNvSpPr>
              <p:nvPr/>
            </p:nvSpPr>
            <p:spPr bwMode="auto">
              <a:xfrm>
                <a:off x="2208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47" name="Text Box 78"/>
              <p:cNvSpPr txBox="1">
                <a:spLocks noChangeArrowheads="1"/>
              </p:cNvSpPr>
              <p:nvPr/>
            </p:nvSpPr>
            <p:spPr bwMode="auto">
              <a:xfrm>
                <a:off x="3840" y="3408"/>
                <a:ext cx="11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28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79"/>
            <p:cNvGrpSpPr>
              <a:grpSpLocks/>
            </p:cNvGrpSpPr>
            <p:nvPr/>
          </p:nvGrpSpPr>
          <p:grpSpPr bwMode="auto">
            <a:xfrm>
              <a:off x="288" y="2736"/>
              <a:ext cx="5136" cy="327"/>
              <a:chOff x="336" y="1488"/>
              <a:chExt cx="5136" cy="327"/>
            </a:xfrm>
          </p:grpSpPr>
          <p:sp>
            <p:nvSpPr>
              <p:cNvPr id="9235" name="Text Box 80"/>
              <p:cNvSpPr txBox="1">
                <a:spLocks noChangeArrowheads="1"/>
              </p:cNvSpPr>
              <p:nvPr/>
            </p:nvSpPr>
            <p:spPr bwMode="auto">
              <a:xfrm>
                <a:off x="720" y="1488"/>
                <a:ext cx="25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17" charset="0"/>
                  </a:rPr>
                  <a:t>2</a:t>
                </a:r>
                <a:endParaRPr lang="en-US" sz="2000"/>
              </a:p>
            </p:txBody>
          </p:sp>
          <p:sp>
            <p:nvSpPr>
              <p:cNvPr id="9236" name="Text Box 81"/>
              <p:cNvSpPr txBox="1">
                <a:spLocks noChangeArrowheads="1"/>
              </p:cNvSpPr>
              <p:nvPr/>
            </p:nvSpPr>
            <p:spPr bwMode="auto">
              <a:xfrm>
                <a:off x="2693" y="1488"/>
                <a:ext cx="1326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17" charset="0"/>
                  </a:rPr>
                  <a:t>1,048,577</a:t>
                </a:r>
                <a:endParaRPr lang="en-US" sz="2000"/>
              </a:p>
            </p:txBody>
          </p:sp>
          <p:sp>
            <p:nvSpPr>
              <p:cNvPr id="9237" name="Line 82"/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8" name="Rectangle 83"/>
              <p:cNvSpPr>
                <a:spLocks noChangeArrowheads="1"/>
              </p:cNvSpPr>
              <p:nvPr/>
            </p:nvSpPr>
            <p:spPr bwMode="auto">
              <a:xfrm>
                <a:off x="336" y="1488"/>
                <a:ext cx="5136" cy="28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21" name="Rectangle 84"/>
          <p:cNvSpPr>
            <a:spLocks noChangeArrowheads="1"/>
          </p:cNvSpPr>
          <p:nvPr/>
        </p:nvSpPr>
        <p:spPr bwMode="auto">
          <a:xfrm>
            <a:off x="685800" y="5299075"/>
            <a:ext cx="78486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7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Next step: translate (“disassemble”) to MIPS assembly instructions</a:t>
            </a:r>
          </a:p>
        </p:txBody>
      </p:sp>
      <p:sp>
        <p:nvSpPr>
          <p:cNvPr id="9222" name="Text Box 85"/>
          <p:cNvSpPr txBox="1">
            <a:spLocks noChangeArrowheads="1"/>
          </p:cNvSpPr>
          <p:nvPr/>
        </p:nvSpPr>
        <p:spPr bwMode="auto">
          <a:xfrm>
            <a:off x="0" y="2057400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R</a:t>
            </a:r>
          </a:p>
        </p:txBody>
      </p:sp>
      <p:sp>
        <p:nvSpPr>
          <p:cNvPr id="9223" name="Text Box 86"/>
          <p:cNvSpPr txBox="1">
            <a:spLocks noChangeArrowheads="1"/>
          </p:cNvSpPr>
          <p:nvPr/>
        </p:nvSpPr>
        <p:spPr bwMode="auto">
          <a:xfrm>
            <a:off x="0" y="2514600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R</a:t>
            </a:r>
          </a:p>
        </p:txBody>
      </p:sp>
      <p:sp>
        <p:nvSpPr>
          <p:cNvPr id="9224" name="Text Box 87"/>
          <p:cNvSpPr txBox="1">
            <a:spLocks noChangeArrowheads="1"/>
          </p:cNvSpPr>
          <p:nvPr/>
        </p:nvSpPr>
        <p:spPr bwMode="auto">
          <a:xfrm>
            <a:off x="68263" y="297180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</a:t>
            </a:r>
          </a:p>
        </p:txBody>
      </p:sp>
      <p:sp>
        <p:nvSpPr>
          <p:cNvPr id="9225" name="Text Box 88"/>
          <p:cNvSpPr txBox="1">
            <a:spLocks noChangeArrowheads="1"/>
          </p:cNvSpPr>
          <p:nvPr/>
        </p:nvSpPr>
        <p:spPr bwMode="auto">
          <a:xfrm>
            <a:off x="0" y="3429000"/>
            <a:ext cx="404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R</a:t>
            </a:r>
          </a:p>
        </p:txBody>
      </p:sp>
      <p:sp>
        <p:nvSpPr>
          <p:cNvPr id="9226" name="Text Box 89"/>
          <p:cNvSpPr txBox="1">
            <a:spLocks noChangeArrowheads="1"/>
          </p:cNvSpPr>
          <p:nvPr/>
        </p:nvSpPr>
        <p:spPr bwMode="auto">
          <a:xfrm>
            <a:off x="68263" y="388620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</a:t>
            </a:r>
          </a:p>
        </p:txBody>
      </p:sp>
      <p:sp>
        <p:nvSpPr>
          <p:cNvPr id="9227" name="Text Box 90"/>
          <p:cNvSpPr txBox="1">
            <a:spLocks noChangeArrowheads="1"/>
          </p:cNvSpPr>
          <p:nvPr/>
        </p:nvSpPr>
        <p:spPr bwMode="auto">
          <a:xfrm>
            <a:off x="25400" y="4343400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J</a:t>
            </a:r>
          </a:p>
        </p:txBody>
      </p:sp>
      <p:sp>
        <p:nvSpPr>
          <p:cNvPr id="9228" name="Text Box 91"/>
          <p:cNvSpPr txBox="1">
            <a:spLocks noChangeArrowheads="1"/>
          </p:cNvSpPr>
          <p:nvPr/>
        </p:nvSpPr>
        <p:spPr bwMode="auto">
          <a:xfrm>
            <a:off x="0" y="15240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Format: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703763" cy="474662"/>
          </a:xfrm>
        </p:spPr>
        <p:txBody>
          <a:bodyPr/>
          <a:lstStyle/>
          <a:p>
            <a:r>
              <a:rPr lang="en-US"/>
              <a:t>Decoding Example (5/7)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268663"/>
          </a:xfrm>
        </p:spPr>
        <p:txBody>
          <a:bodyPr/>
          <a:lstStyle/>
          <a:p>
            <a:pPr>
              <a:tabLst>
                <a:tab pos="857250" algn="l"/>
                <a:tab pos="3429000" algn="l"/>
              </a:tabLst>
            </a:pPr>
            <a:r>
              <a:rPr lang="en-US"/>
              <a:t>MIPS Assembly (Part 1):</a:t>
            </a:r>
          </a:p>
          <a:p>
            <a:pPr>
              <a:buFont typeface="Times" pitchFamily="17" charset="0"/>
              <a:buNone/>
              <a:tabLst>
                <a:tab pos="857250" algn="l"/>
                <a:tab pos="3429000" algn="l"/>
              </a:tabLst>
            </a:pPr>
            <a:r>
              <a:rPr lang="en-US" sz="2800">
                <a:latin typeface="Courier New" pitchFamily="17" charset="0"/>
              </a:rPr>
              <a:t>	</a:t>
            </a:r>
            <a:r>
              <a:rPr lang="en-US" sz="2800"/>
              <a:t>Address:</a:t>
            </a:r>
            <a:r>
              <a:rPr lang="en-US" sz="2800">
                <a:latin typeface="Courier New" pitchFamily="17" charset="0"/>
              </a:rPr>
              <a:t>	</a:t>
            </a:r>
            <a:r>
              <a:rPr lang="en-US" sz="2800"/>
              <a:t>Assembly instructions:</a:t>
            </a:r>
          </a:p>
          <a:p>
            <a:pPr>
              <a:buFont typeface="Times" pitchFamily="17" charset="0"/>
              <a:buNone/>
              <a:tabLst>
                <a:tab pos="857250" algn="l"/>
                <a:tab pos="3429000" algn="l"/>
              </a:tabLst>
            </a:pPr>
            <a:r>
              <a:rPr lang="en-US" sz="2800">
                <a:latin typeface="Courier New" pitchFamily="17" charset="0"/>
              </a:rPr>
              <a:t>		0x00400000     or    $2,$0,$0		0x00400004     slt   $8,$0,$5		0x00400008     beq   $8,$0,3		0x0040000c     add   $2,$2,$4		0x00400010     addi  $5,$5,-1		0x00400014     j     0x100001</a:t>
            </a:r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4648200"/>
            <a:ext cx="7848600" cy="1146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7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Better solution: translate to more meaningful MIPS instructions (fix the branch/jump and add labels, registers)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703763" cy="474662"/>
          </a:xfrm>
        </p:spPr>
        <p:txBody>
          <a:bodyPr/>
          <a:lstStyle/>
          <a:p>
            <a:r>
              <a:rPr lang="en-US"/>
              <a:t>Decoding Example (6/7)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667125"/>
          </a:xfrm>
        </p:spPr>
        <p:txBody>
          <a:bodyPr/>
          <a:lstStyle/>
          <a:p>
            <a:r>
              <a:rPr lang="en-US"/>
              <a:t>MIPS Assembly (Part 2):</a:t>
            </a: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r>
              <a:rPr lang="en-US"/>
              <a:t>				</a:t>
            </a:r>
            <a:r>
              <a:rPr lang="en-US">
                <a:latin typeface="Courier New" pitchFamily="17" charset="0"/>
              </a:rPr>
              <a:t>or    $v0,$0,$0			Loop:	slt   $t0,$0,$a1					beq   $t0,$0,Exit					add   $v0,$v0,$a0					addi  $a1,$a1,-1					j     Loop				Exit:</a:t>
            </a: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5451475"/>
            <a:ext cx="62484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17" charset="0"/>
              <a:buChar char="•"/>
            </a:pPr>
            <a:r>
              <a:rPr lang="en-US" sz="3200" b="1">
                <a:solidFill>
                  <a:schemeClr val="tx1"/>
                </a:solidFill>
              </a:rPr>
              <a:t>Next step: translate to C code (must be creative!)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703763" cy="474662"/>
          </a:xfrm>
        </p:spPr>
        <p:txBody>
          <a:bodyPr/>
          <a:lstStyle/>
          <a:p>
            <a:r>
              <a:rPr lang="en-US"/>
              <a:t>Decoding Example (7/7)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762000"/>
            <a:ext cx="6400800" cy="3348038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After </a:t>
            </a:r>
            <a:r>
              <a:rPr lang="en-US"/>
              <a:t>C code (Mapping below)</a:t>
            </a:r>
            <a:br>
              <a:rPr lang="en-US"/>
            </a:br>
            <a:r>
              <a:rPr lang="en-US"/>
              <a:t>	</a:t>
            </a:r>
            <a:r>
              <a:rPr lang="en-US" sz="2800">
                <a:latin typeface="Courier New" pitchFamily="17" charset="0"/>
              </a:rPr>
              <a:t>$v0</a:t>
            </a:r>
            <a:r>
              <a:rPr lang="en-US" sz="2800"/>
              <a:t>: product				</a:t>
            </a:r>
            <a:r>
              <a:rPr lang="en-US" sz="2800">
                <a:latin typeface="Courier New" pitchFamily="17" charset="0"/>
              </a:rPr>
              <a:t>$a0</a:t>
            </a:r>
            <a:r>
              <a:rPr lang="en-US" sz="2800"/>
              <a:t>: multiplicand			</a:t>
            </a:r>
            <a:r>
              <a:rPr lang="en-US" sz="2800">
                <a:latin typeface="Courier New" pitchFamily="17" charset="0"/>
              </a:rPr>
              <a:t>$a1</a:t>
            </a:r>
            <a:r>
              <a:rPr lang="en-US" sz="2800"/>
              <a:t>: multiplier</a:t>
            </a:r>
            <a:endParaRPr lang="en-US"/>
          </a:p>
          <a:p>
            <a:pPr>
              <a:buFont typeface="Times" pitchFamily="17" charset="0"/>
              <a:buNone/>
            </a:pPr>
            <a:r>
              <a:rPr lang="en-US" sz="2800">
                <a:latin typeface="Courier New" pitchFamily="17" charset="0"/>
              </a:rPr>
              <a:t>	product = 0;</a:t>
            </a:r>
            <a:br>
              <a:rPr lang="en-US" sz="2800">
                <a:latin typeface="Courier New" pitchFamily="17" charset="0"/>
              </a:rPr>
            </a:br>
            <a:r>
              <a:rPr lang="en-US" sz="2800">
                <a:latin typeface="Courier New" pitchFamily="17" charset="0"/>
              </a:rPr>
              <a:t>while (multiplier &gt; 0) {</a:t>
            </a:r>
            <a:br>
              <a:rPr lang="en-US" sz="2800">
                <a:latin typeface="Courier New" pitchFamily="17" charset="0"/>
              </a:rPr>
            </a:br>
            <a:r>
              <a:rPr lang="en-US" sz="2800">
                <a:latin typeface="Courier New" pitchFamily="17" charset="0"/>
              </a:rPr>
              <a:t>	product += multiplicand; 	multiplier -= 1;</a:t>
            </a:r>
            <a:br>
              <a:rPr lang="en-US" sz="2800">
                <a:latin typeface="Courier New" pitchFamily="17" charset="0"/>
              </a:rPr>
            </a:br>
            <a:r>
              <a:rPr lang="en-US" sz="2800">
                <a:latin typeface="Courier New" pitchFamily="17" charset="0"/>
              </a:rPr>
              <a:t>}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1138" y="673100"/>
            <a:ext cx="2538412" cy="330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75000"/>
              </a:spcBef>
              <a:buSzPct val="100000"/>
            </a:pPr>
            <a:r>
              <a:rPr lang="en-US" sz="2800" b="1">
                <a:solidFill>
                  <a:schemeClr val="accent2"/>
                </a:solidFill>
              </a:rPr>
              <a:t>Before </a:t>
            </a:r>
            <a:r>
              <a:rPr lang="en-US" sz="2800" b="1">
                <a:solidFill>
                  <a:schemeClr val="tx1"/>
                </a:solidFill>
              </a:rPr>
              <a:t>Hex:</a:t>
            </a: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	</a:t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00001025</a:t>
            </a:r>
            <a:r>
              <a:rPr lang="en-US" sz="2800" b="1" baseline="-25000">
                <a:solidFill>
                  <a:schemeClr val="tx1"/>
                </a:solidFill>
                <a:latin typeface="Courier New" pitchFamily="17" charset="0"/>
              </a:rPr>
              <a:t>hex</a:t>
            </a: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0005402A</a:t>
            </a:r>
            <a:r>
              <a:rPr lang="en-US" sz="2800" b="1" baseline="-25000">
                <a:solidFill>
                  <a:schemeClr val="tx1"/>
                </a:solidFill>
                <a:latin typeface="Courier New" pitchFamily="17" charset="0"/>
              </a:rPr>
              <a:t>hex</a:t>
            </a: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11000003</a:t>
            </a:r>
            <a:r>
              <a:rPr lang="en-US" sz="2800" b="1" baseline="-25000">
                <a:solidFill>
                  <a:schemeClr val="tx1"/>
                </a:solidFill>
                <a:latin typeface="Courier New" pitchFamily="17" charset="0"/>
              </a:rPr>
              <a:t>hex</a:t>
            </a: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00441020</a:t>
            </a:r>
            <a:r>
              <a:rPr lang="en-US" sz="2800" b="1" baseline="-25000">
                <a:solidFill>
                  <a:schemeClr val="tx1"/>
                </a:solidFill>
                <a:latin typeface="Courier New" pitchFamily="17" charset="0"/>
              </a:rPr>
              <a:t>hex</a:t>
            </a: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20A5FFFF</a:t>
            </a:r>
            <a:r>
              <a:rPr lang="en-US" sz="2800" b="1" baseline="-25000">
                <a:solidFill>
                  <a:schemeClr val="tx1"/>
                </a:solidFill>
                <a:latin typeface="Courier New" pitchFamily="17" charset="0"/>
              </a:rPr>
              <a:t>hex</a:t>
            </a: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 </a:t>
            </a:r>
            <a:br>
              <a:rPr lang="en-US" sz="2800" b="1">
                <a:solidFill>
                  <a:schemeClr val="tx1"/>
                </a:solidFill>
                <a:latin typeface="Courier New" pitchFamily="17" charset="0"/>
              </a:rPr>
            </a:br>
            <a:r>
              <a:rPr lang="en-US" sz="2800" b="1">
                <a:solidFill>
                  <a:schemeClr val="tx1"/>
                </a:solidFill>
                <a:latin typeface="Courier New" pitchFamily="17" charset="0"/>
              </a:rPr>
              <a:t>08100001</a:t>
            </a:r>
            <a:r>
              <a:rPr lang="en-US" sz="2800" b="1" baseline="-25000">
                <a:solidFill>
                  <a:schemeClr val="tx1"/>
                </a:solidFill>
                <a:latin typeface="Courier New" pitchFamily="17" charset="0"/>
              </a:rPr>
              <a:t>hex</a:t>
            </a:r>
            <a:endParaRPr lang="en-US" sz="3200">
              <a:solidFill>
                <a:schemeClr val="tx1"/>
              </a:solidFill>
              <a:latin typeface="New Century Schlbk" pitchFamily="32" charset="0"/>
            </a:endParaRPr>
          </a:p>
          <a:p>
            <a:endParaRPr lang="en-US" sz="20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24400" y="4448175"/>
            <a:ext cx="4114800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800080"/>
                </a:solidFill>
              </a:rPr>
              <a:t>Demonstrated Big 61C Idea: Instructions are just numbers, code is treated like data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8600" y="4121150"/>
            <a:ext cx="4221163" cy="2660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Courier New" pitchFamily="17" charset="0"/>
              </a:rPr>
              <a:t>      or   $v0,$0,$0</a:t>
            </a:r>
          </a:p>
          <a:p>
            <a:r>
              <a:rPr lang="en-US" sz="2400" b="1">
                <a:solidFill>
                  <a:schemeClr val="tx1"/>
                </a:solidFill>
                <a:latin typeface="Courier New" pitchFamily="17" charset="0"/>
              </a:rPr>
              <a:t>Loop: slt  $t0,$0,$a1</a:t>
            </a:r>
          </a:p>
          <a:p>
            <a:r>
              <a:rPr lang="en-US" sz="2400" b="1">
                <a:solidFill>
                  <a:schemeClr val="tx1"/>
                </a:solidFill>
                <a:latin typeface="Courier New" pitchFamily="17" charset="0"/>
              </a:rPr>
              <a:t>      beq  $t0,$0,Exit</a:t>
            </a:r>
          </a:p>
          <a:p>
            <a:r>
              <a:rPr lang="en-US" sz="2400" b="1">
                <a:solidFill>
                  <a:schemeClr val="tx1"/>
                </a:solidFill>
                <a:latin typeface="Courier New" pitchFamily="17" charset="0"/>
              </a:rPr>
              <a:t>      add  $v0,$v0,$a0</a:t>
            </a:r>
          </a:p>
          <a:p>
            <a:r>
              <a:rPr lang="en-US" sz="2400" b="1">
                <a:solidFill>
                  <a:schemeClr val="tx1"/>
                </a:solidFill>
                <a:latin typeface="Courier New" pitchFamily="17" charset="0"/>
              </a:rPr>
              <a:t>      addi $a1,$a1,-1</a:t>
            </a:r>
          </a:p>
          <a:p>
            <a:r>
              <a:rPr lang="en-US" sz="2400" b="1">
                <a:solidFill>
                  <a:schemeClr val="tx1"/>
                </a:solidFill>
                <a:latin typeface="Courier New" pitchFamily="17" charset="0"/>
              </a:rPr>
              <a:t>      j    Loop</a:t>
            </a:r>
          </a:p>
          <a:p>
            <a:r>
              <a:rPr lang="en-US" sz="2400" b="1">
                <a:solidFill>
                  <a:schemeClr val="tx1"/>
                </a:solidFill>
                <a:latin typeface="Courier New" pitchFamily="17" charset="0"/>
              </a:rPr>
              <a:t>Exit: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701925" cy="474663"/>
          </a:xfrm>
        </p:spPr>
        <p:txBody>
          <a:bodyPr/>
          <a:lstStyle/>
          <a:p>
            <a:r>
              <a:rPr lang="en-US"/>
              <a:t>Administrivia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821238"/>
          </a:xfrm>
        </p:spPr>
        <p:txBody>
          <a:bodyPr/>
          <a:lstStyle/>
          <a:p>
            <a:r>
              <a:rPr lang="en-US"/>
              <a:t>Midterm is next week! Day and location are still TBA</a:t>
            </a:r>
          </a:p>
          <a:p>
            <a:pPr lvl="1"/>
            <a:r>
              <a:rPr lang="en-US"/>
              <a:t>Old midterms online (link at top of page)</a:t>
            </a:r>
          </a:p>
          <a:p>
            <a:pPr lvl="1"/>
            <a:r>
              <a:rPr lang="en-US"/>
              <a:t>Lectures and reading materials fair game</a:t>
            </a:r>
          </a:p>
          <a:p>
            <a:pPr lvl="1"/>
            <a:r>
              <a:rPr lang="en-US"/>
              <a:t>Fix green sheet errors (if old book)</a:t>
            </a:r>
          </a:p>
          <a:p>
            <a:r>
              <a:rPr lang="en-US"/>
              <a:t>Review session also TBA</a:t>
            </a:r>
          </a:p>
          <a:p>
            <a:r>
              <a:rPr lang="en-US"/>
              <a:t>Project 2 is due March 5 at 11:59PM</a:t>
            </a:r>
          </a:p>
          <a:p>
            <a:pPr lvl="1"/>
            <a:r>
              <a:rPr lang="en-US"/>
              <a:t>That’s Wednesday!</a:t>
            </a:r>
          </a:p>
          <a:p>
            <a:pPr lvl="1"/>
            <a:r>
              <a:rPr lang="en-US"/>
              <a:t>There was a file update. See spec page.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875213" cy="474662"/>
          </a:xfrm>
        </p:spPr>
        <p:txBody>
          <a:bodyPr/>
          <a:lstStyle/>
          <a:p>
            <a:r>
              <a:rPr lang="en-US"/>
              <a:t>Review from before: </a:t>
            </a:r>
            <a:r>
              <a:rPr lang="en-US">
                <a:latin typeface="Courier New" pitchFamily="17" charset="0"/>
              </a:rPr>
              <a:t>lui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724525"/>
          </a:xfrm>
        </p:spPr>
        <p:txBody>
          <a:bodyPr/>
          <a:lstStyle/>
          <a:p>
            <a:r>
              <a:rPr lang="en-US"/>
              <a:t>So how does </a:t>
            </a:r>
            <a:r>
              <a:rPr lang="en-US">
                <a:latin typeface="Courier New" pitchFamily="17" charset="0"/>
              </a:rPr>
              <a:t>lui</a:t>
            </a:r>
            <a:r>
              <a:rPr lang="en-US"/>
              <a:t> help us?</a:t>
            </a:r>
          </a:p>
          <a:p>
            <a:pPr lvl="1"/>
            <a:r>
              <a:rPr lang="en-US"/>
              <a:t>Example:</a:t>
            </a:r>
          </a:p>
          <a:p>
            <a:pPr lvl="2">
              <a:buFont typeface="Wingdings" pitchFamily="17" charset="2"/>
              <a:buNone/>
            </a:pPr>
            <a:r>
              <a:rPr lang="en-US"/>
              <a:t>		</a:t>
            </a:r>
            <a:r>
              <a:rPr lang="en-US">
                <a:latin typeface="Courier New" pitchFamily="17" charset="0"/>
              </a:rPr>
              <a:t>addi   $t0,$t0, 0xABABCDCD</a:t>
            </a:r>
          </a:p>
          <a:p>
            <a:pPr lvl="2">
              <a:buFont typeface="Wingdings" pitchFamily="17" charset="2"/>
              <a:buNone/>
            </a:pPr>
            <a:r>
              <a:rPr lang="en-US"/>
              <a:t>becomes:</a:t>
            </a:r>
          </a:p>
          <a:p>
            <a:pPr lvl="2">
              <a:buFont typeface="Wingdings" pitchFamily="17" charset="2"/>
              <a:buNone/>
            </a:pPr>
            <a:r>
              <a:rPr lang="en-US">
                <a:latin typeface="Courier New" pitchFamily="17" charset="0"/>
              </a:rPr>
              <a:t>		lui    $at, 0xABAB					ori    $at, $at, 0xCDCD				add    $t0,$t0,$at</a:t>
            </a:r>
          </a:p>
          <a:p>
            <a:pPr lvl="1"/>
            <a:r>
              <a:rPr lang="en-US"/>
              <a:t>Now each I-format instruction has only a 16-bit immediate.</a:t>
            </a:r>
          </a:p>
          <a:p>
            <a:r>
              <a:rPr lang="en-US">
                <a:solidFill>
                  <a:schemeClr val="accent2"/>
                </a:solidFill>
              </a:rPr>
              <a:t>Wouldn’t it be nice if the assembler would this for us automatically?</a:t>
            </a:r>
            <a:r>
              <a:rPr lang="en-US"/>
              <a:t> </a:t>
            </a:r>
          </a:p>
          <a:p>
            <a:pPr lvl="2"/>
            <a:r>
              <a:rPr lang="en-US"/>
              <a:t>If number too big, then just automatically replace </a:t>
            </a:r>
            <a:r>
              <a:rPr lang="en-US">
                <a:latin typeface="Courier New" pitchFamily="17" charset="0"/>
              </a:rPr>
              <a:t>addi</a:t>
            </a:r>
            <a:r>
              <a:rPr lang="en-US"/>
              <a:t> with </a:t>
            </a:r>
            <a:r>
              <a:rPr lang="en-US">
                <a:latin typeface="Courier New" pitchFamily="17" charset="0"/>
              </a:rPr>
              <a:t>lui</a:t>
            </a:r>
            <a:r>
              <a:rPr lang="en-US"/>
              <a:t>, </a:t>
            </a:r>
            <a:r>
              <a:rPr lang="en-US">
                <a:latin typeface="Courier New" pitchFamily="17" charset="0"/>
              </a:rPr>
              <a:t>ori</a:t>
            </a:r>
            <a:r>
              <a:rPr lang="en-US"/>
              <a:t>, </a:t>
            </a:r>
            <a:r>
              <a:rPr lang="en-US">
                <a:latin typeface="Courier New" pitchFamily="17" charset="0"/>
              </a:rPr>
              <a:t>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010275" cy="474662"/>
          </a:xfrm>
        </p:spPr>
        <p:txBody>
          <a:bodyPr/>
          <a:lstStyle/>
          <a:p>
            <a:r>
              <a:rPr lang="en-US"/>
              <a:t>True Assembly Language (1/3)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3775075"/>
          </a:xfrm>
        </p:spPr>
        <p:txBody>
          <a:bodyPr/>
          <a:lstStyle/>
          <a:p>
            <a:r>
              <a:rPr lang="en-US" u="sng">
                <a:solidFill>
                  <a:schemeClr val="accent2"/>
                </a:solidFill>
              </a:rPr>
              <a:t>Pseudoinstruction</a:t>
            </a:r>
            <a:r>
              <a:rPr lang="en-US"/>
              <a:t>: A MIPS instruction that doesn’t turn directly into a machine language instruction, but into other MIPS instructions</a:t>
            </a:r>
          </a:p>
          <a:p>
            <a:r>
              <a:rPr lang="en-US"/>
              <a:t>What happens with pseudo-instructions?</a:t>
            </a:r>
          </a:p>
          <a:p>
            <a:pPr lvl="1"/>
            <a:r>
              <a:rPr lang="en-US"/>
              <a:t>They’re broken up by the assembler into several “real” MIPS instructions.</a:t>
            </a:r>
          </a:p>
          <a:p>
            <a:r>
              <a:rPr lang="en-US"/>
              <a:t> Some examples follow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05475" cy="474663"/>
          </a:xfrm>
        </p:spPr>
        <p:txBody>
          <a:bodyPr/>
          <a:lstStyle/>
          <a:p>
            <a:r>
              <a:rPr lang="en-US"/>
              <a:t>Example Pseudoinstructions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848600" cy="6316663"/>
          </a:xfrm>
        </p:spPr>
        <p:txBody>
          <a:bodyPr/>
          <a:lstStyle/>
          <a:p>
            <a:pPr>
              <a:lnSpc>
                <a:spcPct val="65000"/>
              </a:lnSpc>
            </a:pPr>
            <a:endParaRPr lang="en-US"/>
          </a:p>
          <a:p>
            <a:pPr>
              <a:lnSpc>
                <a:spcPct val="65000"/>
              </a:lnSpc>
            </a:pPr>
            <a:r>
              <a:rPr lang="en-US"/>
              <a:t>Register Move</a:t>
            </a:r>
            <a:endParaRPr lang="en-US">
              <a:latin typeface="Courier New" pitchFamily="17" charset="0"/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move</a:t>
            </a:r>
            <a:r>
              <a:rPr lang="en-US">
                <a:latin typeface="Courier New" pitchFamily="17" charset="0"/>
              </a:rPr>
              <a:t>	</a:t>
            </a: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reg2,reg1</a:t>
            </a:r>
            <a:endParaRPr lang="en-US">
              <a:solidFill>
                <a:schemeClr val="accent2"/>
              </a:solidFill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/>
              <a:t>Expands to: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add	reg2,$zero,reg1</a:t>
            </a:r>
          </a:p>
          <a:p>
            <a:pPr>
              <a:lnSpc>
                <a:spcPct val="65000"/>
              </a:lnSpc>
            </a:pPr>
            <a:r>
              <a:rPr lang="en-US"/>
              <a:t>Load Immediate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li</a:t>
            </a:r>
            <a:r>
              <a:rPr lang="en-US">
                <a:latin typeface="Courier New" pitchFamily="17" charset="0"/>
              </a:rPr>
              <a:t>	</a:t>
            </a: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reg,value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/>
              <a:t>If value fits in 16 bits: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addi	reg,$zero,value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/>
              <a:t>else: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lui	reg,upper 16 bits of value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ori	reg,$zero,lower 16 bits</a:t>
            </a:r>
            <a:endParaRPr lang="en-US"/>
          </a:p>
          <a:p>
            <a:pPr>
              <a:lnSpc>
                <a:spcPct val="65000"/>
              </a:lnSpc>
              <a:buFont typeface="Times" pitchFamily="17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705475" cy="474663"/>
          </a:xfrm>
        </p:spPr>
        <p:txBody>
          <a:bodyPr/>
          <a:lstStyle/>
          <a:p>
            <a:r>
              <a:rPr lang="en-US"/>
              <a:t>Example Pseudoinstructions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7848600" cy="5464175"/>
          </a:xfrm>
        </p:spPr>
        <p:txBody>
          <a:bodyPr/>
          <a:lstStyle/>
          <a:p>
            <a:endParaRPr lang="en-US"/>
          </a:p>
          <a:p>
            <a:r>
              <a:rPr lang="en-US"/>
              <a:t>Load Address: How do we get the address of an instruction or global variable into a register?</a:t>
            </a:r>
            <a:endParaRPr lang="en-US">
              <a:latin typeface="Courier New" pitchFamily="17" charset="0"/>
            </a:endParaRPr>
          </a:p>
          <a:p>
            <a:pPr lvl="1">
              <a:lnSpc>
                <a:spcPct val="75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la</a:t>
            </a:r>
            <a:r>
              <a:rPr lang="en-US">
                <a:latin typeface="Courier New" pitchFamily="17" charset="0"/>
              </a:rPr>
              <a:t>	</a:t>
            </a:r>
            <a:r>
              <a:rPr lang="en-US">
                <a:solidFill>
                  <a:schemeClr val="accent2"/>
                </a:solidFill>
                <a:latin typeface="Courier New" pitchFamily="17" charset="0"/>
              </a:rPr>
              <a:t>reg,label</a:t>
            </a:r>
            <a:endParaRPr lang="en-US">
              <a:solidFill>
                <a:schemeClr val="accent2"/>
              </a:solidFill>
            </a:endParaRPr>
          </a:p>
          <a:p>
            <a:pPr lvl="1">
              <a:lnSpc>
                <a:spcPct val="75000"/>
              </a:lnSpc>
              <a:buFontTx/>
              <a:buNone/>
            </a:pPr>
            <a:r>
              <a:rPr lang="en-US"/>
              <a:t>Again if value fits in 16 bits: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addi	reg,$zero,label_value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/>
              <a:t>else: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lui	reg,upper 16 bits of value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>
                <a:latin typeface="Courier New" pitchFamily="17" charset="0"/>
              </a:rPr>
              <a:t>ori	reg,$zero,lower 16 bits</a:t>
            </a:r>
            <a:endParaRPr lang="en-US"/>
          </a:p>
          <a:p>
            <a:pPr>
              <a:buFont typeface="Times" pitchFamily="17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010275" cy="474662"/>
          </a:xfrm>
        </p:spPr>
        <p:txBody>
          <a:bodyPr/>
          <a:lstStyle/>
          <a:p>
            <a:r>
              <a:rPr lang="en-US"/>
              <a:t>True Assembly Language (2/3)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4991100"/>
          </a:xfrm>
        </p:spPr>
        <p:txBody>
          <a:bodyPr/>
          <a:lstStyle/>
          <a:p>
            <a:r>
              <a:rPr lang="en-US"/>
              <a:t>Problem:</a:t>
            </a:r>
          </a:p>
          <a:p>
            <a:pPr lvl="1">
              <a:lnSpc>
                <a:spcPct val="75000"/>
              </a:lnSpc>
            </a:pPr>
            <a:r>
              <a:rPr lang="en-US"/>
              <a:t>When breaking up a pseudo-instruction, the assembler may need to use an extra register</a:t>
            </a:r>
          </a:p>
          <a:p>
            <a:pPr lvl="1">
              <a:lnSpc>
                <a:spcPct val="75000"/>
              </a:lnSpc>
            </a:pPr>
            <a:r>
              <a:rPr lang="en-US"/>
              <a:t>If it uses any regular register, it’ll overwrite whatever the program has put into it.</a:t>
            </a:r>
          </a:p>
          <a:p>
            <a:r>
              <a:rPr lang="en-US"/>
              <a:t>Solution:</a:t>
            </a:r>
          </a:p>
          <a:p>
            <a:pPr lvl="1">
              <a:lnSpc>
                <a:spcPct val="75000"/>
              </a:lnSpc>
            </a:pPr>
            <a:r>
              <a:rPr lang="en-US"/>
              <a:t>Reserve a register (</a:t>
            </a:r>
            <a:r>
              <a:rPr lang="en-US">
                <a:latin typeface="Courier New" pitchFamily="17" charset="0"/>
              </a:rPr>
              <a:t>$1</a:t>
            </a:r>
            <a:r>
              <a:rPr lang="en-US"/>
              <a:t>, called </a:t>
            </a:r>
            <a:r>
              <a:rPr lang="en-US">
                <a:latin typeface="Courier New" pitchFamily="17" charset="0"/>
              </a:rPr>
              <a:t>$at </a:t>
            </a:r>
            <a:r>
              <a:rPr lang="en-US"/>
              <a:t>for “assembler temporary”) that assembler will use to break up pseudo-instructions.</a:t>
            </a:r>
          </a:p>
          <a:p>
            <a:pPr lvl="1">
              <a:lnSpc>
                <a:spcPct val="75000"/>
              </a:lnSpc>
            </a:pPr>
            <a:r>
              <a:rPr lang="en-US"/>
              <a:t>Since the assembler may use this at any time, it’s not safe to code with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2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21640</TotalTime>
  <Pages>47</Pages>
  <Words>9681</Words>
  <Application>Microsoft PowerPoint 4.0</Application>
  <PresentationFormat>Letter Paper (8.5x11 in)</PresentationFormat>
  <Paragraphs>922</Paragraphs>
  <Slides>106</Slides>
  <Notes>88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Microsoft Office 98</vt:lpstr>
      <vt:lpstr>Slide 1</vt:lpstr>
      <vt:lpstr>Administrivia</vt:lpstr>
      <vt:lpstr>Review</vt:lpstr>
      <vt:lpstr>Review</vt:lpstr>
      <vt:lpstr>C functions</vt:lpstr>
      <vt:lpstr>Function Call Bookkeeping</vt:lpstr>
      <vt:lpstr>Instruction Support for Functions (1/4)</vt:lpstr>
      <vt:lpstr>Instruction Support for Functions (2/4)</vt:lpstr>
      <vt:lpstr>Instruction Support for Functions (3/4)</vt:lpstr>
      <vt:lpstr>Instruction Support for Functions (4/4)</vt:lpstr>
      <vt:lpstr>Nested Procedures</vt:lpstr>
      <vt:lpstr>Using the Stack (1/2)</vt:lpstr>
      <vt:lpstr>Using the Stack (2/2)</vt:lpstr>
      <vt:lpstr>Basic Structure of a Function</vt:lpstr>
      <vt:lpstr>Rules for Procedures</vt:lpstr>
      <vt:lpstr>Register Conventions (1/4)</vt:lpstr>
      <vt:lpstr>Register Conventions (2/4) – saved</vt:lpstr>
      <vt:lpstr>Register Conventions (3/4) – volatile</vt:lpstr>
      <vt:lpstr>Register Conventions (4/4)</vt:lpstr>
      <vt:lpstr>Register Conventsions Summary</vt:lpstr>
      <vt:lpstr>“New” Registers</vt:lpstr>
      <vt:lpstr>61C Levels of Representation (abstractions)</vt:lpstr>
      <vt:lpstr>Instructions as Numbers (1/2)</vt:lpstr>
      <vt:lpstr>Instructions as Numbers (2/2)</vt:lpstr>
      <vt:lpstr>Instruction Formats</vt:lpstr>
      <vt:lpstr>R-Format Instructions (1/5)</vt:lpstr>
      <vt:lpstr>R-Format Instructions (2/5)</vt:lpstr>
      <vt:lpstr>R-Format Instructions (3/5)</vt:lpstr>
      <vt:lpstr>R-Format Instructions (4/5)</vt:lpstr>
      <vt:lpstr>R-Format Instructions (5/5)</vt:lpstr>
      <vt:lpstr>R-Format Example (1/2)</vt:lpstr>
      <vt:lpstr>R-Format Example (2/2)</vt:lpstr>
      <vt:lpstr>I-Format Instructions (1/4)</vt:lpstr>
      <vt:lpstr>I-Format Instructions (2/4)</vt:lpstr>
      <vt:lpstr>I-Format Instructions (3/4)</vt:lpstr>
      <vt:lpstr>I-Format Instructions (4/4)</vt:lpstr>
      <vt:lpstr>I-Format Example (1/2)</vt:lpstr>
      <vt:lpstr>I-Format Example (2/2)</vt:lpstr>
      <vt:lpstr>Branches: PC-Relative Addressing (1/5)</vt:lpstr>
      <vt:lpstr>Branches: PC-Relative Addressing (2/5)</vt:lpstr>
      <vt:lpstr>Branches: PC-Relative Addressing (3/5)</vt:lpstr>
      <vt:lpstr>Branches: PC-Relative Addressing (4/5)</vt:lpstr>
      <vt:lpstr>Branches: PC-Relative Addressing (5/5)</vt:lpstr>
      <vt:lpstr>Branch Example (1/3)</vt:lpstr>
      <vt:lpstr>Branch Example (2/3)</vt:lpstr>
      <vt:lpstr>Branch Example (3/3)</vt:lpstr>
      <vt:lpstr>J-Format Instructions (1/5)</vt:lpstr>
      <vt:lpstr>J-Format Instructions (2/5)</vt:lpstr>
      <vt:lpstr>J-Format Instructions (3/5)</vt:lpstr>
      <vt:lpstr>J-Format Instructions (4/5)</vt:lpstr>
      <vt:lpstr>J-Format Instructions (5/5)</vt:lpstr>
      <vt:lpstr>“And in Conclusion…”</vt:lpstr>
      <vt:lpstr>In conclusion</vt:lpstr>
      <vt:lpstr>Bonus slides</vt:lpstr>
      <vt:lpstr>Instruction Support for Functions (4/6)</vt:lpstr>
      <vt:lpstr>Instruction Support for Functions (3/6)</vt:lpstr>
      <vt:lpstr>Steps for Making a Procedure Call</vt:lpstr>
      <vt:lpstr>Nested Procedures (2/2)</vt:lpstr>
      <vt:lpstr>C memory Allocation review</vt:lpstr>
      <vt:lpstr>Parents leaving for weekend analogy (1/5)</vt:lpstr>
      <vt:lpstr>Parents leaving for weekend analogy (2/5)</vt:lpstr>
      <vt:lpstr>Parents leaving for weekend analogy (3/5)</vt:lpstr>
      <vt:lpstr>Parents leaving for weekend analogy (4/5)</vt:lpstr>
      <vt:lpstr>Parents leaving for weekend analogy (5/5)</vt:lpstr>
      <vt:lpstr>Example: Fibonacci Numbers 1/8</vt:lpstr>
      <vt:lpstr>Example: Fibonacci Numbers 2/8</vt:lpstr>
      <vt:lpstr>Example: Fibonacci Numbers 3/8</vt:lpstr>
      <vt:lpstr>Example: Fibonacci Numbers 4/8</vt:lpstr>
      <vt:lpstr>Example: Fibonacci Numbers 5/8</vt:lpstr>
      <vt:lpstr>Example: Fibonacci Numbers 6/8</vt:lpstr>
      <vt:lpstr>Example: Fibonacci Numbers 7/8</vt:lpstr>
      <vt:lpstr>Example: Fibonacci Numbers 8/8</vt:lpstr>
      <vt:lpstr>Bonus Example: Compile This (1/5)</vt:lpstr>
      <vt:lpstr>Bonus Example: Compile This (2/5)</vt:lpstr>
      <vt:lpstr>Bonus Example: Compile This (3/5)</vt:lpstr>
      <vt:lpstr>Bonus Example: Compile This (4/5)</vt:lpstr>
      <vt:lpstr>Bonus Example: Compile This (5/5)</vt:lpstr>
      <vt:lpstr>Overview – Instruction Representation</vt:lpstr>
      <vt:lpstr>Big Idea: Stored-Program Concept</vt:lpstr>
      <vt:lpstr>Consequence #1: Everything Addressed</vt:lpstr>
      <vt:lpstr>Consequence #2: Binary Compatibility</vt:lpstr>
      <vt:lpstr>I-Format Problems (0/3)</vt:lpstr>
      <vt:lpstr>I-Format Problem (1/3)</vt:lpstr>
      <vt:lpstr>I-Format Problem (2/3)</vt:lpstr>
      <vt:lpstr>I-Format Problems (3/3)</vt:lpstr>
      <vt:lpstr>Decoding Machine Language</vt:lpstr>
      <vt:lpstr>Decoding Example (1/7)</vt:lpstr>
      <vt:lpstr>Decoding Example (2/7)</vt:lpstr>
      <vt:lpstr>Decoding Example (3/7)</vt:lpstr>
      <vt:lpstr>Decoding Example (4/7)</vt:lpstr>
      <vt:lpstr>Decoding Example (5/7)</vt:lpstr>
      <vt:lpstr>Decoding Example (6/7)</vt:lpstr>
      <vt:lpstr>Decoding Example (7/7)</vt:lpstr>
      <vt:lpstr>Administrivia</vt:lpstr>
      <vt:lpstr>Review from before: lui</vt:lpstr>
      <vt:lpstr>True Assembly Language (1/3)</vt:lpstr>
      <vt:lpstr>Example Pseudoinstructions</vt:lpstr>
      <vt:lpstr>Example Pseudoinstructions</vt:lpstr>
      <vt:lpstr>True Assembly Language (2/3)</vt:lpstr>
      <vt:lpstr>Example Pseudoinstructions </vt:lpstr>
      <vt:lpstr>Example Pseudoinstructions</vt:lpstr>
      <vt:lpstr>True Assembly Language (3/3)</vt:lpstr>
      <vt:lpstr>Questions on Pseudoinstructions</vt:lpstr>
      <vt:lpstr>Rewrite TAL as MAL</vt:lpstr>
      <vt:lpstr>Rewrite TAL as MAL (Answer)</vt:lpstr>
      <vt:lpstr>Questions on PC-addressing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Jeremy Huddleston</cp:lastModifiedBy>
  <cp:revision>1304</cp:revision>
  <cp:lastPrinted>2005-08-29T02:07:34Z</cp:lastPrinted>
  <dcterms:created xsi:type="dcterms:W3CDTF">2009-07-05T05:08:09Z</dcterms:created>
  <dcterms:modified xsi:type="dcterms:W3CDTF">2009-07-05T05:24:30Z</dcterms:modified>
</cp:coreProperties>
</file>